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5"/>
  </p:notesMasterIdLst>
  <p:sldIdLst>
    <p:sldId id="256" r:id="rId2"/>
    <p:sldId id="257" r:id="rId3"/>
    <p:sldId id="258" r:id="rId4"/>
    <p:sldId id="259" r:id="rId5"/>
    <p:sldId id="319" r:id="rId6"/>
    <p:sldId id="260" r:id="rId7"/>
    <p:sldId id="261" r:id="rId8"/>
    <p:sldId id="266" r:id="rId9"/>
    <p:sldId id="267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262" r:id="rId18"/>
    <p:sldId id="263" r:id="rId19"/>
    <p:sldId id="268" r:id="rId20"/>
    <p:sldId id="269" r:id="rId21"/>
    <p:sldId id="307" r:id="rId22"/>
    <p:sldId id="308" r:id="rId23"/>
    <p:sldId id="309" r:id="rId24"/>
    <p:sldId id="270" r:id="rId25"/>
    <p:sldId id="271" r:id="rId26"/>
    <p:sldId id="304" r:id="rId27"/>
    <p:sldId id="305" r:id="rId28"/>
    <p:sldId id="306" r:id="rId29"/>
    <p:sldId id="264" r:id="rId30"/>
    <p:sldId id="265" r:id="rId31"/>
    <p:sldId id="272" r:id="rId32"/>
    <p:sldId id="273" r:id="rId33"/>
    <p:sldId id="275" r:id="rId34"/>
    <p:sldId id="274" r:id="rId35"/>
    <p:sldId id="276" r:id="rId36"/>
    <p:sldId id="278" r:id="rId37"/>
    <p:sldId id="277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334" r:id="rId46"/>
    <p:sldId id="286" r:id="rId47"/>
    <p:sldId id="287" r:id="rId48"/>
    <p:sldId id="288" r:id="rId49"/>
    <p:sldId id="289" r:id="rId50"/>
    <p:sldId id="291" r:id="rId51"/>
    <p:sldId id="292" r:id="rId52"/>
    <p:sldId id="293" r:id="rId53"/>
    <p:sldId id="290" r:id="rId54"/>
    <p:sldId id="294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295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8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17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7" r:id="rId99"/>
    <p:sldId id="358" r:id="rId100"/>
    <p:sldId id="353" r:id="rId101"/>
    <p:sldId id="354" r:id="rId102"/>
    <p:sldId id="355" r:id="rId103"/>
    <p:sldId id="356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CFEC419-A444-4C81-B20C-2A7D8A5265BD}">
          <p14:sldIdLst>
            <p14:sldId id="256"/>
          </p14:sldIdLst>
        </p14:section>
        <p14:section name="Introduction" id="{3B47AC61-AA8D-4B33-A969-2F45568525A5}">
          <p14:sldIdLst>
            <p14:sldId id="257"/>
            <p14:sldId id="258"/>
          </p14:sldIdLst>
        </p14:section>
        <p14:section name="Basics" id="{423DA832-F1FB-4AA5-A43B-1102CD305BCB}">
          <p14:sldIdLst>
            <p14:sldId id="259"/>
            <p14:sldId id="319"/>
            <p14:sldId id="260"/>
            <p14:sldId id="261"/>
            <p14:sldId id="266"/>
            <p14:sldId id="267"/>
          </p14:sldIdLst>
        </p14:section>
        <p14:section name="Control Structures" id="{A16E3466-2B41-49E1-8969-41880EF4E622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Casting" id="{44956860-F3DA-48B7-B6FF-172B9EE63503}">
          <p14:sldIdLst/>
        </p14:section>
        <p14:section name="Access" id="{9429558A-59F5-40A0-A626-E6A74164E0D0}">
          <p14:sldIdLst>
            <p14:sldId id="262"/>
            <p14:sldId id="263"/>
          </p14:sldIdLst>
        </p14:section>
        <p14:section name="Classes" id="{600D1849-F9B5-4C06-82A0-56DAF7293B58}">
          <p14:sldIdLst>
            <p14:sldId id="268"/>
            <p14:sldId id="269"/>
            <p14:sldId id="307"/>
            <p14:sldId id="308"/>
            <p14:sldId id="309"/>
            <p14:sldId id="270"/>
            <p14:sldId id="271"/>
            <p14:sldId id="304"/>
            <p14:sldId id="305"/>
            <p14:sldId id="306"/>
          </p14:sldIdLst>
        </p14:section>
        <p14:section name="Inheritance" id="{C2DD706F-9424-4C05-A2DF-4B9B9E814CD7}">
          <p14:sldIdLst>
            <p14:sldId id="264"/>
            <p14:sldId id="265"/>
            <p14:sldId id="272"/>
            <p14:sldId id="273"/>
            <p14:sldId id="275"/>
            <p14:sldId id="274"/>
            <p14:sldId id="276"/>
            <p14:sldId id="278"/>
            <p14:sldId id="277"/>
            <p14:sldId id="279"/>
            <p14:sldId id="280"/>
          </p14:sldIdLst>
        </p14:section>
        <p14:section name="Interfaces" id="{3999797B-0E77-44C0-B3C6-990FB9114179}">
          <p14:sldIdLst>
            <p14:sldId id="281"/>
            <p14:sldId id="282"/>
            <p14:sldId id="283"/>
            <p14:sldId id="284"/>
            <p14:sldId id="285"/>
            <p14:sldId id="334"/>
          </p14:sldIdLst>
        </p14:section>
        <p14:section name="Error handling" id="{9451F6D6-79EF-435E-95BF-8A69D0098699}">
          <p14:sldIdLst>
            <p14:sldId id="286"/>
            <p14:sldId id="287"/>
            <p14:sldId id="288"/>
            <p14:sldId id="289"/>
            <p14:sldId id="291"/>
            <p14:sldId id="292"/>
            <p14:sldId id="293"/>
            <p14:sldId id="290"/>
            <p14:sldId id="294"/>
          </p14:sldIdLst>
        </p14:section>
        <p14:section name="Enums" id="{A0195B2C-15EB-460A-B3CF-5C4932002C03}">
          <p14:sldIdLst>
            <p14:sldId id="296"/>
            <p14:sldId id="297"/>
            <p14:sldId id="298"/>
            <p14:sldId id="299"/>
          </p14:sldIdLst>
        </p14:section>
        <p14:section name="Properties" id="{997859F4-0FD2-4886-83B6-0989AB7A0A98}">
          <p14:sldIdLst>
            <p14:sldId id="300"/>
            <p14:sldId id="301"/>
            <p14:sldId id="302"/>
            <p14:sldId id="303"/>
          </p14:sldIdLst>
        </p14:section>
        <p14:section name="Namespaces" id="{3DC0990D-6E0B-40A6-AF88-78F51587DE9B}">
          <p14:sldIdLst>
            <p14:sldId id="295"/>
            <p14:sldId id="310"/>
            <p14:sldId id="311"/>
            <p14:sldId id="312"/>
          </p14:sldIdLst>
        </p14:section>
        <p14:section name="Code style" id="{C57524E0-369E-4724-B062-3A44EB31E910}">
          <p14:sldIdLst>
            <p14:sldId id="313"/>
            <p14:sldId id="314"/>
            <p14:sldId id="315"/>
            <p14:sldId id="316"/>
          </p14:sldIdLst>
        </p14:section>
        <p14:section name="SOLID" id="{1CA9A275-38AE-4BAD-86FC-1E5E0F663C0F}">
          <p14:sldIdLst>
            <p14:sldId id="318"/>
          </p14:sldIdLst>
        </p14:section>
        <p14:section name="Dependency Injection" id="{6CB57B44-346B-4356-9ED0-3096E8183B2C}">
          <p14:sldIdLst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Testing" id="{DB26B03F-C0D3-4EAD-B504-BEA2A0854928}">
          <p14:sldIdLst>
            <p14:sldId id="317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Test Doubles" id="{76E54B58-E50E-44FD-B14A-47F5A1BD6A8D}">
          <p14:sldIdLst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Events" id="{FAB76FB0-8057-4C9C-B22E-6C5826370BA9}">
          <p14:sldIdLst/>
        </p14:section>
        <p14:section name="Generics" id="{DC5F336E-577D-4D10-BFE0-FDA0080EFB84}">
          <p14:sldIdLst>
            <p14:sldId id="357"/>
            <p14:sldId id="358"/>
          </p14:sldIdLst>
        </p14:section>
        <p14:section name="Delegates" id="{32C3D34A-0B38-4DC6-8A04-5FAFB364F765}">
          <p14:sldIdLst>
            <p14:sldId id="353"/>
          </p14:sldIdLst>
        </p14:section>
        <p14:section name="LINQ" id="{9BA4831E-6718-4C09-A969-A7686C07B3C8}">
          <p14:sldIdLst>
            <p14:sldId id="354"/>
            <p14:sldId id="355"/>
            <p14:sldId id="356"/>
          </p14:sldIdLst>
        </p14:section>
        <p14:section name="Design Patterns" id="{2777D6A3-E932-41D5-8EB1-1FA41BAEC7A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 autoAdjust="0"/>
    <p:restoredTop sz="94668"/>
  </p:normalViewPr>
  <p:slideViewPr>
    <p:cSldViewPr>
      <p:cViewPr varScale="1">
        <p:scale>
          <a:sx n="92" d="100"/>
          <a:sy n="92" d="100"/>
        </p:scale>
        <p:origin x="16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D80DA-9FD4-4CBB-A8AE-47F26475B8E1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017F-5985-48C2-AB43-4402D30C6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4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017F-5985-48C2-AB43-4402D30C6E7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9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88CDF5-6C2E-4F44-9A61-D461146E83FD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177C23-3A79-4909-9440-4B4F1855CF7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Quick answers for simpler program(</a:t>
            </a:r>
            <a:r>
              <a:rPr lang="en-GB" dirty="0" err="1"/>
              <a:t>mer</a:t>
            </a:r>
            <a:r>
              <a:rPr lang="en-GB" dirty="0"/>
              <a:t>)s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537321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Kaylee </a:t>
            </a:r>
            <a:r>
              <a:rPr lang="en-GB" dirty="0" err="1">
                <a:solidFill>
                  <a:schemeClr val="bg1"/>
                </a:solidFill>
              </a:rPr>
              <a:t>Eluvian</a:t>
            </a:r>
            <a:r>
              <a:rPr lang="en-GB" dirty="0">
                <a:solidFill>
                  <a:schemeClr val="bg1"/>
                </a:solidFill>
              </a:rPr>
              <a:t>, BSc. (</a:t>
            </a:r>
            <a:r>
              <a:rPr lang="en-GB" dirty="0" err="1">
                <a:solidFill>
                  <a:schemeClr val="bg1"/>
                </a:solidFill>
              </a:rPr>
              <a:t>Hons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5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Your program will run from top to bottom, executing each statement in turn.</a:t>
            </a:r>
          </a:p>
          <a:p>
            <a:r>
              <a:rPr lang="en-GB" dirty="0"/>
              <a:t>If it finds a method, it will </a:t>
            </a:r>
            <a:r>
              <a:rPr lang="en-GB" i="1" dirty="0"/>
              <a:t>step into</a:t>
            </a:r>
            <a:r>
              <a:rPr lang="en-GB" dirty="0"/>
              <a:t> that method and execute every line of code within it.</a:t>
            </a:r>
          </a:p>
          <a:p>
            <a:r>
              <a:rPr lang="en-GB" dirty="0"/>
              <a:t>Execution will then return where to the line where it entered the method and continue where it left off.</a:t>
            </a:r>
          </a:p>
          <a:p>
            <a:r>
              <a:rPr lang="en-GB" dirty="0"/>
              <a:t>We can control how the program runs, whether lines are executed and how many times.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24231888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Delegates, or anonymous code blocks, allow us to create objects on-the-fly.</a:t>
            </a:r>
          </a:p>
          <a:p>
            <a:r>
              <a:rPr lang="en-GB" dirty="0"/>
              <a:t>We can use delegates to put code in places we normally couldn’t (for example as an argument to a method).</a:t>
            </a:r>
          </a:p>
          <a:p>
            <a:r>
              <a:rPr lang="en-GB" dirty="0"/>
              <a:t>Delegates can be stored in lists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Delegates</a:t>
            </a:r>
          </a:p>
        </p:txBody>
      </p:sp>
    </p:spTree>
    <p:extLst>
      <p:ext uri="{BB962C8B-B14F-4D97-AF65-F5344CB8AC3E}">
        <p14:creationId xmlns:p14="http://schemas.microsoft.com/office/powerpoint/2010/main" val="842002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LINQ stands for Language Independent Query</a:t>
            </a:r>
          </a:p>
          <a:p>
            <a:r>
              <a:rPr lang="en-GB" dirty="0"/>
              <a:t>It is a way to write SQL-</a:t>
            </a:r>
            <a:r>
              <a:rPr lang="en-GB" dirty="0" err="1"/>
              <a:t>esque</a:t>
            </a:r>
            <a:r>
              <a:rPr lang="en-GB" dirty="0"/>
              <a:t> code to get results from a database, dataset, list or other enumerable.</a:t>
            </a:r>
          </a:p>
          <a:p>
            <a:r>
              <a:rPr lang="en-GB" dirty="0"/>
              <a:t>LINQ is generally very efficient and a consistent, readable way to get data from a variety of sources.</a:t>
            </a:r>
          </a:p>
          <a:p>
            <a:r>
              <a:rPr lang="en-GB" dirty="0"/>
              <a:t>It supports filtering and ordering.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LINQ?</a:t>
            </a:r>
          </a:p>
        </p:txBody>
      </p:sp>
    </p:spTree>
    <p:extLst>
      <p:ext uri="{BB962C8B-B14F-4D97-AF65-F5344CB8AC3E}">
        <p14:creationId xmlns:p14="http://schemas.microsoft.com/office/powerpoint/2010/main" val="40432340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GB" sz="2400" dirty="0"/>
              <a:t>List&lt;Customer&gt; customers = </a:t>
            </a:r>
            <a:r>
              <a:rPr lang="en-GB" sz="2400" dirty="0" err="1"/>
              <a:t>GetCustomerList</a:t>
            </a:r>
            <a:r>
              <a:rPr lang="en-GB" sz="2400" dirty="0"/>
              <a:t>();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 err="1"/>
              <a:t>var</a:t>
            </a:r>
            <a:r>
              <a:rPr lang="en-GB" sz="2400" dirty="0"/>
              <a:t> </a:t>
            </a:r>
            <a:r>
              <a:rPr lang="en-GB" sz="2400" dirty="0" err="1"/>
              <a:t>repeatCustomers</a:t>
            </a:r>
            <a:r>
              <a:rPr lang="en-GB" sz="2400" dirty="0"/>
              <a:t> = </a:t>
            </a:r>
            <a:r>
              <a:rPr lang="en-GB" sz="2400" dirty="0" err="1"/>
              <a:t>customers.Where</a:t>
            </a:r>
            <a:r>
              <a:rPr lang="en-GB" sz="2400" dirty="0"/>
              <a:t>(c =&gt; </a:t>
            </a:r>
            <a:r>
              <a:rPr lang="en-GB" sz="2400" dirty="0" err="1"/>
              <a:t>c.NumberOfOrders</a:t>
            </a:r>
            <a:r>
              <a:rPr lang="en-GB" sz="2400" dirty="0"/>
              <a:t> &gt; 1);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 err="1"/>
              <a:t>var</a:t>
            </a:r>
            <a:r>
              <a:rPr lang="en-GB" sz="2400" dirty="0"/>
              <a:t> </a:t>
            </a:r>
            <a:r>
              <a:rPr lang="en-GB" sz="2400" dirty="0" err="1"/>
              <a:t>customersInScotland</a:t>
            </a:r>
            <a:r>
              <a:rPr lang="en-GB" sz="2400" dirty="0"/>
              <a:t> = </a:t>
            </a:r>
            <a:r>
              <a:rPr lang="en-GB" sz="2400" dirty="0" err="1"/>
              <a:t>customers.Where</a:t>
            </a:r>
            <a:r>
              <a:rPr lang="en-GB" sz="2400" dirty="0"/>
              <a:t>(c =&gt; </a:t>
            </a:r>
            <a:r>
              <a:rPr lang="en-GB" sz="2400" dirty="0" err="1"/>
              <a:t>c.Address.Country</a:t>
            </a:r>
            <a:r>
              <a:rPr lang="en-GB" sz="2400" dirty="0"/>
              <a:t> == “Scotland”);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bool </a:t>
            </a:r>
            <a:r>
              <a:rPr lang="en-GB" sz="2400" dirty="0" err="1"/>
              <a:t>weHaveCustomersInIreland</a:t>
            </a:r>
            <a:r>
              <a:rPr lang="en-GB" sz="2400" dirty="0"/>
              <a:t> = </a:t>
            </a:r>
            <a:r>
              <a:rPr lang="en-GB" sz="2400" dirty="0" err="1"/>
              <a:t>customers.Any</a:t>
            </a:r>
            <a:r>
              <a:rPr lang="en-GB" sz="2400" dirty="0"/>
              <a:t>(c =&gt; </a:t>
            </a:r>
            <a:r>
              <a:rPr lang="en-GB" sz="2400" dirty="0" err="1"/>
              <a:t>c.Address.Country</a:t>
            </a:r>
            <a:r>
              <a:rPr lang="en-GB" sz="2400" dirty="0"/>
              <a:t> == “Ireland”);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 Example</a:t>
            </a:r>
          </a:p>
        </p:txBody>
      </p:sp>
    </p:spTree>
    <p:extLst>
      <p:ext uri="{BB962C8B-B14F-4D97-AF65-F5344CB8AC3E}">
        <p14:creationId xmlns:p14="http://schemas.microsoft.com/office/powerpoint/2010/main" val="40151010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normally use LINQ with a </a:t>
            </a:r>
            <a:r>
              <a:rPr lang="en-GB" i="1" dirty="0"/>
              <a:t>List</a:t>
            </a:r>
            <a:r>
              <a:rPr lang="en-GB" dirty="0"/>
              <a:t> but it will work with most collections.</a:t>
            </a:r>
          </a:p>
          <a:p>
            <a:r>
              <a:rPr lang="en-GB" dirty="0"/>
              <a:t>Common methods are </a:t>
            </a:r>
            <a:r>
              <a:rPr lang="en-GB" i="1" dirty="0"/>
              <a:t>Where </a:t>
            </a:r>
            <a:r>
              <a:rPr lang="en-GB" dirty="0"/>
              <a:t>(returns a collection of matches), </a:t>
            </a:r>
            <a:r>
              <a:rPr lang="en-GB" i="1" dirty="0"/>
              <a:t>Any </a:t>
            </a:r>
            <a:r>
              <a:rPr lang="en-GB" dirty="0"/>
              <a:t>(returns true or false)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/>
              <a:t>Find </a:t>
            </a:r>
            <a:r>
              <a:rPr lang="en-GB" dirty="0"/>
              <a:t>(returns one match)</a:t>
            </a:r>
            <a:r>
              <a:rPr lang="en-GB" i="1" dirty="0"/>
              <a:t>.</a:t>
            </a:r>
          </a:p>
          <a:p>
            <a:r>
              <a:rPr lang="en-GB" dirty="0"/>
              <a:t>We write LINQ like this:</a:t>
            </a:r>
            <a:br>
              <a:rPr lang="en-GB" dirty="0"/>
            </a:b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customers.Where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(c =&gt;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== “Ted”);</a:t>
            </a:r>
          </a:p>
          <a:p>
            <a:r>
              <a:rPr lang="en-GB" sz="2800" dirty="0">
                <a:cs typeface="Courier New" pitchFamily="49" charset="0"/>
              </a:rPr>
              <a:t>We would describe this as “get customers where c tends to </a:t>
            </a:r>
            <a:r>
              <a:rPr lang="en-GB" sz="2800" dirty="0" err="1">
                <a:cs typeface="Courier New" pitchFamily="49" charset="0"/>
              </a:rPr>
              <a:t>c.Name</a:t>
            </a:r>
            <a:r>
              <a:rPr lang="en-GB" sz="2800" dirty="0">
                <a:cs typeface="Courier New" pitchFamily="49" charset="0"/>
              </a:rPr>
              <a:t> equals Ted”.</a:t>
            </a:r>
          </a:p>
          <a:p>
            <a:r>
              <a:rPr lang="en-GB" sz="2800" dirty="0">
                <a:cs typeface="Courier New" pitchFamily="49" charset="0"/>
              </a:rPr>
              <a:t>In this example, c is just shorthand for ‘customer’. We could use any name we like here, it just refers to the general idea of the items in the list.</a:t>
            </a:r>
            <a:r>
              <a:rPr lang="en-GB" sz="2400" dirty="0">
                <a:cs typeface="Courier New" pitchFamily="49" charset="0"/>
              </a:rPr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 Talk</a:t>
            </a:r>
          </a:p>
        </p:txBody>
      </p:sp>
    </p:spTree>
    <p:extLst>
      <p:ext uri="{BB962C8B-B14F-4D97-AF65-F5344CB8AC3E}">
        <p14:creationId xmlns:p14="http://schemas.microsoft.com/office/powerpoint/2010/main" val="262448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i="1" dirty="0"/>
              <a:t>If</a:t>
            </a:r>
            <a:r>
              <a:rPr lang="en-GB" dirty="0"/>
              <a:t> structures take a </a:t>
            </a:r>
            <a:r>
              <a:rPr lang="en-GB" i="1" dirty="0"/>
              <a:t>clause</a:t>
            </a:r>
            <a:r>
              <a:rPr lang="en-GB" dirty="0"/>
              <a:t> which, if true, will cause the lines of code in the </a:t>
            </a:r>
            <a:r>
              <a:rPr lang="en-GB" i="1" dirty="0"/>
              <a:t>if body</a:t>
            </a:r>
            <a:r>
              <a:rPr lang="en-GB" dirty="0"/>
              <a:t> to execute.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 example: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if (2 + 2 == 4)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return “The if body code executed”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dirty="0"/>
              <a:t>The clause goes in (), the body in {}</a:t>
            </a:r>
          </a:p>
          <a:p>
            <a:r>
              <a:rPr lang="en-GB" dirty="0"/>
              <a:t>The clause must resolve to true or false.</a:t>
            </a:r>
          </a:p>
          <a:p>
            <a:r>
              <a:rPr lang="en-GB" dirty="0"/>
              <a:t>You use == for ‘is equal to’ rather than 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If</a:t>
            </a:r>
            <a:r>
              <a:rPr lang="en-GB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197002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Companions to </a:t>
            </a:r>
            <a:r>
              <a:rPr lang="en-GB" i="1" dirty="0"/>
              <a:t>If</a:t>
            </a:r>
            <a:r>
              <a:rPr lang="en-GB" dirty="0"/>
              <a:t> are </a:t>
            </a:r>
            <a:r>
              <a:rPr lang="en-GB" i="1" dirty="0" err="1"/>
              <a:t>ElseIf</a:t>
            </a:r>
            <a:r>
              <a:rPr lang="en-GB" dirty="0"/>
              <a:t> and </a:t>
            </a:r>
            <a:r>
              <a:rPr lang="en-GB" i="1" dirty="0"/>
              <a:t>Else</a:t>
            </a:r>
            <a:r>
              <a:rPr lang="en-GB" dirty="0"/>
              <a:t>.</a:t>
            </a:r>
          </a:p>
          <a:p>
            <a:r>
              <a:rPr lang="en-GB" dirty="0"/>
              <a:t>They do exactly what they sound like: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(name = “Kaylee”)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(“Hi, Kaylee”);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(name = “Dave”)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(“Hi, Dave”);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(“Who art thou?”);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i="1" dirty="0" err="1">
                <a:cs typeface="Courier New" pitchFamily="49" charset="0"/>
              </a:rPr>
              <a:t>ElseIf</a:t>
            </a:r>
            <a:r>
              <a:rPr lang="en-GB" dirty="0">
                <a:cs typeface="Courier New" pitchFamily="49" charset="0"/>
              </a:rPr>
              <a:t> takes a clause, </a:t>
            </a:r>
            <a:r>
              <a:rPr lang="en-GB" i="1" dirty="0">
                <a:cs typeface="Courier New" pitchFamily="49" charset="0"/>
              </a:rPr>
              <a:t>Else</a:t>
            </a:r>
            <a:r>
              <a:rPr lang="en-GB" dirty="0">
                <a:cs typeface="Courier New" pitchFamily="49" charset="0"/>
              </a:rPr>
              <a:t> does not.</a:t>
            </a:r>
          </a:p>
          <a:p>
            <a:r>
              <a:rPr lang="en-GB" i="1" dirty="0">
                <a:cs typeface="Courier New" pitchFamily="49" charset="0"/>
              </a:rPr>
              <a:t>Else </a:t>
            </a:r>
            <a:r>
              <a:rPr lang="en-GB" dirty="0">
                <a:cs typeface="Courier New" pitchFamily="49" charset="0"/>
              </a:rPr>
              <a:t>will execute if none of the </a:t>
            </a:r>
            <a:r>
              <a:rPr lang="en-GB" i="1" dirty="0">
                <a:cs typeface="Courier New" pitchFamily="49" charset="0"/>
              </a:rPr>
              <a:t>if</a:t>
            </a:r>
            <a:r>
              <a:rPr lang="en-GB" dirty="0">
                <a:cs typeface="Courier New" pitchFamily="49" charset="0"/>
              </a:rPr>
              <a:t> or </a:t>
            </a:r>
            <a:r>
              <a:rPr lang="en-GB" i="1" dirty="0" err="1">
                <a:cs typeface="Courier New" pitchFamily="49" charset="0"/>
              </a:rPr>
              <a:t>elseif</a:t>
            </a:r>
            <a:r>
              <a:rPr lang="en-GB" dirty="0">
                <a:cs typeface="Courier New" pitchFamily="49" charset="0"/>
              </a:rPr>
              <a:t> statements execute.</a:t>
            </a:r>
            <a:endParaRPr lang="en-GB" i="1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ElseIf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90995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While an </a:t>
            </a:r>
            <a:r>
              <a:rPr lang="en-GB" i="1" dirty="0"/>
              <a:t>if </a:t>
            </a:r>
            <a:r>
              <a:rPr lang="en-GB" dirty="0"/>
              <a:t>statement controls whether a body of code runs or not…</a:t>
            </a:r>
          </a:p>
          <a:p>
            <a:r>
              <a:rPr lang="en-GB" dirty="0"/>
              <a:t>A while loop controls how many times a body of code executes.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 example:</a:t>
            </a:r>
            <a:br>
              <a:rPr lang="en-GB" dirty="0"/>
            </a:b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x = 0;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while (x &lt; 10)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(x);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x = x + 1; // we could also write x++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While</a:t>
            </a:r>
            <a:r>
              <a:rPr lang="en-GB" dirty="0"/>
              <a:t> loop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3796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time that the </a:t>
            </a:r>
            <a:r>
              <a:rPr lang="en-GB" i="1" dirty="0"/>
              <a:t>clause </a:t>
            </a:r>
            <a:r>
              <a:rPr lang="en-GB" dirty="0"/>
              <a:t>for the while loop is true, the code inside will execute.</a:t>
            </a:r>
          </a:p>
          <a:p>
            <a:r>
              <a:rPr lang="en-GB" dirty="0"/>
              <a:t>Once the clause becomes false, the loop will not run again.</a:t>
            </a:r>
          </a:p>
          <a:p>
            <a:r>
              <a:rPr lang="en-GB" dirty="0"/>
              <a:t>When you write a while loop, always make sure there is something in the </a:t>
            </a:r>
            <a:r>
              <a:rPr lang="en-GB" i="1" dirty="0"/>
              <a:t>body </a:t>
            </a:r>
            <a:r>
              <a:rPr lang="en-GB" dirty="0"/>
              <a:t>of the while loop to make the clause false at some point in the future…</a:t>
            </a:r>
          </a:p>
          <a:p>
            <a:r>
              <a:rPr lang="en-GB" dirty="0"/>
              <a:t>Else your code will just loop forever.</a:t>
            </a:r>
          </a:p>
          <a:p>
            <a:r>
              <a:rPr lang="en-GB" dirty="0"/>
              <a:t>Boo.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i="1" dirty="0"/>
              <a:t>While</a:t>
            </a:r>
            <a:r>
              <a:rPr lang="en-GB" dirty="0"/>
              <a:t> does</a:t>
            </a:r>
          </a:p>
        </p:txBody>
      </p:sp>
    </p:spTree>
    <p:extLst>
      <p:ext uri="{BB962C8B-B14F-4D97-AF65-F5344CB8AC3E}">
        <p14:creationId xmlns:p14="http://schemas.microsoft.com/office/powerpoint/2010/main" val="305993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For</a:t>
            </a:r>
            <a:r>
              <a:rPr lang="en-GB" dirty="0"/>
              <a:t> is like the better-behaved step-brother of </a:t>
            </a:r>
            <a:r>
              <a:rPr lang="en-GB" i="1" dirty="0"/>
              <a:t>while</a:t>
            </a:r>
            <a:r>
              <a:rPr lang="en-GB" dirty="0"/>
              <a:t>.  It has an inbuilt clause so it is less likely to run forever unless you do something really bad.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 example: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x = 0; x &lt; 10; x++)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(x);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For</a:t>
            </a:r>
            <a:r>
              <a:rPr lang="en-GB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03445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for</a:t>
            </a:r>
            <a:r>
              <a:rPr lang="en-GB" dirty="0"/>
              <a:t> clause has three components.</a:t>
            </a:r>
          </a:p>
          <a:p>
            <a:r>
              <a:rPr lang="en-GB" dirty="0"/>
              <a:t>It has a starting variable (</a:t>
            </a:r>
            <a:r>
              <a:rPr lang="en-GB" dirty="0" err="1"/>
              <a:t>int</a:t>
            </a:r>
            <a:r>
              <a:rPr lang="en-GB" dirty="0"/>
              <a:t> x, in our case)</a:t>
            </a:r>
          </a:p>
          <a:p>
            <a:r>
              <a:rPr lang="en-GB" dirty="0"/>
              <a:t>It has a condition that will cause the for to continue (x is less than 10, or x &lt; 10).</a:t>
            </a:r>
          </a:p>
          <a:p>
            <a:r>
              <a:rPr lang="en-GB" dirty="0"/>
              <a:t>It has a modifier that will change the starting variable each time through the loop (x++ in our case, “which means add one to x”).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i="1" dirty="0"/>
              <a:t>for</a:t>
            </a:r>
            <a:r>
              <a:rPr lang="en-GB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405833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Variables (NB not local variables), methods and properties can be made public, internal, protected or private.</a:t>
            </a:r>
          </a:p>
          <a:p>
            <a:r>
              <a:rPr lang="en-GB" dirty="0"/>
              <a:t>Public code is available to any other bit of code to use.</a:t>
            </a:r>
          </a:p>
          <a:p>
            <a:r>
              <a:rPr lang="en-GB" dirty="0"/>
              <a:t>Internal code is available to any other bit of code </a:t>
            </a:r>
            <a:r>
              <a:rPr lang="en-GB" i="1" dirty="0"/>
              <a:t>in the same namespace</a:t>
            </a:r>
            <a:r>
              <a:rPr lang="en-GB" dirty="0"/>
              <a:t>.</a:t>
            </a:r>
          </a:p>
          <a:p>
            <a:r>
              <a:rPr lang="en-GB" dirty="0"/>
              <a:t>Protected code is available to any other bit of code </a:t>
            </a:r>
            <a:r>
              <a:rPr lang="en-GB" i="1" dirty="0"/>
              <a:t>in the same class or a class which inherits from it.</a:t>
            </a:r>
            <a:endParaRPr lang="en-GB" dirty="0"/>
          </a:p>
          <a:p>
            <a:r>
              <a:rPr lang="en-GB" dirty="0"/>
              <a:t>Private code is available </a:t>
            </a:r>
            <a:r>
              <a:rPr lang="en-GB" i="1" dirty="0"/>
              <a:t>only in the same class.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Public, internal, protected and private </a:t>
            </a:r>
            <a:r>
              <a:rPr lang="en-GB" i="1" dirty="0"/>
              <a:t>signatures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99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</a:t>
            </a:r>
            <a:r>
              <a:rPr lang="en-GB" dirty="0" err="1"/>
              <a:t>defacto</a:t>
            </a:r>
            <a:r>
              <a:rPr lang="en-GB" dirty="0"/>
              <a:t> signature should be </a:t>
            </a:r>
            <a:r>
              <a:rPr lang="en-GB" i="1" dirty="0"/>
              <a:t>private</a:t>
            </a:r>
            <a:r>
              <a:rPr lang="en-GB" dirty="0"/>
              <a:t>.</a:t>
            </a:r>
          </a:p>
          <a:p>
            <a:r>
              <a:rPr lang="en-GB" dirty="0"/>
              <a:t>Expose code only when necessary.</a:t>
            </a:r>
          </a:p>
          <a:p>
            <a:r>
              <a:rPr lang="en-GB" dirty="0"/>
              <a:t>This makes your code more resilient, more secure and easier to maintain.</a:t>
            </a:r>
          </a:p>
          <a:p>
            <a:endParaRPr lang="en-GB" dirty="0"/>
          </a:p>
          <a:p>
            <a:r>
              <a:rPr lang="en-GB" b="1" dirty="0"/>
              <a:t>It’s easier to grant access to code than it is to take it away when you realise you’ve made a booboo.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Should I use public, internal, protected or private?</a:t>
            </a:r>
          </a:p>
        </p:txBody>
      </p:sp>
    </p:spTree>
    <p:extLst>
      <p:ext uri="{BB962C8B-B14F-4D97-AF65-F5344CB8AC3E}">
        <p14:creationId xmlns:p14="http://schemas.microsoft.com/office/powerpoint/2010/main" val="9903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class is a blueprint for making an </a:t>
            </a:r>
            <a:r>
              <a:rPr lang="en-GB" i="1" dirty="0"/>
              <a:t>object</a:t>
            </a:r>
            <a:r>
              <a:rPr lang="en-GB" dirty="0"/>
              <a:t>.</a:t>
            </a:r>
          </a:p>
          <a:p>
            <a:r>
              <a:rPr lang="en-GB" dirty="0"/>
              <a:t>An object is an instance of a class stored in a variable.</a:t>
            </a:r>
          </a:p>
          <a:p>
            <a:r>
              <a:rPr lang="en-GB" dirty="0"/>
              <a:t>We use objects to divide up the work we do in complex systems to make maintenance, testing and security easier.</a:t>
            </a:r>
          </a:p>
          <a:p>
            <a:r>
              <a:rPr lang="en-GB" dirty="0"/>
              <a:t>A class can contain methods, variables, properties and events.</a:t>
            </a:r>
          </a:p>
          <a:p>
            <a:r>
              <a:rPr lang="en-GB" dirty="0"/>
              <a:t>A class can inherit behaviour from other classes</a:t>
            </a:r>
          </a:p>
          <a:p>
            <a:r>
              <a:rPr lang="en-GB" dirty="0"/>
              <a:t>A class can implement a design (</a:t>
            </a:r>
            <a:r>
              <a:rPr lang="en-GB" i="1" dirty="0"/>
              <a:t>signature</a:t>
            </a:r>
            <a:r>
              <a:rPr lang="en-GB" dirty="0"/>
              <a:t>) defined in an </a:t>
            </a:r>
            <a:r>
              <a:rPr lang="en-GB" i="1" dirty="0"/>
              <a:t>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4145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</a:t>
            </a:r>
            <a:r>
              <a:rPr lang="en-GB" b="1" dirty="0"/>
              <a:t>strongly-typed</a:t>
            </a:r>
            <a:r>
              <a:rPr lang="en-GB" dirty="0"/>
              <a:t> language.  This means you can’t just put a </a:t>
            </a:r>
            <a:r>
              <a:rPr lang="en-GB" i="1" dirty="0"/>
              <a:t>string</a:t>
            </a:r>
            <a:r>
              <a:rPr lang="en-GB" dirty="0"/>
              <a:t> where an </a:t>
            </a:r>
            <a:r>
              <a:rPr lang="en-GB" i="1" dirty="0" err="1"/>
              <a:t>int</a:t>
            </a:r>
            <a:r>
              <a:rPr lang="en-GB" dirty="0"/>
              <a:t> is expected. It won’t take it’s best-guess and work it out for you (like VB or JavaScript).</a:t>
            </a:r>
          </a:p>
          <a:p>
            <a:r>
              <a:rPr lang="en-GB" dirty="0"/>
              <a:t>A </a:t>
            </a:r>
            <a:r>
              <a:rPr lang="en-GB" b="1" dirty="0"/>
              <a:t>statically-typed</a:t>
            </a:r>
            <a:r>
              <a:rPr lang="en-GB" dirty="0"/>
              <a:t> language.  This means you can’t just write code with the expectation when it runs all your code makes sense: it needs to make sense when you build the software.</a:t>
            </a:r>
          </a:p>
          <a:p>
            <a:r>
              <a:rPr lang="en-GB" dirty="0"/>
              <a:t>A </a:t>
            </a:r>
            <a:r>
              <a:rPr lang="en-GB" b="1" dirty="0"/>
              <a:t>C-based syntax</a:t>
            </a:r>
            <a:r>
              <a:rPr lang="en-GB" dirty="0"/>
              <a:t> language. Arguments go in () and construct bodies go in {}. Lines end with ;</a:t>
            </a:r>
          </a:p>
          <a:p>
            <a:r>
              <a:rPr lang="en-GB" dirty="0"/>
              <a:t>Case-sensitive, so ‘a’ is not the same as ‘A’.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is…</a:t>
            </a:r>
          </a:p>
        </p:txBody>
      </p:sp>
    </p:spTree>
    <p:extLst>
      <p:ext uri="{BB962C8B-B14F-4D97-AF65-F5344CB8AC3E}">
        <p14:creationId xmlns:p14="http://schemas.microsoft.com/office/powerpoint/2010/main" val="1651339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public class </a:t>
            </a:r>
            <a:r>
              <a:rPr lang="en-GB" dirty="0" err="1"/>
              <a:t>MyNewClass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// Variables, methods etc. go in here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// … That’s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class</a:t>
            </a:r>
          </a:p>
        </p:txBody>
      </p:sp>
    </p:spTree>
    <p:extLst>
      <p:ext uri="{BB962C8B-B14F-4D97-AF65-F5344CB8AC3E}">
        <p14:creationId xmlns:p14="http://schemas.microsoft.com/office/powerpoint/2010/main" val="373311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Method (or functions) are a block of code that handles a particular job.</a:t>
            </a:r>
          </a:p>
          <a:p>
            <a:r>
              <a:rPr lang="en-GB" dirty="0"/>
              <a:t>A class will typically have some methods that do particular things.</a:t>
            </a:r>
          </a:p>
          <a:p>
            <a:r>
              <a:rPr lang="en-GB" dirty="0"/>
              <a:t>Methods can talk to each other or to themselves.</a:t>
            </a:r>
          </a:p>
          <a:p>
            <a:r>
              <a:rPr lang="en-GB" dirty="0"/>
              <a:t>Methods can return variables or not.</a:t>
            </a:r>
          </a:p>
          <a:p>
            <a:r>
              <a:rPr lang="en-GB" dirty="0"/>
              <a:t>Methods can require initial information (</a:t>
            </a:r>
            <a:r>
              <a:rPr lang="en-GB" i="1" dirty="0"/>
              <a:t>arguments</a:t>
            </a:r>
            <a:r>
              <a:rPr lang="en-GB" dirty="0"/>
              <a:t>) to process.</a:t>
            </a:r>
          </a:p>
          <a:p>
            <a:r>
              <a:rPr lang="en-GB" dirty="0"/>
              <a:t>Methods have a </a:t>
            </a:r>
            <a:r>
              <a:rPr lang="en-GB" i="1" dirty="0"/>
              <a:t>body</a:t>
            </a:r>
            <a:r>
              <a:rPr lang="en-GB" dirty="0"/>
              <a:t> which is enclosed in braces { …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263755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GB" dirty="0"/>
              <a:t>public class Die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public </a:t>
            </a:r>
            <a:r>
              <a:rPr lang="en-GB" dirty="0" err="1"/>
              <a:t>int</a:t>
            </a:r>
            <a:r>
              <a:rPr lang="en-GB" dirty="0"/>
              <a:t> Roll()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return 6;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a method</a:t>
            </a:r>
          </a:p>
        </p:txBody>
      </p:sp>
    </p:spTree>
    <p:extLst>
      <p:ext uri="{BB962C8B-B14F-4D97-AF65-F5344CB8AC3E}">
        <p14:creationId xmlns:p14="http://schemas.microsoft.com/office/powerpoint/2010/main" val="3816482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Our example declares a method called </a:t>
            </a:r>
            <a:r>
              <a:rPr lang="en-GB" i="1" dirty="0"/>
              <a:t>Roll</a:t>
            </a:r>
            <a:r>
              <a:rPr lang="en-GB" dirty="0"/>
              <a:t> inside the class </a:t>
            </a:r>
            <a:r>
              <a:rPr lang="en-GB" i="1" dirty="0"/>
              <a:t>Die</a:t>
            </a:r>
            <a:r>
              <a:rPr lang="en-GB" dirty="0"/>
              <a:t>.</a:t>
            </a:r>
          </a:p>
          <a:p>
            <a:r>
              <a:rPr lang="en-GB" i="1" dirty="0"/>
              <a:t>Roll</a:t>
            </a:r>
            <a:r>
              <a:rPr lang="en-GB" dirty="0"/>
              <a:t> will return a variable of type </a:t>
            </a:r>
            <a:r>
              <a:rPr lang="en-GB" i="1" dirty="0" err="1"/>
              <a:t>int</a:t>
            </a:r>
            <a:endParaRPr lang="en-GB" dirty="0"/>
          </a:p>
          <a:p>
            <a:r>
              <a:rPr lang="en-GB" dirty="0"/>
              <a:t>If we didn’t want to return a variable, we would use </a:t>
            </a:r>
            <a:r>
              <a:rPr lang="en-GB" i="1" dirty="0"/>
              <a:t>void</a:t>
            </a:r>
            <a:endParaRPr lang="en-GB" dirty="0"/>
          </a:p>
          <a:p>
            <a:r>
              <a:rPr lang="en-GB" i="1" dirty="0"/>
              <a:t>Roll</a:t>
            </a:r>
            <a:r>
              <a:rPr lang="en-GB" dirty="0"/>
              <a:t> takes no arguments, but if it did would look like this: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Roll(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== 6)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// … handle a 6 sided die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// … and so on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explanation</a:t>
            </a:r>
          </a:p>
        </p:txBody>
      </p:sp>
    </p:spTree>
    <p:extLst>
      <p:ext uri="{BB962C8B-B14F-4D97-AF65-F5344CB8AC3E}">
        <p14:creationId xmlns:p14="http://schemas.microsoft.com/office/powerpoint/2010/main" val="1062379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When your software begins to become even moderately complex, you will find the time, energy, manpower and money required to maintain it increase massively.</a:t>
            </a:r>
          </a:p>
          <a:p>
            <a:r>
              <a:rPr lang="en-GB" dirty="0"/>
              <a:t>As developers we aspire to solve problems, not fight limitations of bad design or architecture.</a:t>
            </a:r>
          </a:p>
          <a:p>
            <a:r>
              <a:rPr lang="en-GB" dirty="0"/>
              <a:t>Dividing your code into classes is a tool to make your code more maintainable, testable, secure and readable.</a:t>
            </a:r>
          </a:p>
          <a:p>
            <a:r>
              <a:rPr lang="en-GB" dirty="0"/>
              <a:t>Classes can then be collected into namespaces.</a:t>
            </a:r>
          </a:p>
          <a:p>
            <a:r>
              <a:rPr lang="en-GB" dirty="0"/>
              <a:t>Namespaces can be collected into assemblies.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classes?</a:t>
            </a:r>
          </a:p>
        </p:txBody>
      </p:sp>
    </p:spTree>
    <p:extLst>
      <p:ext uri="{BB962C8B-B14F-4D97-AF65-F5344CB8AC3E}">
        <p14:creationId xmlns:p14="http://schemas.microsoft.com/office/powerpoint/2010/main" val="237755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code should aspire to be small building bricks, rather than monolithic slabs of granite.</a:t>
            </a:r>
          </a:p>
          <a:p>
            <a:r>
              <a:rPr lang="en-GB" dirty="0"/>
              <a:t>Would you rather build a normal house from many small pieces, dealing with each piece as it comes…</a:t>
            </a:r>
          </a:p>
          <a:p>
            <a:r>
              <a:rPr lang="en-GB" dirty="0"/>
              <a:t>…Or would you rather build Stone </a:t>
            </a:r>
            <a:r>
              <a:rPr lang="en-GB" dirty="0" err="1"/>
              <a:t>Henge</a:t>
            </a:r>
            <a:r>
              <a:rPr lang="en-GB" dirty="0"/>
              <a:t> from a few huge, </a:t>
            </a:r>
            <a:r>
              <a:rPr lang="en-GB" dirty="0" err="1"/>
              <a:t>unweildy</a:t>
            </a:r>
            <a:r>
              <a:rPr lang="en-GB" dirty="0"/>
              <a:t> pieces?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This is the foundation of Object Oriented Software</a:t>
            </a:r>
          </a:p>
        </p:txBody>
      </p:sp>
    </p:spTree>
    <p:extLst>
      <p:ext uri="{BB962C8B-B14F-4D97-AF65-F5344CB8AC3E}">
        <p14:creationId xmlns:p14="http://schemas.microsoft.com/office/powerpoint/2010/main" val="321374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all have a constructor</a:t>
            </a:r>
          </a:p>
          <a:p>
            <a:r>
              <a:rPr lang="en-GB" dirty="0"/>
              <a:t>A constructor tells the class what to do when it is instantiated, </a:t>
            </a:r>
            <a:r>
              <a:rPr lang="en-GB" dirty="0" err="1"/>
              <a:t>eg</a:t>
            </a:r>
            <a:r>
              <a:rPr lang="en-GB" dirty="0"/>
              <a:t> set up variables, open connections</a:t>
            </a:r>
          </a:p>
          <a:p>
            <a:r>
              <a:rPr lang="en-GB" dirty="0"/>
              <a:t>If you do not specify a constructor, the class will use the default constructor from the type </a:t>
            </a:r>
            <a:r>
              <a:rPr lang="en-GB" i="1" dirty="0"/>
              <a:t>object</a:t>
            </a:r>
            <a:r>
              <a:rPr lang="en-GB" dirty="0"/>
              <a:t> (all objects implicitly inherit from </a:t>
            </a:r>
            <a:r>
              <a:rPr lang="en-GB" i="1" dirty="0"/>
              <a:t>object</a:t>
            </a:r>
            <a:r>
              <a:rPr lang="en-GB" dirty="0"/>
              <a:t>).</a:t>
            </a:r>
          </a:p>
          <a:p>
            <a:r>
              <a:rPr lang="en-GB" dirty="0"/>
              <a:t>A constructor is always named after the class and has no return type.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3592957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r>
              <a:rPr lang="en-GB" dirty="0"/>
              <a:t>// This class stores information about an article</a:t>
            </a:r>
            <a:br>
              <a:rPr lang="en-GB" dirty="0"/>
            </a:br>
            <a:r>
              <a:rPr lang="en-GB" dirty="0"/>
              <a:t>public class Article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string </a:t>
            </a:r>
            <a:r>
              <a:rPr lang="en-GB" dirty="0" err="1"/>
              <a:t>articleName</a:t>
            </a:r>
            <a:r>
              <a:rPr lang="en-GB" dirty="0"/>
              <a:t> = </a:t>
            </a:r>
            <a:r>
              <a:rPr lang="en-GB" dirty="0" err="1"/>
              <a:t>string.Empty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string </a:t>
            </a:r>
            <a:r>
              <a:rPr lang="en-GB" dirty="0" err="1"/>
              <a:t>articleAuthor</a:t>
            </a:r>
            <a:r>
              <a:rPr lang="en-GB" dirty="0"/>
              <a:t> = </a:t>
            </a:r>
            <a:r>
              <a:rPr lang="en-GB" dirty="0" err="1"/>
              <a:t>stirng.Empty</a:t>
            </a:r>
            <a:r>
              <a:rPr lang="en-GB" dirty="0"/>
              <a:t>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// This is the constructor, and it requires two   </a:t>
            </a:r>
            <a:br>
              <a:rPr lang="en-GB" dirty="0"/>
            </a:br>
            <a:r>
              <a:rPr lang="en-GB" dirty="0"/>
              <a:t>  // arguments: name and author</a:t>
            </a:r>
            <a:br>
              <a:rPr lang="en-GB" dirty="0"/>
            </a:br>
            <a:r>
              <a:rPr lang="en-GB" dirty="0"/>
              <a:t>  public Article(string name, string author)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articleName</a:t>
            </a:r>
            <a:r>
              <a:rPr lang="en-GB" dirty="0"/>
              <a:t> = name;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articleAuthor</a:t>
            </a:r>
            <a:r>
              <a:rPr lang="en-GB" dirty="0"/>
              <a:t> = author;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example</a:t>
            </a:r>
          </a:p>
        </p:txBody>
      </p:sp>
    </p:spTree>
    <p:extLst>
      <p:ext uri="{BB962C8B-B14F-4D97-AF65-F5344CB8AC3E}">
        <p14:creationId xmlns:p14="http://schemas.microsoft.com/office/powerpoint/2010/main" val="62685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constructor, like any method, can take arguments.</a:t>
            </a:r>
          </a:p>
          <a:p>
            <a:r>
              <a:rPr lang="en-GB" dirty="0"/>
              <a:t>When we create a new instance of a class and that class’ constructor takes arguments then we should supply them, </a:t>
            </a:r>
            <a:r>
              <a:rPr lang="en-GB" dirty="0" err="1"/>
              <a:t>eg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Article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myarticle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new Article(“The Definite”, “Izzard E”);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arguments</a:t>
            </a:r>
          </a:p>
        </p:txBody>
      </p:sp>
    </p:spTree>
    <p:extLst>
      <p:ext uri="{BB962C8B-B14F-4D97-AF65-F5344CB8AC3E}">
        <p14:creationId xmlns:p14="http://schemas.microsoft.com/office/powerpoint/2010/main" val="1214140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class with some functionality and you want to pass that functionality to another class so it can use it (without repeating your code with copy-and-paste) then you can use inheritance.</a:t>
            </a:r>
          </a:p>
          <a:p>
            <a:r>
              <a:rPr lang="en-GB" dirty="0"/>
              <a:t>The class which inherits your code will have access to anything public, internal or protected but nothing private.</a:t>
            </a:r>
          </a:p>
          <a:p>
            <a:r>
              <a:rPr lang="en-GB" dirty="0"/>
              <a:t>You can stop a class being inherited or force a class to only be usable through inheritance.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I inherit code from one class to another?</a:t>
            </a:r>
          </a:p>
        </p:txBody>
      </p:sp>
    </p:spTree>
    <p:extLst>
      <p:ext uri="{BB962C8B-B14F-4D97-AF65-F5344CB8AC3E}">
        <p14:creationId xmlns:p14="http://schemas.microsoft.com/office/powerpoint/2010/main" val="25676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Type-inference</a:t>
            </a:r>
            <a:r>
              <a:rPr lang="en-GB" dirty="0"/>
              <a:t>, so instead of declaring a variable as a </a:t>
            </a:r>
            <a:r>
              <a:rPr lang="en-GB" i="1" dirty="0"/>
              <a:t>string</a:t>
            </a:r>
            <a:r>
              <a:rPr lang="en-GB" dirty="0"/>
              <a:t> you can declare it as </a:t>
            </a:r>
            <a:r>
              <a:rPr lang="en-GB" i="1" dirty="0" err="1"/>
              <a:t>var</a:t>
            </a:r>
            <a:r>
              <a:rPr lang="en-GB" dirty="0"/>
              <a:t> and C# will </a:t>
            </a:r>
            <a:r>
              <a:rPr lang="en-GB" i="1" dirty="0"/>
              <a:t>infer</a:t>
            </a:r>
            <a:r>
              <a:rPr lang="en-GB" dirty="0"/>
              <a:t> that the variable is a </a:t>
            </a:r>
            <a:r>
              <a:rPr lang="en-GB" i="1" dirty="0"/>
              <a:t>string</a:t>
            </a:r>
            <a:r>
              <a:rPr lang="en-GB" dirty="0"/>
              <a:t>.  Please note C# is still </a:t>
            </a:r>
            <a:r>
              <a:rPr lang="en-GB" i="1" dirty="0"/>
              <a:t>strongly-typed </a:t>
            </a:r>
            <a:r>
              <a:rPr lang="en-GB" dirty="0"/>
              <a:t>even when types are inferred.</a:t>
            </a:r>
          </a:p>
          <a:p>
            <a:r>
              <a:rPr lang="en-GB" b="1" dirty="0"/>
              <a:t>Dynamic-typing</a:t>
            </a:r>
            <a:r>
              <a:rPr lang="en-GB" dirty="0"/>
              <a:t> was including in </a:t>
            </a:r>
            <a:r>
              <a:rPr lang="en-GB" dirty="0" err="1"/>
              <a:t>.Net</a:t>
            </a:r>
            <a:r>
              <a:rPr lang="en-GB" dirty="0"/>
              <a:t> 4.0 so it is </a:t>
            </a:r>
            <a:r>
              <a:rPr lang="en-GB" i="1" dirty="0"/>
              <a:t>possible</a:t>
            </a:r>
            <a:r>
              <a:rPr lang="en-GB" dirty="0"/>
              <a:t> to declare an object as </a:t>
            </a:r>
            <a:r>
              <a:rPr lang="en-GB" i="1" dirty="0"/>
              <a:t>dynamic</a:t>
            </a:r>
            <a:r>
              <a:rPr lang="en-GB" dirty="0"/>
              <a:t> and type-checking will then occur at run-time rather than compile-time.  </a:t>
            </a:r>
            <a:r>
              <a:rPr lang="en-GB" i="1" dirty="0"/>
              <a:t>With great power comes great ability to write awful code</a:t>
            </a:r>
            <a:r>
              <a:rPr lang="en-GB" dirty="0"/>
              <a:t>.</a:t>
            </a:r>
            <a:endParaRPr lang="en-GB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supports…</a:t>
            </a:r>
          </a:p>
        </p:txBody>
      </p:sp>
    </p:spTree>
    <p:extLst>
      <p:ext uri="{BB962C8B-B14F-4D97-AF65-F5344CB8AC3E}">
        <p14:creationId xmlns:p14="http://schemas.microsoft.com/office/powerpoint/2010/main" val="3800206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r>
              <a:rPr lang="en-GB" dirty="0"/>
              <a:t>public class Car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protected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GetMileage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return 45;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public class </a:t>
            </a:r>
            <a:r>
              <a:rPr lang="en-GB" dirty="0" err="1"/>
              <a:t>MercedesBenz</a:t>
            </a:r>
            <a:r>
              <a:rPr lang="en-GB" dirty="0"/>
              <a:t> : Car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public bool </a:t>
            </a:r>
            <a:r>
              <a:rPr lang="en-GB" dirty="0" err="1"/>
              <a:t>DoINeedServicing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if (</a:t>
            </a:r>
            <a:r>
              <a:rPr lang="en-GB" dirty="0" err="1"/>
              <a:t>GetMileage</a:t>
            </a:r>
            <a:r>
              <a:rPr lang="en-GB" dirty="0"/>
              <a:t>() &gt; 10000)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return true;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return false;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Example</a:t>
            </a:r>
          </a:p>
        </p:txBody>
      </p:sp>
    </p:spTree>
    <p:extLst>
      <p:ext uri="{BB962C8B-B14F-4D97-AF65-F5344CB8AC3E}">
        <p14:creationId xmlns:p14="http://schemas.microsoft.com/office/powerpoint/2010/main" val="205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saves us repeating code.</a:t>
            </a:r>
          </a:p>
          <a:p>
            <a:r>
              <a:rPr lang="en-GB" dirty="0"/>
              <a:t>When we repeat code we introduce multiple failure points and a requirement to repeat testing.</a:t>
            </a:r>
          </a:p>
          <a:p>
            <a:r>
              <a:rPr lang="en-GB" dirty="0"/>
              <a:t>This is </a:t>
            </a:r>
            <a:r>
              <a:rPr lang="en-GB" i="1" dirty="0"/>
              <a:t>unnecessary</a:t>
            </a:r>
            <a:r>
              <a:rPr lang="en-GB" dirty="0"/>
              <a:t>.</a:t>
            </a:r>
          </a:p>
          <a:p>
            <a:r>
              <a:rPr lang="en-GB" dirty="0"/>
              <a:t>Inheritance is one tool to allow a single piece of code to be shared across several actors.</a:t>
            </a:r>
          </a:p>
          <a:p>
            <a:r>
              <a:rPr lang="en-GB" dirty="0"/>
              <a:t>We write it once.</a:t>
            </a:r>
          </a:p>
          <a:p>
            <a:r>
              <a:rPr lang="en-GB" dirty="0"/>
              <a:t>We test it once.</a:t>
            </a:r>
          </a:p>
          <a:p>
            <a:r>
              <a:rPr lang="en-GB" dirty="0"/>
              <a:t>We maintain it in one place.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inheritance?</a:t>
            </a:r>
          </a:p>
        </p:txBody>
      </p:sp>
    </p:spTree>
    <p:extLst>
      <p:ext uri="{BB962C8B-B14F-4D97-AF65-F5344CB8AC3E}">
        <p14:creationId xmlns:p14="http://schemas.microsoft.com/office/powerpoint/2010/main" val="875253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Declare your class as </a:t>
            </a:r>
            <a:r>
              <a:rPr lang="en-GB" i="1" dirty="0"/>
              <a:t>sealed</a:t>
            </a:r>
            <a:r>
              <a:rPr lang="en-GB" dirty="0"/>
              <a:t>.  For example: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public sealed class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AlecGuinness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: Actor</a:t>
            </a:r>
            <a:br>
              <a:rPr lang="en-GB" sz="2400" dirty="0"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sz="2400" dirty="0"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latin typeface="Courier New" pitchFamily="49" charset="0"/>
                <a:cs typeface="Courier New" pitchFamily="49" charset="0"/>
              </a:rPr>
              <a:t>  public string Act()</a:t>
            </a:r>
            <a:br>
              <a:rPr lang="en-GB" sz="2400" dirty="0"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latin typeface="Courier New" pitchFamily="49" charset="0"/>
                <a:cs typeface="Courier New" pitchFamily="49" charset="0"/>
              </a:rPr>
              <a:t>  {</a:t>
            </a:r>
            <a:br>
              <a:rPr lang="en-GB" sz="2400" dirty="0"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latin typeface="Courier New" pitchFamily="49" charset="0"/>
                <a:cs typeface="Courier New" pitchFamily="49" charset="0"/>
              </a:rPr>
              <a:t>     return “These are not the droids you’re looking for.”</a:t>
            </a:r>
            <a:br>
              <a:rPr lang="en-GB" sz="2400" dirty="0"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GB" sz="2400" dirty="0"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2400" dirty="0">
                <a:cs typeface="Courier New" pitchFamily="49" charset="0"/>
              </a:rPr>
              <a:t>Our class will now have all the functionality of </a:t>
            </a:r>
            <a:r>
              <a:rPr lang="en-GB" sz="2400" i="1" dirty="0">
                <a:cs typeface="Courier New" pitchFamily="49" charset="0"/>
              </a:rPr>
              <a:t>Actor</a:t>
            </a:r>
            <a:r>
              <a:rPr lang="en-GB" sz="2400" dirty="0">
                <a:cs typeface="Courier New" pitchFamily="49" charset="0"/>
              </a:rPr>
              <a:t>, but no other class will be able to further inherit </a:t>
            </a:r>
            <a:r>
              <a:rPr lang="en-GB" sz="2400" i="1" dirty="0" err="1">
                <a:cs typeface="Courier New" pitchFamily="49" charset="0"/>
              </a:rPr>
              <a:t>AlecGuinness</a:t>
            </a:r>
            <a:r>
              <a:rPr lang="en-GB" sz="2400" dirty="0">
                <a:cs typeface="Courier New" pitchFamily="49" charset="0"/>
              </a:rPr>
              <a:t>’ acting style… so to speak.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prevent inheritance?</a:t>
            </a:r>
          </a:p>
        </p:txBody>
      </p:sp>
    </p:spTree>
    <p:extLst>
      <p:ext uri="{BB962C8B-B14F-4D97-AF65-F5344CB8AC3E}">
        <p14:creationId xmlns:p14="http://schemas.microsoft.com/office/powerpoint/2010/main" val="46564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same way our code should be </a:t>
            </a:r>
            <a:r>
              <a:rPr lang="en-GB" i="1" dirty="0"/>
              <a:t>private</a:t>
            </a:r>
            <a:r>
              <a:rPr lang="en-GB" dirty="0"/>
              <a:t> until we have a reason to make it more accessible, our code should also be </a:t>
            </a:r>
            <a:r>
              <a:rPr lang="en-GB" i="1" dirty="0"/>
              <a:t>sealed</a:t>
            </a:r>
            <a:r>
              <a:rPr lang="en-GB" dirty="0"/>
              <a:t> until we have a reason to allow inheritance.</a:t>
            </a:r>
          </a:p>
          <a:p>
            <a:r>
              <a:rPr lang="en-GB" dirty="0"/>
              <a:t>If you make code inheritable, then inheritance will happen.</a:t>
            </a:r>
          </a:p>
          <a:p>
            <a:r>
              <a:rPr lang="en-GB" dirty="0"/>
              <a:t>Code must follow a plan, an architecture that makes sense.</a:t>
            </a:r>
          </a:p>
          <a:p>
            <a:r>
              <a:rPr lang="en-GB" dirty="0"/>
              <a:t>Hence we allow inheritance only when we want inheritance to happen.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prevent inheritance?</a:t>
            </a:r>
          </a:p>
        </p:txBody>
      </p:sp>
    </p:spTree>
    <p:extLst>
      <p:ext uri="{BB962C8B-B14F-4D97-AF65-F5344CB8AC3E}">
        <p14:creationId xmlns:p14="http://schemas.microsoft.com/office/powerpoint/2010/main" val="360306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might end up with a class that implements some very high-level logic, not specific enough to allow an instance of it to be created.</a:t>
            </a:r>
          </a:p>
          <a:p>
            <a:r>
              <a:rPr lang="en-GB" dirty="0"/>
              <a:t>It’s suitable only for sharing functionality to classes which might inherit from it.</a:t>
            </a:r>
          </a:p>
          <a:p>
            <a:r>
              <a:rPr lang="en-GB" dirty="0"/>
              <a:t>Consider a class that deals with a product in a store. It might have a price, a title and a VAT rate… but different products will have additional needs or modifications to this behaviour.</a:t>
            </a:r>
          </a:p>
          <a:p>
            <a:r>
              <a:rPr lang="en-GB" dirty="0"/>
              <a:t>Hence we want classes to </a:t>
            </a:r>
            <a:r>
              <a:rPr lang="en-GB" i="1" dirty="0"/>
              <a:t>inherit</a:t>
            </a:r>
            <a:r>
              <a:rPr lang="en-GB" dirty="0"/>
              <a:t> from product, like </a:t>
            </a:r>
            <a:r>
              <a:rPr lang="en-GB" i="1" dirty="0"/>
              <a:t>Book</a:t>
            </a:r>
            <a:r>
              <a:rPr lang="en-GB" dirty="0"/>
              <a:t> or </a:t>
            </a:r>
            <a:r>
              <a:rPr lang="en-GB" i="1" dirty="0" err="1"/>
              <a:t>Blueray</a:t>
            </a:r>
            <a:r>
              <a:rPr lang="en-GB" dirty="0"/>
              <a:t>, but it doesn’t make sense for </a:t>
            </a:r>
            <a:r>
              <a:rPr lang="en-GB" i="1" dirty="0"/>
              <a:t>Product </a:t>
            </a:r>
            <a:r>
              <a:rPr lang="en-GB" dirty="0"/>
              <a:t>to exist as an object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force inheritance?</a:t>
            </a:r>
          </a:p>
        </p:txBody>
      </p:sp>
    </p:spTree>
    <p:extLst>
      <p:ext uri="{BB962C8B-B14F-4D97-AF65-F5344CB8AC3E}">
        <p14:creationId xmlns:p14="http://schemas.microsoft.com/office/powerpoint/2010/main" val="2458140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r>
              <a:rPr lang="en-GB" dirty="0"/>
              <a:t>// We will be able to inherit this class, but not</a:t>
            </a:r>
            <a:br>
              <a:rPr lang="en-GB" dirty="0"/>
            </a:br>
            <a:r>
              <a:rPr lang="en-GB" dirty="0"/>
              <a:t>// instantiate it by itself</a:t>
            </a:r>
            <a:br>
              <a:rPr lang="en-GB" dirty="0"/>
            </a:br>
            <a:r>
              <a:rPr lang="en-GB" dirty="0"/>
              <a:t>public abstract class Product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// Some stuff goes in here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// We will be able to instantiate this class, </a:t>
            </a:r>
            <a:br>
              <a:rPr lang="en-GB" dirty="0"/>
            </a:br>
            <a:r>
              <a:rPr lang="en-GB" dirty="0"/>
              <a:t>// however</a:t>
            </a:r>
            <a:br>
              <a:rPr lang="en-GB" dirty="0"/>
            </a:br>
            <a:r>
              <a:rPr lang="en-GB" dirty="0"/>
              <a:t>public class Book : Product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// Additional, book-specific stuff goes in here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3309481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 abstract class cannot be instantiated.</a:t>
            </a:r>
          </a:p>
          <a:p>
            <a:r>
              <a:rPr lang="en-GB" dirty="0"/>
              <a:t>It can only be inherited.</a:t>
            </a:r>
          </a:p>
          <a:p>
            <a:r>
              <a:rPr lang="en-GB" dirty="0"/>
              <a:t>Abstract classes can contain the usual code.</a:t>
            </a:r>
          </a:p>
          <a:p>
            <a:r>
              <a:rPr lang="en-GB" dirty="0"/>
              <a:t>Methods in an abstract class can either be complete or just a placeholder, </a:t>
            </a:r>
            <a:r>
              <a:rPr lang="en-GB" dirty="0" err="1"/>
              <a:t>eg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public abstract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  <a:endParaRPr lang="en-GB" dirty="0"/>
          </a:p>
          <a:p>
            <a:r>
              <a:rPr lang="en-GB" dirty="0"/>
              <a:t>Any classes which inherit from the abstract class will be forced to define any abstract methods in full, </a:t>
            </a:r>
            <a:r>
              <a:rPr lang="en-GB" dirty="0" err="1"/>
              <a:t>eg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// …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842659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a class inherits behaviour from a parent class, it can override that behaviour with the </a:t>
            </a:r>
            <a:r>
              <a:rPr lang="en-GB" i="1" dirty="0"/>
              <a:t>override</a:t>
            </a:r>
            <a:r>
              <a:rPr lang="en-GB" dirty="0"/>
              <a:t> keyword.</a:t>
            </a:r>
          </a:p>
          <a:p>
            <a:r>
              <a:rPr lang="en-GB" dirty="0"/>
              <a:t>This allows you to write a new method which does specifically the thing you want.</a:t>
            </a:r>
          </a:p>
          <a:p>
            <a:r>
              <a:rPr lang="en-GB" dirty="0"/>
              <a:t>You can even write a new method that </a:t>
            </a:r>
            <a:r>
              <a:rPr lang="en-GB" i="1" dirty="0"/>
              <a:t>wraps</a:t>
            </a:r>
            <a:r>
              <a:rPr lang="en-GB" dirty="0"/>
              <a:t> the original method and modifies its behaviour: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public override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GetAge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base.GetAge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return age + 10;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But I want to inherit </a:t>
            </a:r>
            <a:r>
              <a:rPr lang="en-GB" i="1" dirty="0"/>
              <a:t>and change</a:t>
            </a:r>
            <a:r>
              <a:rPr lang="en-GB" dirty="0"/>
              <a:t> some behaviour!</a:t>
            </a:r>
          </a:p>
        </p:txBody>
      </p:sp>
    </p:spTree>
    <p:extLst>
      <p:ext uri="{BB962C8B-B14F-4D97-AF65-F5344CB8AC3E}">
        <p14:creationId xmlns:p14="http://schemas.microsoft.com/office/powerpoint/2010/main" val="2309598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</a:t>
            </a:r>
            <a:r>
              <a:rPr lang="en-GB" i="1" dirty="0"/>
              <a:t>virtual</a:t>
            </a:r>
            <a:r>
              <a:rPr lang="en-GB" dirty="0"/>
              <a:t> keyword and your method cannot then be </a:t>
            </a:r>
            <a:r>
              <a:rPr lang="en-GB" dirty="0" err="1"/>
              <a:t>overriden</a:t>
            </a:r>
            <a:r>
              <a:rPr lang="en-GB" dirty="0"/>
              <a:t>, </a:t>
            </a:r>
            <a:r>
              <a:rPr lang="en-GB" dirty="0" err="1"/>
              <a:t>eg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public virtual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GetAge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  return 29;</a:t>
            </a:r>
            <a:br>
              <a:rPr lang="en-GB" dirty="0"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I prevent a method being changed when it gets inherited?</a:t>
            </a:r>
          </a:p>
        </p:txBody>
      </p:sp>
    </p:spTree>
    <p:extLst>
      <p:ext uri="{BB962C8B-B14F-4D97-AF65-F5344CB8AC3E}">
        <p14:creationId xmlns:p14="http://schemas.microsoft.com/office/powerpoint/2010/main" val="612102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Yes.  As with the </a:t>
            </a:r>
            <a:r>
              <a:rPr lang="en-GB" i="1" dirty="0"/>
              <a:t>private access modifier</a:t>
            </a:r>
            <a:r>
              <a:rPr lang="en-GB" dirty="0"/>
              <a:t> and declaring a class as </a:t>
            </a:r>
            <a:r>
              <a:rPr lang="en-GB" i="1" dirty="0"/>
              <a:t>sealed</a:t>
            </a:r>
            <a:r>
              <a:rPr lang="en-GB" dirty="0"/>
              <a:t>: unless you want specifically to override some behaviour then your method should be virtual.</a:t>
            </a:r>
          </a:p>
          <a:p>
            <a:r>
              <a:rPr lang="en-GB" dirty="0"/>
              <a:t>For the same damned reasons as before.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Should I use </a:t>
            </a:r>
            <a:r>
              <a:rPr lang="en-GB" i="1" dirty="0"/>
              <a:t>virtual</a:t>
            </a:r>
            <a:r>
              <a:rPr lang="en-GB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98415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GB" dirty="0"/>
              <a:t>// A method example</a:t>
            </a:r>
            <a:br>
              <a:rPr lang="en-GB" dirty="0"/>
            </a:br>
            <a:r>
              <a:rPr lang="en-GB" dirty="0"/>
              <a:t>public double </a:t>
            </a:r>
            <a:r>
              <a:rPr lang="en-GB" dirty="0" err="1"/>
              <a:t>MethodName</a:t>
            </a:r>
            <a:r>
              <a:rPr lang="en-GB" dirty="0"/>
              <a:t>(object argument)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// Comment in the body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localVariable1 = 10;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var</a:t>
            </a:r>
            <a:r>
              <a:rPr lang="en-GB" dirty="0"/>
              <a:t> localVariable2 = 5.67;</a:t>
            </a:r>
            <a:br>
              <a:rPr lang="en-GB" dirty="0"/>
            </a:br>
            <a:r>
              <a:rPr lang="en-GB" dirty="0"/>
              <a:t>  return localVariable1 + localVariable2;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write C#?</a:t>
            </a:r>
          </a:p>
        </p:txBody>
      </p:sp>
    </p:spTree>
    <p:extLst>
      <p:ext uri="{BB962C8B-B14F-4D97-AF65-F5344CB8AC3E}">
        <p14:creationId xmlns:p14="http://schemas.microsoft.com/office/powerpoint/2010/main" val="3875007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Inheritance is great, but because C# is a strongly-typed, static language inheritance often makes it hard to make changes.</a:t>
            </a:r>
          </a:p>
          <a:p>
            <a:r>
              <a:rPr lang="en-GB" dirty="0"/>
              <a:t>If our architecture needs to change in any serious way, it might become a lot of work.</a:t>
            </a:r>
          </a:p>
          <a:p>
            <a:r>
              <a:rPr lang="en-GB" dirty="0"/>
              <a:t>Interfaces are a way to achieve more flexible code.</a:t>
            </a:r>
          </a:p>
          <a:p>
            <a:r>
              <a:rPr lang="en-GB" dirty="0"/>
              <a:t>Inheritance is still a great tool for the toolbox, but Interfaces are often the backbone of a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better inheritance</a:t>
            </a:r>
          </a:p>
        </p:txBody>
      </p:sp>
    </p:spTree>
    <p:extLst>
      <p:ext uri="{BB962C8B-B14F-4D97-AF65-F5344CB8AC3E}">
        <p14:creationId xmlns:p14="http://schemas.microsoft.com/office/powerpoint/2010/main" val="4180944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defines a </a:t>
            </a:r>
            <a:r>
              <a:rPr lang="en-GB" i="1" dirty="0"/>
              <a:t>signature</a:t>
            </a:r>
            <a:r>
              <a:rPr lang="en-GB" dirty="0"/>
              <a:t>. </a:t>
            </a:r>
          </a:p>
          <a:p>
            <a:r>
              <a:rPr lang="en-GB" dirty="0"/>
              <a:t>A signature consists of methods, properties and events which a class should make available to our software.</a:t>
            </a:r>
          </a:p>
          <a:p>
            <a:r>
              <a:rPr lang="en-GB" dirty="0"/>
              <a:t>An Interface contains no method bodies.</a:t>
            </a:r>
          </a:p>
          <a:p>
            <a:r>
              <a:rPr lang="en-GB" dirty="0"/>
              <a:t>The class which </a:t>
            </a:r>
            <a:r>
              <a:rPr lang="en-GB" i="1" dirty="0"/>
              <a:t>implements</a:t>
            </a:r>
            <a:r>
              <a:rPr lang="en-GB" dirty="0"/>
              <a:t> the Interface is left to decide how best to do it and what private methods, variables, properties etc. might be required.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Interface?</a:t>
            </a:r>
          </a:p>
        </p:txBody>
      </p:sp>
    </p:spTree>
    <p:extLst>
      <p:ext uri="{BB962C8B-B14F-4D97-AF65-F5344CB8AC3E}">
        <p14:creationId xmlns:p14="http://schemas.microsoft.com/office/powerpoint/2010/main" val="2943296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to an Interface means we can swap which classes we are using in our code.</a:t>
            </a:r>
          </a:p>
          <a:p>
            <a:r>
              <a:rPr lang="en-GB" dirty="0"/>
              <a:t>As long as two classes implement the same Interface, we can swap one for the other.</a:t>
            </a:r>
          </a:p>
          <a:p>
            <a:r>
              <a:rPr lang="en-GB" dirty="0"/>
              <a:t>No further action is needed in our code.</a:t>
            </a:r>
          </a:p>
          <a:p>
            <a:r>
              <a:rPr lang="en-GB" dirty="0"/>
              <a:t>Profit.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Interfaces?</a:t>
            </a:r>
          </a:p>
        </p:txBody>
      </p:sp>
    </p:spTree>
    <p:extLst>
      <p:ext uri="{BB962C8B-B14F-4D97-AF65-F5344CB8AC3E}">
        <p14:creationId xmlns:p14="http://schemas.microsoft.com/office/powerpoint/2010/main" val="3585376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GB" dirty="0"/>
              <a:t>public interface </a:t>
            </a:r>
            <a:r>
              <a:rPr lang="en-GB" dirty="0" err="1"/>
              <a:t>ICurrentAccount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decimal Balance { get; set; }</a:t>
            </a:r>
            <a:br>
              <a:rPr lang="en-GB" dirty="0"/>
            </a:br>
            <a:r>
              <a:rPr lang="en-GB" dirty="0"/>
              <a:t>  string </a:t>
            </a:r>
            <a:r>
              <a:rPr lang="en-GB" dirty="0" err="1"/>
              <a:t>AccountName</a:t>
            </a:r>
            <a:r>
              <a:rPr lang="en-GB" dirty="0"/>
              <a:t> { get; set; }</a:t>
            </a:r>
            <a:br>
              <a:rPr lang="en-GB" dirty="0"/>
            </a:br>
            <a:r>
              <a:rPr lang="en-GB" dirty="0"/>
              <a:t>  bool </a:t>
            </a:r>
            <a:r>
              <a:rPr lang="en-GB" dirty="0" err="1"/>
              <a:t>UpdateAccount</a:t>
            </a:r>
            <a:r>
              <a:rPr lang="en-GB" dirty="0"/>
              <a:t>(decimal </a:t>
            </a:r>
            <a:r>
              <a:rPr lang="en-GB" dirty="0" err="1"/>
              <a:t>NewBalance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example</a:t>
            </a:r>
          </a:p>
        </p:txBody>
      </p:sp>
    </p:spTree>
    <p:extLst>
      <p:ext uri="{BB962C8B-B14F-4D97-AF65-F5344CB8AC3E}">
        <p14:creationId xmlns:p14="http://schemas.microsoft.com/office/powerpoint/2010/main" val="208402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r>
              <a:rPr lang="en-GB" dirty="0"/>
              <a:t>public class </a:t>
            </a:r>
            <a:r>
              <a:rPr lang="en-GB" dirty="0" err="1"/>
              <a:t>CurrentAccount</a:t>
            </a:r>
            <a:r>
              <a:rPr lang="en-GB" dirty="0"/>
              <a:t> : </a:t>
            </a:r>
            <a:r>
              <a:rPr lang="en-GB" dirty="0" err="1"/>
              <a:t>ICurrentAccount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public decimal Balance { get; set; }</a:t>
            </a:r>
            <a:br>
              <a:rPr lang="en-GB" dirty="0"/>
            </a:br>
            <a:r>
              <a:rPr lang="en-GB" dirty="0"/>
              <a:t>  public string </a:t>
            </a:r>
            <a:r>
              <a:rPr lang="en-GB" dirty="0" err="1"/>
              <a:t>AccountName</a:t>
            </a:r>
            <a:r>
              <a:rPr lang="en-GB" dirty="0"/>
              <a:t> { get; set; }</a:t>
            </a:r>
            <a:br>
              <a:rPr lang="en-GB" dirty="0"/>
            </a:br>
            <a:r>
              <a:rPr lang="en-GB" dirty="0"/>
              <a:t>  public bool </a:t>
            </a:r>
            <a:r>
              <a:rPr lang="en-GB" dirty="0" err="1"/>
              <a:t>UpdateAccount</a:t>
            </a:r>
            <a:r>
              <a:rPr lang="en-GB" dirty="0"/>
              <a:t>(decimal </a:t>
            </a:r>
            <a:r>
              <a:rPr lang="en-GB" dirty="0" err="1"/>
              <a:t>NewBalance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 // Update the balance</a:t>
            </a:r>
            <a:br>
              <a:rPr lang="en-GB" dirty="0"/>
            </a:br>
            <a:r>
              <a:rPr lang="en-GB" dirty="0"/>
              <a:t>     return true;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Implementing an Interface example</a:t>
            </a:r>
          </a:p>
        </p:txBody>
      </p:sp>
    </p:spTree>
    <p:extLst>
      <p:ext uri="{BB962C8B-B14F-4D97-AF65-F5344CB8AC3E}">
        <p14:creationId xmlns:p14="http://schemas.microsoft.com/office/powerpoint/2010/main" val="3606104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IEnumerable</a:t>
            </a:r>
            <a:r>
              <a:rPr lang="en-GB" dirty="0"/>
              <a:t> : something that can be treated like a list, with next, previous, last and first-like behaviour</a:t>
            </a:r>
          </a:p>
          <a:p>
            <a:r>
              <a:rPr lang="en-GB" dirty="0" err="1"/>
              <a:t>IEnumerator</a:t>
            </a:r>
            <a:r>
              <a:rPr lang="en-GB" dirty="0"/>
              <a:t> : something that knows how to traverse something which implements </a:t>
            </a:r>
            <a:r>
              <a:rPr lang="en-GB" dirty="0" err="1"/>
              <a:t>Ienumerable</a:t>
            </a:r>
            <a:endParaRPr lang="en-GB" dirty="0"/>
          </a:p>
          <a:p>
            <a:r>
              <a:rPr lang="en-GB" dirty="0" err="1"/>
              <a:t>IDisposable</a:t>
            </a:r>
            <a:r>
              <a:rPr lang="en-GB" dirty="0"/>
              <a:t> : a class which opens a lot of resources and should be disposed of especially so these resources are freed up using a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.Dispose()</a:t>
            </a:r>
            <a:r>
              <a:rPr lang="en-GB" dirty="0"/>
              <a:t> method call.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Prebuilt Interfaces that are common</a:t>
            </a:r>
          </a:p>
        </p:txBody>
      </p:sp>
    </p:spTree>
    <p:extLst>
      <p:ext uri="{BB962C8B-B14F-4D97-AF65-F5344CB8AC3E}">
        <p14:creationId xmlns:p14="http://schemas.microsoft.com/office/powerpoint/2010/main" val="3130090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Things go wrong in software.</a:t>
            </a:r>
          </a:p>
          <a:p>
            <a:r>
              <a:rPr lang="en-GB" dirty="0"/>
              <a:t>If we know something could happen, we should check for it and handle it.  We do not need error handling for this.</a:t>
            </a:r>
          </a:p>
          <a:p>
            <a:r>
              <a:rPr lang="en-GB" dirty="0"/>
              <a:t>Sometimes unexpected things happen.  We need error handling for these situations.</a:t>
            </a:r>
          </a:p>
          <a:p>
            <a:r>
              <a:rPr lang="en-GB" dirty="0"/>
              <a:t>Error handling allows us to catch problems and potentially mitigate them or at least inform the user what happened and allow our software to fail ‘gracefully’.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07053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r>
              <a:rPr lang="en-GB" dirty="0"/>
              <a:t>public method </a:t>
            </a:r>
            <a:r>
              <a:rPr lang="en-GB" dirty="0" err="1"/>
              <a:t>DoAccounting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try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// Some code that might throw an error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  catch (</a:t>
            </a:r>
            <a:r>
              <a:rPr lang="en-GB" dirty="0" err="1"/>
              <a:t>AccountingError</a:t>
            </a:r>
            <a:r>
              <a:rPr lang="en-GB" dirty="0"/>
              <a:t> error)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// Log the error and try to recover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  finally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// Do some tidying up regardless whether an error </a:t>
            </a:r>
            <a:br>
              <a:rPr lang="en-GB" dirty="0"/>
            </a:br>
            <a:r>
              <a:rPr lang="en-GB" dirty="0"/>
              <a:t>    // occurred or not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Trapping an error</a:t>
            </a:r>
          </a:p>
        </p:txBody>
      </p:sp>
    </p:spTree>
    <p:extLst>
      <p:ext uri="{BB962C8B-B14F-4D97-AF65-F5344CB8AC3E}">
        <p14:creationId xmlns:p14="http://schemas.microsoft.com/office/powerpoint/2010/main" val="651205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Any code that might produce an unexpected error can be wrapped in a </a:t>
            </a:r>
            <a:r>
              <a:rPr lang="en-GB" i="1" dirty="0"/>
              <a:t>try</a:t>
            </a:r>
            <a:r>
              <a:rPr lang="en-GB" dirty="0"/>
              <a:t> block</a:t>
            </a:r>
          </a:p>
          <a:p>
            <a:r>
              <a:rPr lang="en-GB" dirty="0"/>
              <a:t>If an error happens, the execution will shift to the </a:t>
            </a:r>
            <a:r>
              <a:rPr lang="en-GB" i="1" dirty="0"/>
              <a:t>catch</a:t>
            </a:r>
            <a:r>
              <a:rPr lang="en-GB" dirty="0"/>
              <a:t> block</a:t>
            </a:r>
          </a:p>
          <a:p>
            <a:r>
              <a:rPr lang="en-GB" dirty="0"/>
              <a:t>Errors will </a:t>
            </a:r>
            <a:r>
              <a:rPr lang="en-GB" i="1" dirty="0"/>
              <a:t>throw</a:t>
            </a:r>
            <a:r>
              <a:rPr lang="en-GB" dirty="0"/>
              <a:t> an </a:t>
            </a:r>
            <a:r>
              <a:rPr lang="en-GB" i="1" dirty="0"/>
              <a:t>exception</a:t>
            </a:r>
            <a:r>
              <a:rPr lang="en-GB" dirty="0"/>
              <a:t> of a particular </a:t>
            </a:r>
            <a:r>
              <a:rPr lang="en-GB" i="1" dirty="0"/>
              <a:t>type</a:t>
            </a:r>
            <a:r>
              <a:rPr lang="en-GB" dirty="0"/>
              <a:t>.</a:t>
            </a:r>
          </a:p>
          <a:p>
            <a:r>
              <a:rPr lang="en-GB" dirty="0"/>
              <a:t>All errors inherits from the </a:t>
            </a:r>
            <a:r>
              <a:rPr lang="en-GB" i="1" dirty="0" err="1"/>
              <a:t>System.Exception</a:t>
            </a:r>
            <a:r>
              <a:rPr lang="en-GB" dirty="0"/>
              <a:t> object.</a:t>
            </a:r>
            <a:endParaRPr lang="en-GB" i="1" dirty="0"/>
          </a:p>
          <a:p>
            <a:r>
              <a:rPr lang="en-GB" dirty="0"/>
              <a:t>The catch block will look for a </a:t>
            </a:r>
            <a:r>
              <a:rPr lang="en-GB" i="1" dirty="0"/>
              <a:t>catch</a:t>
            </a:r>
            <a:r>
              <a:rPr lang="en-GB" dirty="0"/>
              <a:t> that takes the specific exception object as an argument and run whatever happens in that block.</a:t>
            </a:r>
          </a:p>
          <a:p>
            <a:r>
              <a:rPr lang="en-GB" dirty="0"/>
              <a:t>Whether an error happens or not, the </a:t>
            </a:r>
            <a:r>
              <a:rPr lang="en-GB" i="1" dirty="0"/>
              <a:t>try</a:t>
            </a:r>
            <a:r>
              <a:rPr lang="en-GB" dirty="0"/>
              <a:t> block (optional) will run. We can use this to tidy up and close connections or release files.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207043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sort of logging is normally a good option.</a:t>
            </a:r>
          </a:p>
          <a:p>
            <a:r>
              <a:rPr lang="en-GB" dirty="0"/>
              <a:t>Try to recover from the error, if possible.</a:t>
            </a:r>
          </a:p>
          <a:p>
            <a:r>
              <a:rPr lang="en-GB" dirty="0"/>
              <a:t>At minimum, explain to the user (in natural language) that something has happened.</a:t>
            </a:r>
          </a:p>
          <a:p>
            <a:r>
              <a:rPr lang="en-GB" dirty="0"/>
              <a:t>Include any steps the user should take.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should I do in the </a:t>
            </a:r>
            <a:r>
              <a:rPr lang="en-GB" i="1" dirty="0"/>
              <a:t>catch</a:t>
            </a:r>
            <a:r>
              <a:rPr lang="en-GB" dirty="0"/>
              <a:t> block?</a:t>
            </a:r>
          </a:p>
        </p:txBody>
      </p:sp>
    </p:spTree>
    <p:extLst>
      <p:ext uri="{BB962C8B-B14F-4D97-AF65-F5344CB8AC3E}">
        <p14:creationId xmlns:p14="http://schemas.microsoft.com/office/powerpoint/2010/main" val="227095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Really?</a:t>
            </a:r>
          </a:p>
          <a:p>
            <a:r>
              <a:rPr lang="en-GB" dirty="0"/>
              <a:t>Okay, for the beginners (which we all were, once) a variable is a slot in memory where we can store something: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“Kaylee”;</a:t>
            </a:r>
          </a:p>
          <a:p>
            <a:r>
              <a:rPr lang="en-GB" dirty="0"/>
              <a:t>The variable above is of type </a:t>
            </a:r>
            <a:r>
              <a:rPr lang="en-GB" i="1" dirty="0"/>
              <a:t>string</a:t>
            </a:r>
            <a:r>
              <a:rPr lang="en-GB" dirty="0"/>
              <a:t>, is called </a:t>
            </a:r>
            <a:r>
              <a:rPr lang="en-GB" dirty="0" err="1"/>
              <a:t>MyName</a:t>
            </a:r>
            <a:r>
              <a:rPr lang="en-GB" dirty="0"/>
              <a:t> and contains the word </a:t>
            </a:r>
            <a:r>
              <a:rPr lang="en-GB" i="1" dirty="0"/>
              <a:t>Kaylee</a:t>
            </a:r>
            <a:r>
              <a:rPr lang="en-GB" dirty="0"/>
              <a:t> (guess who?).</a:t>
            </a:r>
          </a:p>
          <a:p>
            <a:r>
              <a:rPr lang="en-GB" dirty="0"/>
              <a:t>Variables can be changed, added together, referenced or used to draw things to screen.</a:t>
            </a:r>
          </a:p>
          <a:p>
            <a:r>
              <a:rPr lang="en-GB" dirty="0"/>
              <a:t>They are a fundamental building block.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</p:spTree>
    <p:extLst>
      <p:ext uri="{BB962C8B-B14F-4D97-AF65-F5344CB8AC3E}">
        <p14:creationId xmlns:p14="http://schemas.microsoft.com/office/powerpoint/2010/main" val="832947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you’re inside a block of software and you’re writing code that handles something bad (maybe a file isn’t in the correct format you need) you can throw an error.</a:t>
            </a:r>
          </a:p>
          <a:p>
            <a:r>
              <a:rPr lang="en-GB" dirty="0"/>
              <a:t>This will move execution out of your current code and up the </a:t>
            </a:r>
            <a:r>
              <a:rPr lang="en-GB" i="1" dirty="0"/>
              <a:t>call stack</a:t>
            </a:r>
            <a:r>
              <a:rPr lang="en-GB" dirty="0"/>
              <a:t> until </a:t>
            </a:r>
            <a:r>
              <a:rPr lang="en-GB" dirty="0" err="1"/>
              <a:t>.Net</a:t>
            </a:r>
            <a:r>
              <a:rPr lang="en-GB" dirty="0"/>
              <a:t> finds an error handler to deal with the error.</a:t>
            </a:r>
          </a:p>
          <a:p>
            <a:r>
              <a:rPr lang="en-GB" dirty="0"/>
              <a:t>You throw an error by creating an appropriate exception object and then using the keyword </a:t>
            </a:r>
            <a:r>
              <a:rPr lang="en-GB" i="1" dirty="0"/>
              <a:t>throw.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throw an error?</a:t>
            </a:r>
          </a:p>
        </p:txBody>
      </p:sp>
    </p:spTree>
    <p:extLst>
      <p:ext uri="{BB962C8B-B14F-4D97-AF65-F5344CB8AC3E}">
        <p14:creationId xmlns:p14="http://schemas.microsoft.com/office/powerpoint/2010/main" val="445271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GB" dirty="0"/>
              <a:t>public method </a:t>
            </a:r>
            <a:r>
              <a:rPr lang="en-GB" dirty="0" err="1"/>
              <a:t>DoAccounting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if (Balance &lt; </a:t>
            </a:r>
            <a:r>
              <a:rPr lang="en-GB" dirty="0" err="1"/>
              <a:t>decimal.Min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// Something very, very bad has happened.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var</a:t>
            </a:r>
            <a:r>
              <a:rPr lang="en-GB" dirty="0"/>
              <a:t> exception = new </a:t>
            </a:r>
            <a:r>
              <a:rPr lang="en-GB" dirty="0" err="1"/>
              <a:t>ArgumentException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throw exception;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an error example</a:t>
            </a:r>
          </a:p>
        </p:txBody>
      </p:sp>
    </p:spTree>
    <p:extLst>
      <p:ext uri="{BB962C8B-B14F-4D97-AF65-F5344CB8AC3E}">
        <p14:creationId xmlns:p14="http://schemas.microsoft.com/office/powerpoint/2010/main" val="924325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Always a fine idea since they allow you to write Try/Catch blocks specific to very esoteric states your system might end up in.</a:t>
            </a:r>
          </a:p>
          <a:p>
            <a:r>
              <a:rPr lang="en-GB" dirty="0"/>
              <a:t>You write them like a normal class, just inherit </a:t>
            </a:r>
            <a:r>
              <a:rPr lang="en-GB" i="1" dirty="0" err="1"/>
              <a:t>System.Exception</a:t>
            </a:r>
            <a:r>
              <a:rPr lang="en-GB" dirty="0"/>
              <a:t>.</a:t>
            </a:r>
          </a:p>
          <a:p>
            <a:r>
              <a:rPr lang="en-GB" dirty="0"/>
              <a:t>You can then hook in and give them appropriate error messages and other useful information.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custom errors</a:t>
            </a:r>
          </a:p>
        </p:txBody>
      </p:sp>
    </p:spTree>
    <p:extLst>
      <p:ext uri="{BB962C8B-B14F-4D97-AF65-F5344CB8AC3E}">
        <p14:creationId xmlns:p14="http://schemas.microsoft.com/office/powerpoint/2010/main" val="4051438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Error handling is not a way to structure how the user works through your software. If you find yourself throwing errors just to move code execution where you want it to go (rather than actually </a:t>
            </a:r>
            <a:r>
              <a:rPr lang="en-GB" i="1" dirty="0"/>
              <a:t>handling an error</a:t>
            </a:r>
            <a:r>
              <a:rPr lang="en-GB" dirty="0"/>
              <a:t>) then you’re using error handling incorrectly.</a:t>
            </a:r>
          </a:p>
          <a:p>
            <a:r>
              <a:rPr lang="en-GB" dirty="0"/>
              <a:t>Error handling is not a way to deal with expected behaviour. If you know your code might go down a particular path then your software should cope with it without using error handling.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error handling is not…</a:t>
            </a:r>
          </a:p>
        </p:txBody>
      </p:sp>
    </p:spTree>
    <p:extLst>
      <p:ext uri="{BB962C8B-B14F-4D97-AF65-F5344CB8AC3E}">
        <p14:creationId xmlns:p14="http://schemas.microsoft.com/office/powerpoint/2010/main" val="1569903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Sometimes it is tempting to use error handling for execution control.</a:t>
            </a:r>
          </a:p>
          <a:p>
            <a:r>
              <a:rPr lang="en-GB" dirty="0"/>
              <a:t>Think </a:t>
            </a:r>
            <a:r>
              <a:rPr lang="en-GB" i="1" dirty="0"/>
              <a:t>very carefully</a:t>
            </a:r>
            <a:r>
              <a:rPr lang="en-GB" dirty="0"/>
              <a:t> because error handling is costly: it takes a lot of resources.</a:t>
            </a:r>
          </a:p>
          <a:p>
            <a:r>
              <a:rPr lang="en-GB" dirty="0"/>
              <a:t>It makes your program much harder to follow since you’re now using a tool for something other than its semantic purpose.</a:t>
            </a:r>
          </a:p>
          <a:p>
            <a:r>
              <a:rPr lang="en-GB" dirty="0"/>
              <a:t>It’s a painful structure to modify just because your software requirements want a change in behaviour – but that will now be necessary since you’re using it to control code behaviour.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40368562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in code we find ourselves writing a method that can only take one of a set of options as an argument.</a:t>
            </a:r>
          </a:p>
          <a:p>
            <a:r>
              <a:rPr lang="en-GB" dirty="0"/>
              <a:t>The temptation might be to pass in a string and have the code check the string.</a:t>
            </a:r>
          </a:p>
          <a:p>
            <a:r>
              <a:rPr lang="en-GB" i="1" dirty="0" err="1"/>
              <a:t>Enums</a:t>
            </a:r>
            <a:r>
              <a:rPr lang="en-GB" dirty="0"/>
              <a:t> exist to solve this problem.</a:t>
            </a:r>
          </a:p>
          <a:p>
            <a:r>
              <a:rPr lang="en-GB" i="1" dirty="0" err="1"/>
              <a:t>Enums</a:t>
            </a:r>
            <a:r>
              <a:rPr lang="en-GB" dirty="0"/>
              <a:t> allow us to specify a set of options and then pass one of those options around.  It’s almost like a very simple class that stores a number of possible states.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13430061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GB" dirty="0"/>
              <a:t>public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AccountType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Student,</a:t>
            </a:r>
            <a:br>
              <a:rPr lang="en-GB" dirty="0"/>
            </a:br>
            <a:r>
              <a:rPr lang="en-GB" dirty="0"/>
              <a:t>  Standard,</a:t>
            </a:r>
            <a:br>
              <a:rPr lang="en-GB" dirty="0"/>
            </a:br>
            <a:r>
              <a:rPr lang="en-GB" dirty="0"/>
              <a:t>  Professional,</a:t>
            </a:r>
            <a:br>
              <a:rPr lang="en-GB" dirty="0"/>
            </a:br>
            <a:r>
              <a:rPr lang="en-GB" dirty="0"/>
              <a:t>  Premium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 example</a:t>
            </a:r>
          </a:p>
        </p:txBody>
      </p:sp>
    </p:spTree>
    <p:extLst>
      <p:ext uri="{BB962C8B-B14F-4D97-AF65-F5344CB8AC3E}">
        <p14:creationId xmlns:p14="http://schemas.microsoft.com/office/powerpoint/2010/main" val="2726719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r>
              <a:rPr lang="en-GB" dirty="0"/>
              <a:t>public void </a:t>
            </a:r>
            <a:r>
              <a:rPr lang="en-GB" dirty="0" err="1"/>
              <a:t>SetAccountFee</a:t>
            </a:r>
            <a:r>
              <a:rPr lang="en-GB" dirty="0"/>
              <a:t>(</a:t>
            </a:r>
            <a:r>
              <a:rPr lang="en-GB" dirty="0" err="1"/>
              <a:t>AccountType</a:t>
            </a:r>
            <a:r>
              <a:rPr lang="en-GB" dirty="0"/>
              <a:t> type, long </a:t>
            </a:r>
            <a:r>
              <a:rPr lang="en-GB" dirty="0" err="1"/>
              <a:t>accountNumber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if (type == </a:t>
            </a:r>
            <a:r>
              <a:rPr lang="en-GB" dirty="0" err="1"/>
              <a:t>AccountType.Student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// Set fees for a student account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  if (type == </a:t>
            </a:r>
            <a:r>
              <a:rPr lang="en-GB" dirty="0" err="1"/>
              <a:t>AccountType.Standard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// Set fees for a standard account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  // … and so on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enumeration</a:t>
            </a:r>
          </a:p>
        </p:txBody>
      </p:sp>
    </p:spTree>
    <p:extLst>
      <p:ext uri="{BB962C8B-B14F-4D97-AF65-F5344CB8AC3E}">
        <p14:creationId xmlns:p14="http://schemas.microsoft.com/office/powerpoint/2010/main" val="1179389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We could have written the last example to use strings.</a:t>
            </a:r>
          </a:p>
          <a:p>
            <a:r>
              <a:rPr lang="en-GB" dirty="0"/>
              <a:t>Strings are a pain because firstly they’re susceptible to typos.</a:t>
            </a:r>
          </a:p>
          <a:p>
            <a:r>
              <a:rPr lang="en-GB" dirty="0"/>
              <a:t>They’re also hard to change (supposing ‘Standard’ account becomes ‘Maxi’ account?) because we’d need to find every bit of the code where we reference ‘Standard’.</a:t>
            </a:r>
          </a:p>
          <a:p>
            <a:r>
              <a:rPr lang="en-GB" dirty="0"/>
              <a:t>A string can also contain </a:t>
            </a:r>
            <a:r>
              <a:rPr lang="en-GB" i="1" dirty="0"/>
              <a:t>anything</a:t>
            </a:r>
            <a:r>
              <a:rPr lang="en-GB" dirty="0"/>
              <a:t>, we can’t restrict it to just the options we want to allow… which often means parsing, error checking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 use strings?</a:t>
            </a:r>
          </a:p>
        </p:txBody>
      </p:sp>
    </p:spTree>
    <p:extLst>
      <p:ext uri="{BB962C8B-B14F-4D97-AF65-F5344CB8AC3E}">
        <p14:creationId xmlns:p14="http://schemas.microsoft.com/office/powerpoint/2010/main" val="4048907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Properties are a feature of classes.</a:t>
            </a:r>
          </a:p>
          <a:p>
            <a:r>
              <a:rPr lang="en-GB" dirty="0"/>
              <a:t>They are sort of like variables, but more powerful.</a:t>
            </a:r>
          </a:p>
          <a:p>
            <a:r>
              <a:rPr lang="en-GB" dirty="0"/>
              <a:t>Instead of giving a class a public variable, we could define a property instead.</a:t>
            </a:r>
          </a:p>
          <a:p>
            <a:r>
              <a:rPr lang="en-GB" dirty="0"/>
              <a:t>Properties give us better </a:t>
            </a:r>
            <a:r>
              <a:rPr lang="en-GB" i="1" dirty="0"/>
              <a:t>semantics</a:t>
            </a:r>
            <a:r>
              <a:rPr lang="en-GB" dirty="0"/>
              <a:t> than a variable (</a:t>
            </a:r>
            <a:r>
              <a:rPr lang="en-GB" dirty="0" err="1"/>
              <a:t>ie</a:t>
            </a:r>
            <a:r>
              <a:rPr lang="en-GB" dirty="0"/>
              <a:t> their meaning is clearer).</a:t>
            </a:r>
          </a:p>
          <a:p>
            <a:r>
              <a:rPr lang="en-GB" dirty="0"/>
              <a:t>Properties give us a central place to do validation and checking of values when they are put into the property.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25170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local variable is only available inside the method it is declared in.</a:t>
            </a:r>
          </a:p>
          <a:p>
            <a:r>
              <a:rPr lang="en-GB" dirty="0"/>
              <a:t>A class variable is available to all methods inside a class and potentially outside the class, too, when it is instantiated.</a:t>
            </a:r>
          </a:p>
          <a:p>
            <a:r>
              <a:rPr lang="en-GB" dirty="0"/>
              <a:t>A </a:t>
            </a:r>
            <a:r>
              <a:rPr lang="en-GB" i="1" dirty="0"/>
              <a:t>static</a:t>
            </a:r>
            <a:r>
              <a:rPr lang="en-GB" dirty="0"/>
              <a:t> variable is available outside the class </a:t>
            </a:r>
            <a:r>
              <a:rPr lang="en-GB" i="1" dirty="0"/>
              <a:t>without</a:t>
            </a:r>
            <a:r>
              <a:rPr lang="en-GB" dirty="0"/>
              <a:t> creating an instance of that class.</a:t>
            </a:r>
          </a:p>
          <a:p>
            <a:r>
              <a:rPr lang="en-GB" dirty="0"/>
              <a:t>A </a:t>
            </a:r>
            <a:r>
              <a:rPr lang="en-GB" i="1" dirty="0" err="1"/>
              <a:t>const</a:t>
            </a:r>
            <a:r>
              <a:rPr lang="en-GB" i="1" dirty="0"/>
              <a:t> </a:t>
            </a:r>
            <a:r>
              <a:rPr lang="en-GB" dirty="0"/>
              <a:t>(constant) variable cannot be changed once declared.</a:t>
            </a:r>
          </a:p>
          <a:p>
            <a:r>
              <a:rPr lang="en-GB" dirty="0"/>
              <a:t>A </a:t>
            </a:r>
            <a:r>
              <a:rPr lang="en-GB" i="1" dirty="0" err="1"/>
              <a:t>readonly</a:t>
            </a:r>
            <a:r>
              <a:rPr lang="en-GB" dirty="0"/>
              <a:t> variable is self-explanatory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and their </a:t>
            </a:r>
            <a:r>
              <a:rPr lang="en-GB" i="1" dirty="0"/>
              <a:t>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914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Properties may allow you to </a:t>
            </a:r>
            <a:r>
              <a:rPr lang="en-GB" i="1" dirty="0"/>
              <a:t>get </a:t>
            </a:r>
            <a:r>
              <a:rPr lang="en-GB" dirty="0"/>
              <a:t>or </a:t>
            </a:r>
            <a:r>
              <a:rPr lang="en-GB" i="1" dirty="0"/>
              <a:t>set </a:t>
            </a:r>
            <a:r>
              <a:rPr lang="en-GB" dirty="0"/>
              <a:t>a value.</a:t>
            </a:r>
          </a:p>
          <a:p>
            <a:r>
              <a:rPr lang="en-GB" dirty="0"/>
              <a:t>Getting a value means reading it from the property</a:t>
            </a:r>
          </a:p>
          <a:p>
            <a:r>
              <a:rPr lang="en-GB" dirty="0"/>
              <a:t>Setting a value means putting it into the property</a:t>
            </a:r>
          </a:p>
          <a:p>
            <a:r>
              <a:rPr lang="en-GB" dirty="0"/>
              <a:t>A property can work with a variable to store its data, or it can use an implicit store.</a:t>
            </a:r>
          </a:p>
          <a:p>
            <a:r>
              <a:rPr lang="en-GB" dirty="0"/>
              <a:t>Properties can be set to </a:t>
            </a:r>
            <a:r>
              <a:rPr lang="en-GB" i="1" dirty="0" err="1"/>
              <a:t>readonly</a:t>
            </a:r>
            <a:r>
              <a:rPr lang="en-GB" dirty="0"/>
              <a:t> or be modified to public, private, internal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Properties: gets and sets</a:t>
            </a:r>
          </a:p>
        </p:txBody>
      </p:sp>
    </p:spTree>
    <p:extLst>
      <p:ext uri="{BB962C8B-B14F-4D97-AF65-F5344CB8AC3E}">
        <p14:creationId xmlns:p14="http://schemas.microsoft.com/office/powerpoint/2010/main" val="1104764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70000" lnSpcReduction="20000"/>
          </a:bodyPr>
          <a:lstStyle/>
          <a:p>
            <a:r>
              <a:rPr lang="en-GB" dirty="0"/>
              <a:t>public class Car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private string seller = </a:t>
            </a:r>
            <a:r>
              <a:rPr lang="en-GB" dirty="0" err="1"/>
              <a:t>string.Empty</a:t>
            </a:r>
            <a:r>
              <a:rPr lang="en-GB" dirty="0"/>
              <a:t>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public string Make{ get; set; }</a:t>
            </a:r>
            <a:br>
              <a:rPr lang="en-GB" dirty="0"/>
            </a:br>
            <a:r>
              <a:rPr lang="en-GB" dirty="0"/>
              <a:t>  public string Model{ get; set; }</a:t>
            </a:r>
            <a:br>
              <a:rPr lang="en-GB" dirty="0"/>
            </a:br>
            <a:r>
              <a:rPr lang="en-GB" dirty="0"/>
              <a:t>  public string Mileage{ get; private set; }</a:t>
            </a:r>
            <a:br>
              <a:rPr lang="en-GB" dirty="0"/>
            </a:br>
            <a:r>
              <a:rPr lang="en-GB" dirty="0"/>
              <a:t>  public string Seller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get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return seller;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set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seller = value;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example</a:t>
            </a:r>
          </a:p>
        </p:txBody>
      </p:sp>
    </p:spTree>
    <p:extLst>
      <p:ext uri="{BB962C8B-B14F-4D97-AF65-F5344CB8AC3E}">
        <p14:creationId xmlns:p14="http://schemas.microsoft.com/office/powerpoint/2010/main" val="2911033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previous example you can see implicit properties for Make and Model. </a:t>
            </a:r>
          </a:p>
          <a:p>
            <a:r>
              <a:rPr lang="en-GB" dirty="0"/>
              <a:t>Seller references a backing variable, since this might be something we want to do. We could also call a method and return its output as the value for the property.</a:t>
            </a:r>
          </a:p>
          <a:p>
            <a:r>
              <a:rPr lang="en-GB" dirty="0"/>
              <a:t>Mileage is publicly readable but can only be set privately.  The class might set this once via the constructor and then it cannot be updated.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are versatile</a:t>
            </a:r>
          </a:p>
        </p:txBody>
      </p:sp>
    </p:spTree>
    <p:extLst>
      <p:ext uri="{BB962C8B-B14F-4D97-AF65-F5344CB8AC3E}">
        <p14:creationId xmlns:p14="http://schemas.microsoft.com/office/powerpoint/2010/main" val="911274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GB" dirty="0"/>
              <a:t>Code, interfaces and </a:t>
            </a:r>
            <a:r>
              <a:rPr lang="en-GB" dirty="0" err="1"/>
              <a:t>enums</a:t>
            </a:r>
            <a:r>
              <a:rPr lang="en-GB" dirty="0"/>
              <a:t> can all be grouped together into a </a:t>
            </a:r>
            <a:r>
              <a:rPr lang="en-GB" i="1" dirty="0"/>
              <a:t>namespace.</a:t>
            </a:r>
            <a:endParaRPr lang="en-GB" dirty="0"/>
          </a:p>
          <a:p>
            <a:r>
              <a:rPr lang="en-GB" dirty="0"/>
              <a:t>Code in a namespace can see all other code in the namespace</a:t>
            </a:r>
          </a:p>
          <a:p>
            <a:r>
              <a:rPr lang="en-GB" dirty="0"/>
              <a:t>Code in a different namespace will need a </a:t>
            </a:r>
            <a:r>
              <a:rPr lang="en-GB" i="1" dirty="0"/>
              <a:t>reference</a:t>
            </a:r>
            <a:r>
              <a:rPr lang="en-GB" dirty="0"/>
              <a:t> to the appropriate namespace</a:t>
            </a:r>
          </a:p>
          <a:p>
            <a:r>
              <a:rPr lang="en-GB" dirty="0"/>
              <a:t>Namespaces allow us to have items of the same name, but in different namespaces (hence different purpose,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Xml.Writer</a:t>
            </a:r>
            <a:r>
              <a:rPr lang="en-GB" dirty="0"/>
              <a:t> and </a:t>
            </a:r>
            <a:r>
              <a:rPr lang="en-GB" dirty="0" err="1"/>
              <a:t>Text.Writer</a:t>
            </a:r>
            <a:r>
              <a:rPr lang="en-GB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Collecting code together</a:t>
            </a:r>
          </a:p>
        </p:txBody>
      </p:sp>
    </p:spTree>
    <p:extLst>
      <p:ext uri="{BB962C8B-B14F-4D97-AF65-F5344CB8AC3E}">
        <p14:creationId xmlns:p14="http://schemas.microsoft.com/office/powerpoint/2010/main" val="3540543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Namespaces are required</a:t>
            </a:r>
          </a:p>
          <a:p>
            <a:r>
              <a:rPr lang="en-GB" dirty="0"/>
              <a:t>By default your code will be put into a namespace based on the name of your project</a:t>
            </a:r>
          </a:p>
          <a:p>
            <a:r>
              <a:rPr lang="en-GB" dirty="0"/>
              <a:t>Sub-namespaces will be created as you make folders in Visual Studio and put classes/code into them.</a:t>
            </a:r>
          </a:p>
          <a:p>
            <a:r>
              <a:rPr lang="en-GB" dirty="0"/>
              <a:t>You can change the namespace by editing the </a:t>
            </a:r>
            <a:r>
              <a:rPr lang="en-GB" i="1" dirty="0"/>
              <a:t>namespace</a:t>
            </a:r>
            <a:r>
              <a:rPr lang="en-GB" dirty="0"/>
              <a:t> code in a class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 is automatically </a:t>
            </a:r>
            <a:r>
              <a:rPr lang="en-GB" dirty="0" err="1"/>
              <a:t>namespaced</a:t>
            </a:r>
            <a:r>
              <a:rPr lang="en-GB" dirty="0"/>
              <a:t> for you</a:t>
            </a:r>
          </a:p>
        </p:txBody>
      </p:sp>
    </p:spTree>
    <p:extLst>
      <p:ext uri="{BB962C8B-B14F-4D97-AF65-F5344CB8AC3E}">
        <p14:creationId xmlns:p14="http://schemas.microsoft.com/office/powerpoint/2010/main" val="2234466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GB" dirty="0"/>
              <a:t>namespace </a:t>
            </a:r>
            <a:r>
              <a:rPr lang="en-GB" dirty="0" err="1"/>
              <a:t>MyCompany.System.Subsystem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public class </a:t>
            </a:r>
            <a:r>
              <a:rPr lang="en-GB" dirty="0" err="1"/>
              <a:t>MyClass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// … some stuff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Namespace example</a:t>
            </a:r>
          </a:p>
        </p:txBody>
      </p:sp>
    </p:spTree>
    <p:extLst>
      <p:ext uri="{BB962C8B-B14F-4D97-AF65-F5344CB8AC3E}">
        <p14:creationId xmlns:p14="http://schemas.microsoft.com/office/powerpoint/2010/main" val="39305153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r>
              <a:rPr lang="en-GB" dirty="0"/>
              <a:t>namespace </a:t>
            </a:r>
            <a:r>
              <a:rPr lang="en-GB" dirty="0" err="1"/>
              <a:t>MyCompany.System.DifferentSubsystem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using </a:t>
            </a:r>
            <a:r>
              <a:rPr lang="en-GB" dirty="0" err="1"/>
              <a:t>MyCompany.System.Subsystem</a:t>
            </a:r>
            <a:r>
              <a:rPr lang="en-GB" dirty="0"/>
              <a:t>; // Reference the other namespace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public class </a:t>
            </a:r>
            <a:r>
              <a:rPr lang="en-GB" dirty="0" err="1"/>
              <a:t>MyOtherClass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 err="1"/>
              <a:t>MyMethod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firstClass</a:t>
            </a:r>
            <a:r>
              <a:rPr lang="en-GB" dirty="0"/>
              <a:t> = new </a:t>
            </a:r>
            <a:r>
              <a:rPr lang="en-GB" dirty="0" err="1"/>
              <a:t>MyClass</a:t>
            </a:r>
            <a:r>
              <a:rPr lang="en-GB" dirty="0"/>
              <a:t>(); // from other namespace</a:t>
            </a:r>
            <a:br>
              <a:rPr lang="en-GB" dirty="0"/>
            </a:br>
            <a:r>
              <a:rPr lang="en-GB" dirty="0"/>
              <a:t>       // … do some more stuff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namespace example</a:t>
            </a:r>
          </a:p>
        </p:txBody>
      </p:sp>
    </p:spTree>
    <p:extLst>
      <p:ext uri="{BB962C8B-B14F-4D97-AF65-F5344CB8AC3E}">
        <p14:creationId xmlns:p14="http://schemas.microsoft.com/office/powerpoint/2010/main" val="3431905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write code in whatever style makes best sense to you.</a:t>
            </a:r>
          </a:p>
          <a:p>
            <a:r>
              <a:rPr lang="en-GB" dirty="0"/>
              <a:t>If you want your code to be easily understood, it’s best to the common guidelines for </a:t>
            </a:r>
            <a:r>
              <a:rPr lang="en-GB" dirty="0" err="1"/>
              <a:t>.Net</a:t>
            </a:r>
            <a:r>
              <a:rPr lang="en-GB" dirty="0"/>
              <a:t>.</a:t>
            </a:r>
          </a:p>
          <a:p>
            <a:r>
              <a:rPr lang="en-GB" dirty="0"/>
              <a:t>Use Camel Casing for everything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ThisIsMyName</a:t>
            </a:r>
            <a:r>
              <a:rPr lang="en-GB" dirty="0"/>
              <a:t>)</a:t>
            </a:r>
          </a:p>
          <a:p>
            <a:r>
              <a:rPr lang="en-GB" dirty="0"/>
              <a:t>Capitalise methods, classes, interfaces and properties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MyNewClass</a:t>
            </a:r>
            <a:endParaRPr lang="en-GB" dirty="0"/>
          </a:p>
          <a:p>
            <a:r>
              <a:rPr lang="en-GB" dirty="0"/>
              <a:t>Lower-case local variables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myLocalVar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style</a:t>
            </a:r>
          </a:p>
        </p:txBody>
      </p:sp>
    </p:spTree>
    <p:extLst>
      <p:ext uri="{BB962C8B-B14F-4D97-AF65-F5344CB8AC3E}">
        <p14:creationId xmlns:p14="http://schemas.microsoft.com/office/powerpoint/2010/main" val="3266100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your methods small and focused</a:t>
            </a:r>
          </a:p>
          <a:p>
            <a:r>
              <a:rPr lang="en-GB" dirty="0"/>
              <a:t>Keep your classes small and focused</a:t>
            </a:r>
          </a:p>
          <a:p>
            <a:r>
              <a:rPr lang="en-GB" dirty="0"/>
              <a:t>If you find that hard, your method or class is almost certainly doing too much and needs to be </a:t>
            </a:r>
            <a:r>
              <a:rPr lang="en-GB" i="1" dirty="0"/>
              <a:t>refactored</a:t>
            </a:r>
            <a:r>
              <a:rPr lang="en-GB" dirty="0"/>
              <a:t> so it only does one thing (but does it well).</a:t>
            </a:r>
          </a:p>
          <a:p>
            <a:r>
              <a:rPr lang="en-GB" dirty="0"/>
              <a:t>This supports readable, maintainable software by keeping the software in small, focussed chunks.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code style</a:t>
            </a:r>
          </a:p>
        </p:txBody>
      </p:sp>
    </p:spTree>
    <p:extLst>
      <p:ext uri="{BB962C8B-B14F-4D97-AF65-F5344CB8AC3E}">
        <p14:creationId xmlns:p14="http://schemas.microsoft.com/office/powerpoint/2010/main" val="17297178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your methods are small, line-by-line documentation is </a:t>
            </a:r>
            <a:r>
              <a:rPr lang="en-GB" b="1" dirty="0"/>
              <a:t>not necessary</a:t>
            </a:r>
            <a:r>
              <a:rPr lang="en-GB" dirty="0"/>
              <a:t>.</a:t>
            </a:r>
          </a:p>
          <a:p>
            <a:r>
              <a:rPr lang="en-GB" dirty="0"/>
              <a:t>It will be obvious to any other developer what your code does.</a:t>
            </a:r>
          </a:p>
          <a:p>
            <a:r>
              <a:rPr lang="en-GB" dirty="0"/>
              <a:t>What you may need is documentation for any public method to explain what something does or why it does it.</a:t>
            </a:r>
          </a:p>
          <a:p>
            <a:r>
              <a:rPr lang="en-GB" dirty="0"/>
              <a:t>This sort of documentation is done in skeleton for you by Visual Studio if, on the line above a class, method or property you type ///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7336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r>
              <a:rPr lang="en-GB" dirty="0"/>
              <a:t>public class Person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// A class variable, only available inside this class </a:t>
            </a:r>
            <a:br>
              <a:rPr lang="en-GB" dirty="0"/>
            </a:br>
            <a:r>
              <a:rPr lang="en-GB" dirty="0"/>
              <a:t>  // ATM but potentially available outside too</a:t>
            </a:r>
            <a:br>
              <a:rPr lang="en-GB" dirty="0"/>
            </a:br>
            <a:r>
              <a:rPr lang="en-GB" dirty="0"/>
              <a:t>  private string name = “Geoff”;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// A static variable (must be public) available to </a:t>
            </a:r>
            <a:br>
              <a:rPr lang="en-GB" dirty="0"/>
            </a:br>
            <a:r>
              <a:rPr lang="en-GB" dirty="0"/>
              <a:t>  // other classes</a:t>
            </a:r>
            <a:br>
              <a:rPr lang="en-GB" dirty="0"/>
            </a:br>
            <a:r>
              <a:rPr lang="en-GB" dirty="0"/>
              <a:t>  public static </a:t>
            </a:r>
            <a:r>
              <a:rPr lang="en-GB" dirty="0" err="1"/>
              <a:t>int</a:t>
            </a:r>
            <a:r>
              <a:rPr lang="en-GB" dirty="0"/>
              <a:t> Age = 15;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public string </a:t>
            </a:r>
            <a:r>
              <a:rPr lang="en-GB" dirty="0" err="1"/>
              <a:t>ToString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// A local variable, only available in this method</a:t>
            </a:r>
            <a:br>
              <a:rPr lang="en-GB" dirty="0"/>
            </a:br>
            <a:r>
              <a:rPr lang="en-GB" dirty="0"/>
              <a:t>    string </a:t>
            </a:r>
            <a:r>
              <a:rPr lang="en-GB" dirty="0" err="1"/>
              <a:t>toString</a:t>
            </a:r>
            <a:r>
              <a:rPr lang="en-GB" dirty="0"/>
              <a:t> = “A person”;</a:t>
            </a:r>
            <a:br>
              <a:rPr lang="en-GB" dirty="0"/>
            </a:br>
            <a:r>
              <a:rPr lang="en-GB" dirty="0"/>
              <a:t>    return </a:t>
            </a:r>
            <a:r>
              <a:rPr lang="en-GB" dirty="0" err="1"/>
              <a:t>toString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examples</a:t>
            </a:r>
          </a:p>
        </p:txBody>
      </p:sp>
    </p:spTree>
    <p:extLst>
      <p:ext uri="{BB962C8B-B14F-4D97-AF65-F5344CB8AC3E}">
        <p14:creationId xmlns:p14="http://schemas.microsoft.com/office/powerpoint/2010/main" val="37509064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Provided you have no compile errors, in a Visual Studio editor window you can type CTRL+K and then CTRL+D to automatically tidy up your code for you (indents etc.)</a:t>
            </a:r>
          </a:p>
          <a:p>
            <a:r>
              <a:rPr lang="en-GB" dirty="0"/>
              <a:t>Other tools and frameworks give more powerful abilities and help with refactoring, moving code and renaming objects (such as </a:t>
            </a:r>
            <a:r>
              <a:rPr lang="en-GB" i="1" dirty="0" err="1"/>
              <a:t>CodeRush</a:t>
            </a:r>
            <a:r>
              <a:rPr lang="en-GB" dirty="0"/>
              <a:t> or </a:t>
            </a:r>
            <a:r>
              <a:rPr lang="en-GB" i="1" dirty="0" err="1"/>
              <a:t>Resharper</a:t>
            </a:r>
            <a:r>
              <a:rPr lang="en-GB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tidying</a:t>
            </a:r>
          </a:p>
        </p:txBody>
      </p:sp>
    </p:spTree>
    <p:extLst>
      <p:ext uri="{BB962C8B-B14F-4D97-AF65-F5344CB8AC3E}">
        <p14:creationId xmlns:p14="http://schemas.microsoft.com/office/powerpoint/2010/main" val="10635883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To maintain good software, we can consider the acronym SOLID.</a:t>
            </a:r>
          </a:p>
          <a:p>
            <a:r>
              <a:rPr lang="en-GB" dirty="0"/>
              <a:t>S – classes should have a </a:t>
            </a:r>
            <a:r>
              <a:rPr lang="en-GB" b="1" dirty="0"/>
              <a:t>single responsibility</a:t>
            </a:r>
            <a:endParaRPr lang="en-GB" dirty="0"/>
          </a:p>
          <a:p>
            <a:r>
              <a:rPr lang="en-GB" dirty="0"/>
              <a:t>O – classes should be </a:t>
            </a:r>
            <a:r>
              <a:rPr lang="en-GB" b="1" dirty="0"/>
              <a:t>open for extension</a:t>
            </a:r>
            <a:r>
              <a:rPr lang="en-GB" dirty="0"/>
              <a:t> but closed for modification</a:t>
            </a:r>
          </a:p>
          <a:p>
            <a:r>
              <a:rPr lang="en-GB" dirty="0"/>
              <a:t>L – </a:t>
            </a:r>
            <a:r>
              <a:rPr lang="en-GB" b="1" dirty="0" err="1"/>
              <a:t>Liskov</a:t>
            </a:r>
            <a:r>
              <a:rPr lang="en-GB" b="1" dirty="0"/>
              <a:t> Substitution Principle</a:t>
            </a:r>
            <a:r>
              <a:rPr lang="en-GB" dirty="0"/>
              <a:t>, which means we should be able to use a child class in place of a parent class</a:t>
            </a:r>
          </a:p>
          <a:p>
            <a:r>
              <a:rPr lang="en-GB" dirty="0"/>
              <a:t>I – </a:t>
            </a:r>
            <a:r>
              <a:rPr lang="en-GB" b="1" dirty="0"/>
              <a:t>Interface segregation</a:t>
            </a:r>
            <a:r>
              <a:rPr lang="en-GB" dirty="0"/>
              <a:t>, which means we favour lots of focused Interfaces so when we implement them we only get relevant behaviour which we want.</a:t>
            </a:r>
          </a:p>
          <a:p>
            <a:r>
              <a:rPr lang="en-GB" dirty="0"/>
              <a:t>D – Dependency Injection</a:t>
            </a:r>
            <a:r>
              <a:rPr lang="en-GB" i="1" dirty="0"/>
              <a:t>. This is more complicated, so we’ll come to it next</a:t>
            </a:r>
            <a:r>
              <a:rPr lang="en-GB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development</a:t>
            </a:r>
          </a:p>
        </p:txBody>
      </p:sp>
    </p:spTree>
    <p:extLst>
      <p:ext uri="{BB962C8B-B14F-4D97-AF65-F5344CB8AC3E}">
        <p14:creationId xmlns:p14="http://schemas.microsoft.com/office/powerpoint/2010/main" val="877290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write code, we inevitably will </a:t>
            </a:r>
            <a:r>
              <a:rPr lang="en-GB" i="1" dirty="0"/>
              <a:t>use </a:t>
            </a:r>
            <a:r>
              <a:rPr lang="en-GB" dirty="0"/>
              <a:t>that code somewhere.</a:t>
            </a:r>
          </a:p>
          <a:p>
            <a:r>
              <a:rPr lang="en-GB" dirty="0"/>
              <a:t>When we do this, we create a dependency.</a:t>
            </a:r>
          </a:p>
          <a:p>
            <a:r>
              <a:rPr lang="en-GB" dirty="0"/>
              <a:t>Dependencies are often bad, because they decrease how resistant our code is to change.</a:t>
            </a:r>
          </a:p>
          <a:p>
            <a:r>
              <a:rPr lang="en-GB" dirty="0"/>
              <a:t>We refer to this as </a:t>
            </a:r>
            <a:r>
              <a:rPr lang="en-GB" i="1" dirty="0"/>
              <a:t>highly coupled</a:t>
            </a:r>
            <a:r>
              <a:rPr lang="en-GB" dirty="0"/>
              <a:t> code.  To make one change inevitably leads us to make many smaller changes afterwards because of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dependency?</a:t>
            </a:r>
          </a:p>
        </p:txBody>
      </p:sp>
    </p:spTree>
    <p:extLst>
      <p:ext uri="{BB962C8B-B14F-4D97-AF65-F5344CB8AC3E}">
        <p14:creationId xmlns:p14="http://schemas.microsoft.com/office/powerpoint/2010/main" val="72015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GB" dirty="0"/>
              <a:t>public </a:t>
            </a:r>
            <a:r>
              <a:rPr lang="en-GB" dirty="0" err="1"/>
              <a:t>EngineState</a:t>
            </a:r>
            <a:r>
              <a:rPr lang="en-GB" dirty="0"/>
              <a:t> </a:t>
            </a:r>
            <a:r>
              <a:rPr lang="en-GB" dirty="0" err="1"/>
              <a:t>StartEngine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CarKey</a:t>
            </a:r>
            <a:r>
              <a:rPr lang="en-GB" dirty="0"/>
              <a:t> key = new Key(); // Create new key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key.Turn</a:t>
            </a:r>
            <a:r>
              <a:rPr lang="en-GB" dirty="0"/>
              <a:t>(); // Do something</a:t>
            </a:r>
            <a:br>
              <a:rPr lang="en-GB" dirty="0"/>
            </a:br>
            <a:r>
              <a:rPr lang="en-GB" dirty="0"/>
              <a:t>  return </a:t>
            </a:r>
            <a:r>
              <a:rPr lang="en-GB" dirty="0" err="1"/>
              <a:t>EngineState.Started</a:t>
            </a:r>
            <a:r>
              <a:rPr lang="en-GB" dirty="0"/>
              <a:t>; // An </a:t>
            </a:r>
            <a:r>
              <a:rPr lang="en-GB" dirty="0" err="1"/>
              <a:t>enum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Example</a:t>
            </a:r>
          </a:p>
        </p:txBody>
      </p:sp>
    </p:spTree>
    <p:extLst>
      <p:ext uri="{BB962C8B-B14F-4D97-AF65-F5344CB8AC3E}">
        <p14:creationId xmlns:p14="http://schemas.microsoft.com/office/powerpoint/2010/main" val="37559452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Supposing our ‘car’ example no longer uses a ‘key’ to start the engine.</a:t>
            </a:r>
          </a:p>
          <a:p>
            <a:r>
              <a:rPr lang="en-GB" dirty="0"/>
              <a:t>Suppose it uses a biometric reader, or a retina scanner, or a remote control or a swipe card.</a:t>
            </a:r>
          </a:p>
          <a:p>
            <a:r>
              <a:rPr lang="en-GB" dirty="0"/>
              <a:t>We would need to </a:t>
            </a:r>
            <a:r>
              <a:rPr lang="en-GB" i="1" dirty="0"/>
              <a:t>manually</a:t>
            </a:r>
            <a:r>
              <a:rPr lang="en-GB" dirty="0"/>
              <a:t> examine our code, looking for every instance of </a:t>
            </a:r>
            <a:r>
              <a:rPr lang="en-GB" i="1" dirty="0"/>
              <a:t>key</a:t>
            </a:r>
            <a:r>
              <a:rPr lang="en-GB" dirty="0"/>
              <a:t> and rewriting it.</a:t>
            </a:r>
          </a:p>
          <a:p>
            <a:r>
              <a:rPr lang="en-GB" dirty="0"/>
              <a:t>…D’oh.</a:t>
            </a:r>
          </a:p>
          <a:p>
            <a:r>
              <a:rPr lang="en-GB" dirty="0"/>
              <a:t>Yes, that is a </a:t>
            </a:r>
            <a:r>
              <a:rPr lang="en-GB" i="1" dirty="0"/>
              <a:t>dependency</a:t>
            </a:r>
            <a:r>
              <a:rPr lang="en-GB" dirty="0"/>
              <a:t> in </a:t>
            </a:r>
            <a:r>
              <a:rPr lang="en-GB" i="1" dirty="0"/>
              <a:t>tightly coupled</a:t>
            </a:r>
            <a:r>
              <a:rPr lang="en-GB" dirty="0"/>
              <a:t> code.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25370434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Firstly we code to an </a:t>
            </a:r>
            <a:r>
              <a:rPr lang="en-GB" i="1" dirty="0"/>
              <a:t>Interface</a:t>
            </a:r>
            <a:r>
              <a:rPr lang="en-GB" dirty="0"/>
              <a:t> rather than to a </a:t>
            </a:r>
            <a:r>
              <a:rPr lang="en-GB" i="1" dirty="0"/>
              <a:t>type</a:t>
            </a:r>
            <a:r>
              <a:rPr lang="en-GB" dirty="0"/>
              <a:t>.  With this in mind our code would look like this:</a:t>
            </a:r>
          </a:p>
          <a:p>
            <a:r>
              <a:rPr lang="en-GB" dirty="0"/>
              <a:t>public </a:t>
            </a:r>
            <a:r>
              <a:rPr lang="en-GB" dirty="0" err="1"/>
              <a:t>EngineState</a:t>
            </a:r>
            <a:r>
              <a:rPr lang="en-GB" dirty="0"/>
              <a:t> </a:t>
            </a:r>
            <a:r>
              <a:rPr lang="en-GB" dirty="0" err="1"/>
              <a:t>StartEngine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Ikey</a:t>
            </a:r>
            <a:r>
              <a:rPr lang="en-GB" dirty="0"/>
              <a:t> key = new Key(); // Create new key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key.Turn</a:t>
            </a:r>
            <a:r>
              <a:rPr lang="en-GB" dirty="0"/>
              <a:t>(); // Do something</a:t>
            </a:r>
            <a:br>
              <a:rPr lang="en-GB" dirty="0"/>
            </a:br>
            <a:r>
              <a:rPr lang="en-GB" dirty="0"/>
              <a:t>  return </a:t>
            </a:r>
            <a:r>
              <a:rPr lang="en-GB" dirty="0" err="1"/>
              <a:t>EngineState.Started</a:t>
            </a:r>
            <a:r>
              <a:rPr lang="en-GB" dirty="0"/>
              <a:t>; // An </a:t>
            </a:r>
            <a:r>
              <a:rPr lang="en-GB" dirty="0" err="1"/>
              <a:t>enum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/>
              <a:t>}</a:t>
            </a:r>
          </a:p>
          <a:p>
            <a:r>
              <a:rPr lang="en-GB" dirty="0"/>
              <a:t>A small change… now supposing instead of </a:t>
            </a:r>
            <a:r>
              <a:rPr lang="en-GB" i="1" dirty="0"/>
              <a:t>instantiating</a:t>
            </a:r>
            <a:r>
              <a:rPr lang="en-GB" dirty="0"/>
              <a:t> </a:t>
            </a:r>
            <a:r>
              <a:rPr lang="en-GB" i="1" dirty="0"/>
              <a:t>key</a:t>
            </a:r>
            <a:r>
              <a:rPr lang="en-GB" dirty="0"/>
              <a:t> here… we passed it in as an argument…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we avoid dependencies?</a:t>
            </a:r>
          </a:p>
        </p:txBody>
      </p:sp>
    </p:spTree>
    <p:extLst>
      <p:ext uri="{BB962C8B-B14F-4D97-AF65-F5344CB8AC3E}">
        <p14:creationId xmlns:p14="http://schemas.microsoft.com/office/powerpoint/2010/main" val="40727830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GB" dirty="0"/>
              <a:t>public </a:t>
            </a:r>
            <a:r>
              <a:rPr lang="en-GB" dirty="0" err="1"/>
              <a:t>EngineState</a:t>
            </a:r>
            <a:r>
              <a:rPr lang="en-GB" dirty="0"/>
              <a:t> </a:t>
            </a:r>
            <a:r>
              <a:rPr lang="en-GB" dirty="0" err="1"/>
              <a:t>StartEngine</a:t>
            </a:r>
            <a:r>
              <a:rPr lang="en-GB" dirty="0"/>
              <a:t>(</a:t>
            </a:r>
            <a:r>
              <a:rPr lang="en-GB" dirty="0" err="1"/>
              <a:t>IKey</a:t>
            </a:r>
            <a:r>
              <a:rPr lang="en-GB" dirty="0"/>
              <a:t> key)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key.Turn</a:t>
            </a:r>
            <a:r>
              <a:rPr lang="en-GB" dirty="0"/>
              <a:t>(); // Do something</a:t>
            </a:r>
          </a:p>
          <a:p>
            <a:r>
              <a:rPr lang="en-GB" dirty="0"/>
              <a:t>  return </a:t>
            </a:r>
            <a:r>
              <a:rPr lang="en-GB" dirty="0" err="1"/>
              <a:t>EngineState.Started</a:t>
            </a:r>
            <a:r>
              <a:rPr lang="en-GB" dirty="0"/>
              <a:t>; // An </a:t>
            </a:r>
            <a:r>
              <a:rPr lang="en-GB" dirty="0" err="1"/>
              <a:t>enum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 Example</a:t>
            </a:r>
          </a:p>
        </p:txBody>
      </p:sp>
    </p:spTree>
    <p:extLst>
      <p:ext uri="{BB962C8B-B14F-4D97-AF65-F5344CB8AC3E}">
        <p14:creationId xmlns:p14="http://schemas.microsoft.com/office/powerpoint/2010/main" val="651828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Now we </a:t>
            </a:r>
            <a:r>
              <a:rPr lang="en-GB" i="1" dirty="0"/>
              <a:t>pass</a:t>
            </a:r>
            <a:r>
              <a:rPr lang="en-GB" dirty="0"/>
              <a:t> the </a:t>
            </a:r>
            <a:r>
              <a:rPr lang="en-GB" i="1" dirty="0"/>
              <a:t>dependency</a:t>
            </a:r>
            <a:r>
              <a:rPr lang="en-GB" dirty="0"/>
              <a:t> as an </a:t>
            </a:r>
            <a:r>
              <a:rPr lang="en-GB" i="1" dirty="0"/>
              <a:t>argument</a:t>
            </a:r>
            <a:r>
              <a:rPr lang="en-GB" dirty="0"/>
              <a:t> to the </a:t>
            </a:r>
            <a:r>
              <a:rPr lang="en-GB" i="1" dirty="0"/>
              <a:t>method</a:t>
            </a:r>
            <a:r>
              <a:rPr lang="en-GB" dirty="0"/>
              <a:t>.</a:t>
            </a:r>
          </a:p>
          <a:p>
            <a:r>
              <a:rPr lang="en-GB" dirty="0"/>
              <a:t>We decide what object we use for </a:t>
            </a:r>
            <a:r>
              <a:rPr lang="en-GB" i="1" dirty="0" err="1"/>
              <a:t>IKey</a:t>
            </a:r>
            <a:r>
              <a:rPr lang="en-GB" dirty="0"/>
              <a:t> when we call the method.</a:t>
            </a:r>
          </a:p>
          <a:p>
            <a:r>
              <a:rPr lang="en-GB" dirty="0"/>
              <a:t>The </a:t>
            </a:r>
            <a:r>
              <a:rPr lang="en-GB" i="1" dirty="0" err="1"/>
              <a:t>StartEngine</a:t>
            </a:r>
            <a:r>
              <a:rPr lang="en-GB" dirty="0"/>
              <a:t> method is no longer coupled to a particular implementation of </a:t>
            </a:r>
            <a:r>
              <a:rPr lang="en-GB" i="1" dirty="0"/>
              <a:t>key</a:t>
            </a:r>
            <a:r>
              <a:rPr lang="en-GB" dirty="0"/>
              <a:t>. We can use whatever key we want, as long as it implements the Interface </a:t>
            </a:r>
            <a:r>
              <a:rPr lang="en-GB" i="1" dirty="0" err="1"/>
              <a:t>IKey</a:t>
            </a:r>
            <a:r>
              <a:rPr lang="en-GB" dirty="0"/>
              <a:t>!</a:t>
            </a:r>
          </a:p>
          <a:p>
            <a:r>
              <a:rPr lang="en-GB" dirty="0"/>
              <a:t>If we change our car to a swipe card, we can now do it far easier!</a:t>
            </a:r>
          </a:p>
          <a:p>
            <a:r>
              <a:rPr lang="en-GB" dirty="0"/>
              <a:t>Our code is now </a:t>
            </a:r>
            <a:r>
              <a:rPr lang="en-GB" i="1" dirty="0"/>
              <a:t>loosely-coupled </a:t>
            </a:r>
            <a:r>
              <a:rPr lang="en-GB" dirty="0"/>
              <a:t>(or </a:t>
            </a:r>
            <a:r>
              <a:rPr lang="en-GB" i="1" dirty="0"/>
              <a:t>highly orthogonal</a:t>
            </a:r>
            <a:r>
              <a:rPr lang="en-GB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 Talk</a:t>
            </a:r>
          </a:p>
        </p:txBody>
      </p:sp>
    </p:spTree>
    <p:extLst>
      <p:ext uri="{BB962C8B-B14F-4D97-AF65-F5344CB8AC3E}">
        <p14:creationId xmlns:p14="http://schemas.microsoft.com/office/powerpoint/2010/main" val="37277201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Beyond the scope of this text, you can use a Dependency Injection Framework (also called an </a:t>
            </a:r>
            <a:r>
              <a:rPr lang="en-GB" i="1" dirty="0"/>
              <a:t>inversion of control container</a:t>
            </a:r>
            <a:r>
              <a:rPr lang="en-GB" dirty="0"/>
              <a:t>) that will automatically wire up dependencies for you.</a:t>
            </a:r>
          </a:p>
          <a:p>
            <a:r>
              <a:rPr lang="en-GB" dirty="0"/>
              <a:t>You just tell it “When you see a requirement for an </a:t>
            </a:r>
            <a:r>
              <a:rPr lang="en-GB" i="1" dirty="0" err="1"/>
              <a:t>IKey</a:t>
            </a:r>
            <a:r>
              <a:rPr lang="en-GB" dirty="0"/>
              <a:t>, use </a:t>
            </a:r>
            <a:r>
              <a:rPr lang="en-GB" i="1" dirty="0"/>
              <a:t>Key</a:t>
            </a:r>
            <a:r>
              <a:rPr lang="en-GB" dirty="0"/>
              <a:t>”.</a:t>
            </a:r>
          </a:p>
          <a:p>
            <a:r>
              <a:rPr lang="en-GB" dirty="0"/>
              <a:t>This gives you a central place to set up all your dependencies, and one point for change.</a:t>
            </a:r>
          </a:p>
          <a:p>
            <a:r>
              <a:rPr lang="en-GB" dirty="0"/>
              <a:t>Frameworks include Microsoft’s Unity, </a:t>
            </a:r>
            <a:r>
              <a:rPr lang="en-GB" dirty="0" err="1"/>
              <a:t>StructureMap</a:t>
            </a:r>
            <a:r>
              <a:rPr lang="en-GB" dirty="0"/>
              <a:t>, </a:t>
            </a:r>
            <a:r>
              <a:rPr lang="en-GB" dirty="0" err="1"/>
              <a:t>Ninject</a:t>
            </a:r>
            <a:r>
              <a:rPr lang="en-GB" dirty="0"/>
              <a:t> and more. </a:t>
            </a:r>
          </a:p>
          <a:p>
            <a:r>
              <a:rPr lang="en-GB" dirty="0"/>
              <a:t>Each has its own pros and cons…</a:t>
            </a:r>
          </a:p>
          <a:p>
            <a:r>
              <a:rPr lang="en-GB" dirty="0"/>
              <a:t>…Use </a:t>
            </a:r>
            <a:r>
              <a:rPr lang="en-GB" dirty="0" err="1"/>
              <a:t>StructureMap</a:t>
            </a:r>
            <a:r>
              <a:rPr lang="en-GB" dirty="0"/>
              <a:t>, it’s the best ;3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Dependency Injection Frameworks</a:t>
            </a:r>
          </a:p>
        </p:txBody>
      </p:sp>
    </p:spTree>
    <p:extLst>
      <p:ext uri="{BB962C8B-B14F-4D97-AF65-F5344CB8AC3E}">
        <p14:creationId xmlns:p14="http://schemas.microsoft.com/office/powerpoint/2010/main" val="2480154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If your code is small, focused and well organised then we can test it.</a:t>
            </a:r>
          </a:p>
          <a:p>
            <a:r>
              <a:rPr lang="en-GB" dirty="0"/>
              <a:t>Testing doesn’t just mean running the program and making sure it ‘works’.</a:t>
            </a:r>
          </a:p>
          <a:p>
            <a:r>
              <a:rPr lang="en-GB" dirty="0"/>
              <a:t>The more complex your program gets, the more this style of testing is time-consuming and needs augmenting with additional methods.</a:t>
            </a:r>
          </a:p>
          <a:p>
            <a:r>
              <a:rPr lang="en-GB" dirty="0"/>
              <a:t>If our code is in tiny pieces, and each piece has a defined behaviour, we can write special test-code that exercises these pieces and confirms they behave as expected.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2807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make a variable of any type by writing a </a:t>
            </a:r>
            <a:r>
              <a:rPr lang="en-GB" i="1" dirty="0"/>
              <a:t>class</a:t>
            </a:r>
            <a:r>
              <a:rPr lang="en-GB" dirty="0"/>
              <a:t> and then </a:t>
            </a:r>
            <a:r>
              <a:rPr lang="en-GB" i="1" dirty="0"/>
              <a:t>instantiating</a:t>
            </a:r>
            <a:r>
              <a:rPr lang="en-GB" dirty="0"/>
              <a:t> an instance of that class, for example:</a:t>
            </a:r>
            <a:br>
              <a:rPr lang="en-GB" dirty="0"/>
            </a:b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MyCustomClass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MyCustomClass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dirty="0"/>
              <a:t>You can also use any prebuilt class included in </a:t>
            </a:r>
            <a:r>
              <a:rPr lang="en-GB" dirty="0" err="1"/>
              <a:t>.Net</a:t>
            </a:r>
            <a:r>
              <a:rPr lang="en-GB" dirty="0"/>
              <a:t> or written by someone else.</a:t>
            </a:r>
          </a:p>
          <a:p>
            <a:r>
              <a:rPr lang="en-GB" dirty="0"/>
              <a:t>These are called </a:t>
            </a:r>
            <a:r>
              <a:rPr lang="en-GB" i="1" dirty="0"/>
              <a:t>complex types</a:t>
            </a:r>
            <a:endParaRPr lang="en-GB" dirty="0"/>
          </a:p>
          <a:p>
            <a:r>
              <a:rPr lang="en-GB" i="1" dirty="0"/>
              <a:t>Primitive types</a:t>
            </a:r>
            <a:r>
              <a:rPr lang="en-GB" dirty="0"/>
              <a:t> are letters, words and numbers.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Variable primitive and complex types</a:t>
            </a:r>
          </a:p>
        </p:txBody>
      </p:sp>
    </p:spTree>
    <p:extLst>
      <p:ext uri="{BB962C8B-B14F-4D97-AF65-F5344CB8AC3E}">
        <p14:creationId xmlns:p14="http://schemas.microsoft.com/office/powerpoint/2010/main" val="12189400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each little block of code, in isolation, is called </a:t>
            </a:r>
            <a:r>
              <a:rPr lang="en-GB" i="1" dirty="0"/>
              <a:t>unit testing</a:t>
            </a:r>
            <a:r>
              <a:rPr lang="en-GB" dirty="0"/>
              <a:t>.</a:t>
            </a:r>
          </a:p>
          <a:p>
            <a:r>
              <a:rPr lang="en-GB" dirty="0"/>
              <a:t>Unit tests are small and fast to run.</a:t>
            </a:r>
          </a:p>
          <a:p>
            <a:r>
              <a:rPr lang="en-GB" dirty="0"/>
              <a:t>They can be run whenever you like as often as you like to confirm your code behaves.</a:t>
            </a:r>
          </a:p>
          <a:p>
            <a:r>
              <a:rPr lang="en-GB" dirty="0"/>
              <a:t>They can also be used to avoid breaking changes.</a:t>
            </a:r>
          </a:p>
          <a:p>
            <a:r>
              <a:rPr lang="en-GB" dirty="0"/>
              <a:t>They also reveal </a:t>
            </a:r>
            <a:r>
              <a:rPr lang="en-GB" i="1" dirty="0"/>
              <a:t>regression bugs</a:t>
            </a:r>
            <a:r>
              <a:rPr lang="en-GB" dirty="0"/>
              <a:t>, </a:t>
            </a:r>
            <a:r>
              <a:rPr lang="en-GB" dirty="0" err="1"/>
              <a:t>ie</a:t>
            </a:r>
            <a:r>
              <a:rPr lang="en-GB" dirty="0"/>
              <a:t> a previously fixed bug you’ve </a:t>
            </a:r>
            <a:r>
              <a:rPr lang="en-GB" dirty="0" err="1"/>
              <a:t>rebroken</a:t>
            </a:r>
            <a:r>
              <a:rPr lang="en-GB" dirty="0"/>
              <a:t> whilst fixing a new bug.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1284321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Integration Testing is testing multiple components together to confirm they work.</a:t>
            </a:r>
          </a:p>
          <a:p>
            <a:r>
              <a:rPr lang="en-GB" dirty="0"/>
              <a:t>These tests often take longer to run since we’re no longer dealing with tiny building blocks but rather more-or-less complete systems.</a:t>
            </a:r>
          </a:p>
          <a:p>
            <a:r>
              <a:rPr lang="en-GB" dirty="0"/>
              <a:t>There may also be files and databases that need (automatically) rolling back after tests have finished running code.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40001967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what most people consider ‘testing’.</a:t>
            </a:r>
          </a:p>
          <a:p>
            <a:r>
              <a:rPr lang="en-GB" dirty="0"/>
              <a:t>It is the most time consuming and resource intensive.</a:t>
            </a:r>
          </a:p>
          <a:p>
            <a:r>
              <a:rPr lang="en-GB" dirty="0"/>
              <a:t>As well as being done by humans (recommended) it should also be done automatically by special software running a test-script and exercising a complete </a:t>
            </a:r>
            <a:r>
              <a:rPr lang="en-GB" i="1" dirty="0"/>
              <a:t>use case</a:t>
            </a:r>
            <a:r>
              <a:rPr lang="en-GB" dirty="0"/>
              <a:t> (</a:t>
            </a:r>
            <a:r>
              <a:rPr lang="en-GB" dirty="0" err="1"/>
              <a:t>ie</a:t>
            </a:r>
            <a:r>
              <a:rPr lang="en-GB" dirty="0"/>
              <a:t> one full path through the system to achieve a goal).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 testing</a:t>
            </a:r>
          </a:p>
        </p:txBody>
      </p:sp>
    </p:spTree>
    <p:extLst>
      <p:ext uri="{BB962C8B-B14F-4D97-AF65-F5344CB8AC3E}">
        <p14:creationId xmlns:p14="http://schemas.microsoft.com/office/powerpoint/2010/main" val="1094938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Yeah it is.</a:t>
            </a:r>
          </a:p>
          <a:p>
            <a:r>
              <a:rPr lang="en-GB" dirty="0"/>
              <a:t>Approximately half the code you write is likely to be test code.</a:t>
            </a:r>
          </a:p>
          <a:p>
            <a:r>
              <a:rPr lang="en-GB" dirty="0"/>
              <a:t>Tests should support the software specification, defining behaviour and requirements.</a:t>
            </a:r>
          </a:p>
          <a:p>
            <a:r>
              <a:rPr lang="en-GB" dirty="0"/>
              <a:t>When a test fails, the software no longer meets the specification.</a:t>
            </a:r>
          </a:p>
          <a:p>
            <a:r>
              <a:rPr lang="en-GB" dirty="0"/>
              <a:t>You can do all this manually if you like, but you’d be an utter fool. And I would pity you.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That’s a lot of testing…</a:t>
            </a:r>
          </a:p>
        </p:txBody>
      </p:sp>
    </p:spTree>
    <p:extLst>
      <p:ext uri="{BB962C8B-B14F-4D97-AF65-F5344CB8AC3E}">
        <p14:creationId xmlns:p14="http://schemas.microsoft.com/office/powerpoint/2010/main" val="40186151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Absolutely, if for no other reason that humans can easily spot things that are ‘off’, for example controls on a form not lined up correctly.</a:t>
            </a:r>
          </a:p>
          <a:p>
            <a:r>
              <a:rPr lang="en-GB" dirty="0"/>
              <a:t>Humans are also good at producing </a:t>
            </a:r>
            <a:r>
              <a:rPr lang="en-GB" i="1" dirty="0"/>
              <a:t>edge-cases</a:t>
            </a:r>
            <a:r>
              <a:rPr lang="en-GB" dirty="0"/>
              <a:t>, really unanticipated behaviour that your software needs to handle.</a:t>
            </a:r>
          </a:p>
          <a:p>
            <a:r>
              <a:rPr lang="en-GB" dirty="0"/>
              <a:t>So don’t waste your human-testing-time getting them to test things you can easily test in software!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…But I still need human testers?</a:t>
            </a:r>
          </a:p>
        </p:txBody>
      </p:sp>
    </p:spTree>
    <p:extLst>
      <p:ext uri="{BB962C8B-B14F-4D97-AF65-F5344CB8AC3E}">
        <p14:creationId xmlns:p14="http://schemas.microsoft.com/office/powerpoint/2010/main" val="1840751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To do software testing you’ll need a testing framework and a test runner.</a:t>
            </a:r>
          </a:p>
          <a:p>
            <a:r>
              <a:rPr lang="en-GB" dirty="0"/>
              <a:t>A test framework will give you access to a load of useful methods.</a:t>
            </a:r>
          </a:p>
          <a:p>
            <a:r>
              <a:rPr lang="en-GB" dirty="0"/>
              <a:t>A test runner will allow you to run your tests from within Visual Studio.</a:t>
            </a:r>
          </a:p>
          <a:p>
            <a:r>
              <a:rPr lang="en-GB" dirty="0"/>
              <a:t>Test frameworks include </a:t>
            </a:r>
            <a:r>
              <a:rPr lang="en-GB" i="1" dirty="0" err="1"/>
              <a:t>NUnit</a:t>
            </a:r>
            <a:r>
              <a:rPr lang="en-GB" dirty="0"/>
              <a:t>, </a:t>
            </a:r>
            <a:r>
              <a:rPr lang="en-GB" i="1" dirty="0" err="1"/>
              <a:t>MBUnit</a:t>
            </a:r>
            <a:r>
              <a:rPr lang="en-GB" dirty="0"/>
              <a:t>, </a:t>
            </a:r>
            <a:r>
              <a:rPr lang="en-GB" i="1" dirty="0" err="1"/>
              <a:t>Xunit</a:t>
            </a:r>
            <a:r>
              <a:rPr lang="en-GB" dirty="0"/>
              <a:t>, </a:t>
            </a:r>
            <a:r>
              <a:rPr lang="en-GB" i="1" dirty="0"/>
              <a:t>MSTEST</a:t>
            </a:r>
            <a:r>
              <a:rPr lang="en-GB" dirty="0"/>
              <a:t> and others. </a:t>
            </a:r>
            <a:r>
              <a:rPr lang="en-GB" i="1" dirty="0" err="1"/>
              <a:t>NUnit</a:t>
            </a:r>
            <a:r>
              <a:rPr lang="en-GB" dirty="0"/>
              <a:t> is the best supported, by a nautical mile.</a:t>
            </a:r>
          </a:p>
          <a:p>
            <a:r>
              <a:rPr lang="en-GB" dirty="0"/>
              <a:t>Test runners include </a:t>
            </a:r>
            <a:r>
              <a:rPr lang="en-GB" i="1" dirty="0"/>
              <a:t>MSTEST</a:t>
            </a:r>
            <a:r>
              <a:rPr lang="en-GB" dirty="0"/>
              <a:t>, </a:t>
            </a:r>
            <a:r>
              <a:rPr lang="en-GB" i="1" dirty="0" err="1"/>
              <a:t>TestDriven.Net</a:t>
            </a:r>
            <a:r>
              <a:rPr lang="en-GB" dirty="0"/>
              <a:t>, </a:t>
            </a:r>
            <a:r>
              <a:rPr lang="en-GB" i="1" dirty="0" err="1"/>
              <a:t>Galleo</a:t>
            </a:r>
            <a:r>
              <a:rPr lang="en-GB" dirty="0"/>
              <a:t>, </a:t>
            </a:r>
            <a:r>
              <a:rPr lang="en-GB" i="1" dirty="0" err="1"/>
              <a:t>CodeRush</a:t>
            </a:r>
            <a:r>
              <a:rPr lang="en-GB" dirty="0"/>
              <a:t> and </a:t>
            </a:r>
            <a:r>
              <a:rPr lang="en-GB" i="1" dirty="0" err="1"/>
              <a:t>Resharper</a:t>
            </a:r>
            <a:r>
              <a:rPr lang="en-GB" dirty="0"/>
              <a:t>.</a:t>
            </a:r>
          </a:p>
          <a:p>
            <a:r>
              <a:rPr lang="en-GB" dirty="0"/>
              <a:t>Use </a:t>
            </a:r>
            <a:r>
              <a:rPr lang="en-GB" dirty="0" err="1"/>
              <a:t>Nunit</a:t>
            </a:r>
            <a:r>
              <a:rPr lang="en-GB" dirty="0"/>
              <a:t> and </a:t>
            </a:r>
            <a:r>
              <a:rPr lang="en-GB" dirty="0" err="1"/>
              <a:t>TestDriven.Net</a:t>
            </a:r>
            <a:r>
              <a:rPr lang="en-GB" dirty="0"/>
              <a:t> ;3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28876213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r>
              <a:rPr lang="en-GB" dirty="0"/>
              <a:t>using </a:t>
            </a:r>
            <a:r>
              <a:rPr lang="en-GB" dirty="0" err="1"/>
              <a:t>NUnit.Framework</a:t>
            </a:r>
            <a:r>
              <a:rPr lang="en-GB" dirty="0"/>
              <a:t>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TestFixture</a:t>
            </a:r>
            <a:r>
              <a:rPr lang="en-GB" dirty="0"/>
              <a:t>]</a:t>
            </a:r>
            <a:br>
              <a:rPr lang="en-GB" dirty="0"/>
            </a:br>
            <a:r>
              <a:rPr lang="en-GB" dirty="0"/>
              <a:t>public void </a:t>
            </a:r>
            <a:r>
              <a:rPr lang="en-GB" dirty="0" err="1"/>
              <a:t>CustomerTests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[Test]</a:t>
            </a:r>
            <a:br>
              <a:rPr lang="en-GB" dirty="0"/>
            </a:br>
            <a:r>
              <a:rPr lang="en-GB" dirty="0"/>
              <a:t>  public void </a:t>
            </a:r>
            <a:r>
              <a:rPr lang="en-GB" dirty="0" err="1"/>
              <a:t>GetFullName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var</a:t>
            </a:r>
            <a:r>
              <a:rPr lang="en-GB" dirty="0"/>
              <a:t> customer = new Customer();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customer.FirstName</a:t>
            </a:r>
            <a:r>
              <a:rPr lang="en-GB" dirty="0"/>
              <a:t> = “Karl”;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customer.LastName</a:t>
            </a:r>
            <a:r>
              <a:rPr lang="en-GB" dirty="0"/>
              <a:t> = “Lynch”;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fullName</a:t>
            </a:r>
            <a:r>
              <a:rPr lang="en-GB" dirty="0"/>
              <a:t> = </a:t>
            </a:r>
            <a:r>
              <a:rPr lang="en-GB" dirty="0" err="1"/>
              <a:t>customer.GetFullName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Assert.That</a:t>
            </a:r>
            <a:r>
              <a:rPr lang="en-GB" dirty="0"/>
              <a:t>(</a:t>
            </a:r>
            <a:r>
              <a:rPr lang="en-GB" dirty="0" err="1"/>
              <a:t>fullName</a:t>
            </a:r>
            <a:r>
              <a:rPr lang="en-GB" dirty="0"/>
              <a:t>, </a:t>
            </a:r>
            <a:r>
              <a:rPr lang="en-GB" dirty="0" err="1"/>
              <a:t>Is.EqualTo</a:t>
            </a:r>
            <a:r>
              <a:rPr lang="en-GB" dirty="0"/>
              <a:t>(“Karl Lynch”));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 Example</a:t>
            </a:r>
          </a:p>
        </p:txBody>
      </p:sp>
    </p:spTree>
    <p:extLst>
      <p:ext uri="{BB962C8B-B14F-4D97-AF65-F5344CB8AC3E}">
        <p14:creationId xmlns:p14="http://schemas.microsoft.com/office/powerpoint/2010/main" val="28935414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Our example creates a new </a:t>
            </a:r>
            <a:r>
              <a:rPr lang="en-GB" i="1" dirty="0"/>
              <a:t>Customer</a:t>
            </a:r>
            <a:r>
              <a:rPr lang="en-GB" dirty="0"/>
              <a:t> object.</a:t>
            </a:r>
          </a:p>
          <a:p>
            <a:r>
              <a:rPr lang="en-GB" dirty="0"/>
              <a:t>It then feeds it a first name and a last name.</a:t>
            </a:r>
          </a:p>
          <a:p>
            <a:r>
              <a:rPr lang="en-GB" dirty="0"/>
              <a:t>We then </a:t>
            </a:r>
            <a:r>
              <a:rPr lang="en-GB" i="1" dirty="0"/>
              <a:t>Assert</a:t>
            </a:r>
            <a:r>
              <a:rPr lang="en-GB" dirty="0"/>
              <a:t> that the value returned from </a:t>
            </a:r>
            <a:r>
              <a:rPr lang="en-GB" i="1" dirty="0" err="1"/>
              <a:t>GetFullName</a:t>
            </a:r>
            <a:r>
              <a:rPr lang="en-GB" i="1" dirty="0"/>
              <a:t>()</a:t>
            </a:r>
            <a:r>
              <a:rPr lang="en-GB" dirty="0"/>
              <a:t> is “Karl Lynch”.</a:t>
            </a:r>
          </a:p>
          <a:p>
            <a:r>
              <a:rPr lang="en-GB" dirty="0"/>
              <a:t>It’s almost self-explanatory that our test wants to prove that </a:t>
            </a:r>
            <a:r>
              <a:rPr lang="en-GB" i="1" dirty="0" err="1"/>
              <a:t>Customer.GetFullName</a:t>
            </a:r>
            <a:r>
              <a:rPr lang="en-GB" i="1" dirty="0"/>
              <a:t>()</a:t>
            </a:r>
            <a:r>
              <a:rPr lang="en-GB" dirty="0"/>
              <a:t> correctly builds the full name from a first and last name.</a:t>
            </a:r>
          </a:p>
          <a:p>
            <a:r>
              <a:rPr lang="en-GB" dirty="0"/>
              <a:t>We can run this test (and others) whenever we like from within Visual Studio by clicking on the file, folder or solution and choosing ‘Run Tests’.</a:t>
            </a:r>
          </a:p>
          <a:p>
            <a:r>
              <a:rPr lang="en-GB" dirty="0"/>
              <a:t>We can prove our software passes its tests.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Example Talk</a:t>
            </a:r>
          </a:p>
        </p:txBody>
      </p:sp>
    </p:spTree>
    <p:extLst>
      <p:ext uri="{BB962C8B-B14F-4D97-AF65-F5344CB8AC3E}">
        <p14:creationId xmlns:p14="http://schemas.microsoft.com/office/powerpoint/2010/main" val="30356191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tests are based on the specification, and if you think the spec is wrong then you should say so.</a:t>
            </a:r>
          </a:p>
          <a:p>
            <a:r>
              <a:rPr lang="en-GB" dirty="0"/>
              <a:t>Nothing is ever 100%, and Unit Testing is not a panacea, but it’s a lot better than shrugging and going ‘meh’.</a:t>
            </a:r>
          </a:p>
          <a:p>
            <a:r>
              <a:rPr lang="en-GB" dirty="0"/>
              <a:t>It has been statistically shown that Unit Testing reduces, by a wide margin, the number of bugs that enter into a production system.  ‘</a:t>
            </a:r>
            <a:r>
              <a:rPr lang="en-GB" i="1" dirty="0"/>
              <a:t>Bing</a:t>
            </a:r>
            <a:r>
              <a:rPr lang="en-GB" dirty="0"/>
              <a:t>’ it if you want.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But how do you know the test works?</a:t>
            </a:r>
          </a:p>
        </p:txBody>
      </p:sp>
    </p:spTree>
    <p:extLst>
      <p:ext uri="{BB962C8B-B14F-4D97-AF65-F5344CB8AC3E}">
        <p14:creationId xmlns:p14="http://schemas.microsoft.com/office/powerpoint/2010/main" val="20674654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testing framework like </a:t>
            </a:r>
            <a:r>
              <a:rPr lang="en-GB" i="1" dirty="0" err="1"/>
              <a:t>Nunit</a:t>
            </a:r>
            <a:r>
              <a:rPr lang="en-GB" dirty="0"/>
              <a:t> allows you to make assertions, for example: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MyValue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Is.True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MyValue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Is.GreaterThan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(5));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MyValue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Is.NotEqualTo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(“Geoff”));</a:t>
            </a:r>
          </a:p>
          <a:p>
            <a:r>
              <a:rPr lang="en-GB" dirty="0"/>
              <a:t>And many, many more!</a:t>
            </a:r>
          </a:p>
          <a:p>
            <a:r>
              <a:rPr lang="en-GB" dirty="0"/>
              <a:t>But wait, buy now and receive </a:t>
            </a:r>
            <a:r>
              <a:rPr lang="en-GB" i="1" dirty="0"/>
              <a:t>error testing too!</a:t>
            </a:r>
            <a:endParaRPr lang="en-GB" dirty="0"/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Assert.Throws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(Exception), 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delegate 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{ 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MyObject.RunMethod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(); 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 what else can I assert?</a:t>
            </a:r>
          </a:p>
        </p:txBody>
      </p:sp>
    </p:spTree>
    <p:extLst>
      <p:ext uri="{BB962C8B-B14F-4D97-AF65-F5344CB8AC3E}">
        <p14:creationId xmlns:p14="http://schemas.microsoft.com/office/powerpoint/2010/main" val="231216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bool</a:t>
            </a:r>
            <a:r>
              <a:rPr lang="en-GB" dirty="0"/>
              <a:t> stores a true or a false (short for </a:t>
            </a:r>
            <a:r>
              <a:rPr lang="en-GB" i="1" dirty="0" err="1"/>
              <a:t>boolean</a:t>
            </a:r>
            <a:r>
              <a:rPr lang="en-GB" dirty="0"/>
              <a:t>)</a:t>
            </a:r>
          </a:p>
          <a:p>
            <a:r>
              <a:rPr lang="en-GB" b="1" dirty="0" err="1"/>
              <a:t>int</a:t>
            </a:r>
            <a:r>
              <a:rPr lang="en-GB" dirty="0"/>
              <a:t> stores a whole number (short for </a:t>
            </a:r>
            <a:r>
              <a:rPr lang="en-GB" i="1" dirty="0"/>
              <a:t>integer</a:t>
            </a:r>
            <a:r>
              <a:rPr lang="en-GB" dirty="0"/>
              <a:t>)</a:t>
            </a:r>
          </a:p>
          <a:p>
            <a:r>
              <a:rPr lang="en-GB" b="1" dirty="0"/>
              <a:t>string</a:t>
            </a:r>
            <a:r>
              <a:rPr lang="en-GB" dirty="0"/>
              <a:t> stores a collection of letters</a:t>
            </a:r>
          </a:p>
          <a:p>
            <a:r>
              <a:rPr lang="en-GB" b="1" dirty="0"/>
              <a:t>char</a:t>
            </a:r>
            <a:r>
              <a:rPr lang="en-GB" dirty="0"/>
              <a:t> stores a single letter (short for </a:t>
            </a:r>
            <a:r>
              <a:rPr lang="en-GB" i="1" dirty="0"/>
              <a:t>character)</a:t>
            </a:r>
            <a:endParaRPr lang="en-GB" dirty="0"/>
          </a:p>
          <a:p>
            <a:r>
              <a:rPr lang="en-GB" b="1" dirty="0"/>
              <a:t>long</a:t>
            </a:r>
            <a:r>
              <a:rPr lang="en-GB" dirty="0"/>
              <a:t> stores a very big, whole number</a:t>
            </a:r>
          </a:p>
          <a:p>
            <a:r>
              <a:rPr lang="en-GB" b="1" dirty="0"/>
              <a:t>double</a:t>
            </a:r>
            <a:r>
              <a:rPr lang="en-GB" dirty="0"/>
              <a:t> stores a very big decimal number</a:t>
            </a:r>
          </a:p>
          <a:p>
            <a:r>
              <a:rPr lang="en-GB" b="1" dirty="0"/>
              <a:t>float</a:t>
            </a:r>
            <a:r>
              <a:rPr lang="en-GB" dirty="0"/>
              <a:t> stores a decimal number</a:t>
            </a:r>
          </a:p>
          <a:p>
            <a:r>
              <a:rPr lang="en-GB" b="1" dirty="0"/>
              <a:t>byte </a:t>
            </a:r>
            <a:r>
              <a:rPr lang="en-GB" dirty="0"/>
              <a:t>stores a single byte (8 bits)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25943331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We’ll get to it.  Much later.  </a:t>
            </a:r>
          </a:p>
          <a:p>
            <a:r>
              <a:rPr lang="en-GB" dirty="0"/>
              <a:t>For now, it’s just a way to run a big </a:t>
            </a:r>
            <a:r>
              <a:rPr lang="en-GB" dirty="0" err="1"/>
              <a:t>ol</a:t>
            </a:r>
            <a:r>
              <a:rPr lang="en-GB" dirty="0"/>
              <a:t>’ block of code </a:t>
            </a:r>
            <a:r>
              <a:rPr lang="en-GB" i="1" dirty="0"/>
              <a:t>inline</a:t>
            </a:r>
            <a:r>
              <a:rPr lang="en-GB" dirty="0"/>
              <a:t> as an argument to a method.</a:t>
            </a:r>
          </a:p>
          <a:p>
            <a:r>
              <a:rPr lang="en-GB" dirty="0" err="1"/>
              <a:t>Thassit</a:t>
            </a:r>
            <a:r>
              <a:rPr lang="en-GB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Delegate?</a:t>
            </a:r>
          </a:p>
        </p:txBody>
      </p:sp>
    </p:spTree>
    <p:extLst>
      <p:ext uri="{BB962C8B-B14F-4D97-AF65-F5344CB8AC3E}">
        <p14:creationId xmlns:p14="http://schemas.microsoft.com/office/powerpoint/2010/main" val="40409035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your code uses Dependency Injection, then a lot of your constructors and methods are going to expect objects.</a:t>
            </a:r>
          </a:p>
          <a:p>
            <a:r>
              <a:rPr lang="en-GB" dirty="0"/>
              <a:t>This is how you code lowers coupling and increases </a:t>
            </a:r>
            <a:r>
              <a:rPr lang="en-GB" dirty="0" err="1"/>
              <a:t>orthogonality</a:t>
            </a:r>
            <a:r>
              <a:rPr lang="en-GB" dirty="0"/>
              <a:t> (our ability to change one part of the system without it all collapsing like a sack of wet mice).</a:t>
            </a:r>
          </a:p>
          <a:p>
            <a:r>
              <a:rPr lang="en-GB" dirty="0"/>
              <a:t>In Unit Testing, we want to test code </a:t>
            </a:r>
            <a:r>
              <a:rPr lang="en-GB" i="1" dirty="0"/>
              <a:t>in isolation</a:t>
            </a:r>
            <a:r>
              <a:rPr lang="en-GB" dirty="0"/>
              <a:t>.</a:t>
            </a:r>
          </a:p>
          <a:p>
            <a:r>
              <a:rPr lang="en-GB" dirty="0"/>
              <a:t>This means we create a </a:t>
            </a:r>
            <a:r>
              <a:rPr lang="en-GB" i="1" dirty="0"/>
              <a:t>test-double</a:t>
            </a:r>
            <a:r>
              <a:rPr lang="en-GB" dirty="0"/>
              <a:t> to stand in for other parts of the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dependencies?</a:t>
            </a:r>
          </a:p>
        </p:txBody>
      </p:sp>
    </p:spTree>
    <p:extLst>
      <p:ext uri="{BB962C8B-B14F-4D97-AF65-F5344CB8AC3E}">
        <p14:creationId xmlns:p14="http://schemas.microsoft.com/office/powerpoint/2010/main" val="19604687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test double represents some other part of the system.</a:t>
            </a:r>
          </a:p>
          <a:p>
            <a:r>
              <a:rPr lang="en-GB" dirty="0"/>
              <a:t>It might represent a class, a web service or something else.</a:t>
            </a:r>
          </a:p>
          <a:p>
            <a:r>
              <a:rPr lang="en-GB" dirty="0"/>
              <a:t>The component being represented </a:t>
            </a:r>
            <a:r>
              <a:rPr lang="en-GB" i="1" dirty="0"/>
              <a:t>might not be coded yet</a:t>
            </a:r>
            <a:r>
              <a:rPr lang="en-GB" dirty="0"/>
              <a:t>, meaning we can write the parts of the system independently and simultaneously.</a:t>
            </a:r>
          </a:p>
          <a:p>
            <a:r>
              <a:rPr lang="en-GB" dirty="0"/>
              <a:t>All we need to know is the </a:t>
            </a:r>
            <a:r>
              <a:rPr lang="en-GB" i="1" dirty="0"/>
              <a:t>signature</a:t>
            </a:r>
            <a:r>
              <a:rPr lang="en-GB" dirty="0"/>
              <a:t> of the component we want to make a test-double for… since we code to Interfaces, not types, we can swap in our test double.  Tee </a:t>
            </a:r>
            <a:r>
              <a:rPr lang="en-GB" dirty="0" err="1"/>
              <a:t>hee</a:t>
            </a:r>
            <a:r>
              <a:rPr lang="en-GB" dirty="0"/>
              <a:t>.</a:t>
            </a:r>
          </a:p>
          <a:p>
            <a:r>
              <a:rPr lang="en-GB" dirty="0"/>
              <a:t>Profit.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Doubles</a:t>
            </a:r>
          </a:p>
        </p:txBody>
      </p:sp>
    </p:spTree>
    <p:extLst>
      <p:ext uri="{BB962C8B-B14F-4D97-AF65-F5344CB8AC3E}">
        <p14:creationId xmlns:p14="http://schemas.microsoft.com/office/powerpoint/2010/main" val="20541190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Stubs are a paper cut-out that stand in for another component.  We can code them to return test data or throw exceptions, allowing us to fully exercise the code we want to test.</a:t>
            </a:r>
          </a:p>
          <a:p>
            <a:r>
              <a:rPr lang="en-GB" dirty="0"/>
              <a:t>Mocks are more powerful and, whilst doing everything that stubs do, further allow us to assert whether a method was called, how many times it was called and so on.</a:t>
            </a:r>
          </a:p>
          <a:p>
            <a:r>
              <a:rPr lang="en-GB" dirty="0"/>
              <a:t>Most testing is done with stubs in practice.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Double Types</a:t>
            </a:r>
          </a:p>
        </p:txBody>
      </p:sp>
    </p:spTree>
    <p:extLst>
      <p:ext uri="{BB962C8B-B14F-4D97-AF65-F5344CB8AC3E}">
        <p14:creationId xmlns:p14="http://schemas.microsoft.com/office/powerpoint/2010/main" val="22179873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Everyone who does testing refers to test doubles as ‘mocks’.</a:t>
            </a:r>
          </a:p>
          <a:p>
            <a:r>
              <a:rPr lang="en-GB" dirty="0"/>
              <a:t>They’re wrong.</a:t>
            </a:r>
          </a:p>
          <a:p>
            <a:r>
              <a:rPr lang="en-GB" dirty="0"/>
              <a:t>It is, however, the way it is.</a:t>
            </a:r>
          </a:p>
          <a:p>
            <a:r>
              <a:rPr lang="en-GB" dirty="0"/>
              <a:t>‘Mocking’ frameworks allow us to easily create test-doubles based on an interface, or an abstract class (note that the abstract class cannot be </a:t>
            </a:r>
            <a:r>
              <a:rPr lang="en-GB" i="1" dirty="0"/>
              <a:t>sealed</a:t>
            </a:r>
            <a:r>
              <a:rPr lang="en-GB" dirty="0"/>
              <a:t> if we want to make a double of it).</a:t>
            </a:r>
          </a:p>
          <a:p>
            <a:r>
              <a:rPr lang="en-GB" dirty="0"/>
              <a:t>Mocking frameworks include </a:t>
            </a:r>
            <a:r>
              <a:rPr lang="en-GB" i="1" dirty="0" err="1"/>
              <a:t>Rhino.Mocks</a:t>
            </a:r>
            <a:r>
              <a:rPr lang="en-GB" dirty="0"/>
              <a:t>, </a:t>
            </a:r>
            <a:r>
              <a:rPr lang="en-GB" i="1" dirty="0" err="1"/>
              <a:t>Moq</a:t>
            </a:r>
            <a:r>
              <a:rPr lang="en-GB" dirty="0"/>
              <a:t>, </a:t>
            </a:r>
            <a:r>
              <a:rPr lang="en-GB" i="1" dirty="0"/>
              <a:t>MSTEST</a:t>
            </a:r>
            <a:r>
              <a:rPr lang="en-GB" dirty="0"/>
              <a:t> and others.</a:t>
            </a:r>
          </a:p>
          <a:p>
            <a:r>
              <a:rPr lang="en-GB" dirty="0" err="1"/>
              <a:t>Rhino.Mocks</a:t>
            </a:r>
            <a:r>
              <a:rPr lang="en-GB" dirty="0"/>
              <a:t> is probably the best supported.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Test Double (or ‘Mocking’) Frameworks</a:t>
            </a:r>
          </a:p>
        </p:txBody>
      </p:sp>
    </p:spTree>
    <p:extLst>
      <p:ext uri="{BB962C8B-B14F-4D97-AF65-F5344CB8AC3E}">
        <p14:creationId xmlns:p14="http://schemas.microsoft.com/office/powerpoint/2010/main" val="5943339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r>
              <a:rPr lang="en-GB" dirty="0"/>
              <a:t>using </a:t>
            </a:r>
            <a:r>
              <a:rPr lang="en-GB" dirty="0" err="1"/>
              <a:t>Rhino.Mocks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using </a:t>
            </a:r>
            <a:r>
              <a:rPr lang="en-GB" dirty="0" err="1"/>
              <a:t>Nunit.Framework</a:t>
            </a:r>
            <a:r>
              <a:rPr lang="en-GB" dirty="0"/>
              <a:t>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TestFixture</a:t>
            </a:r>
            <a:r>
              <a:rPr lang="en-GB" dirty="0"/>
              <a:t>]</a:t>
            </a:r>
            <a:br>
              <a:rPr lang="en-GB" dirty="0"/>
            </a:br>
            <a:r>
              <a:rPr lang="en-GB" dirty="0"/>
              <a:t>public void </a:t>
            </a:r>
            <a:r>
              <a:rPr lang="en-GB" dirty="0" err="1"/>
              <a:t>CustomerSavingTest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[Test]</a:t>
            </a:r>
            <a:br>
              <a:rPr lang="en-GB" dirty="0"/>
            </a:br>
            <a:r>
              <a:rPr lang="en-GB" dirty="0"/>
              <a:t>  public void </a:t>
            </a:r>
            <a:r>
              <a:rPr lang="en-GB" dirty="0" err="1"/>
              <a:t>SaveCustomerToDB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IDatabase</a:t>
            </a:r>
            <a:r>
              <a:rPr lang="en-GB" dirty="0"/>
              <a:t> </a:t>
            </a:r>
            <a:r>
              <a:rPr lang="en-GB" dirty="0" err="1"/>
              <a:t>databaseStub</a:t>
            </a:r>
            <a:r>
              <a:rPr lang="en-GB" dirty="0"/>
              <a:t> = </a:t>
            </a:r>
            <a:r>
              <a:rPr lang="en-GB" dirty="0" err="1"/>
              <a:t>MockRepository.GenerateStub</a:t>
            </a:r>
            <a:r>
              <a:rPr lang="en-GB" dirty="0"/>
              <a:t>&lt;</a:t>
            </a:r>
            <a:r>
              <a:rPr lang="en-GB" dirty="0" err="1"/>
              <a:t>IDatabase</a:t>
            </a:r>
            <a:r>
              <a:rPr lang="en-GB" dirty="0"/>
              <a:t>&gt;();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customerManager</a:t>
            </a:r>
            <a:r>
              <a:rPr lang="en-GB" dirty="0"/>
              <a:t> = new </a:t>
            </a:r>
            <a:r>
              <a:rPr lang="en-GB" dirty="0" err="1"/>
              <a:t>CustomerManager</a:t>
            </a:r>
            <a:r>
              <a:rPr lang="en-GB" dirty="0"/>
              <a:t>(</a:t>
            </a:r>
            <a:r>
              <a:rPr lang="en-GB" dirty="0" err="1"/>
              <a:t>databaseStub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>    bool </a:t>
            </a:r>
            <a:r>
              <a:rPr lang="en-GB" dirty="0" err="1"/>
              <a:t>saveResult</a:t>
            </a:r>
            <a:r>
              <a:rPr lang="en-GB" dirty="0"/>
              <a:t> = </a:t>
            </a:r>
            <a:r>
              <a:rPr lang="en-GB" dirty="0" err="1"/>
              <a:t>customerManager.Save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Assert.That</a:t>
            </a:r>
            <a:r>
              <a:rPr lang="en-GB" dirty="0"/>
              <a:t>(</a:t>
            </a:r>
            <a:r>
              <a:rPr lang="en-GB" dirty="0" err="1"/>
              <a:t>saveResult</a:t>
            </a:r>
            <a:r>
              <a:rPr lang="en-GB" dirty="0"/>
              <a:t>, </a:t>
            </a:r>
            <a:r>
              <a:rPr lang="en-GB" dirty="0" err="1"/>
              <a:t>Is.True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a test-double with </a:t>
            </a:r>
            <a:r>
              <a:rPr lang="en-GB" dirty="0" err="1"/>
              <a:t>Rhino.Mocks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495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reference to </a:t>
            </a:r>
            <a:r>
              <a:rPr lang="en-GB" dirty="0" err="1"/>
              <a:t>Rhino.Mocks</a:t>
            </a:r>
            <a:endParaRPr lang="en-GB" dirty="0"/>
          </a:p>
          <a:p>
            <a:r>
              <a:rPr lang="en-GB" dirty="0"/>
              <a:t>You can now generate a stub by doing:</a:t>
            </a:r>
            <a:br>
              <a:rPr lang="en-GB" dirty="0"/>
            </a:br>
            <a:r>
              <a:rPr lang="en-GB" dirty="0" err="1">
                <a:latin typeface="Courier New" pitchFamily="49" charset="0"/>
                <a:cs typeface="Courier New" pitchFamily="49" charset="0"/>
              </a:rPr>
              <a:t>MockRepository.GenerateStub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&lt;Type&gt;();</a:t>
            </a:r>
            <a:br>
              <a:rPr lang="en-GB" dirty="0"/>
            </a:br>
            <a:r>
              <a:rPr lang="en-GB" dirty="0"/>
              <a:t>Where </a:t>
            </a:r>
            <a:r>
              <a:rPr lang="en-GB" i="1" dirty="0"/>
              <a:t>Type</a:t>
            </a:r>
            <a:r>
              <a:rPr lang="en-GB" dirty="0"/>
              <a:t> is the Interface or abstract class you want to make a test-double for.</a:t>
            </a:r>
          </a:p>
          <a:p>
            <a:r>
              <a:rPr lang="en-GB" dirty="0"/>
              <a:t>You can generate a mock by doing:</a:t>
            </a:r>
            <a:br>
              <a:rPr lang="en-GB" dirty="0"/>
            </a:br>
            <a:r>
              <a:rPr lang="en-GB" dirty="0" err="1">
                <a:latin typeface="Courier New" pitchFamily="49" charset="0"/>
                <a:cs typeface="Courier New" pitchFamily="49" charset="0"/>
              </a:rPr>
              <a:t>MockRepository.GenerateMock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&lt;Type&gt;();</a:t>
            </a:r>
          </a:p>
          <a:p>
            <a:r>
              <a:rPr lang="en-GB" dirty="0"/>
              <a:t>Mocks have extra methods you can use to test whether methods were called, how many times they were called and so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Rhino.Mocks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719796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are called </a:t>
            </a:r>
            <a:r>
              <a:rPr lang="en-GB" i="1" dirty="0"/>
              <a:t>generics</a:t>
            </a:r>
            <a:r>
              <a:rPr lang="en-GB" dirty="0"/>
              <a:t> and we’ll get onto those soon.</a:t>
            </a:r>
          </a:p>
          <a:p>
            <a:r>
              <a:rPr lang="en-GB" dirty="0"/>
              <a:t>Generics, basically, define a method who’s return type is specified when the method is called.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&lt;&gt; about?</a:t>
            </a:r>
          </a:p>
        </p:txBody>
      </p:sp>
    </p:spTree>
    <p:extLst>
      <p:ext uri="{BB962C8B-B14F-4D97-AF65-F5344CB8AC3E}">
        <p14:creationId xmlns:p14="http://schemas.microsoft.com/office/powerpoint/2010/main" val="16337286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 allow us to write methods without specifying the return type.</a:t>
            </a:r>
          </a:p>
          <a:p>
            <a:r>
              <a:rPr lang="en-GB" dirty="0"/>
              <a:t>This means we can write very flexible methods.</a:t>
            </a:r>
          </a:p>
          <a:p>
            <a:r>
              <a:rPr lang="en-GB" dirty="0"/>
              <a:t>Generics are a useful tool but they have a time and a place.</a:t>
            </a:r>
          </a:p>
          <a:p>
            <a:r>
              <a:rPr lang="en-GB" dirty="0"/>
              <a:t>Constraints can be put on what types a generic will handle.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9821544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r>
              <a:rPr lang="en-GB" dirty="0"/>
              <a:t>public T </a:t>
            </a:r>
            <a:r>
              <a:rPr lang="en-GB" dirty="0" err="1"/>
              <a:t>GetDate</a:t>
            </a:r>
            <a:r>
              <a:rPr lang="en-GB" dirty="0"/>
              <a:t>&lt;T&gt;()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var</a:t>
            </a:r>
            <a:r>
              <a:rPr lang="en-GB" dirty="0"/>
              <a:t> date = </a:t>
            </a:r>
            <a:r>
              <a:rPr lang="en-GB" dirty="0" err="1"/>
              <a:t>DateTime.Now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if (</a:t>
            </a:r>
            <a:r>
              <a:rPr lang="en-GB" dirty="0" err="1"/>
              <a:t>typeof</a:t>
            </a:r>
            <a:r>
              <a:rPr lang="en-GB" dirty="0"/>
              <a:t>(T) is string)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return </a:t>
            </a:r>
            <a:r>
              <a:rPr lang="en-GB" dirty="0" err="1"/>
              <a:t>date.ToString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elseif</a:t>
            </a:r>
            <a:r>
              <a:rPr lang="en-GB" dirty="0"/>
              <a:t> (</a:t>
            </a:r>
            <a:r>
              <a:rPr lang="en-GB" dirty="0" err="1"/>
              <a:t>typeof</a:t>
            </a:r>
            <a:r>
              <a:rPr lang="en-GB" dirty="0"/>
              <a:t>(T) is Date)</a:t>
            </a:r>
            <a:br>
              <a:rPr lang="en-GB" dirty="0"/>
            </a:br>
            <a:r>
              <a:rPr lang="en-GB" dirty="0"/>
              <a:t>  {</a:t>
            </a:r>
            <a:br>
              <a:rPr lang="en-GB" dirty="0"/>
            </a:br>
            <a:r>
              <a:rPr lang="en-GB" dirty="0"/>
              <a:t>    return date;</a:t>
            </a:r>
            <a:br>
              <a:rPr lang="en-GB" dirty="0"/>
            </a:br>
            <a:r>
              <a:rPr lang="en-GB" dirty="0"/>
              <a:t>  }</a:t>
            </a:r>
            <a:br>
              <a:rPr lang="en-GB" dirty="0"/>
            </a:br>
            <a:r>
              <a:rPr lang="en-GB" dirty="0"/>
              <a:t>  </a:t>
            </a:r>
            <a:br>
              <a:rPr lang="en-GB" dirty="0"/>
            </a:br>
            <a:r>
              <a:rPr lang="en-GB" dirty="0"/>
              <a:t>  return (T)date;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 Method Example</a:t>
            </a:r>
          </a:p>
        </p:txBody>
      </p:sp>
    </p:spTree>
    <p:extLst>
      <p:ext uri="{BB962C8B-B14F-4D97-AF65-F5344CB8AC3E}">
        <p14:creationId xmlns:p14="http://schemas.microsoft.com/office/powerpoint/2010/main" val="1571130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</TotalTime>
  <Words>5546</Words>
  <Application>Microsoft Macintosh PowerPoint</Application>
  <PresentationFormat>On-screen Show (4:3)</PresentationFormat>
  <Paragraphs>458</Paragraphs>
  <Slides>103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Calibri</vt:lpstr>
      <vt:lpstr>Courier New</vt:lpstr>
      <vt:lpstr>Lucida Sans Unicode</vt:lpstr>
      <vt:lpstr>Verdana</vt:lpstr>
      <vt:lpstr>Wingdings 2</vt:lpstr>
      <vt:lpstr>Wingdings 3</vt:lpstr>
      <vt:lpstr>Concourse</vt:lpstr>
      <vt:lpstr>C#</vt:lpstr>
      <vt:lpstr>C# is…</vt:lpstr>
      <vt:lpstr>C# supports…</vt:lpstr>
      <vt:lpstr>How do I write C#?</vt:lpstr>
      <vt:lpstr>What is a variable?</vt:lpstr>
      <vt:lpstr>Variables and their scope</vt:lpstr>
      <vt:lpstr>Variable examples</vt:lpstr>
      <vt:lpstr>Variable primitive and complex types</vt:lpstr>
      <vt:lpstr>Variable primitive types</vt:lpstr>
      <vt:lpstr>Control Structures</vt:lpstr>
      <vt:lpstr>If structure</vt:lpstr>
      <vt:lpstr>ElseIf and Else</vt:lpstr>
      <vt:lpstr>While loop</vt:lpstr>
      <vt:lpstr>What While does</vt:lpstr>
      <vt:lpstr>For loop</vt:lpstr>
      <vt:lpstr>How for works</vt:lpstr>
      <vt:lpstr>Public, internal, protected and private signatures</vt:lpstr>
      <vt:lpstr>Should I use public, internal, protected or private?</vt:lpstr>
      <vt:lpstr>Classes</vt:lpstr>
      <vt:lpstr>Writing a class</vt:lpstr>
      <vt:lpstr>Methods</vt:lpstr>
      <vt:lpstr>Declaring a method</vt:lpstr>
      <vt:lpstr>Method explanation</vt:lpstr>
      <vt:lpstr>Why classes?</vt:lpstr>
      <vt:lpstr>This is the foundation of Object Oriented Software</vt:lpstr>
      <vt:lpstr>Constructor</vt:lpstr>
      <vt:lpstr>Constructor example</vt:lpstr>
      <vt:lpstr>Constructor arguments</vt:lpstr>
      <vt:lpstr>How do I inherit code from one class to another?</vt:lpstr>
      <vt:lpstr>Inheritance Example</vt:lpstr>
      <vt:lpstr>Why use inheritance?</vt:lpstr>
      <vt:lpstr>How do I prevent inheritance?</vt:lpstr>
      <vt:lpstr>Why prevent inheritance?</vt:lpstr>
      <vt:lpstr>How do I force inheritance?</vt:lpstr>
      <vt:lpstr>Forcing inheritance</vt:lpstr>
      <vt:lpstr>Abstract classes</vt:lpstr>
      <vt:lpstr>But I want to inherit and change some behaviour!</vt:lpstr>
      <vt:lpstr>How do I prevent a method being changed when it gets inherited?</vt:lpstr>
      <vt:lpstr>Should I use virtual…?</vt:lpstr>
      <vt:lpstr>A better inheritance</vt:lpstr>
      <vt:lpstr>What is an Interface?</vt:lpstr>
      <vt:lpstr>Why Interfaces?</vt:lpstr>
      <vt:lpstr>Interface example</vt:lpstr>
      <vt:lpstr>Implementing an Interface example</vt:lpstr>
      <vt:lpstr>Prebuilt Interfaces that are common</vt:lpstr>
      <vt:lpstr>Error handling</vt:lpstr>
      <vt:lpstr>Trapping an error</vt:lpstr>
      <vt:lpstr>Structured Error Handling</vt:lpstr>
      <vt:lpstr>What should I do in the catch block?</vt:lpstr>
      <vt:lpstr>How do I throw an error?</vt:lpstr>
      <vt:lpstr>Throwing an error example</vt:lpstr>
      <vt:lpstr>Creating custom errors</vt:lpstr>
      <vt:lpstr>What error handling is not…</vt:lpstr>
      <vt:lpstr>Why not?</vt:lpstr>
      <vt:lpstr>Enumerations</vt:lpstr>
      <vt:lpstr>Enumeration example</vt:lpstr>
      <vt:lpstr>Using an enumeration</vt:lpstr>
      <vt:lpstr>Why not use strings?</vt:lpstr>
      <vt:lpstr>Properties</vt:lpstr>
      <vt:lpstr>Properties: gets and sets</vt:lpstr>
      <vt:lpstr>Properties example</vt:lpstr>
      <vt:lpstr>Properties are versatile</vt:lpstr>
      <vt:lpstr>Collecting code together</vt:lpstr>
      <vt:lpstr>Code is automatically namespaced for you</vt:lpstr>
      <vt:lpstr>Namespace example</vt:lpstr>
      <vt:lpstr>Using a namespace example</vt:lpstr>
      <vt:lpstr>Code style</vt:lpstr>
      <vt:lpstr>More code style</vt:lpstr>
      <vt:lpstr>Code documentation</vt:lpstr>
      <vt:lpstr>Code tidying</vt:lpstr>
      <vt:lpstr>SOLID development</vt:lpstr>
      <vt:lpstr>What is a dependency?</vt:lpstr>
      <vt:lpstr>Dependency Example</vt:lpstr>
      <vt:lpstr>So what’s the problem?</vt:lpstr>
      <vt:lpstr>How do we avoid dependencies?</vt:lpstr>
      <vt:lpstr>Dependency Injection Example</vt:lpstr>
      <vt:lpstr>Dependency Injection Talk</vt:lpstr>
      <vt:lpstr>Dependency Injection Frameworks</vt:lpstr>
      <vt:lpstr>Testing</vt:lpstr>
      <vt:lpstr>Unit Testing</vt:lpstr>
      <vt:lpstr>Integration Testing</vt:lpstr>
      <vt:lpstr>Front-end testing</vt:lpstr>
      <vt:lpstr>That’s a lot of testing…</vt:lpstr>
      <vt:lpstr>…But I still need human testers?</vt:lpstr>
      <vt:lpstr>Unit Testing Frameworks</vt:lpstr>
      <vt:lpstr>Unit Test Example</vt:lpstr>
      <vt:lpstr>Test Example Talk</vt:lpstr>
      <vt:lpstr>But how do you know the test works?</vt:lpstr>
      <vt:lpstr>So what else can I assert?</vt:lpstr>
      <vt:lpstr>Delegate?</vt:lpstr>
      <vt:lpstr>What about dependencies?</vt:lpstr>
      <vt:lpstr>Test Doubles</vt:lpstr>
      <vt:lpstr>Test Double Types</vt:lpstr>
      <vt:lpstr>Test Double (or ‘Mocking’) Frameworks</vt:lpstr>
      <vt:lpstr>Creating a test-double with Rhino.Mocks</vt:lpstr>
      <vt:lpstr>Rhino.Mocks syntax</vt:lpstr>
      <vt:lpstr>What are the &lt;&gt; about?</vt:lpstr>
      <vt:lpstr>Generics</vt:lpstr>
      <vt:lpstr>Generics Method Example</vt:lpstr>
      <vt:lpstr>Delegates</vt:lpstr>
      <vt:lpstr>What is LINQ?</vt:lpstr>
      <vt:lpstr>LINQ Example</vt:lpstr>
      <vt:lpstr>LINQ Talk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Karl Lynch</dc:creator>
  <cp:lastModifiedBy>Kaylee Elúvian</cp:lastModifiedBy>
  <cp:revision>112</cp:revision>
  <dcterms:created xsi:type="dcterms:W3CDTF">2012-03-05T06:38:28Z</dcterms:created>
  <dcterms:modified xsi:type="dcterms:W3CDTF">2018-02-11T11:17:29Z</dcterms:modified>
</cp:coreProperties>
</file>