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4" r:id="rId2"/>
    <p:sldId id="265" r:id="rId3"/>
    <p:sldId id="266" r:id="rId4"/>
    <p:sldId id="275" r:id="rId5"/>
    <p:sldId id="261" r:id="rId6"/>
    <p:sldId id="272" r:id="rId7"/>
    <p:sldId id="267" r:id="rId8"/>
    <p:sldId id="256" r:id="rId9"/>
    <p:sldId id="257" r:id="rId10"/>
    <p:sldId id="258" r:id="rId11"/>
    <p:sldId id="259" r:id="rId12"/>
    <p:sldId id="268" r:id="rId13"/>
    <p:sldId id="269" r:id="rId14"/>
    <p:sldId id="276" r:id="rId15"/>
    <p:sldId id="270" r:id="rId16"/>
    <p:sldId id="273" r:id="rId17"/>
    <p:sldId id="260" r:id="rId18"/>
    <p:sldId id="274" r:id="rId19"/>
    <p:sldId id="278" r:id="rId20"/>
    <p:sldId id="277" r:id="rId21"/>
    <p:sldId id="263" r:id="rId22"/>
    <p:sldId id="262" r:id="rId23"/>
    <p:sldId id="27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90929"/>
  </p:normalViewPr>
  <p:slideViewPr>
    <p:cSldViewPr>
      <p:cViewPr varScale="1">
        <p:scale>
          <a:sx n="99" d="100"/>
          <a:sy n="99" d="100"/>
        </p:scale>
        <p:origin x="7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917F38-F471-4012-A996-CBF0D1D59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AFC03-AB6A-48F4-B25C-F1D229875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F70B6-4CA1-4FB3-9E2A-7522F157D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6AE69-5240-4B29-97E7-70C3FA7BC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E7930-9A80-4AE8-9FC9-383CBC6CC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F14A7-6745-4412-88B4-8DAE220F4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3C40F-DE05-441B-B77A-E2800385D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86FF5-E3FB-4075-86C0-DB4AF16B4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14A12-1343-40F4-9282-DE1EF23CC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3C3F9-FEB3-4198-891E-B54B02D04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3F20C-6631-46DC-9FD2-39A7D3947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4AE8A93-E4FF-42A4-832B-462800A15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 – Long Form (1 of 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Executive Summary</a:t>
            </a:r>
          </a:p>
          <a:p>
            <a:pPr eaLnBrk="1" hangingPunct="1"/>
            <a:r>
              <a:rPr lang="en-US" smtClean="0"/>
              <a:t>Table of Contents</a:t>
            </a:r>
          </a:p>
          <a:p>
            <a:pPr eaLnBrk="1" hangingPunct="1"/>
            <a:r>
              <a:rPr lang="en-US" smtClean="0"/>
              <a:t>Introduction</a:t>
            </a:r>
          </a:p>
          <a:p>
            <a:pPr eaLnBrk="1" hangingPunct="1"/>
            <a:r>
              <a:rPr lang="en-US" smtClean="0"/>
              <a:t>Theory/Literature Review</a:t>
            </a:r>
          </a:p>
          <a:p>
            <a:pPr eaLnBrk="1" hangingPunct="1"/>
            <a:r>
              <a:rPr lang="en-US" smtClean="0"/>
              <a:t>Experimental Procedures/Apparatus</a:t>
            </a:r>
          </a:p>
          <a:p>
            <a:pPr eaLnBrk="1" hangingPunct="1"/>
            <a:r>
              <a:rPr lang="en-US" smtClean="0"/>
              <a:t>Results and Discussion</a:t>
            </a:r>
          </a:p>
          <a:p>
            <a:pPr eaLnBrk="1" hangingPunct="1"/>
            <a:r>
              <a:rPr lang="en-US" smtClean="0"/>
              <a:t>Conclusions and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– Fuel Cell Exp.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Don’t give detail on how fuel cell works</a:t>
            </a:r>
          </a:p>
          <a:p>
            <a:pPr eaLnBrk="1" hangingPunct="1"/>
            <a:r>
              <a:rPr lang="en-US" smtClean="0"/>
              <a:t>Do explain calculations of</a:t>
            </a:r>
          </a:p>
          <a:p>
            <a:pPr lvl="1" eaLnBrk="1" hangingPunct="1"/>
            <a:r>
              <a:rPr lang="en-US" smtClean="0"/>
              <a:t>Efficiency</a:t>
            </a:r>
          </a:p>
          <a:p>
            <a:pPr lvl="1" eaLnBrk="1" hangingPunct="1"/>
            <a:r>
              <a:rPr lang="en-US" smtClean="0"/>
              <a:t>Heat exchanger sizing</a:t>
            </a:r>
          </a:p>
          <a:p>
            <a:pPr lvl="1" eaLnBrk="1" hangingPunct="1"/>
            <a:r>
              <a:rPr lang="en-US" smtClean="0"/>
              <a:t>Compressor sizing, energy consumption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– Distillation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Don’t give me the whole text book</a:t>
            </a:r>
          </a:p>
          <a:p>
            <a:pPr eaLnBrk="1" hangingPunct="1"/>
            <a:r>
              <a:rPr lang="en-US" dirty="0" smtClean="0"/>
              <a:t>Do explain efficiencies </a:t>
            </a:r>
          </a:p>
          <a:p>
            <a:pPr lvl="1" eaLnBrk="1" hangingPunct="1"/>
            <a:r>
              <a:rPr lang="en-US" dirty="0" smtClean="0"/>
              <a:t>How are they determined</a:t>
            </a:r>
          </a:p>
          <a:p>
            <a:pPr lvl="1" eaLnBrk="1" hangingPunct="1"/>
            <a:r>
              <a:rPr lang="en-US" dirty="0" smtClean="0"/>
              <a:t>Assumptions made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Not as detailed as foreman’s report</a:t>
            </a:r>
          </a:p>
          <a:p>
            <a:pPr eaLnBrk="1" hangingPunct="1"/>
            <a:r>
              <a:rPr lang="en-US" sz="2800" dirty="0" smtClean="0"/>
              <a:t>Still includes a general outline of procedures followed and major pieces of equipment</a:t>
            </a:r>
          </a:p>
          <a:p>
            <a:pPr eaLnBrk="1" hangingPunct="1"/>
            <a:r>
              <a:rPr lang="en-US" sz="2800" dirty="0" smtClean="0"/>
              <a:t>Table of experimental conditions used</a:t>
            </a:r>
          </a:p>
          <a:p>
            <a:pPr eaLnBrk="1" hangingPunct="1"/>
            <a:r>
              <a:rPr lang="en-US" sz="2800" dirty="0" smtClean="0"/>
              <a:t>Include calibration information</a:t>
            </a:r>
          </a:p>
          <a:p>
            <a:pPr lvl="1" eaLnBrk="1" hangingPunct="1"/>
            <a:r>
              <a:rPr lang="en-US" sz="2400" dirty="0" smtClean="0"/>
              <a:t>How calibrated, what resulted</a:t>
            </a:r>
          </a:p>
          <a:p>
            <a:pPr eaLnBrk="1" hangingPunct="1"/>
            <a:r>
              <a:rPr lang="en-US" sz="2800" b="1" dirty="0" smtClean="0"/>
              <a:t>Lessons Learned in the Lab</a:t>
            </a:r>
          </a:p>
          <a:p>
            <a:pPr lvl="1" eaLnBrk="1" hangingPunct="1"/>
            <a:r>
              <a:rPr lang="en-US" sz="2400" b="1" dirty="0" smtClean="0"/>
              <a:t>What worked, what didn’t 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 and Discussion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2400" cy="4611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Think carefully about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Each section should flow into the next logically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ata and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Does data agree with theory?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Sources/magnitudes of error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Unusual results?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Scale up and Economic Evaluations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are the major drivers?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Is there something that must be looked into before proceeding?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Conclusions/recommendations are stated here, with the supporting evidence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Results and Discussion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458200" cy="4611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Use Figures to show trends in your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 picture </a:t>
            </a:r>
            <a:r>
              <a:rPr lang="en-US" u="sng" dirty="0" smtClean="0"/>
              <a:t>is</a:t>
            </a:r>
            <a:r>
              <a:rPr lang="en-US" dirty="0" smtClean="0"/>
              <a:t> worth a thousand words</a:t>
            </a:r>
          </a:p>
          <a:p>
            <a:pPr marL="514350" indent="-457200" eaLnBrk="1" hangingPunct="1">
              <a:lnSpc>
                <a:spcPct val="80000"/>
              </a:lnSpc>
            </a:pPr>
            <a:r>
              <a:rPr lang="en-US" dirty="0" smtClean="0"/>
              <a:t>Block Diagrams or Process Flow Diagrams 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dirty="0" smtClean="0"/>
              <a:t>Always need one or the other</a:t>
            </a:r>
          </a:p>
          <a:p>
            <a:pPr marL="514350" indent="-457200" eaLnBrk="1" hangingPunct="1">
              <a:lnSpc>
                <a:spcPct val="80000"/>
              </a:lnSpc>
            </a:pPr>
            <a:r>
              <a:rPr lang="en-US" dirty="0" smtClean="0"/>
              <a:t>Tables </a:t>
            </a:r>
            <a:r>
              <a:rPr lang="en-US" dirty="0" smtClean="0"/>
              <a:t>of </a:t>
            </a:r>
            <a:r>
              <a:rPr lang="en-US" dirty="0" smtClean="0"/>
              <a:t>Equipment/Utilities</a:t>
            </a:r>
            <a:endParaRPr lang="en-US" dirty="0" smtClean="0"/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dirty="0" smtClean="0"/>
              <a:t>Summarize in one place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dirty="0" smtClean="0"/>
              <a:t>Cost, size, key parameters, energy/utilities used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dirty="0" smtClean="0"/>
              <a:t>Linked to PFD</a:t>
            </a:r>
          </a:p>
        </p:txBody>
      </p:sp>
    </p:spTree>
    <p:extLst>
      <p:ext uri="{BB962C8B-B14F-4D97-AF65-F5344CB8AC3E}">
        <p14:creationId xmlns:p14="http://schemas.microsoft.com/office/powerpoint/2010/main" val="218329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Conclusion and Recommendations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Bulleted listing</a:t>
            </a:r>
          </a:p>
          <a:p>
            <a:pPr eaLnBrk="1" hangingPunct="1"/>
            <a:r>
              <a:rPr lang="en-US" sz="2800" smtClean="0"/>
              <a:t>Repeats what’s in Discussion</a:t>
            </a:r>
          </a:p>
          <a:p>
            <a:pPr lvl="1" eaLnBrk="1" hangingPunct="1"/>
            <a:r>
              <a:rPr lang="en-US" sz="2400" smtClean="0"/>
              <a:t>Don’t spring something new or unsupported on the reader here!</a:t>
            </a:r>
          </a:p>
          <a:p>
            <a:pPr eaLnBrk="1" hangingPunct="1"/>
            <a:r>
              <a:rPr lang="en-US" sz="2800" smtClean="0"/>
              <a:t>Don’t forget minor items</a:t>
            </a:r>
          </a:p>
          <a:p>
            <a:pPr lvl="1" eaLnBrk="1" hangingPunct="1"/>
            <a:r>
              <a:rPr lang="en-US" sz="2400" smtClean="0"/>
              <a:t>Suggestions for improved procedures/analysis, more data needed, different equipment – anything needed to minimize uncertainty</a:t>
            </a:r>
          </a:p>
          <a:p>
            <a:pPr lvl="1" eaLnBrk="1" hangingPunct="1"/>
            <a:r>
              <a:rPr lang="en-US" sz="2400" smtClean="0"/>
              <a:t>If there’s no doubt about the conclusion – say so.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Figures/Graphs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more than two to a page</a:t>
            </a:r>
          </a:p>
          <a:p>
            <a:pPr lvl="1" eaLnBrk="1" hangingPunct="1"/>
            <a:r>
              <a:rPr lang="en-US" dirty="0" smtClean="0"/>
              <a:t>After text is fine, embedded ok</a:t>
            </a:r>
          </a:p>
          <a:p>
            <a:pPr eaLnBrk="1" hangingPunct="1"/>
            <a:r>
              <a:rPr lang="en-US" dirty="0" smtClean="0"/>
              <a:t>Don’t blindly go with Excel’s defaults</a:t>
            </a:r>
          </a:p>
          <a:p>
            <a:pPr lvl="1" eaLnBrk="1" hangingPunct="1"/>
            <a:r>
              <a:rPr lang="en-US" dirty="0" smtClean="0"/>
              <a:t>Scaling, use of major/minor tick marks</a:t>
            </a:r>
          </a:p>
          <a:p>
            <a:pPr lvl="1" eaLnBrk="1" hangingPunct="1"/>
            <a:r>
              <a:rPr lang="en-US" dirty="0" smtClean="0"/>
              <a:t>Significant figures, axis labels</a:t>
            </a:r>
          </a:p>
          <a:p>
            <a:pPr lvl="1" eaLnBrk="1" hangingPunct="1"/>
            <a:r>
              <a:rPr lang="en-US" dirty="0" smtClean="0"/>
              <a:t>Avoid color – likely to be photocopied</a:t>
            </a:r>
          </a:p>
          <a:p>
            <a:pPr lvl="1" eaLnBrk="1" hangingPunct="1"/>
            <a:r>
              <a:rPr lang="en-US" dirty="0" smtClean="0"/>
              <a:t>Marker size and line width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Calculations /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Appendix contains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 calculations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By hand(?), with units shown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Correct significant figures shown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With references to cells for Excel spreadsheets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Excel files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Include the file with email submission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Aspen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Attach appropriate reports or *.</a:t>
            </a:r>
            <a:r>
              <a:rPr lang="en-US" dirty="0" err="1" smtClean="0"/>
              <a:t>bkp</a:t>
            </a:r>
            <a:r>
              <a:rPr lang="en-US" dirty="0" smtClean="0"/>
              <a:t> file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Calculations / Data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828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Don’t assume I will dig into Excel to find everything that you did.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 grade the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 look in Excel to check accuracy – not to find additional points for your score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Equipment costs: Aspen or Guthrie charts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Capital cost only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/>
              <a:t>D</a:t>
            </a:r>
            <a:r>
              <a:rPr lang="en-US" dirty="0" smtClean="0"/>
              <a:t>o not include: installation, instrumentation labor, site prep, taxes, depreciation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 (Lang factors)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include cost factors for materials, e.g.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 smtClean="0"/>
              <a:t>Corrosion – steel, stainless steel, Ti, </a:t>
            </a:r>
            <a:r>
              <a:rPr lang="en-US" dirty="0" err="1" smtClean="0"/>
              <a:t>Monel</a:t>
            </a:r>
            <a:endParaRPr lang="en-US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 smtClean="0"/>
              <a:t>Pressure – generally above 100 psig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include Cost Index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8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 – Long Form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</a:t>
            </a:r>
          </a:p>
          <a:p>
            <a:pPr eaLnBrk="1" hangingPunct="1"/>
            <a:r>
              <a:rPr lang="en-US" dirty="0" smtClean="0"/>
              <a:t>Author Contributions	(who did what)</a:t>
            </a:r>
          </a:p>
          <a:p>
            <a:pPr eaLnBrk="1" hangingPunct="1"/>
            <a:r>
              <a:rPr lang="en-US" dirty="0" smtClean="0"/>
              <a:t>References</a:t>
            </a:r>
          </a:p>
          <a:p>
            <a:pPr eaLnBrk="1" hangingPunct="1"/>
            <a:r>
              <a:rPr lang="en-US" dirty="0" smtClean="0"/>
              <a:t>Tables – if not embedded</a:t>
            </a:r>
          </a:p>
          <a:p>
            <a:pPr eaLnBrk="1" hangingPunct="1"/>
            <a:r>
              <a:rPr lang="en-US" dirty="0" smtClean="0"/>
              <a:t>Figures – if not embedded</a:t>
            </a:r>
          </a:p>
          <a:p>
            <a:pPr eaLnBrk="1" hangingPunct="1"/>
            <a:r>
              <a:rPr lang="en-US" dirty="0" smtClean="0"/>
              <a:t>Appendices</a:t>
            </a:r>
          </a:p>
          <a:p>
            <a:pPr lvl="1" eaLnBrk="1" hangingPunct="1"/>
            <a:r>
              <a:rPr lang="en-US" dirty="0" smtClean="0"/>
              <a:t>Data and Example Calculations</a:t>
            </a:r>
          </a:p>
          <a:p>
            <a:pPr lvl="1" eaLnBrk="1" hangingPunct="1"/>
            <a:r>
              <a:rPr lang="en-US" dirty="0" smtClean="0"/>
              <a:t>Nomenclature/Symbols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733800" cy="116205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Costing – Guthrie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038600" cy="44196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Chart gives base cost (</a:t>
            </a:r>
            <a:r>
              <a:rPr lang="en-US" sz="1800" b="1" dirty="0" err="1" smtClean="0"/>
              <a:t>Cb</a:t>
            </a:r>
            <a:r>
              <a:rPr lang="en-US" sz="18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Material Factor – </a:t>
            </a:r>
            <a:r>
              <a:rPr lang="en-US" sz="1800" b="1" dirty="0" err="1" smtClean="0"/>
              <a:t>Fm</a:t>
            </a:r>
            <a:endParaRPr lang="en-US" sz="1800" b="1" dirty="0" smtClean="0"/>
          </a:p>
          <a:p>
            <a:r>
              <a:rPr lang="en-US" sz="1800" b="1" dirty="0"/>
              <a:t>	</a:t>
            </a:r>
            <a:r>
              <a:rPr lang="en-US" sz="1800" b="1" dirty="0" smtClean="0"/>
              <a:t>=1 for carbon steel (</a:t>
            </a:r>
            <a:r>
              <a:rPr lang="en-US" sz="1800" b="1" dirty="0" err="1" smtClean="0"/>
              <a:t>cs</a:t>
            </a:r>
            <a:r>
              <a:rPr lang="en-US" sz="1800" b="1" dirty="0" smtClean="0"/>
              <a:t>)</a:t>
            </a:r>
          </a:p>
          <a:p>
            <a:r>
              <a:rPr lang="en-US" sz="1800" b="1" dirty="0"/>
              <a:t>	</a:t>
            </a:r>
            <a:r>
              <a:rPr lang="en-US" sz="1800" b="1" dirty="0" smtClean="0"/>
              <a:t>=2  for </a:t>
            </a:r>
            <a:r>
              <a:rPr lang="en-US" sz="1800" b="1" dirty="0" err="1" smtClean="0"/>
              <a:t>cs</a:t>
            </a:r>
            <a:r>
              <a:rPr lang="en-US" sz="1800" b="1" dirty="0" smtClean="0"/>
              <a:t>/stainless steel</a:t>
            </a:r>
          </a:p>
          <a:p>
            <a:r>
              <a:rPr lang="en-US" sz="1800" b="1" dirty="0"/>
              <a:t>	</a:t>
            </a:r>
            <a:r>
              <a:rPr lang="en-US" sz="1800" b="1" dirty="0" smtClean="0"/>
              <a:t>=3 </a:t>
            </a:r>
            <a:r>
              <a:rPr lang="en-US" sz="1800" b="1" dirty="0"/>
              <a:t> </a:t>
            </a:r>
            <a:r>
              <a:rPr lang="en-US" sz="1800" b="1" dirty="0" smtClean="0"/>
              <a:t>for SS/SS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Pressure Factor – </a:t>
            </a:r>
            <a:r>
              <a:rPr lang="en-US" sz="1800" b="1" dirty="0" err="1" smtClean="0"/>
              <a:t>Fp</a:t>
            </a:r>
            <a:endParaRPr lang="en-US" sz="1800" b="1" dirty="0" smtClean="0"/>
          </a:p>
          <a:p>
            <a:r>
              <a:rPr lang="en-US" sz="1800" b="1" dirty="0" smtClean="0"/>
              <a:t>	= 0.85 + 0.13(P/600)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Purchase Cost = (</a:t>
            </a:r>
            <a:r>
              <a:rPr lang="en-US" sz="1800" b="1" dirty="0" err="1" smtClean="0"/>
              <a:t>Cb</a:t>
            </a:r>
            <a:r>
              <a:rPr lang="en-US" sz="1800" b="1" dirty="0" smtClean="0"/>
              <a:t>)(</a:t>
            </a:r>
            <a:r>
              <a:rPr lang="en-US" sz="1800" b="1" dirty="0" err="1" smtClean="0"/>
              <a:t>Fm</a:t>
            </a:r>
            <a:r>
              <a:rPr lang="en-US" sz="1800" b="1" dirty="0" smtClean="0"/>
              <a:t>)(</a:t>
            </a:r>
            <a:r>
              <a:rPr lang="en-US" sz="1800" b="1" dirty="0" err="1" smtClean="0"/>
              <a:t>Fp</a:t>
            </a:r>
            <a:r>
              <a:rPr lang="en-US" sz="18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Cost Index = 500 (2006)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Cost Index = 585.7 (2011)</a:t>
            </a:r>
          </a:p>
          <a:p>
            <a:endParaRPr lang="en-US" sz="1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Cost = purchase cost 		*(585.7/500)</a:t>
            </a:r>
            <a:endParaRPr lang="en-US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85800"/>
            <a:ext cx="4730749" cy="544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3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Record Keeping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Industry – Data and Records</a:t>
            </a:r>
          </a:p>
          <a:p>
            <a:pPr lvl="1" eaLnBrk="1" hangingPunct="1"/>
            <a:r>
              <a:rPr lang="en-US" smtClean="0"/>
              <a:t>Data found in Lab Notebook #XXX, p. yy-zz</a:t>
            </a:r>
          </a:p>
          <a:p>
            <a:pPr lvl="1" eaLnBrk="1" hangingPunct="1"/>
            <a:r>
              <a:rPr lang="en-US" smtClean="0"/>
              <a:t>Reference Patent application or Disclosure if relevant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Basics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1” Margins </a:t>
            </a:r>
          </a:p>
          <a:p>
            <a:pPr eaLnBrk="1" hangingPunct="1"/>
            <a:r>
              <a:rPr lang="en-US" dirty="0" smtClean="0"/>
              <a:t>single line spacing</a:t>
            </a:r>
          </a:p>
          <a:p>
            <a:pPr eaLnBrk="1" hangingPunct="1"/>
            <a:r>
              <a:rPr lang="en-US" dirty="0" smtClean="0"/>
              <a:t>12 pt. font</a:t>
            </a:r>
          </a:p>
          <a:p>
            <a:pPr eaLnBrk="1" hangingPunct="1"/>
            <a:r>
              <a:rPr lang="en-US" dirty="0" smtClean="0"/>
              <a:t>single sided</a:t>
            </a:r>
          </a:p>
          <a:p>
            <a:pPr eaLnBrk="1" hangingPunct="1"/>
            <a:r>
              <a:rPr lang="en-US" dirty="0" smtClean="0"/>
              <a:t>Significant Figures and Units</a:t>
            </a:r>
          </a:p>
          <a:p>
            <a:pPr lvl="1" eaLnBrk="1" hangingPunct="1"/>
            <a:r>
              <a:rPr lang="en-US" dirty="0" smtClean="0"/>
              <a:t>In text, tables and figures</a:t>
            </a:r>
          </a:p>
          <a:p>
            <a:pPr eaLnBrk="1" hangingPunct="1"/>
            <a:r>
              <a:rPr lang="en-US" dirty="0" smtClean="0"/>
              <a:t>Watch page limits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Style Guide for…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Format for references</a:t>
            </a:r>
          </a:p>
          <a:p>
            <a:pPr eaLnBrk="1" hangingPunct="1"/>
            <a:r>
              <a:rPr lang="en-US" dirty="0" smtClean="0"/>
              <a:t>Format for section numbers, T of C</a:t>
            </a:r>
          </a:p>
          <a:p>
            <a:pPr eaLnBrk="1" hangingPunct="1"/>
            <a:r>
              <a:rPr lang="en-US" dirty="0" smtClean="0"/>
              <a:t>How to handle equations</a:t>
            </a:r>
          </a:p>
          <a:p>
            <a:pPr eaLnBrk="1" hangingPunct="1"/>
            <a:r>
              <a:rPr lang="en-US" dirty="0" smtClean="0"/>
              <a:t>Grammar for technical reports</a:t>
            </a:r>
          </a:p>
          <a:p>
            <a:pPr lvl="1" eaLnBrk="1" hangingPunct="1"/>
            <a:r>
              <a:rPr lang="en-US" dirty="0" smtClean="0"/>
              <a:t>Avoid personal pronouns (I, we,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Past/present tense</a:t>
            </a:r>
          </a:p>
          <a:p>
            <a:pPr lvl="1" eaLnBrk="1" hangingPunct="1"/>
            <a:r>
              <a:rPr lang="en-US" dirty="0" smtClean="0"/>
              <a:t>No slang</a:t>
            </a:r>
          </a:p>
          <a:p>
            <a:pPr lvl="1" eaLnBrk="1" hangingPunct="1"/>
            <a:r>
              <a:rPr lang="en-US" dirty="0" smtClean="0"/>
              <a:t>Leading zeros   0.12 = yes, .12 = No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 – Short 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Omits</a:t>
            </a:r>
          </a:p>
          <a:p>
            <a:pPr lvl="1" eaLnBrk="1" hangingPunct="1"/>
            <a:r>
              <a:rPr lang="en-US" dirty="0" smtClean="0"/>
              <a:t>Theory/Literature Review</a:t>
            </a:r>
          </a:p>
          <a:p>
            <a:pPr lvl="1" eaLnBrk="1" hangingPunct="1"/>
            <a:r>
              <a:rPr lang="en-US" dirty="0" smtClean="0"/>
              <a:t>Table of Contents</a:t>
            </a:r>
          </a:p>
          <a:p>
            <a:pPr eaLnBrk="1" hangingPunct="1"/>
            <a:r>
              <a:rPr lang="en-US" dirty="0" smtClean="0"/>
              <a:t>Shortens Considerably</a:t>
            </a:r>
          </a:p>
          <a:p>
            <a:pPr lvl="1" eaLnBrk="1" hangingPunct="1"/>
            <a:r>
              <a:rPr lang="en-US" dirty="0" smtClean="0"/>
              <a:t>Introduction</a:t>
            </a:r>
          </a:p>
          <a:p>
            <a:pPr lvl="1" eaLnBrk="1" hangingPunct="1"/>
            <a:r>
              <a:rPr lang="en-US" dirty="0" smtClean="0"/>
              <a:t>Experimental </a:t>
            </a:r>
            <a:r>
              <a:rPr lang="en-US" dirty="0" smtClean="0"/>
              <a:t>Procedures/Apparatus</a:t>
            </a:r>
          </a:p>
          <a:p>
            <a:pPr lvl="2" eaLnBrk="1" hangingPunct="1"/>
            <a:r>
              <a:rPr lang="en-US" dirty="0" smtClean="0"/>
              <a:t>Do not neglect ‘lessons learned’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Format – Memo 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Executive Summary</a:t>
            </a:r>
          </a:p>
          <a:p>
            <a:pPr eaLnBrk="1" hangingPunct="1"/>
            <a:r>
              <a:rPr lang="en-US" dirty="0" smtClean="0"/>
              <a:t>Quad Chart</a:t>
            </a:r>
            <a:endParaRPr lang="en-US" dirty="0" smtClean="0"/>
          </a:p>
          <a:p>
            <a:pPr eaLnBrk="1" hangingPunct="1"/>
            <a:r>
              <a:rPr lang="en-US" dirty="0" smtClean="0"/>
              <a:t>Author Contributions</a:t>
            </a:r>
          </a:p>
          <a:p>
            <a:pPr eaLnBrk="1" hangingPunct="1"/>
            <a:r>
              <a:rPr lang="en-US" dirty="0" smtClean="0"/>
              <a:t>Example </a:t>
            </a:r>
            <a:r>
              <a:rPr lang="en-US" dirty="0" smtClean="0"/>
              <a:t>Calculations</a:t>
            </a:r>
          </a:p>
          <a:p>
            <a:pPr eaLnBrk="1" hangingPunct="1"/>
            <a:r>
              <a:rPr lang="en-US" dirty="0" smtClean="0"/>
              <a:t>Table of Equipment</a:t>
            </a:r>
          </a:p>
          <a:p>
            <a:pPr eaLnBrk="1" hangingPunct="1"/>
            <a:r>
              <a:rPr lang="en-US" dirty="0" smtClean="0"/>
              <a:t>Table of Utilities</a:t>
            </a:r>
          </a:p>
          <a:p>
            <a:pPr eaLnBrk="1" hangingPunct="1"/>
            <a:r>
              <a:rPr lang="en-US" dirty="0" smtClean="0"/>
              <a:t>PFD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Executive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Short and to the point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Objective and motivation of your work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Major conclusions/recommendations clearly stated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Hard numbers to support your conclusion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Profitability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Capital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Major drivers/uncertainties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 Jargon, No </a:t>
            </a:r>
            <a:r>
              <a:rPr lang="en-US" smtClean="0"/>
              <a:t>unnecessary detail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Executive Summary - format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Title of report – centered</a:t>
            </a:r>
          </a:p>
          <a:p>
            <a:pPr eaLnBrk="1" hangingPunct="1"/>
            <a:r>
              <a:rPr lang="en-US" dirty="0" smtClean="0"/>
              <a:t>Text – 3-4 paragraphs</a:t>
            </a:r>
          </a:p>
          <a:p>
            <a:pPr eaLnBrk="1" hangingPunct="1"/>
            <a:r>
              <a:rPr lang="en-US" dirty="0" smtClean="0"/>
              <a:t>Submitted by:  names and 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Assumes the reader has not read the executive summary/abstract</a:t>
            </a:r>
          </a:p>
          <a:p>
            <a:pPr eaLnBrk="1" hangingPunct="1"/>
            <a:r>
              <a:rPr lang="en-US" smtClean="0"/>
              <a:t>Includes:</a:t>
            </a:r>
          </a:p>
          <a:p>
            <a:pPr lvl="1" eaLnBrk="1" hangingPunct="1"/>
            <a:r>
              <a:rPr lang="en-US" smtClean="0"/>
              <a:t>Objective of work </a:t>
            </a:r>
          </a:p>
          <a:p>
            <a:pPr lvl="1" eaLnBrk="1" hangingPunct="1"/>
            <a:r>
              <a:rPr lang="en-US" smtClean="0"/>
              <a:t>Scope of work</a:t>
            </a:r>
          </a:p>
          <a:p>
            <a:pPr lvl="1" eaLnBrk="1" hangingPunct="1"/>
            <a:r>
              <a:rPr lang="en-US" smtClean="0"/>
              <a:t>Background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Theory/Literature Review Section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 scientific literature on the topic</a:t>
            </a:r>
          </a:p>
          <a:p>
            <a:pPr eaLnBrk="1" hangingPunct="1"/>
            <a:r>
              <a:rPr lang="en-US" smtClean="0"/>
              <a:t>Explain the relationships used in your analysis – don’t go deeper than that unless you derive new theory</a:t>
            </a:r>
          </a:p>
          <a:p>
            <a:pPr eaLnBrk="1" hangingPunct="1"/>
            <a:r>
              <a:rPr lang="en-US" smtClean="0"/>
              <a:t>Highlight assumptions/simplifications</a:t>
            </a:r>
          </a:p>
          <a:p>
            <a:pPr eaLnBrk="1" hangingPunct="1"/>
            <a:r>
              <a:rPr lang="en-US" smtClean="0"/>
              <a:t>Avoid detailed derivations of equations</a:t>
            </a:r>
          </a:p>
          <a:p>
            <a:pPr eaLnBrk="1" hangingPunct="1"/>
            <a:r>
              <a:rPr lang="en-US" smtClean="0"/>
              <a:t>Give typical values for parameters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-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Limiting current for electroplating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 need for extensive lit. review, perhaps cite one textbook chapter on the subject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</a:t>
            </a:r>
            <a:r>
              <a:rPr lang="en-US" sz="2800" baseline="-25000" smtClean="0"/>
              <a:t>limit </a:t>
            </a:r>
            <a:r>
              <a:rPr lang="en-US" sz="2800" smtClean="0"/>
              <a:t>based on Fick’s and Faraday’s laws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Linear, one dimensional diffusion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Bulk is well mixed, constant concentration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</a:t>
            </a:r>
            <a:r>
              <a:rPr lang="en-US" sz="2400" baseline="-25000" smtClean="0"/>
              <a:t>Cu++</a:t>
            </a:r>
            <a:r>
              <a:rPr lang="en-US" sz="2400" smtClean="0"/>
              <a:t> </a:t>
            </a:r>
            <a:r>
              <a:rPr lang="en-US" sz="2400" smtClean="0">
                <a:cs typeface="Tahoma" pitchFamily="34" charset="0"/>
              </a:rPr>
              <a:t>~10</a:t>
            </a:r>
            <a:r>
              <a:rPr lang="en-US" sz="2400" baseline="30000" smtClean="0">
                <a:cs typeface="Tahoma" pitchFamily="34" charset="0"/>
              </a:rPr>
              <a:t>-6</a:t>
            </a:r>
            <a:r>
              <a:rPr lang="en-US" sz="2400" smtClean="0">
                <a:cs typeface="Tahoma" pitchFamily="34" charset="0"/>
              </a:rPr>
              <a:t> cm</a:t>
            </a:r>
            <a:r>
              <a:rPr lang="en-US" sz="2400" baseline="30000" smtClean="0">
                <a:cs typeface="Tahoma" pitchFamily="34" charset="0"/>
              </a:rPr>
              <a:t>2</a:t>
            </a:r>
            <a:r>
              <a:rPr lang="en-US" sz="2400" smtClean="0">
                <a:cs typeface="Tahoma" pitchFamily="34" charset="0"/>
              </a:rPr>
              <a:t>/s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cs typeface="Tahoma" pitchFamily="34" charset="0"/>
              </a:rPr>
              <a:t>At limit, surface concentration is zero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cs typeface="Tahoma" pitchFamily="34" charset="0"/>
              </a:rPr>
              <a:t>Boundary layer thickness from correlations</a:t>
            </a:r>
            <a:endParaRPr 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636</TotalTime>
  <Words>764</Words>
  <Application>Microsoft Office PowerPoint</Application>
  <PresentationFormat>On-screen Show (4:3)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Tahoma</vt:lpstr>
      <vt:lpstr>Wingdings</vt:lpstr>
      <vt:lpstr>Blends</vt:lpstr>
      <vt:lpstr>Format – Long Form (1 of 2)</vt:lpstr>
      <vt:lpstr>Format – Long Form (2 of 2)</vt:lpstr>
      <vt:lpstr>Format – Short Form</vt:lpstr>
      <vt:lpstr>Format – Memo Form</vt:lpstr>
      <vt:lpstr>Executive Summary</vt:lpstr>
      <vt:lpstr>Executive Summary - format</vt:lpstr>
      <vt:lpstr>Introduction</vt:lpstr>
      <vt:lpstr>Theory/Literature Review Section</vt:lpstr>
      <vt:lpstr>Theory - example</vt:lpstr>
      <vt:lpstr>Theory – Fuel Cell Exp.</vt:lpstr>
      <vt:lpstr>Theory – Distillation</vt:lpstr>
      <vt:lpstr>Experimental</vt:lpstr>
      <vt:lpstr>Results and Discussion</vt:lpstr>
      <vt:lpstr>Results and Discussion</vt:lpstr>
      <vt:lpstr>Conclusion and Recommendations</vt:lpstr>
      <vt:lpstr>Figures/Graphs</vt:lpstr>
      <vt:lpstr>Calculations / Data</vt:lpstr>
      <vt:lpstr>Calculations / Data</vt:lpstr>
      <vt:lpstr>Costing</vt:lpstr>
      <vt:lpstr>Costing – Guthrie example</vt:lpstr>
      <vt:lpstr>Record Keeping</vt:lpstr>
      <vt:lpstr>Report Basics</vt:lpstr>
      <vt:lpstr>See Style Guide for…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Section</dc:title>
  <dc:creator>jesse</dc:creator>
  <cp:lastModifiedBy>Jesse</cp:lastModifiedBy>
  <cp:revision>25</cp:revision>
  <dcterms:created xsi:type="dcterms:W3CDTF">2009-08-30T00:00:03Z</dcterms:created>
  <dcterms:modified xsi:type="dcterms:W3CDTF">2015-08-19T19:25:19Z</dcterms:modified>
</cp:coreProperties>
</file>