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341" r:id="rId2"/>
    <p:sldId id="342" r:id="rId3"/>
    <p:sldId id="343" r:id="rId4"/>
    <p:sldId id="344" r:id="rId5"/>
    <p:sldId id="345" r:id="rId6"/>
    <p:sldId id="347" r:id="rId7"/>
    <p:sldId id="351" r:id="rId8"/>
    <p:sldId id="348" r:id="rId9"/>
    <p:sldId id="349" r:id="rId10"/>
    <p:sldId id="350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68" r:id="rId19"/>
    <p:sldId id="359" r:id="rId20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626"/>
    <a:srgbClr val="F868FC"/>
    <a:srgbClr val="CCFF99"/>
    <a:srgbClr val="88B438"/>
    <a:srgbClr val="FF99FF"/>
    <a:srgbClr val="66FF33"/>
    <a:srgbClr val="4D4D4D"/>
    <a:srgbClr val="FD6C5D"/>
    <a:srgbClr val="FF66FF"/>
    <a:srgbClr val="C3BEE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5" autoAdjust="0"/>
    <p:restoredTop sz="96667" autoAdjust="0"/>
  </p:normalViewPr>
  <p:slideViewPr>
    <p:cSldViewPr>
      <p:cViewPr varScale="1">
        <p:scale>
          <a:sx n="112" d="100"/>
          <a:sy n="112" d="100"/>
        </p:scale>
        <p:origin x="-27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5/28/2011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5/28/2011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5/28/2011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5/28/2011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5/28/2011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5/28/2011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5/28/2011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5/28/2011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5/28/2011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5/28/2011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1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r" rtl="1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rtl="1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r" rtl="1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r" rtl="1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r" rtl="1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r" rtl="1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r" rtl="1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r" rtl="1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ea typeface="Calibri" pitchFamily="34" charset="0"/>
                <a:cs typeface="Arial" pitchFamily="34" charset="0"/>
              </a:rPr>
              <a:t>3.5 Non-Newtonian fluids</a:t>
            </a:r>
            <a:endParaRPr lang="fr-FR" b="1" dirty="0" smtClean="0">
              <a:ea typeface="Calibri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195486"/>
            <a:ext cx="60474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 smtClean="0">
                <a:ea typeface="Calibri" pitchFamily="34" charset="0"/>
                <a:cs typeface="Arial" pitchFamily="34" charset="0"/>
              </a:rPr>
              <a:t>3.5 Non-Newtonian </a:t>
            </a:r>
            <a:r>
              <a:rPr lang="en-US" sz="4000" b="1" dirty="0">
                <a:ea typeface="Calibri" pitchFamily="34" charset="0"/>
                <a:cs typeface="Arial" pitchFamily="34" charset="0"/>
              </a:rPr>
              <a:t>fluids</a:t>
            </a:r>
            <a:endParaRPr lang="fr-FR" sz="4000" b="1" dirty="0">
              <a:ea typeface="Calibri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42494" y="915566"/>
            <a:ext cx="3661954" cy="3474754"/>
            <a:chOff x="5014502" y="2997746"/>
            <a:chExt cx="3661954" cy="3474754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4031941" y="4473116"/>
              <a:ext cx="2952327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508104" y="5949280"/>
              <a:ext cx="3168352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4016368" y="4211903"/>
              <a:ext cx="25194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Shear Stress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84168" y="5949280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Shear Rate</a:t>
              </a:r>
              <a:endParaRPr lang="en-US" sz="28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 rot="5400000" flipH="1" flipV="1">
            <a:off x="5184068" y="1527634"/>
            <a:ext cx="2592288" cy="208823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14283" y="886400"/>
            <a:ext cx="4717758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49263"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800" dirty="0"/>
              <a:t>Newtonian fluids are fluids which follow Newton’s law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graphicFrame>
        <p:nvGraphicFramePr>
          <p:cNvPr id="178177" name="Object 8"/>
          <p:cNvGraphicFramePr>
            <a:graphicFrameLocks noChangeAspect="1"/>
          </p:cNvGraphicFramePr>
          <p:nvPr/>
        </p:nvGraphicFramePr>
        <p:xfrm>
          <a:off x="2411760" y="2643758"/>
          <a:ext cx="1123950" cy="415925"/>
        </p:xfrm>
        <a:graphic>
          <a:graphicData uri="http://schemas.openxmlformats.org/presentationml/2006/ole">
            <p:oleObj spid="_x0000_s178177" name="Equation" r:id="rId4" imgW="54576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graphicFrame>
        <p:nvGraphicFramePr>
          <p:cNvPr id="187393" name="Object 1"/>
          <p:cNvGraphicFramePr>
            <a:graphicFrameLocks noChangeAspect="1"/>
          </p:cNvGraphicFramePr>
          <p:nvPr/>
        </p:nvGraphicFramePr>
        <p:xfrm>
          <a:off x="1025518" y="142871"/>
          <a:ext cx="7307263" cy="1357309"/>
        </p:xfrm>
        <a:graphic>
          <a:graphicData uri="http://schemas.openxmlformats.org/presentationml/2006/ole">
            <p:oleObj spid="_x0000_s187393" name="Equation" r:id="rId4" imgW="2145960" imgH="495000" progId="Equation.3">
              <p:embed/>
            </p:oleObj>
          </a:graphicData>
        </a:graphic>
      </p:graphicFrame>
      <p:graphicFrame>
        <p:nvGraphicFramePr>
          <p:cNvPr id="187394" name="Object 21"/>
          <p:cNvGraphicFramePr>
            <a:graphicFrameLocks noChangeAspect="1"/>
          </p:cNvGraphicFramePr>
          <p:nvPr/>
        </p:nvGraphicFramePr>
        <p:xfrm>
          <a:off x="1785918" y="1714494"/>
          <a:ext cx="5954712" cy="1143008"/>
        </p:xfrm>
        <a:graphic>
          <a:graphicData uri="http://schemas.openxmlformats.org/presentationml/2006/ole">
            <p:oleObj spid="_x0000_s187394" name="Equation" r:id="rId5" imgW="2209680" imgH="469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graphicFrame>
        <p:nvGraphicFramePr>
          <p:cNvPr id="262146" name="Object 13"/>
          <p:cNvGraphicFramePr>
            <a:graphicFrameLocks noChangeAspect="1"/>
          </p:cNvGraphicFramePr>
          <p:nvPr/>
        </p:nvGraphicFramePr>
        <p:xfrm>
          <a:off x="2643174" y="214296"/>
          <a:ext cx="4105275" cy="960438"/>
        </p:xfrm>
        <a:graphic>
          <a:graphicData uri="http://schemas.openxmlformats.org/presentationml/2006/ole">
            <p:oleObj spid="_x0000_s262146" name="Equation" r:id="rId4" imgW="1993680" imgH="469800" progId="Equation.3">
              <p:embed/>
            </p:oleObj>
          </a:graphicData>
        </a:graphic>
      </p:graphicFrame>
      <p:graphicFrame>
        <p:nvGraphicFramePr>
          <p:cNvPr id="262147" name="Object 15"/>
          <p:cNvGraphicFramePr>
            <a:graphicFrameLocks noChangeAspect="1"/>
          </p:cNvGraphicFramePr>
          <p:nvPr/>
        </p:nvGraphicFramePr>
        <p:xfrm>
          <a:off x="2786050" y="1500180"/>
          <a:ext cx="3757613" cy="1295400"/>
        </p:xfrm>
        <a:graphic>
          <a:graphicData uri="http://schemas.openxmlformats.org/presentationml/2006/ole">
            <p:oleObj spid="_x0000_s262147" name="معادلة" r:id="rId5" imgW="1536480" imgH="53316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57554" y="3286130"/>
            <a:ext cx="282519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>
                <a:solidFill>
                  <a:srgbClr val="66FF33"/>
                </a:solidFill>
              </a:rPr>
              <a:t>Quiz: What if n = 1?</a:t>
            </a:r>
            <a:endParaRPr lang="ar-SA" sz="2400" b="1" dirty="0">
              <a:solidFill>
                <a:srgbClr val="66FF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1520" y="341592"/>
            <a:ext cx="8642350" cy="149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400" dirty="0"/>
              <a:t>An alternative way of calculating the pressure drop due to friction is to use the Fanning factor method, as in section 2.10 for Newtonian fluids, </a:t>
            </a:r>
            <a:r>
              <a:rPr lang="en-US" sz="2400" b="1" i="1" dirty="0">
                <a:solidFill>
                  <a:srgbClr val="FFC000"/>
                </a:solidFill>
              </a:rPr>
              <a:t>but using the generalized Reynolds number</a:t>
            </a:r>
            <a:r>
              <a:rPr lang="en-US" sz="2400" dirty="0">
                <a:solidFill>
                  <a:srgbClr val="FFC000"/>
                </a:solidFill>
              </a:rPr>
              <a:t>:</a:t>
            </a:r>
            <a:r>
              <a:rPr lang="fr-FR" sz="24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0083" y="-32395"/>
            <a:ext cx="33792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 u="sng" dirty="0">
                <a:solidFill>
                  <a:schemeClr val="tx2">
                    <a:lumMod val="75000"/>
                  </a:schemeClr>
                </a:solidFill>
                <a:ea typeface="Calibri" pitchFamily="34" charset="0"/>
                <a:cs typeface="Arial" pitchFamily="34" charset="0"/>
              </a:rPr>
              <a:t>3. Friction factor method </a:t>
            </a:r>
          </a:p>
        </p:txBody>
      </p:sp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2915816" y="1923678"/>
          <a:ext cx="1452562" cy="879475"/>
        </p:xfrm>
        <a:graphic>
          <a:graphicData uri="http://schemas.openxmlformats.org/presentationml/2006/ole">
            <p:oleObj spid="_x0000_s188417" name="Equation" r:id="rId4" imgW="736560" imgH="444240" progId="Equation.3">
              <p:embed/>
            </p:oleObj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2628008" y="2965450"/>
          <a:ext cx="2178050" cy="828675"/>
        </p:xfrm>
        <a:graphic>
          <a:graphicData uri="http://schemas.openxmlformats.org/presentationml/2006/ole">
            <p:oleObj spid="_x0000_s188418" name="Equation" r:id="rId5" imgW="110484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51520" y="1563638"/>
            <a:ext cx="867568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 u="sng" dirty="0"/>
              <a:t>For Newtonian fluids</a:t>
            </a:r>
            <a:r>
              <a:rPr lang="en-US" dirty="0"/>
              <a:t>:				</a:t>
            </a:r>
            <a:r>
              <a:rPr lang="en-US" b="1" i="1" dirty="0">
                <a:latin typeface="Symbol" pitchFamily="18" charset="2"/>
              </a:rPr>
              <a:t>a</a:t>
            </a:r>
            <a:r>
              <a:rPr lang="en-US" b="1" i="1" dirty="0"/>
              <a:t> = ½</a:t>
            </a:r>
            <a:r>
              <a:rPr lang="en-US" dirty="0"/>
              <a:t>    for laminar flow.</a:t>
            </a:r>
          </a:p>
          <a:p>
            <a:endParaRPr lang="en-US" dirty="0"/>
          </a:p>
          <a:p>
            <a:r>
              <a:rPr lang="en-US" b="1" u="sng" dirty="0"/>
              <a:t>For power-law non-Newtonian fluids</a:t>
            </a:r>
            <a:r>
              <a:rPr lang="en-US" dirty="0"/>
              <a:t>:</a:t>
            </a:r>
            <a:endParaRPr lang="fr-FR" dirty="0"/>
          </a:p>
        </p:txBody>
      </p:sp>
      <p:graphicFrame>
        <p:nvGraphicFramePr>
          <p:cNvPr id="155649" name="Object 16"/>
          <p:cNvGraphicFramePr>
            <a:graphicFrameLocks noChangeAspect="1"/>
          </p:cNvGraphicFramePr>
          <p:nvPr/>
        </p:nvGraphicFramePr>
        <p:xfrm>
          <a:off x="5652120" y="2067694"/>
          <a:ext cx="2232025" cy="762000"/>
        </p:xfrm>
        <a:graphic>
          <a:graphicData uri="http://schemas.openxmlformats.org/presentationml/2006/ole">
            <p:oleObj spid="_x0000_s155649" r:id="rId4" imgW="1231366" imgH="418918" progId="">
              <p:embed/>
            </p:oleObj>
          </a:graphicData>
        </a:graphic>
      </p:graphicFrame>
      <p:graphicFrame>
        <p:nvGraphicFramePr>
          <p:cNvPr id="155650" name="Object 14"/>
          <p:cNvGraphicFramePr>
            <a:graphicFrameLocks noChangeAspect="1"/>
          </p:cNvGraphicFramePr>
          <p:nvPr/>
        </p:nvGraphicFramePr>
        <p:xfrm>
          <a:off x="2339752" y="411510"/>
          <a:ext cx="3925887" cy="828675"/>
        </p:xfrm>
        <a:graphic>
          <a:graphicData uri="http://schemas.openxmlformats.org/presentationml/2006/ole">
            <p:oleObj spid="_x0000_s155650" name="Equation" r:id="rId5" imgW="1993680" imgH="419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graphicFrame>
        <p:nvGraphicFramePr>
          <p:cNvPr id="212993" name="Object 11"/>
          <p:cNvGraphicFramePr>
            <a:graphicFrameLocks noChangeAspect="1"/>
          </p:cNvGraphicFramePr>
          <p:nvPr/>
        </p:nvGraphicFramePr>
        <p:xfrm>
          <a:off x="395536" y="987574"/>
          <a:ext cx="4673600" cy="966787"/>
        </p:xfrm>
        <a:graphic>
          <a:graphicData uri="http://schemas.openxmlformats.org/presentationml/2006/ole">
            <p:oleObj spid="_x0000_s212993" name="Equation" r:id="rId4" imgW="2336760" imgH="482400" progId="Equation.3">
              <p:embed/>
            </p:oleObj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379115"/>
            <a:ext cx="44933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 u="sng" dirty="0" smtClean="0">
                <a:solidFill>
                  <a:srgbClr val="FFC000"/>
                </a:solidFill>
                <a:ea typeface="Calibri" pitchFamily="34" charset="0"/>
                <a:cs typeface="Arial" pitchFamily="34" charset="0"/>
              </a:rPr>
              <a:t>Losses </a:t>
            </a:r>
            <a:r>
              <a:rPr lang="en-US" sz="2400" b="1" u="sng" dirty="0">
                <a:solidFill>
                  <a:srgbClr val="FFC000"/>
                </a:solidFill>
                <a:ea typeface="Calibri" pitchFamily="34" charset="0"/>
                <a:cs typeface="Arial" pitchFamily="34" charset="0"/>
              </a:rPr>
              <a:t>in contractions and fittings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5536" y="2107307"/>
            <a:ext cx="37756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 u="sng" dirty="0" smtClean="0">
                <a:solidFill>
                  <a:srgbClr val="FFC000"/>
                </a:solidFill>
                <a:ea typeface="Calibri" pitchFamily="34" charset="0"/>
                <a:cs typeface="Arial" pitchFamily="34" charset="0"/>
              </a:rPr>
              <a:t>Losses </a:t>
            </a:r>
            <a:r>
              <a:rPr lang="en-US" sz="2400" b="1" u="sng" dirty="0">
                <a:solidFill>
                  <a:srgbClr val="FFC000"/>
                </a:solidFill>
                <a:ea typeface="Calibri" pitchFamily="34" charset="0"/>
                <a:cs typeface="Arial" pitchFamily="34" charset="0"/>
              </a:rPr>
              <a:t>in sudden expansion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3528" y="2787774"/>
          <a:ext cx="6502400" cy="1119187"/>
        </p:xfrm>
        <a:graphic>
          <a:graphicData uri="http://schemas.openxmlformats.org/presentationml/2006/ole">
            <p:oleObj spid="_x0000_s212994" name="Equation" r:id="rId5" imgW="3251160" imgH="5587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7488" y="0"/>
            <a:ext cx="8496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  <a:ea typeface="Calibri" pitchFamily="34" charset="0"/>
                <a:cs typeface="Arial" pitchFamily="34" charset="0"/>
              </a:rPr>
              <a:t>Turbulent flow and generalized friction factors</a:t>
            </a:r>
            <a:endParaRPr lang="fr-FR" sz="2800" b="1" dirty="0">
              <a:solidFill>
                <a:srgbClr val="FFC000"/>
              </a:solidFill>
              <a:ea typeface="Calibri" pitchFamily="34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532603"/>
            <a:ext cx="8642350" cy="85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000" dirty="0"/>
              <a:t>In turbulent flow of time independent fluids the Reynolds number at which turbulent flow occurs varies with the flow properties of the non-Newtonian fluid.</a:t>
            </a:r>
            <a:endParaRPr lang="fr-FR" sz="20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715766"/>
            <a:ext cx="91440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dirty="0"/>
              <a:t>In figure 3.5-3, for different values of n’, the fanning friction factor </a:t>
            </a:r>
            <a:r>
              <a:rPr lang="en-US" i="1" dirty="0"/>
              <a:t>f</a:t>
            </a:r>
            <a:r>
              <a:rPr lang="en-US" dirty="0"/>
              <a:t> is plotted versus the generalized Reynolds number for non-Newtonian fluids flowing through a smooth, round tubes.</a:t>
            </a:r>
            <a:endParaRPr lang="fr-FR" dirty="0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771800" y="1419622"/>
          <a:ext cx="2378075" cy="828675"/>
        </p:xfrm>
        <a:graphic>
          <a:graphicData uri="http://schemas.openxmlformats.org/presentationml/2006/ole">
            <p:oleObj spid="_x0000_s151553" name="Equation" r:id="rId4" imgW="1206360" imgH="419040" progId="Equation.3">
              <p:embed/>
            </p:oleObj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75656" y="3670129"/>
            <a:ext cx="5761037" cy="45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dirty="0"/>
              <a:t>Describe the </a:t>
            </a:r>
            <a:r>
              <a:rPr lang="en-US" dirty="0">
                <a:solidFill>
                  <a:srgbClr val="FFC000"/>
                </a:solidFill>
              </a:rPr>
              <a:t>figure 3.5-3 </a:t>
            </a:r>
            <a:r>
              <a:rPr lang="en-US" dirty="0"/>
              <a:t>and see </a:t>
            </a:r>
            <a:r>
              <a:rPr lang="en-US" b="1" dirty="0"/>
              <a:t>example 3.5-2</a:t>
            </a:r>
            <a:endParaRPr lang="fr-FR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pic>
        <p:nvPicPr>
          <p:cNvPr id="4" name="Picture 3" descr="PLf_tur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0"/>
            <a:ext cx="6402072" cy="429994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57425"/>
            <a:ext cx="7848600" cy="233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dirty="0" smtClean="0">
                <a:solidFill>
                  <a:srgbClr val="F868FC"/>
                </a:solidFill>
              </a:rPr>
              <a:t>Example:</a:t>
            </a:r>
          </a:p>
          <a:p>
            <a:pPr algn="just"/>
            <a:r>
              <a:rPr lang="en-US" sz="2400" dirty="0" smtClean="0">
                <a:solidFill>
                  <a:srgbClr val="FFC000"/>
                </a:solidFill>
              </a:rPr>
              <a:t>A chemical solution (density =960 kg/m</a:t>
            </a:r>
            <a:r>
              <a:rPr lang="en-US" sz="2400" baseline="30000" dirty="0" smtClean="0">
                <a:solidFill>
                  <a:srgbClr val="FFC000"/>
                </a:solidFill>
              </a:rPr>
              <a:t>3</a:t>
            </a:r>
            <a:r>
              <a:rPr lang="en-US" sz="2400" dirty="0" smtClean="0">
                <a:solidFill>
                  <a:srgbClr val="FFC000"/>
                </a:solidFill>
              </a:rPr>
              <a:t>) is being pumped at the rate of 5e-3 m</a:t>
            </a:r>
            <a:r>
              <a:rPr lang="en-US" sz="2400" baseline="30000" dirty="0" smtClean="0">
                <a:solidFill>
                  <a:srgbClr val="FFC000"/>
                </a:solidFill>
              </a:rPr>
              <a:t>3</a:t>
            </a:r>
            <a:r>
              <a:rPr lang="en-US" sz="2400" dirty="0" smtClean="0">
                <a:solidFill>
                  <a:srgbClr val="FFC000"/>
                </a:solidFill>
              </a:rPr>
              <a:t>/s. pump efficiency is 65%. The pipes are schedule 40. The solution is a power law fluid with power law index being 0.8 and consistency index being 0.5 pa.s</a:t>
            </a:r>
            <a:r>
              <a:rPr lang="en-US" sz="2400" baseline="30000" dirty="0" smtClean="0">
                <a:solidFill>
                  <a:srgbClr val="FFC000"/>
                </a:solidFill>
              </a:rPr>
              <a:t>n</a:t>
            </a:r>
            <a:r>
              <a:rPr lang="en-US" sz="2400" dirty="0" smtClean="0">
                <a:solidFill>
                  <a:srgbClr val="FFC000"/>
                </a:solidFill>
              </a:rPr>
              <a:t>. Calculate the power needed for the pump. (Hint: See </a:t>
            </a:r>
            <a:r>
              <a:rPr lang="en-US" sz="2400" smtClean="0">
                <a:solidFill>
                  <a:srgbClr val="FFC000"/>
                </a:solidFill>
              </a:rPr>
              <a:t>example 2.11.7)</a:t>
            </a:r>
            <a:endParaRPr lang="ar-SA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sp>
        <p:nvSpPr>
          <p:cNvPr id="4" name="مستطيل 3"/>
          <p:cNvSpPr/>
          <p:nvPr/>
        </p:nvSpPr>
        <p:spPr>
          <a:xfrm>
            <a:off x="214282" y="214296"/>
            <a:ext cx="5271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ea typeface="Calibri" pitchFamily="34" charset="0"/>
                <a:cs typeface="Arial" pitchFamily="34" charset="0"/>
              </a:rPr>
              <a:t>Flow in Packed Beds </a:t>
            </a:r>
            <a:endParaRPr lang="ar-SA" sz="2800" dirty="0"/>
          </a:p>
        </p:txBody>
      </p:sp>
      <p:graphicFrame>
        <p:nvGraphicFramePr>
          <p:cNvPr id="335874" name="Object 52"/>
          <p:cNvGraphicFramePr>
            <a:graphicFrameLocks noChangeAspect="1"/>
          </p:cNvGraphicFramePr>
          <p:nvPr/>
        </p:nvGraphicFramePr>
        <p:xfrm>
          <a:off x="3571868" y="214296"/>
          <a:ext cx="3230563" cy="882650"/>
        </p:xfrm>
        <a:graphic>
          <a:graphicData uri="http://schemas.openxmlformats.org/presentationml/2006/ole">
            <p:oleObj spid="_x0000_s335874" name="Equation" r:id="rId4" imgW="1638000" imgH="444240" progId="Equation.3">
              <p:embed/>
            </p:oleObj>
          </a:graphicData>
        </a:graphic>
      </p:graphicFrame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0" y="1142990"/>
            <a:ext cx="9144000" cy="53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sz="2400" dirty="0" smtClean="0">
                <a:ea typeface="Calibri" pitchFamily="34" charset="0"/>
                <a:cs typeface="Arial" pitchFamily="34" charset="0"/>
              </a:rPr>
              <a:t>Pressure Drop in Packed Bed</a:t>
            </a:r>
            <a:endParaRPr lang="en-US" sz="2400" dirty="0">
              <a:ea typeface="Calibri" pitchFamily="34" charset="0"/>
              <a:cs typeface="Arial" pitchFamily="34" charset="0"/>
            </a:endParaRPr>
          </a:p>
        </p:txBody>
      </p:sp>
      <p:graphicFrame>
        <p:nvGraphicFramePr>
          <p:cNvPr id="335875" name="Object 51"/>
          <p:cNvGraphicFramePr>
            <a:graphicFrameLocks noChangeAspect="1"/>
          </p:cNvGraphicFramePr>
          <p:nvPr/>
        </p:nvGraphicFramePr>
        <p:xfrm>
          <a:off x="2428860" y="1714494"/>
          <a:ext cx="2854325" cy="958850"/>
        </p:xfrm>
        <a:graphic>
          <a:graphicData uri="http://schemas.openxmlformats.org/presentationml/2006/ole">
            <p:oleObj spid="_x0000_s335875" name="Equation" r:id="rId5" imgW="1447560" imgH="482400" progId="Equation.3">
              <p:embed/>
            </p:oleObj>
          </a:graphicData>
        </a:graphic>
      </p:graphicFrame>
      <p:sp>
        <p:nvSpPr>
          <p:cNvPr id="10" name="مربع نص 9"/>
          <p:cNvSpPr txBox="1"/>
          <p:nvPr/>
        </p:nvSpPr>
        <p:spPr>
          <a:xfrm>
            <a:off x="285720" y="1857370"/>
            <a:ext cx="23574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Laminar Flow:</a:t>
            </a:r>
            <a:endParaRPr lang="ar-SA" sz="2800" dirty="0"/>
          </a:p>
        </p:txBody>
      </p:sp>
      <p:sp>
        <p:nvSpPr>
          <p:cNvPr id="11" name="مربع نص 10"/>
          <p:cNvSpPr txBox="1"/>
          <p:nvPr/>
        </p:nvSpPr>
        <p:spPr>
          <a:xfrm>
            <a:off x="285720" y="3071816"/>
            <a:ext cx="23574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Turbulent Flow:</a:t>
            </a:r>
            <a:endParaRPr lang="ar-SA" sz="2800" dirty="0"/>
          </a:p>
        </p:txBody>
      </p:sp>
      <p:graphicFrame>
        <p:nvGraphicFramePr>
          <p:cNvPr id="335876" name="Object 61"/>
          <p:cNvGraphicFramePr>
            <a:graphicFrameLocks noChangeAspect="1"/>
          </p:cNvGraphicFramePr>
          <p:nvPr/>
        </p:nvGraphicFramePr>
        <p:xfrm>
          <a:off x="2500298" y="3000378"/>
          <a:ext cx="2728912" cy="958850"/>
        </p:xfrm>
        <a:graphic>
          <a:graphicData uri="http://schemas.openxmlformats.org/presentationml/2006/ole">
            <p:oleObj spid="_x0000_s335876" name="Equation" r:id="rId6" imgW="1384200" imgH="482400" progId="Equation.3">
              <p:embed/>
            </p:oleObj>
          </a:graphicData>
        </a:graphic>
      </p:graphicFrame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643834" y="214296"/>
            <a:ext cx="1033462" cy="273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1800" b="1" i="1" dirty="0">
                <a:solidFill>
                  <a:schemeClr val="accent2"/>
                </a:solidFill>
              </a:rPr>
              <a:t>v’ = </a:t>
            </a:r>
            <a:r>
              <a:rPr lang="fr-FR" sz="1800" b="1" i="1" dirty="0" err="1">
                <a:solidFill>
                  <a:schemeClr val="accent2"/>
                </a:solidFill>
                <a:latin typeface="Symbol" pitchFamily="18" charset="2"/>
              </a:rPr>
              <a:t>e</a:t>
            </a:r>
            <a:r>
              <a:rPr lang="fr-FR" sz="1800" b="1" i="1" dirty="0" err="1">
                <a:solidFill>
                  <a:schemeClr val="accent2"/>
                </a:solidFill>
              </a:rPr>
              <a:t>v</a:t>
            </a:r>
            <a:r>
              <a:rPr lang="fr-FR" sz="1800" b="1" i="1" dirty="0">
                <a:solidFill>
                  <a:schemeClr val="accent2"/>
                </a:solidFill>
              </a:rPr>
              <a:t> </a:t>
            </a:r>
          </a:p>
        </p:txBody>
      </p:sp>
      <p:grpSp>
        <p:nvGrpSpPr>
          <p:cNvPr id="14" name="مجموعة 13"/>
          <p:cNvGrpSpPr/>
          <p:nvPr/>
        </p:nvGrpSpPr>
        <p:grpSpPr>
          <a:xfrm>
            <a:off x="7358082" y="571486"/>
            <a:ext cx="1600200" cy="2243137"/>
            <a:chOff x="7435850" y="754063"/>
            <a:chExt cx="1600200" cy="2243137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7478713" y="908050"/>
              <a:ext cx="1512887" cy="18002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AutoShape 8"/>
            <p:cNvCxnSpPr>
              <a:cxnSpLocks noChangeShapeType="1"/>
            </p:cNvCxnSpPr>
            <p:nvPr/>
          </p:nvCxnSpPr>
          <p:spPr bwMode="auto">
            <a:xfrm>
              <a:off x="8720138" y="839788"/>
              <a:ext cx="1587" cy="4286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17" name="AutoShape 9"/>
            <p:cNvCxnSpPr>
              <a:cxnSpLocks noChangeShapeType="1"/>
            </p:cNvCxnSpPr>
            <p:nvPr/>
          </p:nvCxnSpPr>
          <p:spPr bwMode="auto">
            <a:xfrm>
              <a:off x="8255000" y="754063"/>
              <a:ext cx="1588" cy="4286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18" name="AutoShape 10"/>
            <p:cNvCxnSpPr>
              <a:cxnSpLocks noChangeShapeType="1"/>
            </p:cNvCxnSpPr>
            <p:nvPr/>
          </p:nvCxnSpPr>
          <p:spPr bwMode="auto">
            <a:xfrm>
              <a:off x="7797800" y="839788"/>
              <a:ext cx="1588" cy="4286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19" name="AutoShape 11"/>
            <p:cNvCxnSpPr>
              <a:cxnSpLocks noChangeShapeType="1"/>
            </p:cNvCxnSpPr>
            <p:nvPr/>
          </p:nvCxnSpPr>
          <p:spPr bwMode="auto">
            <a:xfrm>
              <a:off x="9036050" y="889000"/>
              <a:ext cx="0" cy="18780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" name="AutoShape 12"/>
            <p:cNvCxnSpPr>
              <a:cxnSpLocks noChangeShapeType="1"/>
            </p:cNvCxnSpPr>
            <p:nvPr/>
          </p:nvCxnSpPr>
          <p:spPr bwMode="auto">
            <a:xfrm>
              <a:off x="7797800" y="2520950"/>
              <a:ext cx="0" cy="4286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21" name="AutoShape 13"/>
            <p:cNvCxnSpPr>
              <a:cxnSpLocks noChangeShapeType="1"/>
            </p:cNvCxnSpPr>
            <p:nvPr/>
          </p:nvCxnSpPr>
          <p:spPr bwMode="auto">
            <a:xfrm>
              <a:off x="8255000" y="2568575"/>
              <a:ext cx="0" cy="4286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22" name="AutoShape 14"/>
            <p:cNvCxnSpPr>
              <a:cxnSpLocks noChangeShapeType="1"/>
            </p:cNvCxnSpPr>
            <p:nvPr/>
          </p:nvCxnSpPr>
          <p:spPr bwMode="auto">
            <a:xfrm>
              <a:off x="8721725" y="2520950"/>
              <a:ext cx="0" cy="4286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7550150" y="1268413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7839075" y="1268413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8126413" y="1268413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18"/>
            <p:cNvSpPr>
              <a:spLocks noChangeArrowheads="1"/>
            </p:cNvSpPr>
            <p:nvPr/>
          </p:nvSpPr>
          <p:spPr bwMode="auto">
            <a:xfrm>
              <a:off x="8413750" y="1268413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19"/>
            <p:cNvSpPr>
              <a:spLocks noChangeArrowheads="1"/>
            </p:cNvSpPr>
            <p:nvPr/>
          </p:nvSpPr>
          <p:spPr bwMode="auto">
            <a:xfrm>
              <a:off x="8715375" y="1268413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7723188" y="1514475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7997825" y="1514475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22"/>
            <p:cNvSpPr>
              <a:spLocks noChangeArrowheads="1"/>
            </p:cNvSpPr>
            <p:nvPr/>
          </p:nvSpPr>
          <p:spPr bwMode="auto">
            <a:xfrm>
              <a:off x="8270875" y="1514475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8543925" y="1514475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8802688" y="1514475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25"/>
            <p:cNvSpPr>
              <a:spLocks noChangeArrowheads="1"/>
            </p:cNvSpPr>
            <p:nvPr/>
          </p:nvSpPr>
          <p:spPr bwMode="auto">
            <a:xfrm>
              <a:off x="7464425" y="1512888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7551738" y="1771650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27"/>
            <p:cNvSpPr>
              <a:spLocks noChangeArrowheads="1"/>
            </p:cNvSpPr>
            <p:nvPr/>
          </p:nvSpPr>
          <p:spPr bwMode="auto">
            <a:xfrm>
              <a:off x="7840663" y="1771650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28"/>
            <p:cNvSpPr>
              <a:spLocks noChangeArrowheads="1"/>
            </p:cNvSpPr>
            <p:nvPr/>
          </p:nvSpPr>
          <p:spPr bwMode="auto">
            <a:xfrm>
              <a:off x="8128000" y="1771650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8415338" y="1771650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0"/>
            <p:cNvSpPr>
              <a:spLocks noChangeArrowheads="1"/>
            </p:cNvSpPr>
            <p:nvPr/>
          </p:nvSpPr>
          <p:spPr bwMode="auto">
            <a:xfrm>
              <a:off x="8716963" y="1771650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7724775" y="2017713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7999413" y="2017713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8272463" y="2017713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8545513" y="2017713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8804275" y="2017713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7466013" y="2016125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7551738" y="2276475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38"/>
            <p:cNvSpPr>
              <a:spLocks noChangeArrowheads="1"/>
            </p:cNvSpPr>
            <p:nvPr/>
          </p:nvSpPr>
          <p:spPr bwMode="auto">
            <a:xfrm>
              <a:off x="7840663" y="2276475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39"/>
            <p:cNvSpPr>
              <a:spLocks noChangeArrowheads="1"/>
            </p:cNvSpPr>
            <p:nvPr/>
          </p:nvSpPr>
          <p:spPr bwMode="auto">
            <a:xfrm>
              <a:off x="8128000" y="2276475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0"/>
            <p:cNvSpPr>
              <a:spLocks noChangeArrowheads="1"/>
            </p:cNvSpPr>
            <p:nvPr/>
          </p:nvSpPr>
          <p:spPr bwMode="auto">
            <a:xfrm>
              <a:off x="8415338" y="2276475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1"/>
            <p:cNvSpPr>
              <a:spLocks noChangeArrowheads="1"/>
            </p:cNvSpPr>
            <p:nvPr/>
          </p:nvSpPr>
          <p:spPr bwMode="auto">
            <a:xfrm>
              <a:off x="8716963" y="2276475"/>
              <a:ext cx="215900" cy="21590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23922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50" name="AutoShape 42"/>
            <p:cNvCxnSpPr>
              <a:cxnSpLocks noChangeShapeType="1"/>
            </p:cNvCxnSpPr>
            <p:nvPr/>
          </p:nvCxnSpPr>
          <p:spPr bwMode="auto">
            <a:xfrm>
              <a:off x="7435850" y="908050"/>
              <a:ext cx="0" cy="187801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1" name="مستطيل 50"/>
          <p:cNvSpPr/>
          <p:nvPr/>
        </p:nvSpPr>
        <p:spPr>
          <a:xfrm>
            <a:off x="5429256" y="1785932"/>
            <a:ext cx="17718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Calibri" pitchFamily="34" charset="0"/>
                <a:cs typeface="Arial" pitchFamily="34" charset="0"/>
              </a:rPr>
              <a:t>Blake-</a:t>
            </a:r>
            <a:r>
              <a:rPr lang="en-US" sz="2400" b="1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a typeface="Calibri" pitchFamily="34" charset="0"/>
                <a:cs typeface="Arial" pitchFamily="34" charset="0"/>
              </a:rPr>
              <a:t>Kozeny</a:t>
            </a:r>
            <a:r>
              <a:rPr lang="en-US" sz="24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Calibri" pitchFamily="34" charset="0"/>
                <a:cs typeface="Arial" pitchFamily="34" charset="0"/>
              </a:rPr>
              <a:t/>
            </a:r>
            <a:br>
              <a:rPr lang="en-US" sz="24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Calibri" pitchFamily="34" charset="0"/>
                <a:cs typeface="Arial" pitchFamily="34" charset="0"/>
              </a:rPr>
            </a:br>
            <a:r>
              <a:rPr lang="en-US" sz="24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  <a:ea typeface="Calibri" pitchFamily="34" charset="0"/>
                <a:cs typeface="Arial" pitchFamily="34" charset="0"/>
              </a:rPr>
              <a:t> Eq. </a:t>
            </a:r>
            <a:endParaRPr lang="ar-SA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مستطيل 51"/>
          <p:cNvSpPr/>
          <p:nvPr/>
        </p:nvSpPr>
        <p:spPr>
          <a:xfrm>
            <a:off x="5286380" y="3143254"/>
            <a:ext cx="19836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Burke-Plummer</a:t>
            </a:r>
            <a:br>
              <a:rPr lang="en-US" sz="24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2400" b="1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Eq. </a:t>
            </a:r>
            <a:endParaRPr lang="ar-SA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graphicFrame>
        <p:nvGraphicFramePr>
          <p:cNvPr id="322561" name="Object 54"/>
          <p:cNvGraphicFramePr>
            <a:graphicFrameLocks noChangeAspect="1"/>
          </p:cNvGraphicFramePr>
          <p:nvPr/>
        </p:nvGraphicFramePr>
        <p:xfrm>
          <a:off x="571472" y="1214428"/>
          <a:ext cx="5332412" cy="958850"/>
        </p:xfrm>
        <a:graphic>
          <a:graphicData uri="http://schemas.openxmlformats.org/presentationml/2006/ole">
            <p:oleObj spid="_x0000_s322561" name="Equation" r:id="rId4" imgW="2705040" imgH="482400" progId="Equation.3">
              <p:embed/>
            </p:oleObj>
          </a:graphicData>
        </a:graphic>
      </p:graphicFrame>
      <p:sp>
        <p:nvSpPr>
          <p:cNvPr id="7" name="مربع نص 6"/>
          <p:cNvSpPr txBox="1"/>
          <p:nvPr/>
        </p:nvSpPr>
        <p:spPr>
          <a:xfrm>
            <a:off x="571472" y="500048"/>
            <a:ext cx="31432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  <a:cs typeface="Andalus" pitchFamily="2" charset="-78"/>
              </a:rPr>
              <a:t>General Equation</a:t>
            </a:r>
            <a:endParaRPr lang="ar-SA" sz="2800" dirty="0">
              <a:solidFill>
                <a:schemeClr val="accent1">
                  <a:lumMod val="40000"/>
                  <a:lumOff val="60000"/>
                </a:schemeClr>
              </a:solidFill>
              <a:cs typeface="Andalus" pitchFamily="2" charset="-78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6215074" y="1428742"/>
            <a:ext cx="15716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Ergun Eq.</a:t>
            </a:r>
            <a:endParaRPr lang="ar-SA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5482046" y="123478"/>
            <a:ext cx="3661954" cy="3474754"/>
            <a:chOff x="5014502" y="2997746"/>
            <a:chExt cx="3661954" cy="3474754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4031941" y="4473116"/>
              <a:ext cx="2952327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508104" y="5949280"/>
              <a:ext cx="3168352" cy="158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rot="16200000">
              <a:off x="4016368" y="4211903"/>
              <a:ext cx="25194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Shear Stress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84168" y="5949280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Shear Rate</a:t>
              </a:r>
              <a:endParaRPr lang="en-US" sz="2800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 rot="5400000" flipH="1" flipV="1">
            <a:off x="5723620" y="735546"/>
            <a:ext cx="2592288" cy="208823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483518"/>
            <a:ext cx="5076056" cy="32316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49263"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C00000"/>
                </a:solidFill>
              </a:rPr>
              <a:t>Non-Newtonian fluids </a:t>
            </a:r>
            <a:r>
              <a:rPr lang="en-US" sz="2400" b="1" dirty="0" smtClean="0">
                <a:solidFill>
                  <a:srgbClr val="7030A0"/>
                </a:solidFill>
              </a:rPr>
              <a:t>do not follow </a:t>
            </a:r>
            <a:r>
              <a:rPr lang="en-US" sz="2400" b="1" dirty="0" smtClean="0">
                <a:solidFill>
                  <a:srgbClr val="C00000"/>
                </a:solidFill>
              </a:rPr>
              <a:t>Newtonian law.</a:t>
            </a:r>
          </a:p>
          <a:p>
            <a:pPr indent="449263" algn="just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400" dirty="0" smtClean="0"/>
              <a:t>Therefore, For non-Newtonian fluids, the </a:t>
            </a:r>
            <a:r>
              <a:rPr lang="en-US" sz="2400" b="1" u="sng" dirty="0" smtClean="0"/>
              <a:t>plot of the shear stress vs. shear rate is not linear</a:t>
            </a:r>
            <a:r>
              <a:rPr lang="en-US" sz="2400" dirty="0" smtClean="0"/>
              <a:t> through the origin.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37162" y="411510"/>
            <a:ext cx="3906838" cy="3357586"/>
            <a:chOff x="5072066" y="428604"/>
            <a:chExt cx="3906838" cy="3560762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4" name="Picture 7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72066" y="428604"/>
              <a:ext cx="3906838" cy="3560762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15" name="Line 71"/>
            <p:cNvSpPr>
              <a:spLocks noChangeShapeType="1"/>
            </p:cNvSpPr>
            <p:nvPr/>
          </p:nvSpPr>
          <p:spPr bwMode="auto">
            <a:xfrm flipV="1">
              <a:off x="5572132" y="714356"/>
              <a:ext cx="3138487" cy="277971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16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ea typeface="Calibri" pitchFamily="34" charset="0"/>
                <a:cs typeface="Arial" pitchFamily="34" charset="0"/>
              </a:rPr>
              <a:t>3.5 Non-Newtonian fluids</a:t>
            </a:r>
            <a:endParaRPr lang="fr-FR" b="1" dirty="0" smtClean="0"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55526"/>
            <a:ext cx="5220072" cy="38595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indent="449263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Linear BUT </a:t>
            </a:r>
            <a:r>
              <a:rPr lang="en-US" sz="2400" dirty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does not go through the origin.</a:t>
            </a:r>
          </a:p>
          <a:p>
            <a:pPr indent="449263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A finite shear stress </a:t>
            </a:r>
            <a:r>
              <a:rPr lang="en-US" sz="2400" dirty="0" smtClean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(</a:t>
            </a:r>
            <a:r>
              <a:rPr lang="en-US" sz="2400" dirty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yield stress) </a:t>
            </a:r>
            <a:r>
              <a:rPr lang="en-US" sz="2400" dirty="0" smtClean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/>
            </a:r>
            <a:br>
              <a:rPr lang="en-US" sz="2400" dirty="0" smtClean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</a:br>
            <a:r>
              <a:rPr lang="en-US" sz="2400" dirty="0" smtClean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is </a:t>
            </a:r>
            <a:r>
              <a:rPr lang="en-US" sz="2400" dirty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needed to initiate flow.</a:t>
            </a:r>
          </a:p>
          <a:p>
            <a:pPr indent="449263">
              <a:lnSpc>
                <a:spcPct val="170000"/>
              </a:lnSpc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Examples </a:t>
            </a:r>
            <a:r>
              <a:rPr lang="en-US" sz="2400" dirty="0" smtClean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:</a:t>
            </a:r>
            <a:r>
              <a:rPr lang="en-US" sz="2400" smtClean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tooth paste, </a:t>
            </a:r>
            <a:r>
              <a:rPr lang="en-US" sz="2400" dirty="0" smtClean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soap and chocolate </a:t>
            </a:r>
            <a:r>
              <a:rPr lang="en-US" sz="2400" dirty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mixtures</a:t>
            </a:r>
            <a:r>
              <a:rPr lang="en-US" sz="2400" dirty="0" smtClean="0">
                <a:solidFill>
                  <a:srgbClr val="FFC000"/>
                </a:solidFill>
                <a:latin typeface="Andalus" pitchFamily="2" charset="-78"/>
                <a:ea typeface="Calibri" pitchFamily="34" charset="0"/>
                <a:cs typeface="Andalus" pitchFamily="2" charset="-78"/>
              </a:rPr>
              <a:t>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2622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8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1. Bingham </a:t>
            </a:r>
            <a:r>
              <a:rPr lang="en-US" sz="28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fluids</a:t>
            </a:r>
            <a:endParaRPr lang="en-US" sz="2800" u="sn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Calibri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80006" y="843558"/>
            <a:ext cx="3763994" cy="3528392"/>
            <a:chOff x="5237162" y="1785926"/>
            <a:chExt cx="3906838" cy="3560762"/>
          </a:xfrm>
          <a:noFill/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50800" dir="6780000" algn="ctr" rotWithShape="0">
              <a:srgbClr val="000000"/>
            </a:outerShdw>
          </a:effectLst>
        </p:grpSpPr>
        <p:pic>
          <p:nvPicPr>
            <p:cNvPr id="7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37162" y="1785926"/>
              <a:ext cx="3906838" cy="35607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5715008" y="2062162"/>
              <a:ext cx="1366837" cy="1366838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ar-SA"/>
            </a:p>
          </p:txBody>
        </p:sp>
      </p:grp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796136" y="0"/>
          <a:ext cx="2509837" cy="771550"/>
        </p:xfrm>
        <a:graphic>
          <a:graphicData uri="http://schemas.openxmlformats.org/presentationml/2006/ole">
            <p:oleObj spid="_x0000_s174081" name="Equation" r:id="rId5" imgW="1218960" imgH="431640" progId="Equation.3">
              <p:embed/>
            </p:oleObj>
          </a:graphicData>
        </a:graphic>
      </p:graphicFrame>
      <p:sp>
        <p:nvSpPr>
          <p:cNvPr id="12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ea typeface="Calibri" pitchFamily="34" charset="0"/>
                <a:cs typeface="Arial" pitchFamily="34" charset="0"/>
              </a:rPr>
              <a:t>3.5 Non-Newtonian fluids</a:t>
            </a:r>
            <a:endParaRPr lang="fr-FR" b="1" dirty="0" smtClean="0"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512" y="0"/>
            <a:ext cx="3390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8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2. </a:t>
            </a:r>
            <a:r>
              <a:rPr lang="en-US" sz="2800" u="sng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Pseudoplastic</a:t>
            </a:r>
            <a:r>
              <a:rPr lang="en-US" sz="28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 fluids</a:t>
            </a:r>
            <a:r>
              <a:rPr lang="en-US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44000" cy="4081740"/>
            <a:chOff x="214282" y="658896"/>
            <a:chExt cx="8692105" cy="4081740"/>
          </a:xfrm>
          <a:solidFill>
            <a:schemeClr val="tx2">
              <a:lumMod val="85000"/>
              <a:lumOff val="15000"/>
            </a:schemeClr>
          </a:solidFill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14282" y="1508982"/>
              <a:ext cx="5851939" cy="3231654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indent="449263">
                <a:lnSpc>
                  <a:spcPct val="170000"/>
                </a:lnSpc>
                <a:buClr>
                  <a:schemeClr val="accent2"/>
                </a:buClr>
                <a:buFont typeface="Wingdings" pitchFamily="2" charset="2"/>
                <a:buChar char="Ø"/>
              </a:pPr>
              <a:r>
                <a:rPr lang="en-US" sz="2400" dirty="0" smtClean="0">
                  <a:solidFill>
                    <a:srgbClr val="FF0000"/>
                  </a:solidFill>
                  <a:ea typeface="Calibri" pitchFamily="34" charset="0"/>
                  <a:cs typeface="Arial" pitchFamily="34" charset="0"/>
                </a:rPr>
                <a:t>Most non-Newtonian fluids are </a:t>
              </a:r>
              <a:r>
                <a:rPr lang="en-US" sz="2400" dirty="0" err="1" smtClean="0">
                  <a:solidFill>
                    <a:srgbClr val="FF0000"/>
                  </a:solidFill>
                  <a:ea typeface="Calibri" pitchFamily="34" charset="0"/>
                  <a:cs typeface="Arial" pitchFamily="34" charset="0"/>
                </a:rPr>
                <a:t>Pseudoplastic</a:t>
              </a:r>
              <a:r>
                <a:rPr lang="en-US" sz="2400" dirty="0" smtClean="0">
                  <a:solidFill>
                    <a:srgbClr val="FF0000"/>
                  </a:solidFill>
                  <a:ea typeface="Calibri" pitchFamily="34" charset="0"/>
                  <a:cs typeface="Arial" pitchFamily="34" charset="0"/>
                </a:rPr>
                <a:t> such as polymer melts, mayonnaise</a:t>
              </a:r>
            </a:p>
            <a:p>
              <a:pPr indent="449263">
                <a:lnSpc>
                  <a:spcPct val="170000"/>
                </a:lnSpc>
                <a:buClr>
                  <a:schemeClr val="accent2"/>
                </a:buClr>
                <a:buFont typeface="Wingdings" pitchFamily="2" charset="2"/>
                <a:buChar char="Ø"/>
              </a:pPr>
              <a:r>
                <a:rPr lang="en-US" sz="2400" dirty="0" smtClean="0">
                  <a:solidFill>
                    <a:srgbClr val="FF0000"/>
                  </a:solidFill>
                  <a:latin typeface="+mn-lt"/>
                  <a:ea typeface="Calibri" pitchFamily="34" charset="0"/>
                  <a:cs typeface="Arial" pitchFamily="34" charset="0"/>
                </a:rPr>
                <a:t>Their apparent viscosities decrease with increasing shear rate.</a:t>
              </a:r>
            </a:p>
            <a:p>
              <a:pPr indent="449263">
                <a:lnSpc>
                  <a:spcPct val="170000"/>
                </a:lnSpc>
                <a:buClr>
                  <a:schemeClr val="accent2"/>
                </a:buClr>
                <a:buFont typeface="Wingdings" pitchFamily="2" charset="2"/>
                <a:buChar char="Ø"/>
              </a:pPr>
              <a:r>
                <a:rPr lang="en-US" sz="2400" dirty="0" smtClean="0">
                  <a:solidFill>
                    <a:srgbClr val="FF0000"/>
                  </a:solidFill>
                  <a:ea typeface="Calibri" pitchFamily="34" charset="0"/>
                  <a:cs typeface="Arial" pitchFamily="34" charset="0"/>
                </a:rPr>
                <a:t>Represented by a power-law eq.:</a:t>
              </a:r>
              <a:endParaRPr lang="ar-SA" sz="2400" dirty="0" smtClean="0">
                <a:solidFill>
                  <a:srgbClr val="FF0000"/>
                </a:solidFill>
                <a:ea typeface="Calibri" pitchFamily="34" charset="0"/>
                <a:cs typeface="Arial" pitchFamily="34" charset="0"/>
              </a:endParaRPr>
            </a:p>
          </p:txBody>
        </p:sp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5761552" y="658896"/>
            <a:ext cx="3144835" cy="960437"/>
          </p:xfrm>
          <a:graphic>
            <a:graphicData uri="http://schemas.openxmlformats.org/presentationml/2006/ole">
              <p:oleObj spid="_x0000_s189441" name="Equation" r:id="rId4" imgW="1701720" imgH="469800" progId="Equation.3">
                <p:embed/>
              </p:oleObj>
            </a:graphicData>
          </a:graphic>
        </p:graphicFrame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134670" y="1574462"/>
              <a:ext cx="2771717" cy="8125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b="1" dirty="0" smtClean="0">
                  <a:solidFill>
                    <a:srgbClr val="FF0000"/>
                  </a:solidFill>
                </a:rPr>
                <a:t>K: </a:t>
              </a:r>
              <a:r>
                <a:rPr lang="en-US" dirty="0" smtClean="0">
                  <a:solidFill>
                    <a:srgbClr val="FF0000"/>
                  </a:solidFill>
                </a:rPr>
                <a:t>consistency index And </a:t>
              </a:r>
              <a:r>
                <a:rPr lang="en-US" b="1" dirty="0" smtClean="0">
                  <a:solidFill>
                    <a:srgbClr val="FF0000"/>
                  </a:solidFill>
                </a:rPr>
                <a:t>n:</a:t>
              </a:r>
              <a:r>
                <a:rPr lang="en-US" dirty="0" smtClean="0">
                  <a:solidFill>
                    <a:srgbClr val="FF0000"/>
                  </a:solidFill>
                </a:rPr>
                <a:t> </a:t>
              </a:r>
              <a:r>
                <a:rPr lang="en-US" dirty="0">
                  <a:solidFill>
                    <a:srgbClr val="FF0000"/>
                  </a:solidFill>
                </a:rPr>
                <a:t>flow behavior index</a:t>
              </a:r>
              <a:r>
                <a:rPr lang="fr-FR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8184" y="1635646"/>
            <a:ext cx="3043238" cy="2773362"/>
            <a:chOff x="5929322" y="714356"/>
            <a:chExt cx="3043238" cy="2773362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29322" y="714356"/>
              <a:ext cx="3043238" cy="2773362"/>
            </a:xfrm>
            <a:prstGeom prst="rect">
              <a:avLst/>
            </a:prstGeom>
            <a:ln>
              <a:headEnd/>
              <a:tailEnd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pic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6300788" y="962214"/>
              <a:ext cx="1719262" cy="2159000"/>
            </a:xfrm>
            <a:custGeom>
              <a:avLst/>
              <a:gdLst>
                <a:gd name="T0" fmla="*/ 0 w 1083"/>
                <a:gd name="T1" fmla="*/ 1360 h 1360"/>
                <a:gd name="T2" fmla="*/ 110 w 1083"/>
                <a:gd name="T3" fmla="*/ 945 h 1360"/>
                <a:gd name="T4" fmla="*/ 488 w 1083"/>
                <a:gd name="T5" fmla="*/ 472 h 1360"/>
                <a:gd name="T6" fmla="*/ 1083 w 1083"/>
                <a:gd name="T7" fmla="*/ 0 h 1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3"/>
                <a:gd name="T13" fmla="*/ 0 h 1360"/>
                <a:gd name="T14" fmla="*/ 1083 w 1083"/>
                <a:gd name="T15" fmla="*/ 1360 h 1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3" h="1360">
                  <a:moveTo>
                    <a:pt x="0" y="1360"/>
                  </a:moveTo>
                  <a:cubicBezTo>
                    <a:pt x="18" y="1291"/>
                    <a:pt x="29" y="1093"/>
                    <a:pt x="110" y="945"/>
                  </a:cubicBezTo>
                  <a:cubicBezTo>
                    <a:pt x="191" y="797"/>
                    <a:pt x="326" y="629"/>
                    <a:pt x="488" y="472"/>
                  </a:cubicBezTo>
                  <a:cubicBezTo>
                    <a:pt x="650" y="315"/>
                    <a:pt x="959" y="98"/>
                    <a:pt x="1083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ea typeface="Calibri" pitchFamily="34" charset="0"/>
                <a:cs typeface="Arial" pitchFamily="34" charset="0"/>
              </a:rPr>
              <a:t>3.5 Non-Newtonian fluids</a:t>
            </a:r>
            <a:endParaRPr lang="fr-FR" b="1" dirty="0" smtClean="0"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7544" y="0"/>
            <a:ext cx="31822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800" b="1" u="sng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3. </a:t>
            </a:r>
            <a:r>
              <a:rPr lang="en-US" sz="2800" b="1" u="sng" spc="50" dirty="0" err="1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Dilatant</a:t>
            </a:r>
            <a:r>
              <a:rPr lang="en-US" sz="2800" b="1" u="sng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Calibri" pitchFamily="34" charset="0"/>
                <a:cs typeface="Arial" pitchFamily="34" charset="0"/>
              </a:rPr>
              <a:t> fluids.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267494"/>
            <a:ext cx="8980154" cy="3655105"/>
            <a:chOff x="-181711" y="552800"/>
            <a:chExt cx="9518178" cy="3748370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-181711" y="1630941"/>
              <a:ext cx="6067075" cy="2670229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>
              <a:headEnd/>
              <a:tailEnd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indent="449263">
                <a:lnSpc>
                  <a:spcPct val="170000"/>
                </a:lnSpc>
                <a:buClr>
                  <a:schemeClr val="accent2"/>
                </a:buClr>
                <a:buFont typeface="Wingdings" pitchFamily="2" charset="2"/>
                <a:buChar char="Ø"/>
              </a:pPr>
              <a:r>
                <a:rPr lang="en-US" sz="2400" dirty="0" smtClean="0">
                  <a:solidFill>
                    <a:srgbClr val="FF0000"/>
                  </a:solidFill>
                </a:rPr>
                <a:t>Less common than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pseudoplastic</a:t>
              </a:r>
              <a:r>
                <a:rPr lang="en-US" sz="2400" dirty="0" smtClean="0">
                  <a:solidFill>
                    <a:srgbClr val="FF0000"/>
                  </a:solidFill>
                </a:rPr>
                <a:t> fluids.</a:t>
              </a:r>
              <a:r>
                <a:rPr lang="fr-FR" sz="2400" dirty="0" smtClean="0">
                  <a:solidFill>
                    <a:srgbClr val="FF0000"/>
                  </a:solidFill>
                </a:rPr>
                <a:t> </a:t>
              </a:r>
              <a:r>
                <a:rPr lang="fr-FR" sz="2400" dirty="0" err="1" smtClean="0">
                  <a:solidFill>
                    <a:srgbClr val="FF0000"/>
                  </a:solidFill>
                </a:rPr>
                <a:t>Examples</a:t>
              </a:r>
              <a:r>
                <a:rPr lang="fr-FR" sz="2400" dirty="0" smtClean="0">
                  <a:solidFill>
                    <a:srgbClr val="FF0000"/>
                  </a:solidFill>
                </a:rPr>
                <a:t> are  s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tarch</a:t>
              </a:r>
              <a:r>
                <a:rPr lang="en-US" sz="2400" dirty="0" smtClean="0">
                  <a:solidFill>
                    <a:srgbClr val="FF0000"/>
                  </a:solidFill>
                </a:rPr>
                <a:t> in water.</a:t>
              </a:r>
              <a:r>
                <a:rPr lang="fr-FR" sz="2400" dirty="0" smtClean="0">
                  <a:solidFill>
                    <a:srgbClr val="FF0000"/>
                  </a:solidFill>
                </a:rPr>
                <a:t> </a:t>
              </a:r>
            </a:p>
            <a:p>
              <a:pPr indent="449263">
                <a:lnSpc>
                  <a:spcPct val="170000"/>
                </a:lnSpc>
                <a:buClr>
                  <a:schemeClr val="accent2"/>
                </a:buClr>
                <a:buFont typeface="Wingdings" pitchFamily="2" charset="2"/>
                <a:buChar char="Ø"/>
              </a:pPr>
              <a:r>
                <a:rPr lang="en-US" sz="2400" dirty="0" smtClean="0">
                  <a:solidFill>
                    <a:srgbClr val="FF0000"/>
                  </a:solidFill>
                </a:rPr>
                <a:t>Their </a:t>
              </a:r>
              <a:r>
                <a:rPr lang="en-US" sz="2400" dirty="0">
                  <a:solidFill>
                    <a:srgbClr val="FF0000"/>
                  </a:solidFill>
                </a:rPr>
                <a:t>apparent viscosities </a:t>
              </a:r>
              <a:r>
                <a:rPr lang="en-US" sz="2400" dirty="0" smtClean="0">
                  <a:solidFill>
                    <a:srgbClr val="FF0000"/>
                  </a:solidFill>
                </a:rPr>
                <a:t>increase </a:t>
              </a:r>
              <a:r>
                <a:rPr lang="en-US" sz="2400" dirty="0">
                  <a:solidFill>
                    <a:srgbClr val="FF0000"/>
                  </a:solidFill>
                </a:rPr>
                <a:t>with increasing shear rate</a:t>
              </a:r>
              <a:r>
                <a:rPr lang="en-US" sz="2400" dirty="0" smtClean="0">
                  <a:solidFill>
                    <a:srgbClr val="FF0000"/>
                  </a:solidFill>
                </a:rPr>
                <a:t>.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5809042" y="552800"/>
            <a:ext cx="3527425" cy="960437"/>
          </p:xfrm>
          <a:graphic>
            <a:graphicData uri="http://schemas.openxmlformats.org/presentationml/2006/ole">
              <p:oleObj spid="_x0000_s185345" name="Equation" r:id="rId4" imgW="1714320" imgH="469800" progId="Equation.3">
                <p:embed/>
              </p:oleObj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5940152" y="1347614"/>
            <a:ext cx="3043238" cy="2773362"/>
            <a:chOff x="5940425" y="2024063"/>
            <a:chExt cx="3043238" cy="2773362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40425" y="2024063"/>
              <a:ext cx="3043238" cy="27733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6294438" y="2849563"/>
              <a:ext cx="2247900" cy="1587500"/>
            </a:xfrm>
            <a:custGeom>
              <a:avLst/>
              <a:gdLst>
                <a:gd name="T0" fmla="*/ 1416 w 1416"/>
                <a:gd name="T1" fmla="*/ 0 h 1000"/>
                <a:gd name="T2" fmla="*/ 1086 w 1416"/>
                <a:gd name="T3" fmla="*/ 349 h 1000"/>
                <a:gd name="T4" fmla="*/ 596 w 1416"/>
                <a:gd name="T5" fmla="*/ 736 h 1000"/>
                <a:gd name="T6" fmla="*/ 0 w 1416"/>
                <a:gd name="T7" fmla="*/ 1000 h 1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6"/>
                <a:gd name="T13" fmla="*/ 0 h 1000"/>
                <a:gd name="T14" fmla="*/ 1416 w 1416"/>
                <a:gd name="T15" fmla="*/ 1000 h 1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6" h="1000">
                  <a:moveTo>
                    <a:pt x="1416" y="0"/>
                  </a:moveTo>
                  <a:cubicBezTo>
                    <a:pt x="1361" y="60"/>
                    <a:pt x="1223" y="226"/>
                    <a:pt x="1086" y="349"/>
                  </a:cubicBezTo>
                  <a:cubicBezTo>
                    <a:pt x="949" y="472"/>
                    <a:pt x="777" y="628"/>
                    <a:pt x="596" y="736"/>
                  </a:cubicBezTo>
                  <a:cubicBezTo>
                    <a:pt x="415" y="844"/>
                    <a:pt x="124" y="945"/>
                    <a:pt x="0" y="100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ea typeface="Calibri" pitchFamily="34" charset="0"/>
                <a:cs typeface="Arial" pitchFamily="34" charset="0"/>
              </a:rPr>
              <a:t>3.5 Non-Newtonian fluids</a:t>
            </a:r>
            <a:endParaRPr lang="fr-FR" b="1" dirty="0" smtClean="0"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71470" y="1080305"/>
            <a:ext cx="71434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 smtClean="0"/>
              <a:t>CHE315</a:t>
            </a:r>
            <a:endParaRPr lang="ar-SA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1857370"/>
            <a:ext cx="3312368" cy="23083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Task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Study with your group the following: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Bingham Fluids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Pseudoplastic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Fluids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Dilatant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Fluids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6182" y="1357304"/>
            <a:ext cx="5112568" cy="3416320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Hint Questions: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Agency FB" pitchFamily="34" charset="0"/>
              </a:rPr>
              <a:t>Which mathematical model can represent each type of fluids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Agency FB" pitchFamily="34" charset="0"/>
              </a:rPr>
              <a:t>What is the relation between shear rate and viscosity for each type? Compare with Newtonian fluids.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Agency FB" pitchFamily="34" charset="0"/>
              </a:rPr>
              <a:t>Can you write one general model for all types of fluids ? Try!!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Agency FB" pitchFamily="34" charset="0"/>
              </a:rPr>
              <a:t>What is the value of n for each type of fluids?</a:t>
            </a:r>
            <a:endParaRPr lang="en-US" sz="2400" dirty="0">
              <a:solidFill>
                <a:schemeClr val="tx2"/>
              </a:solidFill>
              <a:latin typeface="Agency FB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2347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/>
                </a:solidFill>
                <a:latin typeface="Aharoni" pitchFamily="2" charset="-79"/>
                <a:cs typeface="Aharoni" pitchFamily="2" charset="-79"/>
              </a:rPr>
              <a:t>Group Study</a:t>
            </a:r>
            <a:endParaRPr lang="en-US" sz="2800" b="1" dirty="0">
              <a:solidFill>
                <a:schemeClr val="accent3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Subtitle 8"/>
          <p:cNvSpPr txBox="1">
            <a:spLocks/>
          </p:cNvSpPr>
          <p:nvPr/>
        </p:nvSpPr>
        <p:spPr>
          <a:xfrm>
            <a:off x="1142976" y="1037684"/>
            <a:ext cx="2500330" cy="3571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0040" marR="0" lvl="0" indent="-320040" algn="r" defTabSz="914400" rtl="1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itchFamily="34" charset="0"/>
                <a:cs typeface="Arial" pitchFamily="34" charset="0"/>
              </a:rPr>
              <a:t>3.5 Non-Newtonian fluids</a:t>
            </a:r>
            <a:endParaRPr kumimoji="0" lang="fr-F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graphicFrame>
        <p:nvGraphicFramePr>
          <p:cNvPr id="263170" name="Object 15"/>
          <p:cNvGraphicFramePr>
            <a:graphicFrameLocks noChangeAspect="1"/>
          </p:cNvGraphicFramePr>
          <p:nvPr/>
        </p:nvGraphicFramePr>
        <p:xfrm>
          <a:off x="285720" y="857238"/>
          <a:ext cx="4143404" cy="2146304"/>
        </p:xfrm>
        <a:graphic>
          <a:graphicData uri="http://schemas.openxmlformats.org/presentationml/2006/ole">
            <p:oleObj spid="_x0000_s263170" name="معادلة" r:id="rId4" imgW="1079280" imgH="8888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910" y="0"/>
            <a:ext cx="355398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Viscosity of Non-Newtonian</a:t>
            </a:r>
            <a:endParaRPr lang="ar-S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3438" y="1500180"/>
            <a:ext cx="428628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CCFF99"/>
                </a:solidFill>
              </a:rPr>
              <a:t>Q.: What is </a:t>
            </a:r>
            <a:r>
              <a:rPr lang="en-US" sz="2400" dirty="0" smtClean="0">
                <a:solidFill>
                  <a:srgbClr val="FFFF00"/>
                </a:solidFill>
              </a:rPr>
              <a:t>shear thinning </a:t>
            </a:r>
            <a:r>
              <a:rPr lang="en-US" sz="2400" dirty="0" smtClean="0">
                <a:solidFill>
                  <a:srgbClr val="CCFF99"/>
                </a:solidFill>
              </a:rPr>
              <a:t>and </a:t>
            </a:r>
            <a:r>
              <a:rPr lang="en-US" sz="2400" dirty="0" smtClean="0">
                <a:solidFill>
                  <a:srgbClr val="FFFF00"/>
                </a:solidFill>
              </a:rPr>
              <a:t>shear thickening?</a:t>
            </a:r>
            <a:endParaRPr lang="ar-SA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graphicFrame>
        <p:nvGraphicFramePr>
          <p:cNvPr id="4" name="Object 26"/>
          <p:cNvGraphicFramePr>
            <a:graphicFrameLocks noChangeAspect="1"/>
          </p:cNvGraphicFramePr>
          <p:nvPr/>
        </p:nvGraphicFramePr>
        <p:xfrm>
          <a:off x="1428728" y="1428736"/>
          <a:ext cx="6215106" cy="1479552"/>
        </p:xfrm>
        <a:graphic>
          <a:graphicData uri="http://schemas.openxmlformats.org/presentationml/2006/ole">
            <p:oleObj spid="_x0000_s192513" r:id="rId4" imgW="3060700" imgH="673100" progId="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285734"/>
            <a:ext cx="7215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99FF"/>
                </a:solidFill>
              </a:rPr>
              <a:t>the generalized Reynolds number is defined as:</a:t>
            </a:r>
            <a:r>
              <a:rPr lang="fr-FR" sz="2800" dirty="0" smtClean="0">
                <a:solidFill>
                  <a:srgbClr val="FF99FF"/>
                </a:solidFill>
              </a:rPr>
              <a:t> </a:t>
            </a:r>
            <a:endParaRPr lang="ar-SA" sz="2800" dirty="0">
              <a:solidFill>
                <a:srgbClr val="FF99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4546" y="1447793"/>
            <a:ext cx="3429024" cy="142876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=</a:t>
            </a:r>
            <a:endParaRPr lang="ar-SA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554" y="3286130"/>
            <a:ext cx="282519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>
                <a:solidFill>
                  <a:srgbClr val="66FF33"/>
                </a:solidFill>
              </a:rPr>
              <a:t>Quiz: What if n = 1?</a:t>
            </a:r>
            <a:endParaRPr lang="ar-SA" sz="2400" b="1" dirty="0">
              <a:solidFill>
                <a:srgbClr val="66FF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587974"/>
            <a:ext cx="21957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CHE315</a:t>
            </a:r>
            <a:endParaRPr lang="ar-SA" sz="20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>
          <a:xfrm>
            <a:off x="428596" y="0"/>
            <a:ext cx="8229600" cy="64292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ea typeface="Calibri" pitchFamily="34" charset="0"/>
                <a:cs typeface="Arial" pitchFamily="34" charset="0"/>
              </a:rPr>
              <a:t>Laminar Flow of </a:t>
            </a:r>
            <a:r>
              <a:rPr lang="en-US" sz="3200" dirty="0" smtClean="0">
                <a:solidFill>
                  <a:schemeClr val="tx1"/>
                </a:solidFill>
              </a:rPr>
              <a:t>Power </a:t>
            </a:r>
            <a:r>
              <a:rPr lang="en-US" sz="3200" dirty="0">
                <a:solidFill>
                  <a:schemeClr val="tx1"/>
                </a:solidFill>
              </a:rPr>
              <a:t>Law Fluid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00232" y="2928940"/>
          <a:ext cx="4557713" cy="1357321"/>
        </p:xfrm>
        <a:graphic>
          <a:graphicData uri="http://schemas.openxmlformats.org/presentationml/2006/ole">
            <p:oleObj spid="_x0000_s190466" name="Equation" r:id="rId4" imgW="1320480" imgH="469800" progId="Equation.3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072066" y="1142990"/>
          <a:ext cx="2974975" cy="1562100"/>
        </p:xfrm>
        <a:graphic>
          <a:graphicData uri="http://schemas.openxmlformats.org/presentationml/2006/ole">
            <p:oleObj spid="_x0000_s190468" name="Equation" r:id="rId5" imgW="749160" imgH="393480" progId="Equation.3">
              <p:embed/>
            </p:oleObj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285720" y="857238"/>
            <a:ext cx="2949575" cy="1790703"/>
            <a:chOff x="285720" y="857238"/>
            <a:chExt cx="2949575" cy="17907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285720" y="1285866"/>
            <a:ext cx="2949575" cy="1362075"/>
          </p:xfrm>
          <a:graphic>
            <a:graphicData uri="http://schemas.openxmlformats.org/presentationml/2006/ole">
              <p:oleObj spid="_x0000_s190465" name="Equation" r:id="rId6" imgW="1015920" imgH="469800" progId="Equation.3">
                <p:embed/>
              </p:oleObj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642910" y="857238"/>
              <a:ext cx="257176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Power Law Model:</a:t>
              </a:r>
              <a:endParaRPr lang="ar-SA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43504" y="714362"/>
            <a:ext cx="28575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Hagen – </a:t>
            </a:r>
            <a:r>
              <a:rPr lang="en-US" dirty="0" err="1" smtClean="0"/>
              <a:t>Poiseuille</a:t>
            </a:r>
            <a:r>
              <a:rPr lang="en-US" dirty="0" smtClean="0"/>
              <a:t> Eq.:</a:t>
            </a:r>
            <a:endParaRPr lang="ar-SA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286116" y="1928808"/>
            <a:ext cx="1785950" cy="1588"/>
          </a:xfrm>
          <a:prstGeom prst="straightConnector1">
            <a:avLst/>
          </a:prstGeom>
          <a:ln w="381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7554" y="1500180"/>
            <a:ext cx="178595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>
                <a:solidFill>
                  <a:srgbClr val="66FF33"/>
                </a:solidFill>
              </a:rPr>
              <a:t>Combined</a:t>
            </a:r>
            <a:endParaRPr lang="ar-SA" sz="2400" dirty="0">
              <a:solidFill>
                <a:srgbClr val="66FF33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rot="5400000">
            <a:off x="3784841" y="2391815"/>
            <a:ext cx="895659" cy="35719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71472" y="928676"/>
            <a:ext cx="2714676" cy="1570040"/>
            <a:chOff x="-142908" y="2643188"/>
            <a:chExt cx="2714676" cy="1570040"/>
          </a:xfrm>
        </p:grpSpPr>
        <p:graphicFrame>
          <p:nvGraphicFramePr>
            <p:cNvPr id="190469" name="Object 5"/>
            <p:cNvGraphicFramePr>
              <a:graphicFrameLocks noChangeAspect="1"/>
            </p:cNvGraphicFramePr>
            <p:nvPr/>
          </p:nvGraphicFramePr>
          <p:xfrm>
            <a:off x="-142908" y="3071816"/>
            <a:ext cx="2322513" cy="1141412"/>
          </p:xfrm>
          <a:graphic>
            <a:graphicData uri="http://schemas.openxmlformats.org/presentationml/2006/ole">
              <p:oleObj spid="_x0000_s190469" name="معادلة" r:id="rId7" imgW="799920" imgH="393480" progId="Equation.3">
                <p:embed/>
              </p:oleObj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0" y="2643188"/>
              <a:ext cx="25717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Newton’s Law:</a:t>
              </a:r>
              <a:endParaRPr lang="ar-SA" dirty="0"/>
            </a:p>
          </p:txBody>
        </p:sp>
      </p:grpSp>
      <p:graphicFrame>
        <p:nvGraphicFramePr>
          <p:cNvPr id="190470" name="Object 6"/>
          <p:cNvGraphicFramePr>
            <a:graphicFrameLocks noChangeAspect="1"/>
          </p:cNvGraphicFramePr>
          <p:nvPr/>
        </p:nvGraphicFramePr>
        <p:xfrm>
          <a:off x="2676525" y="3162300"/>
          <a:ext cx="3636963" cy="1320800"/>
        </p:xfrm>
        <a:graphic>
          <a:graphicData uri="http://schemas.openxmlformats.org/presentationml/2006/ole">
            <p:oleObj spid="_x0000_s190470" name="معادلة" r:id="rId8" imgW="1054080" imgH="457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24A18CD2EFD74F8EAFCC72A60DD213" ma:contentTypeVersion="0" ma:contentTypeDescription="Create a new document." ma:contentTypeScope="" ma:versionID="e9fa262abc11aa1cb0d412a86b0a92f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357D185-0FB8-4FA8-89A0-881E5EF5134A}"/>
</file>

<file path=customXml/itemProps2.xml><?xml version="1.0" encoding="utf-8"?>
<ds:datastoreItem xmlns:ds="http://schemas.openxmlformats.org/officeDocument/2006/customXml" ds:itemID="{79EF275E-B976-4AFB-A456-FE220A589601}"/>
</file>

<file path=customXml/itemProps3.xml><?xml version="1.0" encoding="utf-8"?>
<ds:datastoreItem xmlns:ds="http://schemas.openxmlformats.org/officeDocument/2006/customXml" ds:itemID="{D5FF6B33-E1D8-4614-8C99-25BCA1CA5450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546</Words>
  <Application>Microsoft Office PowerPoint</Application>
  <PresentationFormat>On-screen Show (16:9)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WidescreenPresentation</vt:lpstr>
      <vt:lpstr>Equation</vt:lpstr>
      <vt:lpstr>معادلة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Laminar Flow of Power Law Fluid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2010-10-04T08:35:14Z</dcterms:created>
  <dcterms:modified xsi:type="dcterms:W3CDTF">2011-05-28T05:19:00Z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0x010100B624A18CD2EFD74F8EAFCC72A60DD213</vt:lpwstr>
  </property>
</Properties>
</file>