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64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086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BBFB3-D5CA-B445-A23D-5C2E3E61FA7E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FEB99-AB6C-7F48-B6F7-024CA93D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45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 24 notes also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FEB99-AB6C-7F48-B6F7-024CA93D43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02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FEB99-AB6C-7F48-B6F7-024CA93D43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86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13.1-13.3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FEB99-AB6C-7F48-B6F7-024CA93D43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01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</a:t>
            </a:r>
            <a:r>
              <a:rPr lang="en-US" baseline="0" dirty="0" smtClean="0"/>
              <a:t> 25 Example – slides 29-32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FEB99-AB6C-7F48-B6F7-024CA93D43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39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DDF22-536A-1349-8303-9B37DA272C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55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 20 notes</a:t>
            </a:r>
            <a:r>
              <a:rPr lang="en-US" baseline="0" dirty="0" smtClean="0"/>
              <a:t> may be very useful here</a:t>
            </a:r>
          </a:p>
          <a:p>
            <a:r>
              <a:rPr lang="en-US" baseline="0" dirty="0" smtClean="0"/>
              <a:t>Cooling curve – </a:t>
            </a:r>
            <a:r>
              <a:rPr lang="en-US" baseline="0" dirty="0" err="1" smtClean="0"/>
              <a:t>pg</a:t>
            </a:r>
            <a:r>
              <a:rPr lang="en-US" baseline="0" dirty="0" smtClean="0"/>
              <a:t> 38 of Lecture 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DDF22-536A-1349-8303-9B37DA272C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46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36-7B3F-BC49-8C55-A6372BAF827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3289-9322-8248-A117-9E9C9234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7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36-7B3F-BC49-8C55-A6372BAF827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3289-9322-8248-A117-9E9C9234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2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36-7B3F-BC49-8C55-A6372BAF827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3289-9322-8248-A117-9E9C9234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6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36-7B3F-BC49-8C55-A6372BAF827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3289-9322-8248-A117-9E9C9234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2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36-7B3F-BC49-8C55-A6372BAF827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3289-9322-8248-A117-9E9C9234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2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36-7B3F-BC49-8C55-A6372BAF827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3289-9322-8248-A117-9E9C9234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6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36-7B3F-BC49-8C55-A6372BAF827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3289-9322-8248-A117-9E9C9234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6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36-7B3F-BC49-8C55-A6372BAF827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3289-9322-8248-A117-9E9C9234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9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36-7B3F-BC49-8C55-A6372BAF827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3289-9322-8248-A117-9E9C9234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7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36-7B3F-BC49-8C55-A6372BAF827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3289-9322-8248-A117-9E9C9234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3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36-7B3F-BC49-8C55-A6372BAF827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3289-9322-8248-A117-9E9C9234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8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29336-7B3F-BC49-8C55-A6372BAF827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93289-9322-8248-A117-9E9C9234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2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ChE</a:t>
            </a:r>
            <a:r>
              <a:rPr lang="en-US" dirty="0" smtClean="0"/>
              <a:t> 378 - Materials Science</a:t>
            </a:r>
            <a:br>
              <a:rPr lang="en-US" dirty="0" smtClean="0"/>
            </a:br>
            <a:r>
              <a:rPr lang="en-US" dirty="0" smtClean="0"/>
              <a:t>Test 3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Kristie Moffat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00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Ceramics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75578"/>
          </a:xfrm>
        </p:spPr>
        <p:txBody>
          <a:bodyPr>
            <a:normAutofit/>
          </a:bodyPr>
          <a:lstStyle/>
          <a:p>
            <a:r>
              <a:rPr lang="en-US" dirty="0" smtClean="0"/>
              <a:t>Abrasives</a:t>
            </a:r>
          </a:p>
          <a:p>
            <a:pPr lvl="1"/>
            <a:r>
              <a:rPr lang="en-US" dirty="0" smtClean="0"/>
              <a:t>Silicon carbide</a:t>
            </a:r>
          </a:p>
          <a:p>
            <a:pPr lvl="1"/>
            <a:r>
              <a:rPr lang="en-US" dirty="0" smtClean="0"/>
              <a:t>Tungsten carbide</a:t>
            </a:r>
          </a:p>
          <a:p>
            <a:pPr lvl="1"/>
            <a:r>
              <a:rPr lang="en-US" dirty="0" smtClean="0"/>
              <a:t>Aluminum oxide</a:t>
            </a:r>
          </a:p>
          <a:p>
            <a:pPr lvl="1"/>
            <a:r>
              <a:rPr lang="en-US" dirty="0" smtClean="0"/>
              <a:t>Silica sand</a:t>
            </a:r>
          </a:p>
          <a:p>
            <a:r>
              <a:rPr lang="en-US" dirty="0" smtClean="0"/>
              <a:t>Know the specialty ceramics</a:t>
            </a:r>
          </a:p>
          <a:p>
            <a:pPr lvl="1"/>
            <a:r>
              <a:rPr lang="en-US" dirty="0" err="1" smtClean="0"/>
              <a:t>Piezoelectrics</a:t>
            </a:r>
            <a:endParaRPr lang="en-US" dirty="0" smtClean="0"/>
          </a:p>
          <a:p>
            <a:pPr lvl="1"/>
            <a:r>
              <a:rPr lang="en-US" dirty="0" smtClean="0"/>
              <a:t>Ceramic Ball Bearings</a:t>
            </a:r>
          </a:p>
          <a:p>
            <a:pPr lvl="1"/>
            <a:r>
              <a:rPr lang="en-US" dirty="0" smtClean="0"/>
              <a:t>Optical Fibers</a:t>
            </a:r>
          </a:p>
        </p:txBody>
      </p:sp>
    </p:spTree>
    <p:extLst>
      <p:ext uri="{BB962C8B-B14F-4D97-AF65-F5344CB8AC3E}">
        <p14:creationId xmlns:p14="http://schemas.microsoft.com/office/powerpoint/2010/main" val="118986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Ceramic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Hydroplasticity</a:t>
            </a:r>
            <a:r>
              <a:rPr lang="en-US" dirty="0" smtClean="0"/>
              <a:t> – when water is added to clay it becomes very plastic</a:t>
            </a:r>
          </a:p>
          <a:p>
            <a:r>
              <a:rPr lang="en-US" dirty="0" smtClean="0"/>
              <a:t>Flux – forms a low melting temperature glass when the clay is fired (feldspar is common)</a:t>
            </a:r>
          </a:p>
          <a:p>
            <a:r>
              <a:rPr lang="en-US" dirty="0" smtClean="0"/>
              <a:t>Finely ground quartz is also added to flux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Ceramic Processing </a:t>
            </a:r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2075"/>
            <a:ext cx="8229600" cy="4525963"/>
          </a:xfrm>
        </p:spPr>
        <p:txBody>
          <a:bodyPr/>
          <a:lstStyle/>
          <a:p>
            <a:r>
              <a:rPr lang="en-US" dirty="0" err="1" smtClean="0"/>
              <a:t>Hydroplastic</a:t>
            </a:r>
            <a:r>
              <a:rPr lang="en-US" dirty="0" smtClean="0"/>
              <a:t> Forming (extrusion)</a:t>
            </a:r>
          </a:p>
          <a:p>
            <a:r>
              <a:rPr lang="en-US" dirty="0" smtClean="0"/>
              <a:t>Slip Casting (porous mold)</a:t>
            </a:r>
          </a:p>
          <a:p>
            <a:r>
              <a:rPr lang="en-US" dirty="0" smtClean="0"/>
              <a:t>Drying </a:t>
            </a:r>
          </a:p>
          <a:p>
            <a:r>
              <a:rPr lang="en-US" dirty="0" smtClean="0"/>
              <a:t>Firing</a:t>
            </a:r>
          </a:p>
          <a:p>
            <a:r>
              <a:rPr lang="en-US" dirty="0" err="1" smtClean="0"/>
              <a:t>Vitrification</a:t>
            </a:r>
            <a:r>
              <a:rPr lang="en-US" dirty="0" smtClean="0"/>
              <a:t> – gradual formation of liquid glass that fills in the pore volume</a:t>
            </a:r>
          </a:p>
          <a:p>
            <a:pPr lvl="1"/>
            <a:r>
              <a:rPr lang="en-US" dirty="0" smtClean="0"/>
              <a:t>Degree of </a:t>
            </a:r>
            <a:r>
              <a:rPr lang="en-US" dirty="0" err="1" smtClean="0"/>
              <a:t>vitrification</a:t>
            </a:r>
            <a:r>
              <a:rPr lang="en-US" dirty="0" smtClean="0"/>
              <a:t> controls strength, density, durability of the ceramic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5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Ceramic Processing </a:t>
            </a:r>
            <a:r>
              <a:rPr lang="en-US" dirty="0" smtClean="0"/>
              <a:t>Techniques,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Powder Pressing</a:t>
            </a:r>
          </a:p>
          <a:p>
            <a:pPr lvl="1"/>
            <a:r>
              <a:rPr lang="en-US" dirty="0" smtClean="0"/>
              <a:t>Sintering</a:t>
            </a:r>
          </a:p>
          <a:p>
            <a:r>
              <a:rPr lang="en-US" dirty="0" smtClean="0"/>
              <a:t>Tape Casting</a:t>
            </a:r>
          </a:p>
          <a:p>
            <a:pPr lvl="1"/>
            <a:r>
              <a:rPr lang="en-US" dirty="0" smtClean="0"/>
              <a:t>Substrates for integrated circuits and multilayered capacitors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Hydraulic Cement (Portland Cement)</a:t>
            </a:r>
          </a:p>
          <a:p>
            <a:pPr lvl="1"/>
            <a:r>
              <a:rPr lang="en-US" dirty="0" smtClean="0"/>
              <a:t>Hardness reaction occurs with water</a:t>
            </a:r>
          </a:p>
          <a:p>
            <a:pPr lvl="1"/>
            <a:r>
              <a:rPr lang="en-US" dirty="0" smtClean="0"/>
              <a:t>Used as a binder in concrete</a:t>
            </a:r>
          </a:p>
          <a:p>
            <a:r>
              <a:rPr lang="en-US" dirty="0" smtClean="0"/>
              <a:t>Lime</a:t>
            </a:r>
          </a:p>
          <a:p>
            <a:pPr lvl="1"/>
            <a:r>
              <a:rPr lang="en-US" dirty="0" smtClean="0"/>
              <a:t>Non-hydraulic – other compounds than water involved in hardening reaction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3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Glass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 glass transition temperature</a:t>
            </a:r>
          </a:p>
          <a:p>
            <a:r>
              <a:rPr lang="en-US" dirty="0" smtClean="0"/>
              <a:t>Viscosity-Temperature characteristics:</a:t>
            </a:r>
          </a:p>
          <a:p>
            <a:pPr lvl="1"/>
            <a:r>
              <a:rPr lang="en-US" dirty="0" smtClean="0"/>
              <a:t>Melting point</a:t>
            </a:r>
          </a:p>
          <a:p>
            <a:pPr lvl="1"/>
            <a:r>
              <a:rPr lang="en-US" dirty="0" smtClean="0"/>
              <a:t>Working point</a:t>
            </a:r>
          </a:p>
          <a:p>
            <a:pPr lvl="1"/>
            <a:r>
              <a:rPr lang="en-US" dirty="0" smtClean="0"/>
              <a:t>Softening point</a:t>
            </a:r>
          </a:p>
          <a:p>
            <a:pPr lvl="1"/>
            <a:r>
              <a:rPr lang="en-US" dirty="0" smtClean="0"/>
              <a:t>Annealing point</a:t>
            </a:r>
          </a:p>
          <a:p>
            <a:pPr lvl="1"/>
            <a:r>
              <a:rPr lang="en-US" dirty="0" smtClean="0"/>
              <a:t>Strain point</a:t>
            </a:r>
          </a:p>
        </p:txBody>
      </p:sp>
    </p:spTree>
    <p:extLst>
      <p:ext uri="{BB962C8B-B14F-4D97-AF65-F5344CB8AC3E}">
        <p14:creationId xmlns:p14="http://schemas.microsoft.com/office/powerpoint/2010/main" val="6792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Soda-Lime Glass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4578" cy="4525963"/>
          </a:xfrm>
        </p:spPr>
        <p:txBody>
          <a:bodyPr/>
          <a:lstStyle/>
          <a:p>
            <a:r>
              <a:rPr lang="en-US" dirty="0" smtClean="0"/>
              <a:t>Silica-soda-lime, Na</a:t>
            </a:r>
            <a:r>
              <a:rPr lang="en-US" baseline="-25000" dirty="0" smtClean="0"/>
              <a:t>2</a:t>
            </a:r>
            <a:r>
              <a:rPr lang="en-US" dirty="0" smtClean="0"/>
              <a:t>O and </a:t>
            </a:r>
            <a:r>
              <a:rPr lang="en-US" dirty="0" err="1" smtClean="0"/>
              <a:t>CaO</a:t>
            </a:r>
            <a:r>
              <a:rPr lang="en-US" dirty="0" smtClean="0"/>
              <a:t> added to quartz</a:t>
            </a:r>
          </a:p>
          <a:p>
            <a:r>
              <a:rPr lang="en-US" dirty="0" smtClean="0"/>
              <a:t>Methods of glass fabrication:</a:t>
            </a:r>
          </a:p>
          <a:p>
            <a:pPr lvl="1"/>
            <a:r>
              <a:rPr lang="en-US" dirty="0" smtClean="0"/>
              <a:t>Pressing</a:t>
            </a:r>
          </a:p>
          <a:p>
            <a:pPr lvl="1"/>
            <a:r>
              <a:rPr lang="en-US" dirty="0" smtClean="0"/>
              <a:t>Blowing</a:t>
            </a:r>
          </a:p>
          <a:p>
            <a:pPr lvl="1"/>
            <a:r>
              <a:rPr lang="en-US" dirty="0" smtClean="0"/>
              <a:t>Drawing</a:t>
            </a:r>
          </a:p>
          <a:p>
            <a:pPr lvl="1"/>
            <a:r>
              <a:rPr lang="en-US" dirty="0" smtClean="0"/>
              <a:t>Sheet forming</a:t>
            </a:r>
          </a:p>
          <a:p>
            <a:pPr lvl="1"/>
            <a:r>
              <a:rPr lang="en-US" dirty="0" smtClean="0"/>
              <a:t>Fiber forming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3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Glass Heat 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Annealing</a:t>
            </a:r>
          </a:p>
          <a:p>
            <a:pPr lvl="1"/>
            <a:r>
              <a:rPr lang="en-US" dirty="0" smtClean="0"/>
              <a:t>Glass heated to the annealing point and then slowly cooled to remove internal stresses</a:t>
            </a:r>
          </a:p>
          <a:p>
            <a:r>
              <a:rPr lang="en-US" dirty="0" smtClean="0"/>
              <a:t>Tempering</a:t>
            </a:r>
          </a:p>
          <a:p>
            <a:pPr lvl="1"/>
            <a:r>
              <a:rPr lang="en-US" dirty="0" smtClean="0"/>
              <a:t>Surface in compression and interior in tension</a:t>
            </a:r>
          </a:p>
          <a:p>
            <a:pPr lvl="1"/>
            <a:r>
              <a:rPr lang="en-US" dirty="0" smtClean="0"/>
              <a:t>Discourages the propagation of surface cracks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90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Metal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Know types of Ferrous Alloys, their compositions and any numbers/names:</a:t>
            </a:r>
          </a:p>
          <a:p>
            <a:pPr lvl="1"/>
            <a:r>
              <a:rPr lang="en-US" dirty="0" smtClean="0"/>
              <a:t>Steels – low carbon, medium carbon, high carbon, stainless</a:t>
            </a:r>
          </a:p>
          <a:p>
            <a:pPr lvl="1"/>
            <a:r>
              <a:rPr lang="en-US" dirty="0" smtClean="0"/>
              <a:t>Cast Irons – gray, ductile (nodular), white, malleable, compacted graphite</a:t>
            </a:r>
          </a:p>
          <a:p>
            <a:r>
              <a:rPr lang="en-US" dirty="0" smtClean="0"/>
              <a:t>Other alloys</a:t>
            </a:r>
          </a:p>
          <a:p>
            <a:pPr lvl="1"/>
            <a:r>
              <a:rPr lang="en-US" dirty="0" smtClean="0"/>
              <a:t>Brass, bronze, aluminum alloys, magnesium alloys, titanium alloys</a:t>
            </a:r>
          </a:p>
          <a:p>
            <a:pPr lvl="1"/>
            <a:r>
              <a:rPr lang="en-US" dirty="0" smtClean="0"/>
              <a:t>Refractory metals, </a:t>
            </a:r>
            <a:r>
              <a:rPr lang="en-US" dirty="0" err="1" smtClean="0"/>
              <a:t>superalloys</a:t>
            </a:r>
            <a:r>
              <a:rPr lang="en-US" dirty="0" smtClean="0"/>
              <a:t>, noble metals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2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Metal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Cold working v. hot working</a:t>
            </a:r>
          </a:p>
          <a:p>
            <a:r>
              <a:rPr lang="en-US" dirty="0" smtClean="0"/>
              <a:t>Forging, rolling, extruding, drawing</a:t>
            </a:r>
          </a:p>
          <a:p>
            <a:r>
              <a:rPr lang="en-US" dirty="0" smtClean="0"/>
              <a:t>Casting</a:t>
            </a:r>
          </a:p>
          <a:p>
            <a:pPr lvl="1"/>
            <a:r>
              <a:rPr lang="en-US" dirty="0" smtClean="0"/>
              <a:t>Sand, die, investment, lost-foam, continuous</a:t>
            </a:r>
          </a:p>
          <a:p>
            <a:r>
              <a:rPr lang="en-US" dirty="0" smtClean="0"/>
              <a:t>Powder Metallurgy</a:t>
            </a:r>
          </a:p>
          <a:p>
            <a:r>
              <a:rPr lang="en-US" dirty="0" smtClean="0"/>
              <a:t>Welding</a:t>
            </a:r>
          </a:p>
        </p:txBody>
      </p:sp>
    </p:spTree>
    <p:extLst>
      <p:ext uri="{BB962C8B-B14F-4D97-AF65-F5344CB8AC3E}">
        <p14:creationId xmlns:p14="http://schemas.microsoft.com/office/powerpoint/2010/main" val="385718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560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ST2 </a:t>
            </a:r>
            <a:r>
              <a:rPr lang="en-US" dirty="0" smtClean="0"/>
              <a:t>– surface tension, interfacial phenomenon</a:t>
            </a:r>
          </a:p>
          <a:p>
            <a:r>
              <a:rPr lang="en-US" dirty="0" smtClean="0"/>
              <a:t>Ceramics</a:t>
            </a:r>
          </a:p>
          <a:p>
            <a:r>
              <a:rPr lang="en-US" dirty="0" smtClean="0"/>
              <a:t>Cements</a:t>
            </a:r>
          </a:p>
          <a:p>
            <a:r>
              <a:rPr lang="en-US" dirty="0" smtClean="0"/>
              <a:t>Glasses</a:t>
            </a:r>
          </a:p>
          <a:p>
            <a:r>
              <a:rPr lang="en-US" dirty="0" smtClean="0"/>
              <a:t>Metal processing</a:t>
            </a:r>
          </a:p>
          <a:p>
            <a:r>
              <a:rPr lang="en-US" dirty="0" smtClean="0"/>
              <a:t>Heat treatment of metals</a:t>
            </a:r>
          </a:p>
          <a:p>
            <a:r>
              <a:rPr lang="en-US" dirty="0" smtClean="0"/>
              <a:t>Phase change kinetics</a:t>
            </a:r>
          </a:p>
          <a:p>
            <a:r>
              <a:rPr lang="en-US" dirty="0" smtClean="0"/>
              <a:t>Review key topics from last </a:t>
            </a:r>
            <a:r>
              <a:rPr lang="en-US" dirty="0" smtClean="0"/>
              <a:t>exam</a:t>
            </a:r>
          </a:p>
          <a:p>
            <a:r>
              <a:rPr lang="en-US" dirty="0" smtClean="0"/>
              <a:t>Review of Quiz 10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Metal Processing,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Annealing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ormalizing – refines grains, heat to 55C above upper critical temperature </a:t>
            </a:r>
          </a:p>
          <a:p>
            <a:pPr lvl="1"/>
            <a:r>
              <a:rPr lang="en-US" dirty="0" smtClean="0"/>
              <a:t>Full Annealing – 50C above eutectoid isotherm</a:t>
            </a:r>
          </a:p>
          <a:p>
            <a:pPr lvl="1"/>
            <a:r>
              <a:rPr lang="en-US" dirty="0" err="1" smtClean="0"/>
              <a:t>Spheroidizing</a:t>
            </a:r>
            <a:r>
              <a:rPr lang="en-US" dirty="0" smtClean="0"/>
              <a:t> – Heating to about 700C for long time (15-25 </a:t>
            </a:r>
            <a:r>
              <a:rPr lang="en-US" dirty="0" err="1" smtClean="0"/>
              <a:t>hrs</a:t>
            </a:r>
            <a:r>
              <a:rPr lang="en-US" dirty="0" smtClean="0"/>
              <a:t>)</a:t>
            </a:r>
          </a:p>
          <a:p>
            <a:r>
              <a:rPr lang="en-US" smtClean="0"/>
              <a:t>Precipitation Hardening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367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Change Kinetics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Avrami</a:t>
            </a:r>
            <a:r>
              <a:rPr lang="en-US" dirty="0" smtClean="0"/>
              <a:t> Equation</a:t>
            </a:r>
          </a:p>
          <a:p>
            <a:pPr lvl="1"/>
            <a:r>
              <a:rPr lang="en-US" dirty="0"/>
              <a:t>[</a:t>
            </a:r>
            <a:r>
              <a:rPr lang="en-US" dirty="0" smtClean="0"/>
              <a:t>1 – y = </a:t>
            </a:r>
            <a:r>
              <a:rPr lang="en-US" dirty="0" err="1" smtClean="0"/>
              <a:t>exp</a:t>
            </a:r>
            <a:r>
              <a:rPr lang="en-US" dirty="0" smtClean="0"/>
              <a:t>(-</a:t>
            </a:r>
            <a:r>
              <a:rPr lang="en-US" dirty="0" err="1" smtClean="0"/>
              <a:t>kt</a:t>
            </a:r>
            <a:r>
              <a:rPr lang="en-US" baseline="30000" dirty="0" err="1" smtClean="0"/>
              <a:t>n</a:t>
            </a:r>
            <a:r>
              <a:rPr lang="en-US" dirty="0" smtClean="0"/>
              <a:t>)]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Iron Structures 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0"/>
            <a:ext cx="86378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1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ron structures 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38100"/>
            <a:ext cx="8305800" cy="676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6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ransformation Summary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"/>
            <a:ext cx="9144000" cy="61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ron Graph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0222"/>
            <a:ext cx="5566714" cy="5432778"/>
          </a:xfrm>
          <a:prstGeom prst="rect">
            <a:avLst/>
          </a:prstGeom>
        </p:spPr>
      </p:pic>
      <p:pic>
        <p:nvPicPr>
          <p:cNvPr id="6" name="Picture 5" descr="Heat Treatment Exampl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445" y="1704847"/>
            <a:ext cx="5122332" cy="303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8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Topics from Last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Diagrams</a:t>
            </a:r>
          </a:p>
          <a:p>
            <a:r>
              <a:rPr lang="en-US" dirty="0" smtClean="0"/>
              <a:t>Planes and Directions in Crystal Structures</a:t>
            </a:r>
          </a:p>
          <a:p>
            <a:r>
              <a:rPr lang="en-US" dirty="0" smtClean="0"/>
              <a:t>Stress/Strain Curves</a:t>
            </a:r>
          </a:p>
          <a:p>
            <a:r>
              <a:rPr lang="en-US" dirty="0" smtClean="0"/>
              <a:t>Invariant Points</a:t>
            </a:r>
          </a:p>
          <a:p>
            <a:r>
              <a:rPr lang="en-US" dirty="0" smtClean="0"/>
              <a:t>Hume </a:t>
            </a:r>
            <a:r>
              <a:rPr lang="en-US" dirty="0" err="1" smtClean="0"/>
              <a:t>Rothery</a:t>
            </a:r>
            <a:r>
              <a:rPr lang="en-US" dirty="0" smtClean="0"/>
              <a:t> Rules!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21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eel system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"/>
            <a:ext cx="9144000" cy="657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6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Alloys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Steel (Fe &amp; 0.008 to 2.14 </a:t>
            </a:r>
            <a:r>
              <a:rPr lang="en-US" dirty="0" err="1" smtClean="0"/>
              <a:t>wt</a:t>
            </a:r>
            <a:r>
              <a:rPr lang="en-US" dirty="0" smtClean="0"/>
              <a:t>% C)</a:t>
            </a:r>
          </a:p>
          <a:p>
            <a:r>
              <a:rPr lang="en-US" dirty="0" smtClean="0"/>
              <a:t>Cast Iron (Fe, Si &amp; 2.14 to 6.7 </a:t>
            </a:r>
            <a:r>
              <a:rPr lang="en-US" dirty="0" err="1" smtClean="0"/>
              <a:t>wt%C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Stainless Steel (Fe, C, &amp; &gt;11 </a:t>
            </a:r>
            <a:r>
              <a:rPr lang="en-US" dirty="0" err="1" smtClean="0"/>
              <a:t>wt</a:t>
            </a:r>
            <a:r>
              <a:rPr lang="en-US" dirty="0" smtClean="0"/>
              <a:t>% Cr)</a:t>
            </a:r>
          </a:p>
          <a:p>
            <a:r>
              <a:rPr lang="en-US" dirty="0" smtClean="0"/>
              <a:t>Brass (Cu, Zn)</a:t>
            </a:r>
          </a:p>
          <a:p>
            <a:r>
              <a:rPr lang="en-US" dirty="0" smtClean="0"/>
              <a:t>Bronze (Cu, </a:t>
            </a:r>
            <a:r>
              <a:rPr lang="en-US" dirty="0" err="1" smtClean="0"/>
              <a:t>Sn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Nitinol</a:t>
            </a:r>
            <a:r>
              <a:rPr lang="en-US" dirty="0" smtClean="0"/>
              <a:t> (Ni, Ti)</a:t>
            </a:r>
          </a:p>
          <a:p>
            <a:pPr algn="ctr"/>
            <a:r>
              <a:rPr lang="en-US" dirty="0" smtClean="0"/>
              <a:t>Know properties too!</a:t>
            </a:r>
          </a:p>
        </p:txBody>
      </p:sp>
    </p:spTree>
    <p:extLst>
      <p:ext uri="{BB962C8B-B14F-4D97-AF65-F5344CB8AC3E}">
        <p14:creationId xmlns:p14="http://schemas.microsoft.com/office/powerpoint/2010/main" val="53850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</a:t>
            </a:r>
            <a:r>
              <a:rPr lang="en-US" dirty="0" err="1" smtClean="0"/>
              <a:t>Equilibria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Hume-</a:t>
            </a:r>
            <a:r>
              <a:rPr lang="en-US" dirty="0" err="1" smtClean="0"/>
              <a:t>Rothery</a:t>
            </a:r>
            <a:r>
              <a:rPr lang="en-US" dirty="0" smtClean="0"/>
              <a:t> rules!</a:t>
            </a:r>
          </a:p>
          <a:p>
            <a:r>
              <a:rPr lang="en-US" dirty="0" smtClean="0"/>
              <a:t>Solid solutions – single phase</a:t>
            </a:r>
          </a:p>
          <a:p>
            <a:r>
              <a:rPr lang="en-US" dirty="0" smtClean="0"/>
              <a:t>Invariant Points</a:t>
            </a:r>
          </a:p>
          <a:p>
            <a:pPr lvl="1"/>
            <a:r>
              <a:rPr lang="en-US" dirty="0" smtClean="0"/>
              <a:t>Eutectic – liquid to two solids</a:t>
            </a:r>
          </a:p>
          <a:p>
            <a:pPr lvl="1"/>
            <a:r>
              <a:rPr lang="en-US" dirty="0" smtClean="0"/>
              <a:t>Eutectoid – one solid to two solids</a:t>
            </a:r>
          </a:p>
          <a:p>
            <a:pPr lvl="1"/>
            <a:r>
              <a:rPr lang="en-US" dirty="0" err="1" smtClean="0"/>
              <a:t>Peritectic</a:t>
            </a:r>
            <a:r>
              <a:rPr lang="en-US" dirty="0" smtClean="0"/>
              <a:t> – liquid and solid to another solid</a:t>
            </a:r>
          </a:p>
          <a:p>
            <a:r>
              <a:rPr lang="en-US" dirty="0" smtClean="0"/>
              <a:t>Equilibrium vs. non-equilibrium cooling</a:t>
            </a:r>
          </a:p>
          <a:p>
            <a:r>
              <a:rPr lang="en-US" dirty="0" smtClean="0"/>
              <a:t>Cooling curves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6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Interfacial Phenomena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Surface Free Energy vs. surface tension</a:t>
            </a:r>
          </a:p>
          <a:p>
            <a:pPr lvl="1"/>
            <a:r>
              <a:rPr lang="en-US" dirty="0" smtClean="0"/>
              <a:t>Work of Adhesion </a:t>
            </a:r>
          </a:p>
          <a:p>
            <a:pPr lvl="1"/>
            <a:r>
              <a:rPr lang="en-US" dirty="0" smtClean="0"/>
              <a:t>Spreading</a:t>
            </a:r>
          </a:p>
          <a:p>
            <a:pPr lvl="1"/>
            <a:r>
              <a:rPr lang="en-US" dirty="0" smtClean="0"/>
              <a:t>Adhesion </a:t>
            </a:r>
            <a:r>
              <a:rPr lang="en-US" dirty="0" err="1" smtClean="0"/>
              <a:t>vs</a:t>
            </a:r>
            <a:r>
              <a:rPr lang="en-US" dirty="0" smtClean="0"/>
              <a:t> Cohesion</a:t>
            </a:r>
          </a:p>
          <a:p>
            <a:pPr lvl="1"/>
            <a:r>
              <a:rPr lang="en-US" dirty="0" smtClean="0"/>
              <a:t>Capillary Action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2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10 Review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6260" y="1235034"/>
            <a:ext cx="8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Q: Name two beneficial characteristics of glass.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6260" y="1572100"/>
            <a:ext cx="8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A: Inexpensive, transparent, ease of manufacture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260" y="2181884"/>
            <a:ext cx="8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Q: Name two material properties that ceramic abrasives must have.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6260" y="2518950"/>
            <a:ext cx="8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A: Toughness, hardness, wear resistance, refractoriness (high temperature resistance)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6260" y="3153681"/>
            <a:ext cx="83305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Q: True or False?</a:t>
            </a:r>
          </a:p>
          <a:p>
            <a:r>
              <a:rPr lang="en-US" dirty="0" smtClean="0"/>
              <a:t>__Hydraulic cement hardens by a chemical process involving water</a:t>
            </a:r>
          </a:p>
          <a:p>
            <a:r>
              <a:rPr lang="en-US" dirty="0" smtClean="0"/>
              <a:t>__Concrete is the same as cement</a:t>
            </a:r>
          </a:p>
          <a:p>
            <a:r>
              <a:rPr lang="en-US" dirty="0" smtClean="0"/>
              <a:t>__</a:t>
            </a:r>
            <a:r>
              <a:rPr lang="en-US" dirty="0" err="1" smtClean="0"/>
              <a:t>Vitrification</a:t>
            </a:r>
            <a:r>
              <a:rPr lang="en-US" dirty="0" smtClean="0"/>
              <a:t> is the formation of glass during firing of ceramics</a:t>
            </a:r>
          </a:p>
          <a:p>
            <a:r>
              <a:rPr lang="en-US" dirty="0" smtClean="0"/>
              <a:t>__The viscosity of glass increases with temperature</a:t>
            </a:r>
          </a:p>
          <a:p>
            <a:r>
              <a:rPr lang="en-US" dirty="0" smtClean="0"/>
              <a:t>__When making glass, it is common to anneal the finished product to relieve internal stresses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6260" y="5185006"/>
            <a:ext cx="8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A: T, F, T, F, 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49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10 Review, Cont.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6260" y="1235034"/>
            <a:ext cx="833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Q: Describe the raw materials and process steps for soda-lime glass bottle manufacturing.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6260" y="1756766"/>
            <a:ext cx="833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A: Raw Materials – SiO2 (silica sand), </a:t>
            </a:r>
            <a:r>
              <a:rPr lang="en-US" dirty="0" err="1" smtClean="0"/>
              <a:t>CaO</a:t>
            </a:r>
            <a:r>
              <a:rPr lang="en-US" dirty="0" smtClean="0"/>
              <a:t> (lime), Na2O (soda)</a:t>
            </a:r>
          </a:p>
          <a:p>
            <a:r>
              <a:rPr lang="en-US" dirty="0" smtClean="0"/>
              <a:t>Process – Mix raw materials, heat, form a “gob”, blow with air into </a:t>
            </a:r>
            <a:r>
              <a:rPr lang="en-US" dirty="0" err="1" smtClean="0"/>
              <a:t>parison</a:t>
            </a:r>
            <a:r>
              <a:rPr lang="en-US" dirty="0" smtClean="0"/>
              <a:t> mold, anneal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260" y="2521847"/>
            <a:ext cx="83305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Q: Which of the following are the two primary constituents of clays?</a:t>
            </a:r>
          </a:p>
          <a:p>
            <a:r>
              <a:rPr lang="en-US" dirty="0" smtClean="0"/>
              <a:t>      (a) Alumina (Al2O3) and limestone (CaCO3)</a:t>
            </a:r>
          </a:p>
          <a:p>
            <a:r>
              <a:rPr lang="en-US" dirty="0"/>
              <a:t> </a:t>
            </a:r>
            <a:r>
              <a:rPr lang="en-US" dirty="0" smtClean="0"/>
              <a:t>     (b) Limestone (CaCO3) and cupric oxide (</a:t>
            </a:r>
            <a:r>
              <a:rPr lang="en-US" dirty="0" err="1" smtClean="0"/>
              <a:t>CuO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(c) Silica (SiO2) and limestone (CaCO3)</a:t>
            </a:r>
          </a:p>
          <a:p>
            <a:r>
              <a:rPr lang="en-US" dirty="0"/>
              <a:t> </a:t>
            </a:r>
            <a:r>
              <a:rPr lang="en-US" dirty="0" smtClean="0"/>
              <a:t>     (d) Alumina (Al2O3) and Silica (SiO2)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6260" y="3999175"/>
            <a:ext cx="8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A:  (d)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7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10 Review, Cont.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6260" y="1235034"/>
            <a:ext cx="83305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Q: Match the following metals and metal alloys to their common applications:</a:t>
            </a:r>
          </a:p>
          <a:p>
            <a:endParaRPr lang="en-US" dirty="0" smtClean="0"/>
          </a:p>
          <a:p>
            <a:r>
              <a:rPr lang="en-US" dirty="0" smtClean="0"/>
              <a:t>Plain Carbon </a:t>
            </a:r>
            <a:r>
              <a:rPr lang="en-US" dirty="0"/>
              <a:t>S</a:t>
            </a:r>
            <a:r>
              <a:rPr lang="en-US" dirty="0" smtClean="0"/>
              <a:t>teel, Brass, Grey Cast Iron, Platinum, Stainless Steel, Titanium Alloy, Magnesium, Aluminum, Tool Steel, Tungsten</a:t>
            </a:r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 smtClean="0"/>
              <a:t>High temperature furnace elements in oxidizing atmospheres</a:t>
            </a:r>
          </a:p>
          <a:p>
            <a:pPr marL="342900" indent="-342900">
              <a:buAutoNum type="arabicParenBoth"/>
            </a:pPr>
            <a:r>
              <a:rPr lang="en-US" dirty="0" smtClean="0"/>
              <a:t>Drill bit</a:t>
            </a:r>
          </a:p>
          <a:p>
            <a:pPr marL="342900" indent="-342900">
              <a:buAutoNum type="arabicParenBoth"/>
            </a:pPr>
            <a:r>
              <a:rPr lang="en-US" dirty="0" smtClean="0"/>
              <a:t>Jet engine turbo fan blades, medical implants</a:t>
            </a:r>
          </a:p>
          <a:p>
            <a:pPr marL="342900" indent="-342900">
              <a:buAutoNum type="arabicParenBoth"/>
            </a:pPr>
            <a:r>
              <a:rPr lang="en-US" dirty="0" smtClean="0"/>
              <a:t>Cryogenic (very low temperature) container</a:t>
            </a:r>
          </a:p>
          <a:p>
            <a:pPr marL="342900" indent="-342900">
              <a:buAutoNum type="arabicParenBoth"/>
            </a:pPr>
            <a:r>
              <a:rPr lang="en-US" dirty="0" smtClean="0"/>
              <a:t>Pyrotechnic material (flares, sparklers, fireworks)</a:t>
            </a:r>
          </a:p>
          <a:p>
            <a:pPr marL="342900" indent="-342900">
              <a:buAutoNum type="arabicParenBoth"/>
            </a:pPr>
            <a:r>
              <a:rPr lang="en-US" dirty="0" smtClean="0"/>
              <a:t>Condensing heat exchanger for steam</a:t>
            </a:r>
          </a:p>
          <a:p>
            <a:pPr marL="342900" indent="-342900">
              <a:buAutoNum type="arabicParenBoth"/>
            </a:pPr>
            <a:r>
              <a:rPr lang="en-US" dirty="0" smtClean="0"/>
              <a:t>Block of an internal combustion engine</a:t>
            </a:r>
          </a:p>
          <a:p>
            <a:pPr marL="342900" indent="-342900">
              <a:buAutoNum type="arabicParenBoth"/>
            </a:pPr>
            <a:r>
              <a:rPr lang="en-US" dirty="0" smtClean="0"/>
              <a:t>Wire filaments for light bulbs</a:t>
            </a:r>
          </a:p>
          <a:p>
            <a:pPr marL="342900" indent="-342900">
              <a:buAutoNum type="arabicParenBoth"/>
            </a:pPr>
            <a:r>
              <a:rPr lang="en-US" dirty="0" smtClean="0"/>
              <a:t>Door knobs and common decorative fixtures</a:t>
            </a:r>
          </a:p>
          <a:p>
            <a:pPr marL="342900" indent="-342900">
              <a:buAutoNum type="arabicParenBoth"/>
            </a:pPr>
            <a:r>
              <a:rPr lang="en-US" dirty="0"/>
              <a:t> </a:t>
            </a:r>
            <a:r>
              <a:rPr lang="en-US" dirty="0" smtClean="0"/>
              <a:t>Rebar for use in reinforced concrete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07682" y="2636324"/>
            <a:ext cx="23156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 Platinum</a:t>
            </a:r>
          </a:p>
          <a:p>
            <a:r>
              <a:rPr lang="en-US" dirty="0" smtClean="0"/>
              <a:t>(2) Tool Steel</a:t>
            </a:r>
          </a:p>
          <a:p>
            <a:r>
              <a:rPr lang="en-US" dirty="0" smtClean="0"/>
              <a:t>(3) Titanium Alloy</a:t>
            </a:r>
          </a:p>
          <a:p>
            <a:r>
              <a:rPr lang="en-US" dirty="0" smtClean="0"/>
              <a:t>(4) Aluminum</a:t>
            </a:r>
          </a:p>
          <a:p>
            <a:r>
              <a:rPr lang="en-US" dirty="0" smtClean="0"/>
              <a:t>(5) Magnesium</a:t>
            </a:r>
          </a:p>
          <a:p>
            <a:r>
              <a:rPr lang="en-US" dirty="0" smtClean="0"/>
              <a:t>(6) Stainless Steel</a:t>
            </a:r>
          </a:p>
          <a:p>
            <a:r>
              <a:rPr lang="en-US" dirty="0" smtClean="0"/>
              <a:t>(7) Grey Cast Iron</a:t>
            </a:r>
          </a:p>
          <a:p>
            <a:r>
              <a:rPr lang="en-US" dirty="0" smtClean="0"/>
              <a:t>(8) Tungsten</a:t>
            </a:r>
          </a:p>
          <a:p>
            <a:r>
              <a:rPr lang="en-US" dirty="0" smtClean="0"/>
              <a:t>(9) Brass</a:t>
            </a:r>
          </a:p>
          <a:p>
            <a:r>
              <a:rPr lang="en-US" dirty="0" smtClean="0"/>
              <a:t>(10) Plain Carbon Steel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1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10 Review, Cont.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6260" y="1235034"/>
            <a:ext cx="83305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Q: Match the following polymers to their common applications:</a:t>
            </a:r>
          </a:p>
          <a:p>
            <a:endParaRPr lang="en-US" dirty="0" smtClean="0"/>
          </a:p>
          <a:p>
            <a:r>
              <a:rPr lang="en-US" dirty="0" smtClean="0"/>
              <a:t>Acrylics, </a:t>
            </a:r>
            <a:r>
              <a:rPr lang="en-US" dirty="0" err="1" smtClean="0"/>
              <a:t>Flourocarbons</a:t>
            </a:r>
            <a:r>
              <a:rPr lang="en-US" dirty="0" smtClean="0"/>
              <a:t>, Nylons, Silicone Rubber, Epoxies, Polycarbonates, </a:t>
            </a:r>
            <a:r>
              <a:rPr lang="en-US" dirty="0" err="1" smtClean="0"/>
              <a:t>Phenolics</a:t>
            </a:r>
            <a:r>
              <a:rPr lang="en-US" dirty="0" smtClean="0"/>
              <a:t>, Polystyrenes, </a:t>
            </a:r>
            <a:r>
              <a:rPr lang="en-US" dirty="0" err="1" smtClean="0"/>
              <a:t>Vinyls</a:t>
            </a:r>
            <a:r>
              <a:rPr lang="en-US" dirty="0" smtClean="0"/>
              <a:t>, PET</a:t>
            </a:r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 smtClean="0"/>
              <a:t>Automobile engine gaskets, blood tubing, medical implants</a:t>
            </a:r>
          </a:p>
          <a:p>
            <a:pPr marL="342900" indent="-342900">
              <a:buAutoNum type="arabicParenBoth"/>
            </a:pPr>
            <a:r>
              <a:rPr lang="en-US" dirty="0" smtClean="0"/>
              <a:t>Plexiglas, fake fingernails, hard contact lenses</a:t>
            </a:r>
          </a:p>
          <a:p>
            <a:pPr marL="342900" indent="-342900">
              <a:buAutoNum type="arabicParenBoth"/>
            </a:pPr>
            <a:r>
              <a:rPr lang="en-US" dirty="0" smtClean="0"/>
              <a:t>Bearings, gears, cams, bushings, toothbrush bristles</a:t>
            </a:r>
          </a:p>
          <a:p>
            <a:pPr marL="342900" indent="-342900">
              <a:buAutoNum type="arabicParenBoth"/>
            </a:pPr>
            <a:r>
              <a:rPr lang="en-US" dirty="0" smtClean="0"/>
              <a:t>Adhesives, electrical moldings, sinks</a:t>
            </a:r>
          </a:p>
          <a:p>
            <a:pPr marL="342900" indent="-342900">
              <a:buAutoNum type="arabicParenBoth"/>
            </a:pPr>
            <a:r>
              <a:rPr lang="en-US" dirty="0" smtClean="0"/>
              <a:t>Non-stick frying pan, plumber’s tape, vascular graft</a:t>
            </a:r>
          </a:p>
          <a:p>
            <a:pPr marL="342900" indent="-342900">
              <a:buAutoNum type="arabicParenBoth"/>
            </a:pPr>
            <a:r>
              <a:rPr lang="en-US" dirty="0" smtClean="0"/>
              <a:t>Beverage containers, Mylar balloons, clothing fibers</a:t>
            </a:r>
          </a:p>
          <a:p>
            <a:pPr marL="342900" indent="-342900">
              <a:buAutoNum type="arabicParenBoth"/>
            </a:pPr>
            <a:r>
              <a:rPr lang="en-US" dirty="0" smtClean="0"/>
              <a:t>Wall tile, petri dishes, toys, lighting panels, cups for hot drinks</a:t>
            </a:r>
          </a:p>
          <a:p>
            <a:pPr marL="342900" indent="-342900">
              <a:buAutoNum type="arabicParenBoth"/>
            </a:pPr>
            <a:r>
              <a:rPr lang="en-US" dirty="0" smtClean="0"/>
              <a:t>Pipe, garden hoses, phonograph records</a:t>
            </a:r>
          </a:p>
          <a:p>
            <a:pPr marL="342900" indent="-342900">
              <a:buAutoNum type="arabicParenBoth"/>
            </a:pPr>
            <a:r>
              <a:rPr lang="en-US" dirty="0" smtClean="0"/>
              <a:t>Billiard balls, telephones, motor housings, electrical fixtures</a:t>
            </a:r>
          </a:p>
          <a:p>
            <a:pPr marL="342900" indent="-342900">
              <a:buAutoNum type="arabicParenBoth"/>
            </a:pPr>
            <a:r>
              <a:rPr lang="en-US" dirty="0"/>
              <a:t> </a:t>
            </a:r>
            <a:r>
              <a:rPr lang="en-US" dirty="0" smtClean="0"/>
              <a:t>Safety helmets, compact discs, bullet proof “glass”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07682" y="2636324"/>
            <a:ext cx="23156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 Silicone Rubber</a:t>
            </a:r>
          </a:p>
          <a:p>
            <a:r>
              <a:rPr lang="en-US" dirty="0" smtClean="0"/>
              <a:t>(2) Acrylics</a:t>
            </a:r>
          </a:p>
          <a:p>
            <a:r>
              <a:rPr lang="en-US" dirty="0" smtClean="0"/>
              <a:t>(3) Nylons</a:t>
            </a:r>
          </a:p>
          <a:p>
            <a:r>
              <a:rPr lang="en-US" dirty="0" smtClean="0"/>
              <a:t>(4) Epoxies</a:t>
            </a:r>
          </a:p>
          <a:p>
            <a:r>
              <a:rPr lang="en-US" dirty="0" smtClean="0"/>
              <a:t>(5) Fluorocarbons</a:t>
            </a:r>
          </a:p>
          <a:p>
            <a:r>
              <a:rPr lang="en-US" dirty="0" smtClean="0"/>
              <a:t>(6) PET</a:t>
            </a:r>
          </a:p>
          <a:p>
            <a:r>
              <a:rPr lang="en-US" dirty="0" smtClean="0"/>
              <a:t>(7) Polystyrenes</a:t>
            </a:r>
          </a:p>
          <a:p>
            <a:r>
              <a:rPr lang="en-US" dirty="0" smtClean="0"/>
              <a:t>(8) </a:t>
            </a:r>
            <a:r>
              <a:rPr lang="en-US" dirty="0" err="1" smtClean="0"/>
              <a:t>Vinyls</a:t>
            </a:r>
            <a:endParaRPr lang="en-US" dirty="0" smtClean="0"/>
          </a:p>
          <a:p>
            <a:r>
              <a:rPr lang="en-US" dirty="0" smtClean="0"/>
              <a:t>(9) </a:t>
            </a:r>
            <a:r>
              <a:rPr lang="en-US" dirty="0" err="1" smtClean="0"/>
              <a:t>Phenolics</a:t>
            </a:r>
            <a:endParaRPr lang="en-US" dirty="0" smtClean="0"/>
          </a:p>
          <a:p>
            <a:r>
              <a:rPr lang="en-US" dirty="0" smtClean="0"/>
              <a:t>(10) Polycarbonates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4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10 Review, Cont.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6260" y="1235034"/>
            <a:ext cx="833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Q: In production of polymer textile fibers (e.g. for clothing), why is it necessary to use polymers of high molecular weight?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6260" y="1756766"/>
            <a:ext cx="8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A: To provide sufficient strength (e.g. not to break during the fiber drawing process)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260" y="2521847"/>
            <a:ext cx="83305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Q: Amorphous thermoplastics are formed above their:</a:t>
            </a:r>
          </a:p>
          <a:p>
            <a:r>
              <a:rPr lang="en-US" dirty="0" smtClean="0"/>
              <a:t>      (a) Glass transition temperatures</a:t>
            </a:r>
          </a:p>
          <a:p>
            <a:r>
              <a:rPr lang="en-US" dirty="0"/>
              <a:t> </a:t>
            </a:r>
            <a:r>
              <a:rPr lang="en-US" dirty="0" smtClean="0"/>
              <a:t>     (b) Softening points</a:t>
            </a:r>
          </a:p>
          <a:p>
            <a:r>
              <a:rPr lang="en-US" dirty="0"/>
              <a:t> </a:t>
            </a:r>
            <a:r>
              <a:rPr lang="en-US" dirty="0" smtClean="0"/>
              <a:t>     (c) Melting temperatures</a:t>
            </a:r>
          </a:p>
          <a:p>
            <a:r>
              <a:rPr lang="en-US" dirty="0"/>
              <a:t> </a:t>
            </a:r>
            <a:r>
              <a:rPr lang="en-US" dirty="0" smtClean="0"/>
              <a:t>     (d) none of the above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6260" y="3999175"/>
            <a:ext cx="8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A:  (a)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6260" y="4581896"/>
            <a:ext cx="833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Q: Describe mechanical and chemical bonding mechanisms by which polymeric adhesives act.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6260" y="5103628"/>
            <a:ext cx="8330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A: Mechanical bonding: the adhesive penetrates into the surface pores and crevices</a:t>
            </a:r>
          </a:p>
          <a:p>
            <a:r>
              <a:rPr lang="en-US" dirty="0" smtClean="0"/>
              <a:t>Chemical bonding: the adhesive establishes covalent or Van der Waals forces with the </a:t>
            </a:r>
            <a:r>
              <a:rPr lang="en-US" dirty="0" err="1" smtClean="0"/>
              <a:t>adherend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8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Estimating Surface Energy of a Plane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 the surface energy of the (111) plane of gold</a:t>
            </a:r>
          </a:p>
          <a:p>
            <a:pPr lvl="1"/>
            <a:r>
              <a:rPr lang="en-US" dirty="0" smtClean="0"/>
              <a:t>Heat of vaporization = 334.4 kJ/</a:t>
            </a:r>
            <a:r>
              <a:rPr lang="en-US" dirty="0" err="1" smtClean="0"/>
              <a:t>mol</a:t>
            </a:r>
            <a:endParaRPr lang="en-US" dirty="0" smtClean="0"/>
          </a:p>
          <a:p>
            <a:pPr lvl="1"/>
            <a:r>
              <a:rPr lang="en-US" dirty="0" smtClean="0"/>
              <a:t>Atomic radius = 0.144 nm</a:t>
            </a:r>
          </a:p>
          <a:p>
            <a:pPr lvl="1"/>
            <a:r>
              <a:rPr lang="en-US" dirty="0" smtClean="0"/>
              <a:t>Gold has FCC structure</a:t>
            </a:r>
          </a:p>
          <a:p>
            <a:pPr lvl="1"/>
            <a:r>
              <a:rPr lang="en-US" dirty="0" smtClean="0"/>
              <a:t>Atomic mass is 197 g/</a:t>
            </a:r>
            <a:r>
              <a:rPr lang="en-US" dirty="0" err="1" smtClean="0"/>
              <a:t>mol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847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Estimating Surface Energy of a Plane – Example, cont.</a:t>
            </a:r>
            <a:endParaRPr lang="en-US" dirty="0"/>
          </a:p>
        </p:txBody>
      </p:sp>
      <p:pic>
        <p:nvPicPr>
          <p:cNvPr id="4" name="Picture 3" descr="Example part 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756834"/>
            <a:ext cx="84201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7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Estimating Surface Energy of a Plane – Example, cont.</a:t>
            </a:r>
            <a:endParaRPr lang="en-US" dirty="0"/>
          </a:p>
        </p:txBody>
      </p:sp>
      <p:pic>
        <p:nvPicPr>
          <p:cNvPr id="3" name="Picture 2" descr="Example part 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46300"/>
            <a:ext cx="83693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3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Interfacial Phenomena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1467"/>
          </a:xfrm>
        </p:spPr>
        <p:txBody>
          <a:bodyPr>
            <a:normAutofit/>
          </a:bodyPr>
          <a:lstStyle/>
          <a:p>
            <a:r>
              <a:rPr lang="en-US" dirty="0" smtClean="0"/>
              <a:t>Know typical surface energies for metals, amorphous solids, water, ethanol, etc.</a:t>
            </a:r>
          </a:p>
          <a:p>
            <a:r>
              <a:rPr lang="en-US" dirty="0" err="1" smtClean="0"/>
              <a:t>LaPlace</a:t>
            </a:r>
            <a:r>
              <a:rPr lang="en-US" dirty="0" smtClean="0"/>
              <a:t> Equation</a:t>
            </a:r>
          </a:p>
          <a:p>
            <a:pPr lvl="1"/>
            <a:r>
              <a:rPr lang="en-US" dirty="0" smtClean="0"/>
              <a:t>ΔP = 2γ / r</a:t>
            </a:r>
          </a:p>
          <a:p>
            <a:r>
              <a:rPr lang="en-US" dirty="0" smtClean="0"/>
              <a:t>Capillary Rise (Incomplete Wetting)</a:t>
            </a:r>
          </a:p>
          <a:p>
            <a:pPr lvl="1"/>
            <a:r>
              <a:rPr lang="en-US" dirty="0" smtClean="0"/>
              <a:t>h = 2γcosθ / </a:t>
            </a:r>
            <a:r>
              <a:rPr lang="en-US" dirty="0" err="1" smtClean="0"/>
              <a:t>ρgr</a:t>
            </a:r>
            <a:endParaRPr lang="en-US" dirty="0" smtClean="0"/>
          </a:p>
          <a:p>
            <a:r>
              <a:rPr lang="en-US" dirty="0" smtClean="0"/>
              <a:t>Young’s Equation</a:t>
            </a:r>
          </a:p>
          <a:p>
            <a:pPr lvl="1"/>
            <a:r>
              <a:rPr lang="en-US" dirty="0" err="1" smtClean="0"/>
              <a:t>F</a:t>
            </a:r>
            <a:r>
              <a:rPr lang="en-US" baseline="-25000" dirty="0" err="1" smtClean="0"/>
              <a:t>s</a:t>
            </a:r>
            <a:r>
              <a:rPr lang="en-US" dirty="0" smtClean="0"/>
              <a:t> =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sl</a:t>
            </a:r>
            <a:r>
              <a:rPr lang="en-US" dirty="0" smtClean="0"/>
              <a:t> +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l</a:t>
            </a:r>
            <a:r>
              <a:rPr lang="en-US" dirty="0" err="1" smtClean="0"/>
              <a:t>cosθ</a:t>
            </a:r>
            <a:endParaRPr lang="en-US" dirty="0" smtClean="0"/>
          </a:p>
          <a:p>
            <a:pPr lvl="1"/>
            <a:r>
              <a:rPr lang="en-US" dirty="0" err="1" smtClean="0"/>
              <a:t>γ</a:t>
            </a:r>
            <a:r>
              <a:rPr lang="en-US" baseline="-25000" dirty="0" err="1" smtClean="0"/>
              <a:t>sl</a:t>
            </a:r>
            <a:r>
              <a:rPr lang="en-US" dirty="0" smtClean="0"/>
              <a:t> = </a:t>
            </a:r>
            <a:r>
              <a:rPr lang="en-US" dirty="0" err="1" smtClean="0"/>
              <a:t>γ</a:t>
            </a:r>
            <a:r>
              <a:rPr lang="en-US" baseline="-25000" dirty="0" err="1" smtClean="0"/>
              <a:t>s</a:t>
            </a:r>
            <a:r>
              <a:rPr lang="en-US" dirty="0" smtClean="0"/>
              <a:t> – </a:t>
            </a:r>
            <a:r>
              <a:rPr lang="en-US" dirty="0" err="1" smtClean="0"/>
              <a:t>γ</a:t>
            </a:r>
            <a:r>
              <a:rPr lang="en-US" baseline="-25000" dirty="0" err="1" smtClean="0"/>
              <a:t>l</a:t>
            </a:r>
            <a:r>
              <a:rPr lang="en-US" dirty="0" err="1" smtClean="0"/>
              <a:t>cosθ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623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Colloidal Systems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890103"/>
              </p:ext>
            </p:extLst>
          </p:nvPr>
        </p:nvGraphicFramePr>
        <p:xfrm>
          <a:off x="457200" y="1600200"/>
          <a:ext cx="8390467" cy="3139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7911"/>
                <a:gridCol w="2427111"/>
                <a:gridCol w="34854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Dispersed Phase/Continuous Phase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Solid/Liquid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Suspension, gel, paste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Plaster, </a:t>
                      </a:r>
                      <a:r>
                        <a:rPr lang="en-US" dirty="0" err="1" smtClean="0"/>
                        <a:t>jello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skim milk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Solid/Gas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Smoke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Smoke, fluidized bed, cirrus clouds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Liquid/Liquid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Emulsion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Latex paint, salad dressing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Liquid/Gas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Steam, fog, cumulus clouds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Gas/Liquid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Shaving cream, chocolate mousse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Gas/Solid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Solid Foam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Pumice,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styrofoam</a:t>
                      </a:r>
                      <a:r>
                        <a:rPr lang="en-US" baseline="0" dirty="0" smtClean="0"/>
                        <a:t>, bread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910667"/>
            <a:ext cx="8229600" cy="1215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Know how to do colloid formation calculations</a:t>
            </a:r>
          </a:p>
          <a:p>
            <a:r>
              <a:rPr lang="en-US" dirty="0" smtClean="0"/>
              <a:t>Colloid stability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/>
              <a:t>ΔG&lt;0 for stable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8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Ceramics (13.6-8, 13.10-11, 14.8-10)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32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Clay Products</a:t>
            </a:r>
          </a:p>
          <a:p>
            <a:pPr lvl="1"/>
            <a:r>
              <a:rPr lang="en-US" dirty="0" smtClean="0"/>
              <a:t>Structure clay products: bricks, tiles, sewer pipes – structural integrity is important</a:t>
            </a:r>
          </a:p>
          <a:p>
            <a:pPr lvl="1"/>
            <a:r>
              <a:rPr lang="en-US" dirty="0" err="1" smtClean="0"/>
              <a:t>Whiteware</a:t>
            </a:r>
            <a:r>
              <a:rPr lang="en-US" dirty="0" smtClean="0"/>
              <a:t>: </a:t>
            </a:r>
            <a:r>
              <a:rPr lang="en-US" dirty="0" smtClean="0"/>
              <a:t>porcelain, </a:t>
            </a:r>
            <a:r>
              <a:rPr lang="en-US" dirty="0" smtClean="0"/>
              <a:t>pottery, tableware, china, plumbing fixtures</a:t>
            </a:r>
          </a:p>
          <a:p>
            <a:r>
              <a:rPr lang="en-US" dirty="0" smtClean="0"/>
              <a:t>Refractories</a:t>
            </a:r>
          </a:p>
          <a:p>
            <a:pPr lvl="1"/>
            <a:r>
              <a:rPr lang="en-US" dirty="0" smtClean="0"/>
              <a:t>Withstand high temperatures without melting or decomposing</a:t>
            </a:r>
          </a:p>
          <a:p>
            <a:pPr lvl="1"/>
            <a:r>
              <a:rPr lang="en-US" dirty="0" smtClean="0"/>
              <a:t>Non-reactive in severe environments</a:t>
            </a:r>
          </a:p>
          <a:p>
            <a:pPr lvl="1"/>
            <a:r>
              <a:rPr lang="en-US" dirty="0" smtClean="0"/>
              <a:t>Fireclay, silica, basic, special refractories</a:t>
            </a:r>
          </a:p>
        </p:txBody>
      </p:sp>
    </p:spTree>
    <p:extLst>
      <p:ext uri="{BB962C8B-B14F-4D97-AF65-F5344CB8AC3E}">
        <p14:creationId xmlns:p14="http://schemas.microsoft.com/office/powerpoint/2010/main" val="142818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1531</Words>
  <Application>Microsoft Office PowerPoint</Application>
  <PresentationFormat>On-screen Show (4:3)</PresentationFormat>
  <Paragraphs>265</Paragraphs>
  <Slides>34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ChE 378 - Materials Science Test 3 Review</vt:lpstr>
      <vt:lpstr>Agenda</vt:lpstr>
      <vt:lpstr>Interfacial Phenomena</vt:lpstr>
      <vt:lpstr>Estimating Surface Energy of a Plane - Example</vt:lpstr>
      <vt:lpstr>Estimating Surface Energy of a Plane – Example, cont.</vt:lpstr>
      <vt:lpstr>Estimating Surface Energy of a Plane – Example, cont.</vt:lpstr>
      <vt:lpstr>More Interfacial Phenomena</vt:lpstr>
      <vt:lpstr>Colloidal Systems</vt:lpstr>
      <vt:lpstr>Ceramics (13.6-8, 13.10-11, 14.8-10)</vt:lpstr>
      <vt:lpstr>More Ceramics</vt:lpstr>
      <vt:lpstr>Ceramic Processing</vt:lpstr>
      <vt:lpstr>Ceramic Processing Techniques</vt:lpstr>
      <vt:lpstr>Ceramic Processing Techniques, cont.</vt:lpstr>
      <vt:lpstr>Cements</vt:lpstr>
      <vt:lpstr>Glass Processing</vt:lpstr>
      <vt:lpstr>Soda-Lime Glass</vt:lpstr>
      <vt:lpstr>Glass Heat Treatment</vt:lpstr>
      <vt:lpstr>Metal Types</vt:lpstr>
      <vt:lpstr>Metal Processing</vt:lpstr>
      <vt:lpstr>Metal Processing, cont.</vt:lpstr>
      <vt:lpstr>Phase Change Kinetics</vt:lpstr>
      <vt:lpstr>PowerPoint Presentation</vt:lpstr>
      <vt:lpstr>PowerPoint Presentation</vt:lpstr>
      <vt:lpstr>PowerPoint Presentation</vt:lpstr>
      <vt:lpstr>PowerPoint Presentation</vt:lpstr>
      <vt:lpstr>Key Topics from Last Exam</vt:lpstr>
      <vt:lpstr>PowerPoint Presentation</vt:lpstr>
      <vt:lpstr>Common Alloys</vt:lpstr>
      <vt:lpstr>Phase Equilibria</vt:lpstr>
      <vt:lpstr>Quiz 10 Review</vt:lpstr>
      <vt:lpstr>Quiz 10 Review, Cont.</vt:lpstr>
      <vt:lpstr>Quiz 10 Review, Cont.</vt:lpstr>
      <vt:lpstr>Quiz 10 Review, Cont.</vt:lpstr>
      <vt:lpstr>Quiz 10 Review, Cont.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 378 - Materials Science Test 3 Review</dc:title>
  <dc:creator>Kristie Stoneman</dc:creator>
  <cp:lastModifiedBy>Kristie</cp:lastModifiedBy>
  <cp:revision>30</cp:revision>
  <dcterms:created xsi:type="dcterms:W3CDTF">2014-11-18T00:05:50Z</dcterms:created>
  <dcterms:modified xsi:type="dcterms:W3CDTF">2014-11-18T18:40:55Z</dcterms:modified>
</cp:coreProperties>
</file>