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462" r:id="rId2"/>
    <p:sldId id="434" r:id="rId3"/>
    <p:sldId id="435" r:id="rId4"/>
    <p:sldId id="467" r:id="rId5"/>
    <p:sldId id="468" r:id="rId6"/>
    <p:sldId id="465" r:id="rId7"/>
    <p:sldId id="464" r:id="rId8"/>
    <p:sldId id="469" r:id="rId9"/>
    <p:sldId id="472" r:id="rId10"/>
    <p:sldId id="474" r:id="rId11"/>
    <p:sldId id="470" r:id="rId12"/>
    <p:sldId id="475" r:id="rId13"/>
    <p:sldId id="476" r:id="rId14"/>
    <p:sldId id="477" r:id="rId15"/>
    <p:sldId id="478" r:id="rId16"/>
    <p:sldId id="479" r:id="rId17"/>
    <p:sldId id="483" r:id="rId18"/>
    <p:sldId id="484" r:id="rId19"/>
    <p:sldId id="481" r:id="rId20"/>
    <p:sldId id="482" r:id="rId21"/>
    <p:sldId id="485" r:id="rId22"/>
    <p:sldId id="486" r:id="rId23"/>
    <p:sldId id="487" r:id="rId24"/>
    <p:sldId id="488" r:id="rId25"/>
    <p:sldId id="489" r:id="rId26"/>
    <p:sldId id="490" r:id="rId27"/>
    <p:sldId id="491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06E"/>
    <a:srgbClr val="2E4864"/>
    <a:srgbClr val="5B5A7B"/>
    <a:srgbClr val="E0E0E0"/>
    <a:srgbClr val="EFEFEF"/>
    <a:srgbClr val="10327B"/>
    <a:srgbClr val="000000"/>
    <a:srgbClr val="FAFAFA"/>
    <a:srgbClr val="FDFDFD"/>
    <a:srgbClr val="838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6283" autoAdjust="0"/>
  </p:normalViewPr>
  <p:slideViewPr>
    <p:cSldViewPr snapToGrid="0" showGuides="1">
      <p:cViewPr varScale="1">
        <p:scale>
          <a:sx n="190" d="100"/>
          <a:sy n="190" d="100"/>
        </p:scale>
        <p:origin x="2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7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0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6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9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8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0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9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5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03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06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6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01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61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16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8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2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6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7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6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93659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337511" y="183664"/>
            <a:ext cx="528375" cy="484787"/>
            <a:chOff x="337511" y="183664"/>
            <a:chExt cx="528375" cy="484787"/>
          </a:xfrm>
        </p:grpSpPr>
        <p:sp>
          <p:nvSpPr>
            <p:cNvPr id="15" name="椭圆 14"/>
            <p:cNvSpPr/>
            <p:nvPr/>
          </p:nvSpPr>
          <p:spPr>
            <a:xfrm>
              <a:off x="359098" y="183664"/>
              <a:ext cx="484788" cy="48478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5499" y="237042"/>
              <a:ext cx="378031" cy="37803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9509" y="186824"/>
              <a:ext cx="112907" cy="11290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7511" y="278417"/>
              <a:ext cx="82915" cy="8291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15499" y="581071"/>
              <a:ext cx="63760" cy="6376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9881" y="485964"/>
              <a:ext cx="66005" cy="66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266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1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15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50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1465835" y="2182864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Spark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&amp;&amp;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Spark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Core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993D96-E0F2-2946-8922-EC94974FDFDF}"/>
              </a:ext>
            </a:extLst>
          </p:cNvPr>
          <p:cNvGrpSpPr/>
          <p:nvPr/>
        </p:nvGrpSpPr>
        <p:grpSpPr>
          <a:xfrm rot="10800000">
            <a:off x="5555938" y="3262363"/>
            <a:ext cx="3588062" cy="2483778"/>
            <a:chOff x="454549" y="2582010"/>
            <a:chExt cx="3588062" cy="248377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758B18F-F8D1-B74D-9E66-B7193B1765D1}"/>
                </a:ext>
              </a:extLst>
            </p:cNvPr>
            <p:cNvSpPr/>
            <p:nvPr/>
          </p:nvSpPr>
          <p:spPr>
            <a:xfrm>
              <a:off x="1246693" y="3740047"/>
              <a:ext cx="677676" cy="677676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同心圆 39">
              <a:extLst>
                <a:ext uri="{FF2B5EF4-FFF2-40B4-BE49-F238E27FC236}">
                  <a16:creationId xmlns:a16="http://schemas.microsoft.com/office/drawing/2014/main" id="{B2B289A0-EE6A-6E4F-B7C4-C3B215EF5FEB}"/>
                </a:ext>
              </a:extLst>
            </p:cNvPr>
            <p:cNvSpPr/>
            <p:nvPr/>
          </p:nvSpPr>
          <p:spPr>
            <a:xfrm>
              <a:off x="3207096" y="4451207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D4630F4-90EC-7441-8CA2-83A7EBC72674}"/>
                </a:ext>
              </a:extLst>
            </p:cNvPr>
            <p:cNvSpPr/>
            <p:nvPr/>
          </p:nvSpPr>
          <p:spPr>
            <a:xfrm>
              <a:off x="3220238" y="4464348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同心圆 41">
              <a:extLst>
                <a:ext uri="{FF2B5EF4-FFF2-40B4-BE49-F238E27FC236}">
                  <a16:creationId xmlns:a16="http://schemas.microsoft.com/office/drawing/2014/main" id="{77DE8275-CE0D-0845-AD17-F5FC6EE10E70}"/>
                </a:ext>
              </a:extLst>
            </p:cNvPr>
            <p:cNvSpPr/>
            <p:nvPr/>
          </p:nvSpPr>
          <p:spPr>
            <a:xfrm>
              <a:off x="2088206" y="4433860"/>
              <a:ext cx="219777" cy="21977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0CA1C18-D913-8945-AEE9-CD594C6E0B83}"/>
                </a:ext>
              </a:extLst>
            </p:cNvPr>
            <p:cNvSpPr/>
            <p:nvPr/>
          </p:nvSpPr>
          <p:spPr>
            <a:xfrm>
              <a:off x="2097799" y="4443454"/>
              <a:ext cx="200590" cy="20059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同心圆 43">
              <a:extLst>
                <a:ext uri="{FF2B5EF4-FFF2-40B4-BE49-F238E27FC236}">
                  <a16:creationId xmlns:a16="http://schemas.microsoft.com/office/drawing/2014/main" id="{46F180B0-E662-AD48-8889-8407236D9722}"/>
                </a:ext>
              </a:extLst>
            </p:cNvPr>
            <p:cNvSpPr/>
            <p:nvPr/>
          </p:nvSpPr>
          <p:spPr>
            <a:xfrm>
              <a:off x="763634" y="3240361"/>
              <a:ext cx="287919" cy="28791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6B467EE-E142-6243-AF3E-C2896FAF4FBD}"/>
                </a:ext>
              </a:extLst>
            </p:cNvPr>
            <p:cNvSpPr/>
            <p:nvPr/>
          </p:nvSpPr>
          <p:spPr>
            <a:xfrm>
              <a:off x="776201" y="3252929"/>
              <a:ext cx="262784" cy="26278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7C392FD-4E4E-904B-9B38-53D930703E02}"/>
                </a:ext>
              </a:extLst>
            </p:cNvPr>
            <p:cNvSpPr/>
            <p:nvPr/>
          </p:nvSpPr>
          <p:spPr>
            <a:xfrm>
              <a:off x="3014350" y="3876977"/>
              <a:ext cx="137389" cy="137389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同心圆 46">
              <a:extLst>
                <a:ext uri="{FF2B5EF4-FFF2-40B4-BE49-F238E27FC236}">
                  <a16:creationId xmlns:a16="http://schemas.microsoft.com/office/drawing/2014/main" id="{448ECE83-1EA4-4B4E-B234-1316D077729C}"/>
                </a:ext>
              </a:extLst>
            </p:cNvPr>
            <p:cNvSpPr/>
            <p:nvPr/>
          </p:nvSpPr>
          <p:spPr>
            <a:xfrm>
              <a:off x="3590420" y="4159416"/>
              <a:ext cx="452191" cy="452191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AF4E0F3-6884-2644-8367-4E797C4E618E}"/>
                </a:ext>
              </a:extLst>
            </p:cNvPr>
            <p:cNvSpPr/>
            <p:nvPr/>
          </p:nvSpPr>
          <p:spPr>
            <a:xfrm>
              <a:off x="3600290" y="4169286"/>
              <a:ext cx="432452" cy="43245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3FF039F-B7AD-7B4E-95A0-8DEE2535D870}"/>
                </a:ext>
              </a:extLst>
            </p:cNvPr>
            <p:cNvSpPr/>
            <p:nvPr/>
          </p:nvSpPr>
          <p:spPr>
            <a:xfrm>
              <a:off x="469900" y="4324681"/>
              <a:ext cx="379661" cy="379661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同心圆 49">
              <a:extLst>
                <a:ext uri="{FF2B5EF4-FFF2-40B4-BE49-F238E27FC236}">
                  <a16:creationId xmlns:a16="http://schemas.microsoft.com/office/drawing/2014/main" id="{1398E5A8-7397-3B49-8778-5DFC449EE091}"/>
                </a:ext>
              </a:extLst>
            </p:cNvPr>
            <p:cNvSpPr/>
            <p:nvPr/>
          </p:nvSpPr>
          <p:spPr>
            <a:xfrm>
              <a:off x="2469900" y="3709358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9B1A93B-964C-7243-AFC4-DD9B0696F90B}"/>
                </a:ext>
              </a:extLst>
            </p:cNvPr>
            <p:cNvSpPr/>
            <p:nvPr/>
          </p:nvSpPr>
          <p:spPr>
            <a:xfrm>
              <a:off x="2483041" y="3722500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387A528-F9C7-714B-B7D0-7432BBC9F448}"/>
                </a:ext>
              </a:extLst>
            </p:cNvPr>
            <p:cNvSpPr/>
            <p:nvPr/>
          </p:nvSpPr>
          <p:spPr>
            <a:xfrm>
              <a:off x="454549" y="2582010"/>
              <a:ext cx="137389" cy="137389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同心圆 52">
              <a:extLst>
                <a:ext uri="{FF2B5EF4-FFF2-40B4-BE49-F238E27FC236}">
                  <a16:creationId xmlns:a16="http://schemas.microsoft.com/office/drawing/2014/main" id="{3467E99A-A03C-B646-ADAD-53779B1ABEA2}"/>
                </a:ext>
              </a:extLst>
            </p:cNvPr>
            <p:cNvSpPr/>
            <p:nvPr/>
          </p:nvSpPr>
          <p:spPr>
            <a:xfrm>
              <a:off x="2620429" y="4764728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F80060F-6277-7F49-AF11-ED7BD2DA985A}"/>
                </a:ext>
              </a:extLst>
            </p:cNvPr>
            <p:cNvSpPr/>
            <p:nvPr/>
          </p:nvSpPr>
          <p:spPr>
            <a:xfrm>
              <a:off x="2633571" y="4777869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DD4AB5-E2E7-4E4E-A816-C1952392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0" y="1441550"/>
            <a:ext cx="8156090" cy="20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9B4CE0CC-8CD7-8C41-BCDC-9CEE7FB8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1" y="963481"/>
            <a:ext cx="6174625" cy="3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3A3BC9C-E055-0E4A-A082-A7F1C91BCAA4}"/>
              </a:ext>
            </a:extLst>
          </p:cNvPr>
          <p:cNvSpPr txBox="1"/>
          <p:nvPr/>
        </p:nvSpPr>
        <p:spPr>
          <a:xfrm>
            <a:off x="6211019" y="1224951"/>
            <a:ext cx="26138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1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zh-CN" altLang="en-US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客户端提交</a:t>
            </a:r>
            <a:r>
              <a:rPr lang="en" altLang="zh-CN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spark</a:t>
            </a:r>
            <a:r>
              <a:rPr lang="zh-CN" altLang="en-US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用户应用代码</a:t>
            </a:r>
            <a:endParaRPr lang="en-US" altLang="zh-CN" b="0" i="0" u="none" strike="noStrike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2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en" altLang="zh-CN" b="0" i="0" dirty="0">
                <a:solidFill>
                  <a:srgbClr val="4A4A4A"/>
                </a:solidFill>
                <a:effectLst/>
                <a:latin typeface="-apple-system"/>
              </a:rPr>
              <a:t>DAG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的逻辑图转换为具有多个阶段的物理执行计划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3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每个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-apple-system"/>
              </a:rPr>
              <a:t>stage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创建称为任务的物理执行单元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</a:t>
            </a:r>
            <a:r>
              <a:rPr lang="en-US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4</a:t>
            </a:r>
            <a:r>
              <a:rPr lang="zh-CN" altLang="en-US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 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将任务捆绑并发送到集群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</a:t>
            </a:r>
            <a:r>
              <a:rPr lang="en-US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5</a:t>
            </a:r>
            <a:r>
              <a:rPr lang="zh-CN" altLang="en-US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 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任务监控和任务调度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9464DC-EA92-AD49-93D0-3C6A2AC0D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0" y="845389"/>
            <a:ext cx="5559003" cy="40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核心属性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C9D600-3A54-0948-98D1-40C11D5CA25D}"/>
              </a:ext>
            </a:extLst>
          </p:cNvPr>
          <p:cNvSpPr txBox="1"/>
          <p:nvPr/>
        </p:nvSpPr>
        <p:spPr>
          <a:xfrm>
            <a:off x="422694" y="9023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dirty="0"/>
              <a:t>P</a:t>
            </a:r>
            <a:r>
              <a:rPr lang="zh-CN" altLang="en-US" sz="1400" dirty="0"/>
              <a:t>referredLocations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90104-24E7-3D49-8C1B-B770D433F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7" y="1457864"/>
            <a:ext cx="4087461" cy="31142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13336D-9A52-AE41-917A-03829B5F7369}"/>
              </a:ext>
            </a:extLst>
          </p:cNvPr>
          <p:cNvSpPr txBox="1"/>
          <p:nvPr/>
        </p:nvSpPr>
        <p:spPr>
          <a:xfrm>
            <a:off x="672861" y="2075573"/>
            <a:ext cx="2881222" cy="19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遵循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“数据不动代码动”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的原则，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Spark Core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尊重数据分片的存储位置的偏好，尽可能将计算分发到本地计算节点去执行，从而减少来源于数据传输带来的大幅开销，进而从整体上提升了执行性能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核心属性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5A095B-0862-7142-B5D3-A39BFB9AA701}"/>
              </a:ext>
            </a:extLst>
          </p:cNvPr>
          <p:cNvSpPr txBox="1"/>
          <p:nvPr/>
        </p:nvSpPr>
        <p:spPr>
          <a:xfrm>
            <a:off x="327803" y="85062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20D52-B260-2F42-A989-7CABB933EB8D}"/>
              </a:ext>
            </a:extLst>
          </p:cNvPr>
          <p:cNvSpPr txBox="1"/>
          <p:nvPr/>
        </p:nvSpPr>
        <p:spPr>
          <a:xfrm>
            <a:off x="655606" y="1583510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基于哈希的</a:t>
            </a:r>
            <a:r>
              <a:rPr lang="en" altLang="zh-CN" b="0" i="0" dirty="0" err="1">
                <a:effectLst/>
                <a:latin typeface="-apple-system"/>
              </a:rPr>
              <a:t>HashPartitioner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基于范围的</a:t>
            </a:r>
            <a:r>
              <a:rPr lang="en" altLang="zh-CN" b="0" i="0" dirty="0" err="1">
                <a:effectLst/>
                <a:latin typeface="-apple-system"/>
              </a:rPr>
              <a:t>RangePartitioner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FA822B-A7B3-D545-813F-80320BD39C5A}"/>
              </a:ext>
            </a:extLst>
          </p:cNvPr>
          <p:cNvSpPr txBox="1"/>
          <p:nvPr/>
        </p:nvSpPr>
        <p:spPr>
          <a:xfrm>
            <a:off x="738996" y="108928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只有</a:t>
            </a:r>
            <a:r>
              <a:rPr lang="en-US" altLang="zh-CN" sz="1050" dirty="0"/>
              <a:t>Key-Value</a:t>
            </a:r>
            <a:r>
              <a:rPr lang="zh-CN" altLang="en-US" sz="1050" dirty="0"/>
              <a:t>结构的</a:t>
            </a:r>
            <a:r>
              <a:rPr lang="en-US" altLang="zh-CN" sz="1050" dirty="0"/>
              <a:t>RDD</a:t>
            </a:r>
            <a:r>
              <a:rPr lang="zh-CN" altLang="en-US" sz="1050" dirty="0"/>
              <a:t>才会有</a:t>
            </a:r>
            <a:r>
              <a:rPr lang="en-US" altLang="zh-CN" sz="1050" dirty="0"/>
              <a:t>Partitioner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76F51A-9FAA-E94F-B782-E21DF257A5BC}"/>
              </a:ext>
            </a:extLst>
          </p:cNvPr>
          <p:cNvSpPr txBox="1"/>
          <p:nvPr/>
        </p:nvSpPr>
        <p:spPr>
          <a:xfrm>
            <a:off x="370936" y="2757061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DB667-A5B6-6B4F-BB1A-50702980C7BD}"/>
              </a:ext>
            </a:extLst>
          </p:cNvPr>
          <p:cNvSpPr txBox="1"/>
          <p:nvPr/>
        </p:nvSpPr>
        <p:spPr>
          <a:xfrm>
            <a:off x="664233" y="3195936"/>
            <a:ext cx="758261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每个分片都会被一个计算任务处理，并决定并行计算的粒度。用户可以在创建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时指定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的分片个数，如果没有指定，那么就会采用默认值。默认值就是程序所分配到的</a:t>
            </a:r>
            <a:r>
              <a:rPr lang="en" altLang="zh-CN" b="0" i="0" dirty="0">
                <a:effectLst/>
                <a:latin typeface="-apple-system"/>
              </a:rPr>
              <a:t>CPU Core</a:t>
            </a:r>
            <a:r>
              <a:rPr lang="zh-CN" altLang="en-US" b="0" i="0" dirty="0">
                <a:effectLst/>
                <a:latin typeface="-apple-system"/>
              </a:rPr>
              <a:t>的数目。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5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核心属性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5A095B-0862-7142-B5D3-A39BFB9AA701}"/>
              </a:ext>
            </a:extLst>
          </p:cNvPr>
          <p:cNvSpPr txBox="1"/>
          <p:nvPr/>
        </p:nvSpPr>
        <p:spPr>
          <a:xfrm>
            <a:off x="327803" y="85062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20D52-B260-2F42-A989-7CABB933EB8D}"/>
              </a:ext>
            </a:extLst>
          </p:cNvPr>
          <p:cNvSpPr txBox="1"/>
          <p:nvPr/>
        </p:nvSpPr>
        <p:spPr>
          <a:xfrm>
            <a:off x="655606" y="1583510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基于哈希的</a:t>
            </a:r>
            <a:r>
              <a:rPr lang="en" altLang="zh-CN" b="0" i="0" dirty="0" err="1">
                <a:effectLst/>
                <a:latin typeface="-apple-system"/>
              </a:rPr>
              <a:t>HashPartitioner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基于范围的</a:t>
            </a:r>
            <a:r>
              <a:rPr lang="en" altLang="zh-CN" b="0" i="0" dirty="0" err="1">
                <a:effectLst/>
                <a:latin typeface="-apple-system"/>
              </a:rPr>
              <a:t>RangePartitioner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FA822B-A7B3-D545-813F-80320BD39C5A}"/>
              </a:ext>
            </a:extLst>
          </p:cNvPr>
          <p:cNvSpPr txBox="1"/>
          <p:nvPr/>
        </p:nvSpPr>
        <p:spPr>
          <a:xfrm>
            <a:off x="738996" y="108928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只有</a:t>
            </a:r>
            <a:r>
              <a:rPr lang="en-US" altLang="zh-CN" sz="1050" dirty="0"/>
              <a:t>Key-Value</a:t>
            </a:r>
            <a:r>
              <a:rPr lang="zh-CN" altLang="en-US" sz="1050" dirty="0"/>
              <a:t>结构的</a:t>
            </a:r>
            <a:r>
              <a:rPr lang="en-US" altLang="zh-CN" sz="1050" dirty="0"/>
              <a:t>RDD</a:t>
            </a:r>
            <a:r>
              <a:rPr lang="zh-CN" altLang="en-US" sz="1050" dirty="0"/>
              <a:t>才会有</a:t>
            </a:r>
            <a:r>
              <a:rPr lang="en-US" altLang="zh-CN" sz="1050" dirty="0"/>
              <a:t>Partitioner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76F51A-9FAA-E94F-B782-E21DF257A5BC}"/>
              </a:ext>
            </a:extLst>
          </p:cNvPr>
          <p:cNvSpPr txBox="1"/>
          <p:nvPr/>
        </p:nvSpPr>
        <p:spPr>
          <a:xfrm>
            <a:off x="370936" y="2757061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DB667-A5B6-6B4F-BB1A-50702980C7BD}"/>
              </a:ext>
            </a:extLst>
          </p:cNvPr>
          <p:cNvSpPr txBox="1"/>
          <p:nvPr/>
        </p:nvSpPr>
        <p:spPr>
          <a:xfrm>
            <a:off x="664233" y="3195936"/>
            <a:ext cx="758261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每个分片都会被一个计算任务处理，并决定并行计算的粒度。用户可以在创建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时指定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的分片个数，如果没有指定，那么就会采用默认值。默认值就是程序所分配到的</a:t>
            </a:r>
            <a:r>
              <a:rPr lang="en" altLang="zh-CN" b="0" i="0" dirty="0">
                <a:effectLst/>
                <a:latin typeface="-apple-system"/>
              </a:rPr>
              <a:t>CPU Core</a:t>
            </a:r>
            <a:r>
              <a:rPr lang="zh-CN" altLang="en-US" b="0" i="0" dirty="0">
                <a:effectLst/>
                <a:latin typeface="-apple-system"/>
              </a:rPr>
              <a:t>的数目。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1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287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Transformation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476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Action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3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控制算子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88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总结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5225689-02EC-1E46-9A58-A0D4DE11F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61" y="0"/>
            <a:ext cx="40140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335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6"/>
          <p:cNvSpPr txBox="1"/>
          <p:nvPr/>
        </p:nvSpPr>
        <p:spPr>
          <a:xfrm>
            <a:off x="448768" y="1695527"/>
            <a:ext cx="379344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CN" sz="900" dirty="0">
                <a:latin typeface="+mj-ea"/>
                <a:ea typeface="+mj-ea"/>
              </a:rPr>
              <a:t>Apache Spark </a:t>
            </a:r>
            <a:r>
              <a:rPr lang="zh-CN" altLang="en-US" sz="900" dirty="0">
                <a:latin typeface="+mj-ea"/>
                <a:ea typeface="+mj-ea"/>
              </a:rPr>
              <a:t>是由</a:t>
            </a:r>
            <a:r>
              <a:rPr lang="en-US" altLang="zh-CN" sz="900" dirty="0">
                <a:latin typeface="+mj-ea"/>
                <a:ea typeface="+mj-ea"/>
              </a:rPr>
              <a:t>Scala</a:t>
            </a:r>
            <a:r>
              <a:rPr lang="zh-CN" altLang="en-US" sz="900" dirty="0">
                <a:latin typeface="+mj-ea"/>
                <a:ea typeface="+mj-ea"/>
              </a:rPr>
              <a:t>语言编写的一个开源集群计算框架，主要特性是其 </a:t>
            </a:r>
            <a:r>
              <a:rPr lang="zh-CN" altLang="en-US" sz="900" b="1" dirty="0">
                <a:latin typeface="+mj-ea"/>
                <a:ea typeface="+mj-ea"/>
              </a:rPr>
              <a:t>内存集群计算 </a:t>
            </a:r>
            <a:r>
              <a:rPr lang="zh-CN" altLang="en-US" sz="900" dirty="0">
                <a:latin typeface="+mj-ea"/>
                <a:ea typeface="+mj-ea"/>
              </a:rPr>
              <a:t>，可提高应用程序的处理速度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3AE9C-196A-084D-8D22-59AA505E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0" y="944380"/>
            <a:ext cx="4446424" cy="33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C237CE-9EF3-854F-B72C-46458D18BFCF}"/>
              </a:ext>
            </a:extLst>
          </p:cNvPr>
          <p:cNvSpPr txBox="1"/>
          <p:nvPr/>
        </p:nvSpPr>
        <p:spPr>
          <a:xfrm>
            <a:off x="-249836" y="2552118"/>
            <a:ext cx="51840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  <a:t>Spark</a:t>
            </a:r>
            <a:r>
              <a:rPr lang="zh-CN" altLang="en-US" sz="1000" b="1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  <a:t>Streaming</a:t>
            </a:r>
            <a:b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Spark Streaming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Spark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的组件，用于处理实时流数据。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  <a:t>Spark SQL</a:t>
            </a:r>
            <a:b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支持通过 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SQL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或 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Hive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查询语言查询数据。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000" b="1" i="0" dirty="0" err="1">
                <a:solidFill>
                  <a:srgbClr val="333333"/>
                </a:solidFill>
                <a:effectLst/>
                <a:latin typeface="-apple-system"/>
              </a:rPr>
              <a:t>GraphX</a:t>
            </a:r>
            <a:br>
              <a:rPr lang="en" altLang="zh-CN" sz="10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GraphX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是用于图形和图形并行计算的 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Spark API</a:t>
            </a:r>
            <a:r>
              <a:rPr lang="zh-CN" altLang="en" sz="10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000" b="1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b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代表机器学习库。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Spark </a:t>
            </a:r>
            <a:r>
              <a:rPr lang="en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用于在 </a:t>
            </a:r>
            <a:r>
              <a:rPr lang="en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Apache Spark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中执行机器学习。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000" b="1" i="1" dirty="0" err="1">
                <a:solidFill>
                  <a:srgbClr val="333333"/>
                </a:solidFill>
                <a:effectLst/>
                <a:latin typeface="-apple-system"/>
              </a:rPr>
              <a:t>SparkR</a:t>
            </a:r>
            <a:br>
              <a:rPr lang="en" altLang="zh-CN" sz="1000" b="1" i="1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000" b="1" i="1" dirty="0">
                <a:solidFill>
                  <a:srgbClr val="333333"/>
                </a:solidFill>
                <a:latin typeface="-apple-system"/>
              </a:rPr>
              <a:t>支持的</a:t>
            </a:r>
            <a:r>
              <a:rPr lang="en-US" altLang="zh-CN" sz="1000" b="1" i="1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zh-CN" altLang="en-US" sz="1000" b="1" i="1" dirty="0">
                <a:solidFill>
                  <a:srgbClr val="333333"/>
                </a:solidFill>
                <a:latin typeface="-apple-system"/>
              </a:rPr>
              <a:t>语言的包，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它支持大数据集上选择、过滤、聚合等操作。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396814" y="2984740"/>
            <a:ext cx="82123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作业总共要用多少个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进程来执行。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在向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YARN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集群管理器申请资源时，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YARN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集群管理器会尽可能按照你的设置来在集群的各个工作节点上，启动相应数量的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进程。这个参数非常之重要，如果不设置的话，默认只会给你启动少量的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进程，此时你的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作业的运行速度是非常慢的。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作业的运行一般设置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50~100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个左右的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进程比较合适，设置太少或太多的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进程都不好。设置的太少，无法充分利用集群资源；设置的太多的话，大部分队列可能无法给予充分的资源。</a:t>
            </a:r>
          </a:p>
        </p:txBody>
      </p:sp>
    </p:spTree>
    <p:extLst>
      <p:ext uri="{BB962C8B-B14F-4D97-AF65-F5344CB8AC3E}">
        <p14:creationId xmlns:p14="http://schemas.microsoft.com/office/powerpoint/2010/main" val="12222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内存的大小，很多时候直接决定了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作业的性能，而且跟常见的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JVM OOM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异常，也有直接的关联。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G~8G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较为合适。但是这只是一个参考值，具体的设置还是得根据不同部门的资源队列来定。可以看看自己团队的资源队列的最大内存限制是多少，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乘以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executor-memory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是不能超过队列的最大内存量的。此外，如果你是跟团队里其他人共享这个资源队列，那么申请的内存量最好不要超过资源队列最大总内存的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，避免你自己的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作业占用了队列所有的资源，导致别的同学的作业无法运行。</a:t>
            </a:r>
          </a:p>
        </p:txBody>
      </p:sp>
    </p:spTree>
    <p:extLst>
      <p:ext uri="{BB962C8B-B14F-4D97-AF65-F5344CB8AC3E}">
        <p14:creationId xmlns:p14="http://schemas.microsoft.com/office/powerpoint/2010/main" val="10619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数量。这个参数决定了每个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进程并行执行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线程的能力。因为每个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同一时间只能执行一个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线程，因此每个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数量越多，越能够快速地执行完分配给自己的所有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个较为合适。同样得根据不同部门的资源队列来定，可以看看自己的资源队列的最大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限制是多少，再依据设置的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数量，来决定每个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进程可以分配到几个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同样建议，如果是跟他人共享这个队列，那么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不要超过队列总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左右比较合适，也是避免影响其他同学的作业运行。</a:t>
            </a:r>
          </a:p>
        </p:txBody>
      </p:sp>
    </p:spTree>
    <p:extLst>
      <p:ext uri="{BB962C8B-B14F-4D97-AF65-F5344CB8AC3E}">
        <p14:creationId xmlns:p14="http://schemas.microsoft.com/office/powerpoint/2010/main" val="14780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数量。这个参数决定了每个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进程并行执行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线程的能力。因为每个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同一时间只能执行一个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线程，因此每个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数量越多，越能够快速地执行完分配给自己的所有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个较为合适。同样得根据不同部门的资源队列来定，可以看看自己的资源队列的最大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限制是多少，再依据设置的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数量，来决定每个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进程可以分配到几个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同样建议，如果是跟他人共享这个队列，那么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不要超过队列总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左右比较合适，也是避免影响其他同学的作业运行。</a:t>
            </a:r>
          </a:p>
        </p:txBody>
      </p:sp>
    </p:spTree>
    <p:extLst>
      <p:ext uri="{BB962C8B-B14F-4D97-AF65-F5344CB8AC3E}">
        <p14:creationId xmlns:p14="http://schemas.microsoft.com/office/powerpoint/2010/main" val="39107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driver-memory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的内存通常来说不设置，或者设置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左右应该就够了。唯一需要注意的一点是，如果需要使用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collect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算子将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的数据全部拉取到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上进行处理，那么必须确保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的内存足够大，否则会出现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OOM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内存溢出的问题。</a:t>
            </a:r>
          </a:p>
        </p:txBody>
      </p:sp>
    </p:spTree>
    <p:extLst>
      <p:ext uri="{BB962C8B-B14F-4D97-AF65-F5344CB8AC3E}">
        <p14:creationId xmlns:p14="http://schemas.microsoft.com/office/powerpoint/2010/main" val="6072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57200" y="2898476"/>
            <a:ext cx="8212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spark.default.parallelism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stage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数量。这个参数极为重要，如果不设置可能会直接影响你的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作业性能。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500~1000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个较为合适。很多同学常犯的一个错误就是不去设置这个参数，那么此时就会导致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自己根据底层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HDFS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数量来设置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的数量，默认是一个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HDFS block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对应一个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通常来说，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默认设置的数量是偏少的（比如就几十个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数量偏少的话，就会导致你前面设置好的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的参数都前功尽弃。试想一下，无论你的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进程有多少个，内存和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有多大，但是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只有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个或者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个，那么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90%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进程可能根本就没有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执行，也就是白白浪费了资源！因此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官网建议的设置原则是，设置该参数为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倍较为合适，比如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个，那么设置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是可以的，此时可以充分地利用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集群的资源。</a:t>
            </a:r>
          </a:p>
        </p:txBody>
      </p:sp>
    </p:spTree>
    <p:extLst>
      <p:ext uri="{BB962C8B-B14F-4D97-AF65-F5344CB8AC3E}">
        <p14:creationId xmlns:p14="http://schemas.microsoft.com/office/powerpoint/2010/main" val="11906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spark.storage.memoryFraction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持久化数据在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内存中能占的比例，默认是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0.6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。也就是说，默认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 60%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的内存，可以用来保存持久化的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数据。根据你选择的不同的持久化策略，如果内存不够时，可能数据就不会持久化，或者数据会写入磁盘。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作业中，有较多的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持久化操作，该参数的值可以适当提高一些，保证持久化的数据能够容纳在内存中。避免内存不够缓存所有的数据，导致数据只能写入磁盘中，降低了性能。但是如果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类操作比较多，而持久化操作比较少，那么这个参数的值适当降低一些比较合适。此外，如果发现作业由于频繁的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导致运行缓慢（通过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 web 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可以观察到作业的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耗时），意味着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执行用户代码的内存不够用，那么同样建议调低这个参数的值。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21481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spark.shuffle.memoryFraction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过程中一个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拉取到上个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stage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的输出后，进行聚合操作时能够使用的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内存的比例，默认是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0.2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。也就是说，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默认只有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的内存用来进行该操作。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操作在进行聚合时，如果发现使用的内存超出了这个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的限制，那么多余的数据就会溢写到磁盘文件中去，此时就会极大地降低性能。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持久化操作较少，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操作较多时，建议降低持久化操作的内存占比，提高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操作的内存占比比例，避免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过程中数据过多时内存不够用，必须溢写到磁盘上，降低了性能。此外，如果发现作业由于频繁的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导致运行缓慢，意味着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执行用户代码的内存不够用，那么同样建议调低这个参数的值。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1129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013C3-EAC6-194D-99D7-C711571B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59" y="1127466"/>
            <a:ext cx="4011513" cy="3108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8E40E3-D9A3-974A-A802-A39E4491EB33}"/>
              </a:ext>
            </a:extLst>
          </p:cNvPr>
          <p:cNvSpPr txBox="1"/>
          <p:nvPr/>
        </p:nvSpPr>
        <p:spPr>
          <a:xfrm>
            <a:off x="484094" y="2160852"/>
            <a:ext cx="361725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HDFS (Hadoop Distributed File System,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分布式文件系统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是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Google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公司的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GFS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论文思想的实现，也作为 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Hadoop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的存储系统，它包含客户端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Client)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元数据节点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NameNode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备份节点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Secondary 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NameNode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以及数据存储节点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DataNode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B8F58CB-199E-E34C-9D0E-44E4C423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24" y="1485900"/>
            <a:ext cx="6137807" cy="2884393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19DAA-D493-CA4B-A6B9-9915F2DA420E}"/>
              </a:ext>
            </a:extLst>
          </p:cNvPr>
          <p:cNvSpPr txBox="1"/>
          <p:nvPr/>
        </p:nvSpPr>
        <p:spPr>
          <a:xfrm>
            <a:off x="242047" y="2158254"/>
            <a:ext cx="2380129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请求</a:t>
            </a:r>
            <a:r>
              <a:rPr kumimoji="1" lang="en-US" altLang="zh-CN" sz="1200" dirty="0"/>
              <a:t>NN</a:t>
            </a:r>
            <a:r>
              <a:rPr kumimoji="1" lang="zh-CN" altLang="en-US" sz="1200" dirty="0"/>
              <a:t>返回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的列表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对象的</a:t>
            </a:r>
            <a:r>
              <a:rPr kumimoji="1" lang="en-US" altLang="zh-CN" sz="1200" dirty="0"/>
              <a:t>read</a:t>
            </a:r>
            <a:r>
              <a:rPr kumimoji="1" lang="zh-CN" altLang="en-US" sz="1200" dirty="0"/>
              <a:t>方法连接最近的</a:t>
            </a:r>
            <a:r>
              <a:rPr kumimoji="1" lang="en-US" altLang="zh-CN" sz="1200" dirty="0"/>
              <a:t>DN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从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获取数据</a:t>
            </a:r>
          </a:p>
        </p:txBody>
      </p:sp>
    </p:spTree>
    <p:extLst>
      <p:ext uri="{BB962C8B-B14F-4D97-AF65-F5344CB8AC3E}">
        <p14:creationId xmlns:p14="http://schemas.microsoft.com/office/powerpoint/2010/main" val="36557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9E764-2478-CD47-AC64-06E78F16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7" y="1479177"/>
            <a:ext cx="6121025" cy="28978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19DAA-D493-CA4B-A6B9-9915F2DA420E}"/>
              </a:ext>
            </a:extLst>
          </p:cNvPr>
          <p:cNvSpPr txBox="1"/>
          <p:nvPr/>
        </p:nvSpPr>
        <p:spPr>
          <a:xfrm>
            <a:off x="228600" y="1748119"/>
            <a:ext cx="2380129" cy="199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200" dirty="0"/>
              <a:t>create</a:t>
            </a:r>
            <a:r>
              <a:rPr kumimoji="1" lang="zh-CN" altLang="en-US" sz="1200" dirty="0"/>
              <a:t> 新文件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 err="1"/>
              <a:t>NameNode</a:t>
            </a:r>
            <a:r>
              <a:rPr kumimoji="1" lang="zh-CN" altLang="en-US" sz="1200" dirty="0"/>
              <a:t>进行各种校验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对象的</a:t>
            </a:r>
            <a:r>
              <a:rPr kumimoji="1" lang="en-US" altLang="zh-CN" sz="1200" dirty="0"/>
              <a:t>write</a:t>
            </a:r>
            <a:r>
              <a:rPr kumimoji="1" lang="zh-CN" altLang="en-US" sz="1200" dirty="0"/>
              <a:t>方法写入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 写入第一个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后，开始从该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向其他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进行分发</a:t>
            </a:r>
          </a:p>
        </p:txBody>
      </p:sp>
    </p:spTree>
    <p:extLst>
      <p:ext uri="{BB962C8B-B14F-4D97-AF65-F5344CB8AC3E}">
        <p14:creationId xmlns:p14="http://schemas.microsoft.com/office/powerpoint/2010/main" val="31005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3ABA03-7174-3844-9BEF-910D3038D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2" y="1109383"/>
            <a:ext cx="6931489" cy="27095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34846F-7DA1-4243-A323-31C26EC7D632}"/>
              </a:ext>
            </a:extLst>
          </p:cNvPr>
          <p:cNvSpPr txBox="1"/>
          <p:nvPr/>
        </p:nvSpPr>
        <p:spPr>
          <a:xfrm>
            <a:off x="1277472" y="4174207"/>
            <a:ext cx="69790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用于封装数据映射逻辑，通过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接口来定义数据转换流程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Reduce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用户封装数据聚合逻辑，通过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reduce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接口来定义数据汇聚过程</a:t>
            </a:r>
          </a:p>
        </p:txBody>
      </p:sp>
    </p:spTree>
    <p:extLst>
      <p:ext uri="{BB962C8B-B14F-4D97-AF65-F5344CB8AC3E}">
        <p14:creationId xmlns:p14="http://schemas.microsoft.com/office/powerpoint/2010/main" val="1920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28E2E-90E5-C54B-8619-854D60376A6C}"/>
              </a:ext>
            </a:extLst>
          </p:cNvPr>
          <p:cNvSpPr txBox="1"/>
          <p:nvPr/>
        </p:nvSpPr>
        <p:spPr>
          <a:xfrm>
            <a:off x="537882" y="1079044"/>
            <a:ext cx="7853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Resilient Distributed Datasets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全称是“弹性分布式数据集”，是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Spark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对于分布式数据进行抽象的数据模型，这种数据模型用于囊括、封装所有内存中和磁盘中的分布式数据实体。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F418A-70A7-414A-A591-30977F2A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" y="1860404"/>
            <a:ext cx="3484118" cy="2840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C13AE0-0FF0-BE4C-A8D2-B7B9E1D4959C}"/>
              </a:ext>
            </a:extLst>
          </p:cNvPr>
          <p:cNvSpPr txBox="1"/>
          <p:nvPr/>
        </p:nvSpPr>
        <p:spPr>
          <a:xfrm>
            <a:off x="4045789" y="2041068"/>
            <a:ext cx="262243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生成该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所依赖的父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9303AE-B208-9349-BD61-76782FC1C663}"/>
              </a:ext>
            </a:extLst>
          </p:cNvPr>
          <p:cNvSpPr txBox="1"/>
          <p:nvPr/>
        </p:nvSpPr>
        <p:spPr>
          <a:xfrm>
            <a:off x="4114800" y="4076903"/>
            <a:ext cx="333842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生成该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的计算接口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E95F2-E7E3-E445-882F-FD54F2F11472}"/>
              </a:ext>
            </a:extLst>
          </p:cNvPr>
          <p:cNvSpPr txBox="1"/>
          <p:nvPr/>
        </p:nvSpPr>
        <p:spPr>
          <a:xfrm>
            <a:off x="4045790" y="2518913"/>
            <a:ext cx="4796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的所有数据分片实体，每个分片一个计算任务处理，并决定并行计算的粒度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B0AD9-EB21-A847-AD20-B2A92745AF18}"/>
              </a:ext>
            </a:extLst>
          </p:cNvPr>
          <p:cNvSpPr txBox="1"/>
          <p:nvPr/>
        </p:nvSpPr>
        <p:spPr>
          <a:xfrm>
            <a:off x="4088921" y="3050359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数据分片的物理位置偏好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CFAF9D-CBF0-2E47-8BD8-552CC69CF760}"/>
              </a:ext>
            </a:extLst>
          </p:cNvPr>
          <p:cNvSpPr txBox="1"/>
          <p:nvPr/>
        </p:nvSpPr>
        <p:spPr>
          <a:xfrm>
            <a:off x="4106174" y="3585196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划分数据分片的规则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9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272E08-81A4-E941-B952-7FAC741E93FF}"/>
              </a:ext>
            </a:extLst>
          </p:cNvPr>
          <p:cNvSpPr txBox="1"/>
          <p:nvPr/>
        </p:nvSpPr>
        <p:spPr>
          <a:xfrm>
            <a:off x="258792" y="1057656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算子 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VS HDFS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算子？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38EF13-13CB-3347-B098-B95C7572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" y="1506464"/>
            <a:ext cx="4408098" cy="1376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921A3B-1A89-0247-B05B-F24338F9C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4" y="3285183"/>
            <a:ext cx="4436009" cy="13644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1EE3C4-FB00-AF45-BF90-8F65A4D35B08}"/>
              </a:ext>
            </a:extLst>
          </p:cNvPr>
          <p:cNvSpPr txBox="1"/>
          <p:nvPr/>
        </p:nvSpPr>
        <p:spPr>
          <a:xfrm>
            <a:off x="5253487" y="1772219"/>
            <a:ext cx="33211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计算模型中采用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所做算子之间的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数据接口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ADD9DA-8146-5047-9F7D-B5956B61BA22}"/>
              </a:ext>
            </a:extLst>
          </p:cNvPr>
          <p:cNvSpPr txBox="1"/>
          <p:nvPr/>
        </p:nvSpPr>
        <p:spPr>
          <a:xfrm>
            <a:off x="5322498" y="3662477"/>
            <a:ext cx="326941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不再强调计算的重要性，算子仅仅是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数据转换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的一种计算规则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49915-ED57-AA4F-BC1D-80516D73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61" y="1141203"/>
            <a:ext cx="4990741" cy="7553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935F72C-9933-C240-9ED2-A4E72DF57F3A}"/>
              </a:ext>
            </a:extLst>
          </p:cNvPr>
          <p:cNvSpPr txBox="1"/>
          <p:nvPr/>
        </p:nvSpPr>
        <p:spPr>
          <a:xfrm>
            <a:off x="793631" y="2178018"/>
            <a:ext cx="7418716" cy="68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Directed Acyclic Graph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有向无环图）就是就是从计算角度来描述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转换逻辑。由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实现的数据流转可以通过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节点表示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数据，通过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的连接线表示算子的操作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64D2F0-5BEA-2C49-B116-53D4B348E0AE}"/>
              </a:ext>
            </a:extLst>
          </p:cNvPr>
          <p:cNvSpPr txBox="1"/>
          <p:nvPr/>
        </p:nvSpPr>
        <p:spPr>
          <a:xfrm>
            <a:off x="776376" y="3393628"/>
            <a:ext cx="7237563" cy="130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根据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之间依赖关系的不同将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划分成不同的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Stage(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调度阶段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对于窄依赖，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partition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的转换处理在一个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中完成计算。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对于宽依赖，由于有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Shuffle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的存在，只能在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parent RDD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处理完成后，才能开始接下来的计算，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因此宽依赖是划分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的依据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55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2914</Words>
  <Application>Microsoft Macintosh PowerPoint</Application>
  <PresentationFormat>全屏显示(16:9)</PresentationFormat>
  <Paragraphs>212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-apple-system</vt:lpstr>
      <vt:lpstr>微软雅黑</vt:lpstr>
      <vt:lpstr>Arial Unicode MS</vt:lpstr>
      <vt:lpstr>PingFang SC</vt:lpstr>
      <vt:lpstr>Arial</vt:lpstr>
      <vt:lpstr>Calibri</vt:lpstr>
      <vt:lpstr>Courier</vt:lpstr>
      <vt:lpstr>Helvetica Neue</vt:lpstr>
      <vt:lpstr>Open Sans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Microsoft Office User</cp:lastModifiedBy>
  <cp:revision>1657</cp:revision>
  <dcterms:created xsi:type="dcterms:W3CDTF">2016-04-24T15:52:00Z</dcterms:created>
  <dcterms:modified xsi:type="dcterms:W3CDTF">2022-11-30T15:39:59Z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