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6" r:id="rId8"/>
    <p:sldId id="264" r:id="rId9"/>
    <p:sldId id="267" r:id="rId10"/>
    <p:sldId id="268" r:id="rId11"/>
    <p:sldId id="262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 autoAdjust="0"/>
    <p:restoredTop sz="91167" autoAdjust="0"/>
  </p:normalViewPr>
  <p:slideViewPr>
    <p:cSldViewPr>
      <p:cViewPr>
        <p:scale>
          <a:sx n="80" d="100"/>
          <a:sy n="80" d="100"/>
        </p:scale>
        <p:origin x="-192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24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75348-65C7-4E30-829F-ADBF67F8AD2B}" type="datetimeFigureOut">
              <a:rPr lang="de-DE" smtClean="0"/>
              <a:t>20.11.2013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60D4-54C9-4D27-9DD7-47BA08F33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48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1.53 m Groß,</a:t>
            </a:r>
            <a:r>
              <a:rPr lang="de-DE" baseline="0" dirty="0" smtClean="0"/>
              <a:t> sogar für damalige Japaner eher klein</a:t>
            </a:r>
          </a:p>
          <a:p>
            <a:r>
              <a:rPr lang="de-DE" baseline="0" dirty="0" smtClean="0"/>
              <a:t>Sehr hartes selbständiges Training</a:t>
            </a:r>
          </a:p>
          <a:p>
            <a:r>
              <a:rPr lang="de-DE" baseline="0" dirty="0" smtClean="0"/>
              <a:t>Wohlhabend – Konzentration auf Kampfkunst</a:t>
            </a:r>
          </a:p>
          <a:p>
            <a:r>
              <a:rPr lang="de-DE" baseline="0" dirty="0" smtClean="0"/>
              <a:t>Mit 40 Reputation eines unbesiegten Kämpfers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B60D4-54C9-4D27-9DD7-47BA08F3328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781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Aikido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hanmi</a:t>
            </a:r>
            <a:r>
              <a:rPr lang="de-DE" dirty="0" smtClean="0"/>
              <a:t>: Grundfläche ein Dreieck. Schwerpunkt in der Mitte. Starke Linie:</a:t>
            </a:r>
            <a:r>
              <a:rPr lang="de-DE" baseline="0" dirty="0" smtClean="0"/>
              <a:t> Verbindungslinie zw. Füssen, Schwache Linie: senkrecht dazu.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Karate </a:t>
            </a:r>
            <a:r>
              <a:rPr lang="de-DE" baseline="0" dirty="0" err="1" smtClean="0"/>
              <a:t>Zenkutsu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dachi</a:t>
            </a:r>
            <a:r>
              <a:rPr lang="de-DE" baseline="0" dirty="0" smtClean="0"/>
              <a:t>: Zentrum ist weiter vorne, und tiefer. Grundfläche ist ein Rechteck. Ebenfalls starke und schwache Linien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Für eine </a:t>
            </a:r>
            <a:r>
              <a:rPr lang="de-DE" baseline="0" dirty="0" err="1" smtClean="0"/>
              <a:t>Aikidotechnik</a:t>
            </a:r>
            <a:r>
              <a:rPr lang="de-DE" baseline="0" dirty="0" smtClean="0"/>
              <a:t> ist es zwingend erforderlich, den Schwerpunkt des Angreifers außerhalb seiner Standfläche zu bringen.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Andererseits ist eigene Stabilität für einen </a:t>
            </a:r>
            <a:r>
              <a:rPr lang="de-DE" baseline="0" dirty="0" err="1" smtClean="0"/>
              <a:t>Aikidoka</a:t>
            </a:r>
            <a:r>
              <a:rPr lang="de-DE" baseline="0" dirty="0" smtClean="0"/>
              <a:t> von entscheidender Bedeutung.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B60D4-54C9-4D27-9DD7-47BA08F3328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772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Drehmoment:</a:t>
            </a:r>
            <a:r>
              <a:rPr lang="de-DE" baseline="0" dirty="0" smtClean="0"/>
              <a:t> Kreuzvektorprodukt aus Ortsvektor und Kraft, oder wenn Kraft senkrecht auf Hebelarm wirkt: Hebelarm * Kraft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D.h. Man kann mit wenig Kraft, ein großes Drehmoment erreichen, wenn der Hebelarm lang ist!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B60D4-54C9-4D27-9DD7-47BA08F3328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087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Freiheitsgrade:</a:t>
            </a:r>
            <a:r>
              <a:rPr lang="de-DE" baseline="0" dirty="0" smtClean="0"/>
              <a:t> Schulter 3, (Höhe, Seite, Rotation des Oberarmes)</a:t>
            </a:r>
          </a:p>
          <a:p>
            <a:r>
              <a:rPr lang="de-DE" baseline="0" dirty="0" smtClean="0"/>
              <a:t>Zu 1. </a:t>
            </a:r>
            <a:r>
              <a:rPr lang="de-DE" baseline="0" dirty="0" err="1" smtClean="0"/>
              <a:t>Rockkyu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Nikkyu</a:t>
            </a:r>
            <a:r>
              <a:rPr lang="de-DE" baseline="0" dirty="0" smtClean="0"/>
              <a:t>, Kote </a:t>
            </a:r>
            <a:r>
              <a:rPr lang="de-DE" baseline="0" dirty="0" err="1" smtClean="0"/>
              <a:t>Gaeshi</a:t>
            </a:r>
            <a:r>
              <a:rPr lang="de-DE" baseline="0" dirty="0" smtClean="0"/>
              <a:t>. Nicht die Schmerzeinwirkung ist entscheidend, sondern die Struktur</a:t>
            </a:r>
          </a:p>
          <a:p>
            <a:endParaRPr lang="de-DE" baseline="0" dirty="0" smtClean="0"/>
          </a:p>
          <a:p>
            <a:r>
              <a:rPr lang="de-DE" baseline="0" dirty="0" smtClean="0"/>
              <a:t>Zu 2. </a:t>
            </a:r>
            <a:r>
              <a:rPr lang="de-DE" baseline="0" dirty="0" err="1" smtClean="0"/>
              <a:t>Shihonage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Irimi</a:t>
            </a:r>
            <a:r>
              <a:rPr lang="de-DE" baseline="0" dirty="0" smtClean="0"/>
              <a:t> Nage, </a:t>
            </a:r>
            <a:r>
              <a:rPr lang="de-DE" baseline="0" dirty="0" err="1" smtClean="0"/>
              <a:t>Kaitennage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pPr marL="0" lvl="1">
              <a:defRPr/>
            </a:pPr>
            <a:r>
              <a:rPr lang="de-DE" dirty="0" err="1" smtClean="0"/>
              <a:t>Kokyu</a:t>
            </a:r>
            <a:r>
              <a:rPr lang="de-DE" dirty="0" smtClean="0"/>
              <a:t>: Diese </a:t>
            </a:r>
            <a:r>
              <a:rPr lang="de-DE" dirty="0"/>
              <a:t>natürliche Arm- und Handhaltung haben Sie beim Anschieben von einem Auto</a:t>
            </a:r>
            <a:r>
              <a:rPr lang="de-DE" dirty="0" smtClean="0"/>
              <a:t>!)</a:t>
            </a:r>
          </a:p>
          <a:p>
            <a:pPr marL="0" lvl="1">
              <a:defRPr/>
            </a:pPr>
            <a:r>
              <a:rPr lang="de-DE" sz="1200" dirty="0" smtClean="0"/>
              <a:t>Mittellinie:</a:t>
            </a:r>
            <a:r>
              <a:rPr lang="de-DE" sz="1200" baseline="0" dirty="0" smtClean="0"/>
              <a:t> </a:t>
            </a:r>
            <a:r>
              <a:rPr lang="de-DE" sz="1200" dirty="0" smtClean="0"/>
              <a:t>treffen Sie beim Arbeiten mit einer Axt</a:t>
            </a:r>
          </a:p>
          <a:p>
            <a:pPr marL="0" lvl="1">
              <a:defRPr/>
            </a:pPr>
            <a:endParaRPr lang="de-DE" sz="1200" dirty="0" smtClean="0"/>
          </a:p>
          <a:p>
            <a:pPr marL="0" lvl="1">
              <a:defRPr/>
            </a:pPr>
            <a:endParaRPr lang="de-DE" dirty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B60D4-54C9-4D27-9DD7-47BA08F3328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780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 smtClean="0"/>
              <a:t>Das</a:t>
            </a:r>
            <a:r>
              <a:rPr lang="de-DE" baseline="0" dirty="0" smtClean="0"/>
              <a:t> gilt auch für eigenen Körper! Man muss Kraft aufwenden, um sich in Bewegung zu setzen, aber auch um die Bewegung zu beenden.</a:t>
            </a:r>
            <a:br>
              <a:rPr lang="de-DE" baseline="0" dirty="0" smtClean="0"/>
            </a:br>
            <a:r>
              <a:rPr lang="de-DE" baseline="0" dirty="0" smtClean="0"/>
              <a:t>Man kann den Angreifer in Bewegung halten, wenn man die stoppende Kräfte neutralisiert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Um doppelte Masse zu beschleunigen, braucht man doppelte Kraft. Mit einfacher Kraft ist die Beschleunigung halb so groß.</a:t>
            </a:r>
            <a:br>
              <a:rPr lang="de-DE" baseline="0" dirty="0" smtClean="0"/>
            </a:br>
            <a:r>
              <a:rPr lang="de-DE" baseline="0" dirty="0" smtClean="0"/>
              <a:t>Man muss die Masse des Angreifers beachten! 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Die gleiche Kraft wirkt auch auf </a:t>
            </a:r>
            <a:r>
              <a:rPr lang="de-DE" baseline="0" dirty="0" err="1" smtClean="0"/>
              <a:t>Aikidoka</a:t>
            </a:r>
            <a:r>
              <a:rPr lang="de-DE" baseline="0" dirty="0" smtClean="0"/>
              <a:t>! Versucht man einen schweren Gegner zu stark zu beschleunigen kommt man </a:t>
            </a:r>
            <a:r>
              <a:rPr lang="de-DE" baseline="0" dirty="0" err="1" smtClean="0"/>
              <a:t>evt</a:t>
            </a:r>
            <a:r>
              <a:rPr lang="de-DE" baseline="0" dirty="0" smtClean="0"/>
              <a:t>. an eigene Grenzen!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B60D4-54C9-4D27-9DD7-47BA08F3328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346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B60D4-54C9-4D27-9DD7-47BA08F3328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1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488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0465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20" name="Datumsplatzhalter 5"/>
          <p:cNvSpPr>
            <a:spLocks noGrp="1"/>
          </p:cNvSpPr>
          <p:nvPr>
            <p:ph type="dt" sz="half" idx="2"/>
          </p:nvPr>
        </p:nvSpPr>
        <p:spPr>
          <a:xfrm>
            <a:off x="457200" y="6597352"/>
            <a:ext cx="2412000" cy="24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smtClean="0"/>
              <a:t>A. Kessler, R. Altwasser, J. Schmidt </a:t>
            </a:r>
            <a:endParaRPr lang="de-DE" dirty="0"/>
          </a:p>
        </p:txBody>
      </p:sp>
      <p:sp>
        <p:nvSpPr>
          <p:cNvPr id="21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3124200" y="6597352"/>
            <a:ext cx="5552256" cy="24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8338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620688"/>
            <a:ext cx="2170584" cy="2448272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20" name="Datumsplatzhalter 5"/>
          <p:cNvSpPr>
            <a:spLocks noGrp="1"/>
          </p:cNvSpPr>
          <p:nvPr>
            <p:ph type="dt" sz="half" idx="2"/>
          </p:nvPr>
        </p:nvSpPr>
        <p:spPr>
          <a:xfrm>
            <a:off x="457200" y="6597352"/>
            <a:ext cx="2412000" cy="24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smtClean="0"/>
              <a:t>A. Kessler, R. Altwasser, J. Schmidt </a:t>
            </a:r>
            <a:endParaRPr lang="de-DE" dirty="0"/>
          </a:p>
        </p:txBody>
      </p:sp>
      <p:sp>
        <p:nvSpPr>
          <p:cNvPr id="21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3124200" y="6597352"/>
            <a:ext cx="5552256" cy="24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0"/>
          </p:nvPr>
        </p:nvSpPr>
        <p:spPr>
          <a:xfrm>
            <a:off x="2987824" y="620688"/>
            <a:ext cx="5688632" cy="5616624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1"/>
          </p:nvPr>
        </p:nvSpPr>
        <p:spPr>
          <a:xfrm>
            <a:off x="467544" y="3429000"/>
            <a:ext cx="2170584" cy="2448272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589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zwei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620688"/>
            <a:ext cx="4572000" cy="590465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20" name="Datumsplatzhalter 5"/>
          <p:cNvSpPr>
            <a:spLocks noGrp="1"/>
          </p:cNvSpPr>
          <p:nvPr>
            <p:ph type="dt" sz="half" idx="2"/>
          </p:nvPr>
        </p:nvSpPr>
        <p:spPr>
          <a:xfrm>
            <a:off x="457200" y="6597352"/>
            <a:ext cx="2412000" cy="24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smtClean="0"/>
              <a:t>A. Kessler, R. Altwasser, J. Schmidt </a:t>
            </a:r>
            <a:endParaRPr lang="de-DE" dirty="0"/>
          </a:p>
        </p:txBody>
      </p:sp>
      <p:sp>
        <p:nvSpPr>
          <p:cNvPr id="21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3124200" y="6597352"/>
            <a:ext cx="5552256" cy="24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0"/>
          </p:nvPr>
        </p:nvSpPr>
        <p:spPr>
          <a:xfrm>
            <a:off x="4633664" y="620688"/>
            <a:ext cx="4402832" cy="590465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9881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2" r="-54625"/>
          <a:stretch/>
        </p:blipFill>
        <p:spPr>
          <a:xfrm>
            <a:off x="-36512" y="6597384"/>
            <a:ext cx="14970761" cy="28800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9" name="Picture 2" descr="C:\Users\Alex_2\Desktop\Physik in Aikido\LNdW2013 physik in Aikido\vorlage kopf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0604"/>
            <a:ext cx="9180512" cy="53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457200" y="66693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A. Kessler, R. Altwasser, J. Schmidt 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3124200" y="6669360"/>
            <a:ext cx="5552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Physik in der Kampfkunst Aikido                                http://www.uni-jena.de/aikido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12DFF-A20F-42EB-B385-2227F1A800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36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Physik in der Kampfkunst Aikido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/>
              <a:t>Alexander Kessler, 2. Dan (Dipl. Physiker)</a:t>
            </a:r>
          </a:p>
          <a:p>
            <a:r>
              <a:rPr lang="de-DE" dirty="0" smtClean="0"/>
              <a:t>Robert Altwasser, 1. Dan (</a:t>
            </a:r>
            <a:r>
              <a:rPr lang="de-DE" dirty="0" err="1" smtClean="0"/>
              <a:t>PhD</a:t>
            </a:r>
            <a:r>
              <a:rPr lang="de-DE" dirty="0" smtClean="0"/>
              <a:t> Bioinformatik)</a:t>
            </a:r>
          </a:p>
          <a:p>
            <a:r>
              <a:rPr lang="de-DE" dirty="0" smtClean="0"/>
              <a:t>Jacob Schmidt, 1. Dan (Psychologie und Sozialwissenschaften)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913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Impuls = Masse * Geschwindigkeit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Impulserhaltung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R. Altwasser, J. Schmidt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Physik in der Kampfkunst Aikido                                http://www.uni-jena.de/aikido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72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Effektivität = Physik + Biomechanik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R. Altwasser, J. Schmidt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Physik in der Kampfkunst Aikido                                http://www.uni-jena.de/aikido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324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57" y="1164108"/>
            <a:ext cx="1527155" cy="4929188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656" y="-18256"/>
            <a:ext cx="5976664" cy="54466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Aikido - was ist das?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696680" y="1124743"/>
            <a:ext cx="61237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– Harmonie</a:t>
            </a:r>
            <a:endParaRPr lang="de-DE" sz="8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232692" y="2780927"/>
            <a:ext cx="50517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de-DE" sz="8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de-DE" sz="8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Energie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658033" y="4437112"/>
            <a:ext cx="42010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– Weg</a:t>
            </a:r>
            <a:endParaRPr lang="de-DE" sz="8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R. Altwasser, J. Schmidt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Physik in der Kampfkunst Aikido                                http://www.uni-jena.de/aikido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233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8" y="3260831"/>
            <a:ext cx="2138849" cy="2919107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59632" y="-18256"/>
            <a:ext cx="5976664" cy="54466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Entstehung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16" y="980728"/>
            <a:ext cx="2140361" cy="218316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452063" y="980728"/>
            <a:ext cx="6440417" cy="525658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de-DE" sz="4000" dirty="0" err="1" smtClean="0"/>
              <a:t>Ueshiba</a:t>
            </a:r>
            <a:r>
              <a:rPr lang="de-DE" sz="4000" dirty="0" smtClean="0"/>
              <a:t>, </a:t>
            </a:r>
            <a:r>
              <a:rPr lang="de-DE" sz="4000" dirty="0" err="1" smtClean="0"/>
              <a:t>Morihei</a:t>
            </a:r>
            <a:r>
              <a:rPr lang="de-DE" sz="4000" dirty="0" smtClean="0"/>
              <a:t> (O-</a:t>
            </a:r>
            <a:r>
              <a:rPr lang="de-DE" sz="4000" dirty="0" err="1" smtClean="0"/>
              <a:t>Sensei</a:t>
            </a:r>
            <a:r>
              <a:rPr lang="de-DE" sz="4000" dirty="0" smtClean="0"/>
              <a:t>)</a:t>
            </a:r>
            <a:br>
              <a:rPr lang="de-DE" sz="4000" dirty="0" smtClean="0"/>
            </a:br>
            <a:r>
              <a:rPr lang="de-DE" sz="2400" dirty="0" smtClean="0"/>
              <a:t>*14. 12.1883 </a:t>
            </a:r>
            <a:r>
              <a:rPr lang="de-DE" sz="2400" dirty="0" err="1" smtClean="0"/>
              <a:t>Tanabe</a:t>
            </a:r>
            <a:r>
              <a:rPr lang="de-DE" sz="2400" dirty="0" smtClean="0"/>
              <a:t>; † 26. 04. 1969 </a:t>
            </a:r>
            <a:r>
              <a:rPr lang="de-DE" sz="2400" dirty="0" err="1" smtClean="0"/>
              <a:t>Iwama</a:t>
            </a:r>
            <a:r>
              <a:rPr lang="de-DE" sz="2400" dirty="0" smtClean="0"/>
              <a:t> (86)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de-DE" sz="4000" dirty="0" smtClean="0"/>
              <a:t>Exzellenter Budo Experte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de-DE" sz="4000" dirty="0" smtClean="0"/>
              <a:t>Synthese aus verschiedenen </a:t>
            </a:r>
            <a:br>
              <a:rPr lang="de-DE" sz="4000" dirty="0" smtClean="0"/>
            </a:br>
            <a:r>
              <a:rPr lang="de-DE" sz="4000" dirty="0" smtClean="0"/>
              <a:t>Kampfkünsten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de-DE" sz="4000" b="1" i="1" dirty="0" smtClean="0">
                <a:solidFill>
                  <a:srgbClr val="C00000"/>
                </a:solidFill>
              </a:rPr>
              <a:t>friedvolle Grundhaltung: </a:t>
            </a:r>
          </a:p>
          <a:p>
            <a:pPr algn="ctr">
              <a:spcBef>
                <a:spcPts val="600"/>
              </a:spcBef>
            </a:pPr>
            <a:r>
              <a:rPr lang="de-DE" sz="4000" b="1" i="1" dirty="0" smtClean="0">
                <a:solidFill>
                  <a:srgbClr val="C00000"/>
                </a:solidFill>
              </a:rPr>
              <a:t>Neutralisiere, füge aber </a:t>
            </a:r>
            <a:br>
              <a:rPr lang="de-DE" sz="4000" b="1" i="1" dirty="0" smtClean="0">
                <a:solidFill>
                  <a:srgbClr val="C00000"/>
                </a:solidFill>
              </a:rPr>
            </a:br>
            <a:r>
              <a:rPr lang="de-DE" sz="4000" b="1" i="1" dirty="0" smtClean="0">
                <a:solidFill>
                  <a:srgbClr val="C00000"/>
                </a:solidFill>
              </a:rPr>
              <a:t>keine Verletzungen zu!</a:t>
            </a:r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R. Altwasser, J. Schmidt 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Physik in der Kampfkunst Aikido                                http://www.uni-jena.de/aikido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01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980728"/>
            <a:ext cx="1575694" cy="508585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8824" y="-306288"/>
            <a:ext cx="8229600" cy="1143000"/>
          </a:xfrm>
        </p:spPr>
        <p:txBody>
          <a:bodyPr/>
          <a:lstStyle/>
          <a:p>
            <a:r>
              <a:rPr lang="de-DE" dirty="0" smtClean="0"/>
              <a:t>Traditionelles Aikido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3528832" y="1530080"/>
            <a:ext cx="2880000" cy="2880000"/>
          </a:xfrm>
          <a:prstGeom prst="ellipse">
            <a:avLst/>
          </a:prstGeom>
          <a:solidFill>
            <a:schemeClr val="l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Schwert</a:t>
            </a:r>
          </a:p>
          <a:p>
            <a:pPr algn="ctr"/>
            <a:r>
              <a:rPr lang="de-DE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Aiki</a:t>
            </a:r>
            <a:r>
              <a:rPr lang="de-DE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Ken</a:t>
            </a:r>
            <a:endParaRPr lang="de-DE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llipse 4"/>
          <p:cNvSpPr/>
          <p:nvPr/>
        </p:nvSpPr>
        <p:spPr>
          <a:xfrm>
            <a:off x="5761400" y="1530080"/>
            <a:ext cx="2880000" cy="2880000"/>
          </a:xfrm>
          <a:prstGeom prst="ellipse">
            <a:avLst/>
          </a:prstGeom>
          <a:solidFill>
            <a:schemeClr val="lt2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001">
            <a:schemeClr val="lt2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</a:t>
            </a:r>
          </a:p>
          <a:p>
            <a:pPr algn="ctr"/>
            <a:r>
              <a:rPr lang="de-DE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Aiki</a:t>
            </a:r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Jo</a:t>
            </a:r>
            <a:endParaRPr lang="de-DE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608952" y="3402288"/>
            <a:ext cx="2880320" cy="2880320"/>
          </a:xfrm>
          <a:prstGeom prst="ellipse">
            <a:avLst/>
          </a:prstGeom>
          <a:solidFill>
            <a:schemeClr val="lt2">
              <a:alpha val="50000"/>
            </a:schemeClr>
          </a:solidFill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Waffenlos</a:t>
            </a:r>
          </a:p>
          <a:p>
            <a:pPr algn="ctr"/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 </a:t>
            </a:r>
            <a:r>
              <a:rPr lang="de-DE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jutsu</a:t>
            </a:r>
            <a:endParaRPr lang="de-DE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348472" y="837320"/>
            <a:ext cx="5472000" cy="54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 rot="19595719">
            <a:off x="4669825" y="3689241"/>
            <a:ext cx="1418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Tachi</a:t>
            </a:r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dori</a:t>
            </a:r>
            <a:endParaRPr lang="de-D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feld 13"/>
          <p:cNvSpPr txBox="1"/>
          <p:nvPr/>
        </p:nvSpPr>
        <p:spPr>
          <a:xfrm rot="1737819">
            <a:off x="6134203" y="3531338"/>
            <a:ext cx="1136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 </a:t>
            </a:r>
            <a:r>
              <a:rPr lang="de-DE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dori</a:t>
            </a:r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nage</a:t>
            </a:r>
            <a:endParaRPr lang="de-D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9" y="579263"/>
            <a:ext cx="2931285" cy="4166925"/>
          </a:xfrm>
          <a:prstGeom prst="rect">
            <a:avLst/>
          </a:prstGeom>
        </p:spPr>
      </p:pic>
      <p:pic>
        <p:nvPicPr>
          <p:cNvPr id="19" name="Inhaltsplatzhalter 18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0" y="3429000"/>
            <a:ext cx="2939164" cy="3019992"/>
          </a:xfrm>
        </p:spPr>
      </p:pic>
      <p:sp>
        <p:nvSpPr>
          <p:cNvPr id="20" name="Datumsplatzhalter 1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R. Altwasser, J. Schmidt </a:t>
            </a:r>
            <a:endParaRPr lang="de-DE" dirty="0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Physik in der Kampfkunst Aikido                                http://www.uni-jena.de/aikido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511535" y="2336280"/>
            <a:ext cx="20426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Morihiro Saito </a:t>
            </a:r>
          </a:p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(9.Dan)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683568" y="5622339"/>
            <a:ext cx="18705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Edmund Kern</a:t>
            </a:r>
          </a:p>
          <a:p>
            <a:r>
              <a:rPr lang="de-DE" sz="2400" dirty="0" smtClean="0">
                <a:solidFill>
                  <a:schemeClr val="bg1"/>
                </a:solidFill>
              </a:rPr>
              <a:t> (81J , 8.Dan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smtClean="0">
                <a:solidFill>
                  <a:schemeClr val="bg1"/>
                </a:solidFill>
              </a:rPr>
              <a:t>)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 rot="16200000">
            <a:off x="5336203" y="2520947"/>
            <a:ext cx="1381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Ken </a:t>
            </a:r>
            <a:r>
              <a:rPr lang="de-DE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</a:t>
            </a:r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</a:t>
            </a:r>
            <a:endParaRPr lang="de-D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716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3" grpId="0"/>
      <p:bldP spid="14" grpId="0"/>
      <p:bldP spid="23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806896" y="661680"/>
            <a:ext cx="8229600" cy="5804666"/>
          </a:xfrm>
        </p:spPr>
        <p:txBody>
          <a:bodyPr anchor="ctr" anchorCtr="1">
            <a:spAutoFit/>
          </a:bodyPr>
          <a:lstStyle/>
          <a:p>
            <a:r>
              <a:rPr lang="de-DE" dirty="0" smtClean="0"/>
              <a:t>Traditionelles Aikido: ein äußerst durchdachtes, logisches System!</a:t>
            </a:r>
          </a:p>
          <a:p>
            <a:r>
              <a:rPr lang="de-DE" dirty="0" smtClean="0"/>
              <a:t>Konsequentes Ausnutzen der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Fußstellung und Schwerpunkt</a:t>
            </a:r>
            <a:endParaRPr lang="de-DE" dirty="0"/>
          </a:p>
          <a:p>
            <a:pPr marL="914400" lvl="1" indent="-514350">
              <a:buFont typeface="+mj-lt"/>
              <a:buAutoNum type="arabicPeriod"/>
            </a:pPr>
            <a:r>
              <a:rPr lang="de-DE" dirty="0"/>
              <a:t>Hebelgesetze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Biomechanik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Kräfte, Masse und Trägheit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Impulserhaltung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Drehimpulserhaltung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Energieerhaltung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Gravitation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Physik in Aikido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R. Altwasser, J. Schmidt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Physik in der Kampfkunst Aikido                                http://www.uni-jena.de/aikido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2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07878" y="-811638"/>
            <a:ext cx="3281283" cy="836784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7504" y="-27384"/>
            <a:ext cx="8229600" cy="576064"/>
          </a:xfrm>
        </p:spPr>
        <p:txBody>
          <a:bodyPr>
            <a:noAutofit/>
          </a:bodyPr>
          <a:lstStyle/>
          <a:p>
            <a:r>
              <a:rPr lang="de-DE" sz="3600" dirty="0" smtClean="0"/>
              <a:t>Fußstellung und Schwerpunkt</a:t>
            </a:r>
            <a:endParaRPr lang="de-DE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R. Altwasser, J. Schmidt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Physik in der Kampfkunst Aikido                                http://www.uni-jena.de/aikido</a:t>
            </a:r>
            <a:endParaRPr lang="de-DE" dirty="0"/>
          </a:p>
        </p:txBody>
      </p:sp>
      <p:pic>
        <p:nvPicPr>
          <p:cNvPr id="10" name="Inhaltsplatzhalter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13462" y="-781867"/>
            <a:ext cx="3281284" cy="8308798"/>
          </a:xfrm>
          <a:prstGeom prst="rect">
            <a:avLst/>
          </a:prstGeom>
        </p:spPr>
      </p:pic>
      <p:grpSp>
        <p:nvGrpSpPr>
          <p:cNvPr id="22" name="Gruppieren 21"/>
          <p:cNvGrpSpPr/>
          <p:nvPr/>
        </p:nvGrpSpPr>
        <p:grpSpPr>
          <a:xfrm>
            <a:off x="92592" y="3372534"/>
            <a:ext cx="8943904" cy="46377"/>
            <a:chOff x="164599" y="3645024"/>
            <a:chExt cx="8943904" cy="646331"/>
          </a:xfrm>
        </p:grpSpPr>
        <p:cxnSp>
          <p:nvCxnSpPr>
            <p:cNvPr id="12" name="Gerade Verbindung 11"/>
            <p:cNvCxnSpPr>
              <a:stCxn id="9" idx="2"/>
              <a:endCxn id="10" idx="0"/>
            </p:cNvCxnSpPr>
            <p:nvPr/>
          </p:nvCxnSpPr>
          <p:spPr>
            <a:xfrm>
              <a:off x="164599" y="3691401"/>
              <a:ext cx="8943904" cy="248"/>
            </a:xfrm>
            <a:prstGeom prst="line">
              <a:avLst/>
            </a:prstGeom>
            <a:ln w="76200">
              <a:prstDash val="dash"/>
              <a:headEnd type="stealth"/>
              <a:tailEnd type="stealt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Textfeld 18"/>
            <p:cNvSpPr txBox="1"/>
            <p:nvPr/>
          </p:nvSpPr>
          <p:spPr>
            <a:xfrm>
              <a:off x="1475656" y="3645024"/>
              <a:ext cx="23314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Starke Linie</a:t>
              </a:r>
              <a:endParaRPr lang="de-DE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923928" y="1443860"/>
            <a:ext cx="646331" cy="3857348"/>
            <a:chOff x="3923928" y="1731893"/>
            <a:chExt cx="646331" cy="3857348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3955704" y="1731893"/>
              <a:ext cx="0" cy="3857348"/>
            </a:xfrm>
            <a:prstGeom prst="line">
              <a:avLst/>
            </a:prstGeom>
            <a:ln w="76200">
              <a:prstDash val="dash"/>
              <a:headEnd type="stealth"/>
              <a:tailEnd type="stealt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/>
          </p:nvSpPr>
          <p:spPr>
            <a:xfrm rot="5400000">
              <a:off x="2734660" y="3321593"/>
              <a:ext cx="30248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Schwache Linie</a:t>
              </a:r>
              <a:endParaRPr lang="de-DE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4" name="Grafik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39541" y="943313"/>
            <a:ext cx="3672408" cy="8184351"/>
          </a:xfrm>
          <a:prstGeom prst="rect">
            <a:avLst/>
          </a:prstGeom>
        </p:spPr>
      </p:pic>
      <p:grpSp>
        <p:nvGrpSpPr>
          <p:cNvPr id="26" name="Gruppieren 25"/>
          <p:cNvGrpSpPr/>
          <p:nvPr/>
        </p:nvGrpSpPr>
        <p:grpSpPr>
          <a:xfrm>
            <a:off x="5406928" y="3270816"/>
            <a:ext cx="646331" cy="3456916"/>
            <a:chOff x="3923928" y="1731893"/>
            <a:chExt cx="646331" cy="3857348"/>
          </a:xfrm>
        </p:grpSpPr>
        <p:cxnSp>
          <p:nvCxnSpPr>
            <p:cNvPr id="27" name="Gerade Verbindung 26"/>
            <p:cNvCxnSpPr/>
            <p:nvPr/>
          </p:nvCxnSpPr>
          <p:spPr>
            <a:xfrm>
              <a:off x="3955704" y="1731893"/>
              <a:ext cx="0" cy="3857348"/>
            </a:xfrm>
            <a:prstGeom prst="line">
              <a:avLst/>
            </a:prstGeom>
            <a:ln w="76200">
              <a:prstDash val="dash"/>
              <a:headEnd type="stealth"/>
              <a:tailEnd type="stealt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/>
          </p:nvSpPr>
          <p:spPr>
            <a:xfrm rot="5400000">
              <a:off x="2734660" y="3321593"/>
              <a:ext cx="30248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Schwache Linie</a:t>
              </a:r>
              <a:endParaRPr lang="de-DE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168148" y="5013442"/>
            <a:ext cx="8943904" cy="46377"/>
            <a:chOff x="164599" y="3645024"/>
            <a:chExt cx="8943904" cy="646331"/>
          </a:xfrm>
        </p:grpSpPr>
        <p:cxnSp>
          <p:nvCxnSpPr>
            <p:cNvPr id="30" name="Gerade Verbindung 29"/>
            <p:cNvCxnSpPr/>
            <p:nvPr/>
          </p:nvCxnSpPr>
          <p:spPr>
            <a:xfrm>
              <a:off x="164599" y="3691401"/>
              <a:ext cx="8943904" cy="248"/>
            </a:xfrm>
            <a:prstGeom prst="line">
              <a:avLst/>
            </a:prstGeom>
            <a:ln w="76200">
              <a:prstDash val="dash"/>
              <a:headEnd type="stealth"/>
              <a:tailEnd type="stealt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Textfeld 30"/>
            <p:cNvSpPr txBox="1"/>
            <p:nvPr/>
          </p:nvSpPr>
          <p:spPr>
            <a:xfrm>
              <a:off x="1475656" y="3645024"/>
              <a:ext cx="23314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Starke Linie</a:t>
              </a:r>
              <a:endParaRPr lang="de-DE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2" name="Textfeld 31"/>
          <p:cNvSpPr txBox="1"/>
          <p:nvPr/>
        </p:nvSpPr>
        <p:spPr>
          <a:xfrm>
            <a:off x="1576148" y="623417"/>
            <a:ext cx="5991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Typische </a:t>
            </a:r>
            <a:r>
              <a:rPr lang="de-DE" sz="3600" dirty="0" err="1" smtClean="0"/>
              <a:t>Aikidostellung</a:t>
            </a:r>
            <a:r>
              <a:rPr lang="de-DE" sz="3600" dirty="0" smtClean="0"/>
              <a:t>: </a:t>
            </a:r>
            <a:r>
              <a:rPr lang="de-DE" sz="3600" dirty="0" err="1" smtClean="0"/>
              <a:t>Hanmi</a:t>
            </a:r>
            <a:endParaRPr lang="de-DE" sz="3600" dirty="0"/>
          </a:p>
        </p:txBody>
      </p:sp>
      <p:sp>
        <p:nvSpPr>
          <p:cNvPr id="33" name="Textfeld 32"/>
          <p:cNvSpPr txBox="1"/>
          <p:nvPr/>
        </p:nvSpPr>
        <p:spPr>
          <a:xfrm>
            <a:off x="1138674" y="2780928"/>
            <a:ext cx="6557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Typisch für Karate: </a:t>
            </a:r>
            <a:r>
              <a:rPr lang="de-DE" sz="3600" dirty="0" err="1" smtClean="0"/>
              <a:t>Z</a:t>
            </a:r>
            <a:r>
              <a:rPr lang="de-DE" sz="3600" dirty="0" err="1" smtClean="0"/>
              <a:t>enkutsu</a:t>
            </a:r>
            <a:r>
              <a:rPr lang="de-DE" sz="3600" dirty="0" smtClean="0"/>
              <a:t> </a:t>
            </a:r>
            <a:r>
              <a:rPr lang="de-DE" sz="3600" dirty="0" err="1"/>
              <a:t>dachi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23856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293096"/>
            <a:ext cx="4659174" cy="208823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Hebelgesetz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R. Altwasser, J. Schmidt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Physik in der Kampfkunst Aikido                                http://www.uni-jena.de/aikido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0"/>
          </p:nvPr>
        </p:nvSpPr>
        <p:spPr>
          <a:xfrm>
            <a:off x="5940152" y="908720"/>
            <a:ext cx="3096344" cy="2664296"/>
          </a:xfrm>
        </p:spPr>
        <p:txBody>
          <a:bodyPr>
            <a:normAutofit/>
          </a:bodyPr>
          <a:lstStyle/>
          <a:p>
            <a:r>
              <a:rPr lang="de-DE" dirty="0" err="1" smtClean="0"/>
              <a:t>Ikkyo</a:t>
            </a:r>
            <a:r>
              <a:rPr lang="de-DE" dirty="0" smtClean="0"/>
              <a:t>(FOTO)</a:t>
            </a:r>
            <a:endParaRPr lang="de-DE" dirty="0" smtClean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48072"/>
            <a:ext cx="4913474" cy="184482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6"/>
              <p:cNvSpPr txBox="1">
                <a:spLocks/>
              </p:cNvSpPr>
              <p:nvPr/>
            </p:nvSpPr>
            <p:spPr>
              <a:xfrm>
                <a:off x="35496" y="2537520"/>
                <a:ext cx="5688632" cy="17555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dirty="0" smtClean="0"/>
                  <a:t>Drehmoment: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de-DE" i="1" smtClean="0">
                            <a:latin typeface="Cambria Math"/>
                          </a:rPr>
                          <m:t>𝑀</m:t>
                        </m:r>
                      </m:e>
                    </m:acc>
                    <m:r>
                      <a:rPr lang="de-DE" i="1" smtClean="0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de-DE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de-DE" i="1" smtClean="0">
                            <a:latin typeface="Cambria Math"/>
                          </a:rPr>
                          <m:t>𝑟</m:t>
                        </m:r>
                      </m:e>
                    </m:acc>
                    <m:r>
                      <a:rPr lang="de-DE" i="1" smtClean="0">
                        <a:latin typeface="Cambria Math"/>
                        <a:ea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de-DE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de-DE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</m:acc>
                  </m:oMath>
                </a14:m>
                <a:endParaRPr lang="de-DE" dirty="0" smtClean="0"/>
              </a:p>
              <a:p>
                <a:r>
                  <a:rPr lang="de-DE" dirty="0" smtClean="0"/>
                  <a:t>Wenn Kräfte senkrecht wirken:</a:t>
                </a:r>
              </a:p>
              <a:p>
                <a:pPr marL="400050" lvl="1" indent="0">
                  <a:buFont typeface="Arial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e-DE" sz="320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sz="32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i="1" dirty="0" smtClean="0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a:rPr lang="de-DE" sz="3200" i="1" dirty="0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de-DE" sz="320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3200" i="1" dirty="0" smtClean="0">
                        <a:latin typeface="Cambria Math"/>
                      </a:rPr>
                      <m:t>=</m:t>
                    </m:r>
                    <m:r>
                      <a:rPr lang="de-DE" sz="320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de-DE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e-DE" sz="320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DE" sz="32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i="1" dirty="0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a:rPr lang="de-DE" sz="3200" i="1" dirty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de-DE" sz="320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3200" dirty="0" smtClean="0"/>
                  <a:t> </a:t>
                </a:r>
              </a:p>
            </p:txBody>
          </p:sp>
        </mc:Choice>
        <mc:Fallback>
          <p:sp>
            <p:nvSpPr>
              <p:cNvPr id="8" name="Inhaltsplatzhalt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2537520"/>
                <a:ext cx="5688632" cy="1755576"/>
              </a:xfrm>
              <a:prstGeom prst="rect">
                <a:avLst/>
              </a:prstGeom>
              <a:blipFill rotWithShape="1">
                <a:blip r:embed="rId5"/>
                <a:stretch>
                  <a:fillRect l="-2465" t="-3819" r="-11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Inhaltsplatzhalter 6"/>
          <p:cNvSpPr txBox="1">
            <a:spLocks/>
          </p:cNvSpPr>
          <p:nvPr/>
        </p:nvSpPr>
        <p:spPr>
          <a:xfrm>
            <a:off x="6040760" y="3861048"/>
            <a:ext cx="3096344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Jo </a:t>
            </a:r>
            <a:r>
              <a:rPr lang="de-DE" dirty="0" err="1" smtClean="0"/>
              <a:t>Dori</a:t>
            </a:r>
            <a:r>
              <a:rPr lang="de-DE" dirty="0" smtClean="0"/>
              <a:t> (FOTO)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270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620713"/>
            <a:ext cx="2987824" cy="406184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Biomechanik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R. Altwasser, J. Schmidt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0"/>
          </p:nvPr>
        </p:nvSpPr>
        <p:spPr>
          <a:xfrm>
            <a:off x="3203848" y="620688"/>
            <a:ext cx="5688632" cy="5616624"/>
          </a:xfrm>
        </p:spPr>
        <p:txBody>
          <a:bodyPr>
            <a:normAutofit/>
          </a:bodyPr>
          <a:lstStyle/>
          <a:p>
            <a:pPr marL="514350" indent="-514350"/>
            <a:r>
              <a:rPr lang="de-DE" dirty="0" smtClean="0"/>
              <a:t>Beim Angreifer: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Gelenke blockieren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Ihren natürlichen Spielraum ausnutzen</a:t>
            </a:r>
          </a:p>
          <a:p>
            <a:r>
              <a:rPr lang="de-DE" dirty="0" smtClean="0"/>
              <a:t>Starke Haltung in Aikido: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err="1" smtClean="0"/>
              <a:t>Kokyu</a:t>
            </a:r>
            <a:r>
              <a:rPr lang="de-DE" dirty="0"/>
              <a:t> </a:t>
            </a:r>
            <a:r>
              <a:rPr lang="de-DE" dirty="0" smtClean="0"/>
              <a:t>(Atemkraft vs. muskuläre Spannung)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Körpermittellinie. </a:t>
            </a:r>
            <a:endParaRPr lang="de-DE" sz="24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Bequemster Arbeitsbereich </a:t>
            </a:r>
            <a:br>
              <a:rPr lang="de-DE" dirty="0" smtClean="0"/>
            </a:br>
            <a:r>
              <a:rPr lang="de-DE" sz="2400" dirty="0" smtClean="0"/>
              <a:t>(wie beim Essen, Tippen, Schreiben, Werkeln!)</a:t>
            </a:r>
          </a:p>
          <a:p>
            <a:pPr marL="400050" lvl="1" indent="0">
              <a:buNone/>
            </a:pPr>
            <a:endParaRPr lang="de-DE" sz="2400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9" name="Inhaltsplatzhalter 8"/>
          <p:cNvSpPr>
            <a:spLocks noGrp="1"/>
          </p:cNvSpPr>
          <p:nvPr>
            <p:ph idx="11"/>
          </p:nvPr>
        </p:nvSpPr>
        <p:spPr>
          <a:xfrm>
            <a:off x="0" y="4725144"/>
            <a:ext cx="3034478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smtClean="0">
                <a:solidFill>
                  <a:schemeClr val="accent6"/>
                </a:solidFill>
              </a:rPr>
              <a:t>Menschlicher Körper: ein System mit vielen Freiheitgraden!</a:t>
            </a:r>
            <a:endParaRPr lang="de-DE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76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229600" cy="4896544"/>
              </a:xfrm>
            </p:spPr>
            <p:txBody>
              <a:bodyPr>
                <a:noAutofit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de-DE" i="1" u="sng" dirty="0" err="1" smtClean="0">
                    <a:latin typeface="+mj-lt"/>
                  </a:rPr>
                  <a:t>Newtonsche</a:t>
                </a:r>
                <a:r>
                  <a:rPr lang="de-DE" i="1" u="sng" dirty="0" smtClean="0">
                    <a:latin typeface="+mj-lt"/>
                  </a:rPr>
                  <a:t> </a:t>
                </a:r>
                <a:r>
                  <a:rPr lang="de-DE" i="1" u="sng" dirty="0" smtClean="0">
                    <a:latin typeface="+mj-lt"/>
                  </a:rPr>
                  <a:t>Gesetze: 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de-DE" dirty="0" smtClean="0"/>
                  <a:t>Ohne einwirkende Kräfte, ruht ein Körper, oder bewegt sich geradlinig und gleichmäßig</a:t>
                </a:r>
                <a:endParaRPr lang="de-DE" b="0" i="1" dirty="0" smtClean="0">
                  <a:latin typeface="Cambria Math"/>
                </a:endParaRP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de-DE" b="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/>
                          </a:rPr>
                          <m:t>𝐹</m:t>
                        </m:r>
                      </m:e>
                    </m:acc>
                    <m:r>
                      <a:rPr lang="de-DE" b="0" i="1" smtClean="0">
                        <a:latin typeface="Cambria Math"/>
                      </a:rPr>
                      <m:t>=</m:t>
                    </m:r>
                    <m:r>
                      <a:rPr lang="de-DE" b="0" i="1" smtClean="0">
                        <a:latin typeface="Cambria Math"/>
                      </a:rPr>
                      <m:t>𝑚</m:t>
                    </m:r>
                    <m:r>
                      <a:rPr lang="de-DE" b="0" i="1" smtClean="0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de-DE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de-DE" dirty="0" smtClean="0"/>
                  <a:t> mit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de-DE" b="0" i="1" dirty="0" smtClean="0">
                            <a:latin typeface="Cambria Math"/>
                          </a:rPr>
                          <m:t>𝐹</m:t>
                        </m:r>
                      </m:e>
                    </m:acc>
                  </m:oMath>
                </a14:m>
                <a:r>
                  <a:rPr lang="de-DE" dirty="0" smtClean="0"/>
                  <a:t>: Kraft,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de-DE" b="0" i="1" dirty="0" smtClean="0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de-DE" dirty="0" smtClean="0"/>
                  <a:t>:Beschleunigung, m: Masse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de-DE" dirty="0" smtClean="0"/>
                  <a:t> Kraft = -Gegenkraft</a:t>
                </a:r>
                <a:endParaRPr lang="de-DE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229600" cy="4896544"/>
              </a:xfrm>
              <a:blipFill rotWithShape="1">
                <a:blip r:embed="rId3"/>
                <a:stretch>
                  <a:fillRect l="-1926" r="-1556" b="-23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Kraft, Masse, Trägheit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R. Altwasser, J. Schmidt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Physik in der Kampfkunst Aikido                                http://www.uni-jena.de/aikido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784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710</Words>
  <Application>Microsoft Office PowerPoint</Application>
  <PresentationFormat>Bildschirmpräsentation (4:3)</PresentationFormat>
  <Paragraphs>117</Paragraphs>
  <Slides>11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</vt:lpstr>
      <vt:lpstr>Physik in der Kampfkunst Aikido</vt:lpstr>
      <vt:lpstr>Aikido - was ist das?</vt:lpstr>
      <vt:lpstr>Entstehung</vt:lpstr>
      <vt:lpstr>Traditionelles Aikido</vt:lpstr>
      <vt:lpstr>Physik in Aikido</vt:lpstr>
      <vt:lpstr>Fußstellung und Schwerpunkt</vt:lpstr>
      <vt:lpstr>Hebelgesetz</vt:lpstr>
      <vt:lpstr>Biomechanik</vt:lpstr>
      <vt:lpstr>Kraft, Masse, Trägheit</vt:lpstr>
      <vt:lpstr>Impulserhaltung</vt:lpstr>
      <vt:lpstr>Zusammenfassung</vt:lpstr>
    </vt:vector>
  </TitlesOfParts>
  <Company>FSU-Jena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Physik in der Kampfkunst Aikido</dc:title>
  <dc:creator>Alexander Kessler</dc:creator>
  <cp:lastModifiedBy>Alexander Kessler</cp:lastModifiedBy>
  <cp:revision>80</cp:revision>
  <dcterms:created xsi:type="dcterms:W3CDTF">2013-11-13T16:31:26Z</dcterms:created>
  <dcterms:modified xsi:type="dcterms:W3CDTF">2013-11-20T21:30:22Z</dcterms:modified>
</cp:coreProperties>
</file>