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67" r:id="rId10"/>
    <p:sldId id="268" r:id="rId11"/>
    <p:sldId id="269" r:id="rId12"/>
    <p:sldId id="270" r:id="rId13"/>
    <p:sldId id="262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77387" autoAdjust="0"/>
  </p:normalViewPr>
  <p:slideViewPr>
    <p:cSldViewPr>
      <p:cViewPr varScale="1">
        <p:scale>
          <a:sx n="100" d="100"/>
          <a:sy n="100" d="100"/>
        </p:scale>
        <p:origin x="-135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75348-65C7-4E30-829F-ADBF67F8AD2B}" type="datetimeFigureOut">
              <a:rPr lang="de-DE" smtClean="0"/>
              <a:t>22.11.2013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60D4-54C9-4D27-9DD7-47BA08F332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4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1.59 </a:t>
            </a:r>
            <a:r>
              <a:rPr lang="de-DE" dirty="0" smtClean="0"/>
              <a:t>m Groß,</a:t>
            </a:r>
            <a:r>
              <a:rPr lang="de-DE" baseline="0" dirty="0" smtClean="0"/>
              <a:t> sogar für damalige Japaner eher klein</a:t>
            </a:r>
          </a:p>
          <a:p>
            <a:r>
              <a:rPr lang="de-DE" baseline="0" dirty="0" smtClean="0"/>
              <a:t>Sehr hartes </a:t>
            </a:r>
            <a:r>
              <a:rPr lang="de-DE" baseline="0" dirty="0" smtClean="0"/>
              <a:t>Training von Kindheit an</a:t>
            </a:r>
          </a:p>
          <a:p>
            <a:r>
              <a:rPr lang="de-DE" baseline="0" dirty="0" smtClean="0"/>
              <a:t>1.59m klein aber äußerst stark.</a:t>
            </a:r>
            <a:endParaRPr lang="de-DE" baseline="0" dirty="0" smtClean="0"/>
          </a:p>
          <a:p>
            <a:r>
              <a:rPr lang="de-DE" baseline="0" dirty="0" smtClean="0"/>
              <a:t>Wohlhabend – Konzentration auf Kampfkunst</a:t>
            </a:r>
          </a:p>
          <a:p>
            <a:r>
              <a:rPr lang="de-DE" baseline="0" dirty="0" smtClean="0"/>
              <a:t>Mit 40 Reputation eines </a:t>
            </a:r>
            <a:r>
              <a:rPr lang="de-DE" baseline="0" dirty="0" smtClean="0"/>
              <a:t>unbesiegbaren Kämpfers</a:t>
            </a:r>
          </a:p>
          <a:p>
            <a:r>
              <a:rPr lang="de-DE" baseline="0" dirty="0" smtClean="0"/>
              <a:t>Synthese aus </a:t>
            </a:r>
            <a:r>
              <a:rPr lang="de-DE" baseline="0" dirty="0" err="1" smtClean="0"/>
              <a:t>Daito-Ryu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Aiki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jujutsu</a:t>
            </a:r>
            <a:r>
              <a:rPr lang="de-DE" baseline="0" dirty="0" smtClean="0"/>
              <a:t>, Ken </a:t>
            </a:r>
            <a:r>
              <a:rPr lang="de-DE" baseline="0" dirty="0" err="1" smtClean="0"/>
              <a:t>Jutsu</a:t>
            </a:r>
            <a:r>
              <a:rPr lang="de-DE" baseline="0" dirty="0" smtClean="0"/>
              <a:t>, Jodo</a:t>
            </a:r>
          </a:p>
          <a:p>
            <a:endParaRPr lang="de-DE" baseline="0" dirty="0" smtClean="0"/>
          </a:p>
          <a:p>
            <a:r>
              <a:rPr lang="de-DE" baseline="0" dirty="0" smtClean="0"/>
              <a:t>Friedvolle Grundhaltung: Japanische Kampkünste geprägt durchs Schwert: absolut tödliche Waffe. Bsp. Karate: tiefer Stand, große Reichweite, tödlicher Schlag.</a:t>
            </a:r>
          </a:p>
          <a:p>
            <a:r>
              <a:rPr lang="de-DE" baseline="0" dirty="0" smtClean="0"/>
              <a:t>Man muss keinen Angriff annehmen! -&gt; Lockerheit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7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Schwert: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dirty="0" err="1" smtClean="0"/>
              <a:t>Sichi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Kumitachi</a:t>
            </a:r>
            <a:r>
              <a:rPr lang="de-DE" baseline="0" dirty="0" smtClean="0"/>
              <a:t>,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baseline="0" dirty="0" err="1" smtClean="0"/>
              <a:t>Henkaform</a:t>
            </a:r>
            <a:r>
              <a:rPr lang="de-DE" baseline="0" dirty="0" smtClean="0"/>
              <a:t> daraus </a:t>
            </a:r>
            <a:r>
              <a:rPr lang="de-DE" baseline="0" dirty="0" err="1" smtClean="0"/>
              <a:t>Kotegaeshi</a:t>
            </a:r>
            <a:endParaRPr lang="de-DE" baseline="0" dirty="0" smtClean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Waffenlos: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baseline="0" dirty="0" err="1" smtClean="0"/>
              <a:t>Kotegaeshi</a:t>
            </a:r>
            <a:r>
              <a:rPr lang="de-DE" baseline="0" dirty="0" smtClean="0"/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baseline="0" dirty="0" err="1" smtClean="0"/>
              <a:t>Koshi</a:t>
            </a:r>
            <a:r>
              <a:rPr lang="de-DE" baseline="0" dirty="0" smtClean="0"/>
              <a:t> Nage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DE" baseline="0" dirty="0" err="1" smtClean="0"/>
              <a:t>Nikkyo</a:t>
            </a:r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TachiDori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Kokyu</a:t>
            </a:r>
            <a:r>
              <a:rPr lang="de-DE" baseline="0" dirty="0" smtClean="0"/>
              <a:t> Nage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Aiki</a:t>
            </a:r>
            <a:r>
              <a:rPr lang="de-DE" baseline="0" dirty="0" smtClean="0"/>
              <a:t> Jo: Rock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KumiJo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Jo </a:t>
            </a:r>
            <a:r>
              <a:rPr lang="de-DE" baseline="0" dirty="0" err="1" smtClean="0"/>
              <a:t>Dori</a:t>
            </a:r>
            <a:r>
              <a:rPr lang="de-DE" baseline="0" dirty="0" smtClean="0"/>
              <a:t>:  </a:t>
            </a:r>
            <a:r>
              <a:rPr lang="de-DE" baseline="0" dirty="0" err="1" smtClean="0"/>
              <a:t>Ju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Ji</a:t>
            </a:r>
            <a:r>
              <a:rPr lang="de-DE" baseline="0" dirty="0" smtClean="0"/>
              <a:t> Nage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Jo Nage:  </a:t>
            </a:r>
            <a:r>
              <a:rPr lang="de-DE" baseline="0" dirty="0" err="1" smtClean="0"/>
              <a:t>Shihonage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035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Aikido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hanmi</a:t>
            </a:r>
            <a:r>
              <a:rPr lang="de-DE" dirty="0" smtClean="0"/>
              <a:t>: Friedliche</a:t>
            </a:r>
            <a:r>
              <a:rPr lang="de-DE" baseline="0" dirty="0" smtClean="0"/>
              <a:t> Grundhaltung äußerst sich in unserer Grundstellung.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Grundfläche </a:t>
            </a:r>
            <a:r>
              <a:rPr lang="de-DE" dirty="0" smtClean="0"/>
              <a:t>ein Dreieck. Schwerpunkt in der Mitte. Starke Linie:</a:t>
            </a:r>
            <a:r>
              <a:rPr lang="de-DE" baseline="0" dirty="0" smtClean="0"/>
              <a:t> Verbindungslinie zw. Füssen, Schwache Linie: senkrecht dazu.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Karate Zenkutsu dachi: Zentrum ist weiter vorne, und tiefer. Grundfläche ist ein Rechteck. Ebenfalls starke und schwache Linien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Für eine Aikidotechnik ist es zwingend erforderlich, den Schwerpunkt des Angreifers außerhalb seiner Standfläche zu bringen.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Andererseits ist eigene Stabilität für einen Aikidoka von entscheidender Bedeutung.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77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Drehmoment:</a:t>
            </a:r>
            <a:r>
              <a:rPr lang="de-DE" baseline="0" dirty="0" smtClean="0"/>
              <a:t> Kreuzvektorprodukt aus Ortsvektor und Kraft, oder wenn Kraft senkrecht auf Hebelarm wirkt: Hebelarm * Kraft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D.h. Man kann mit wenig Kraft, ein großes Drehmoment erreichen, wenn der Hebelarm lang ist!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08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Freiheitsgrade:</a:t>
            </a:r>
            <a:r>
              <a:rPr lang="de-DE" baseline="0" dirty="0" smtClean="0"/>
              <a:t> Schulter 3, (Höhe, Seite, Rotation des Oberarmes)</a:t>
            </a:r>
          </a:p>
          <a:p>
            <a:r>
              <a:rPr lang="de-DE" baseline="0" dirty="0" smtClean="0"/>
              <a:t>Zu 1. Rokkyu, Kote Gaeshi. Nicht die Schmerzeinwirkung ist entscheidend, sondern die Struktur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 2. Shihonage, Irimi Nage, Kaitennage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 marL="0" lvl="1">
              <a:defRPr/>
            </a:pPr>
            <a:r>
              <a:rPr lang="de-DE" dirty="0" smtClean="0"/>
              <a:t>Kokyu: Diese </a:t>
            </a:r>
            <a:r>
              <a:rPr lang="de-DE" dirty="0"/>
              <a:t>natürliche Arm- und Handhaltung haben Sie beim Anschieben von einem Auto</a:t>
            </a:r>
            <a:r>
              <a:rPr lang="de-DE" dirty="0" smtClean="0"/>
              <a:t>!)</a:t>
            </a:r>
          </a:p>
          <a:p>
            <a:pPr marL="0" lvl="1">
              <a:defRPr/>
            </a:pPr>
            <a:r>
              <a:rPr lang="de-DE" sz="1200" dirty="0" smtClean="0"/>
              <a:t>Mittellinie:</a:t>
            </a:r>
            <a:r>
              <a:rPr lang="de-DE" sz="1200" baseline="0" dirty="0" smtClean="0"/>
              <a:t> </a:t>
            </a:r>
            <a:r>
              <a:rPr lang="de-DE" sz="1200" dirty="0" smtClean="0"/>
              <a:t>treffen Sie beim Arbeiten mit einer Axt</a:t>
            </a:r>
          </a:p>
          <a:p>
            <a:pPr marL="0" lvl="1">
              <a:defRPr/>
            </a:pPr>
            <a:endParaRPr lang="de-DE" sz="1200" dirty="0" smtClean="0"/>
          </a:p>
          <a:p>
            <a:pPr marL="0" lvl="1">
              <a:defRPr/>
            </a:pPr>
            <a:endParaRPr lang="de-DE" dirty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780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Das</a:t>
            </a:r>
            <a:r>
              <a:rPr lang="de-DE" baseline="0" dirty="0" smtClean="0"/>
              <a:t> gilt auch für eigenen Körper! Man muss Kraft aufwenden, um sich in Bewegung zu setzen, aber auch um die Bewegung zu beenden.</a:t>
            </a:r>
            <a:br>
              <a:rPr lang="de-DE" baseline="0" dirty="0" smtClean="0"/>
            </a:br>
            <a:r>
              <a:rPr lang="de-DE" baseline="0" dirty="0" smtClean="0"/>
              <a:t>Man kann den Angreifer in Bewegung halten, wenn man die stoppende Kräfte neutralisiert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+3. Um doppelte Masse zu beschleunigen, braucht man doppelte Kraft. Mit einfacher Kraft ist die Beschleunigung halb so groß.</a:t>
            </a:r>
            <a:br>
              <a:rPr lang="de-DE" baseline="0" dirty="0" smtClean="0"/>
            </a:br>
            <a:r>
              <a:rPr lang="de-DE" baseline="0" dirty="0" smtClean="0"/>
              <a:t>Man muss die Masse des Angreifers beachten! Die gleiche Kraft wirkt auch auf Aikidoka! Versucht man einen schweren Gegner zu stark zu beschleunigen kommt man evtl.. an eigene Grenzen!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34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1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Experiment mit eine Schnur mit einem</a:t>
            </a:r>
            <a:r>
              <a:rPr lang="de-DE" baseline="0" dirty="0" smtClean="0"/>
              <a:t> </a:t>
            </a:r>
            <a:r>
              <a:rPr lang="de-DE" dirty="0" smtClean="0"/>
              <a:t>Gewicht</a:t>
            </a:r>
            <a:r>
              <a:rPr lang="de-DE" baseline="0" dirty="0" smtClean="0"/>
              <a:t> dran!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B60D4-54C9-4D27-9DD7-47BA08F3328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37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3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20688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2987824" y="620688"/>
            <a:ext cx="5688632" cy="5616624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1"/>
          </p:nvPr>
        </p:nvSpPr>
        <p:spPr>
          <a:xfrm>
            <a:off x="467544" y="3429000"/>
            <a:ext cx="2170584" cy="2448272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89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620688"/>
            <a:ext cx="4572000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597352"/>
            <a:ext cx="2412000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597352"/>
            <a:ext cx="5552256" cy="24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4633664" y="620688"/>
            <a:ext cx="4402832" cy="590465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881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2" r="-54625"/>
          <a:stretch/>
        </p:blipFill>
        <p:spPr>
          <a:xfrm>
            <a:off x="-36512" y="6597384"/>
            <a:ext cx="14970761" cy="288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9" name="Picture 2" descr="C:\Users\Alex_2\Desktop\Physik in Aikido\LNdW2013 physik in Aikido\vorlage kop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0604"/>
            <a:ext cx="9180512" cy="5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457200" y="6669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2DFF-A20F-42EB-B385-2227F1A800E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3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Physik in der Kampfkunst Aikido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056784" cy="2135088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Alexander Kessler, 2. Dan (Dipl. Physiker)</a:t>
            </a:r>
          </a:p>
          <a:p>
            <a:r>
              <a:rPr lang="de-DE" dirty="0" smtClean="0"/>
              <a:t>Jacob Schmidt, 1. Dan (Psychologie und Sozialwissenschaften)</a:t>
            </a:r>
          </a:p>
          <a:p>
            <a:r>
              <a:rPr lang="de-DE" dirty="0" smtClean="0"/>
              <a:t>Konrad </a:t>
            </a:r>
            <a:r>
              <a:rPr lang="de-DE" dirty="0" err="1" smtClean="0"/>
              <a:t>Schergaut</a:t>
            </a:r>
            <a:r>
              <a:rPr lang="de-DE" dirty="0" smtClean="0"/>
              <a:t>, 2. Kyu (Dipl. </a:t>
            </a:r>
            <a:r>
              <a:rPr lang="de-DE" dirty="0" err="1" smtClean="0"/>
              <a:t>Infomatiker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Impuls = Masse </a:t>
            </a:r>
            <a:r>
              <a:rPr lang="de-DE" dirty="0" smtClean="0"/>
              <a:t>* Geschwindigkeit</a:t>
            </a:r>
          </a:p>
          <a:p>
            <a:r>
              <a:rPr lang="de-DE" dirty="0" smtClean="0"/>
              <a:t>Man überträgt viel Impuls, wenn man den ganzen Körper einsetzt!</a:t>
            </a:r>
          </a:p>
          <a:p>
            <a:r>
              <a:rPr lang="de-DE" dirty="0" smtClean="0"/>
              <a:t>In Aikido: direkten Zusammenstoß vermeiden!</a:t>
            </a:r>
          </a:p>
          <a:p>
            <a:r>
              <a:rPr lang="de-DE" dirty="0" smtClean="0"/>
              <a:t>Ausweichen und dem Angreifer einen kleinen Impuls dazugeben!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Impulsübertragung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7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Drehimpulserhaltung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67543" y="1556792"/>
            <a:ext cx="4104456" cy="3888432"/>
            <a:chOff x="1763688" y="558157"/>
            <a:chExt cx="6048672" cy="5832648"/>
          </a:xfrm>
        </p:grpSpPr>
        <p:sp>
          <p:nvSpPr>
            <p:cNvPr id="10" name="Ellipse 9"/>
            <p:cNvSpPr/>
            <p:nvPr/>
          </p:nvSpPr>
          <p:spPr>
            <a:xfrm>
              <a:off x="3815916" y="2502373"/>
              <a:ext cx="1944216" cy="19442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763688" y="558157"/>
              <a:ext cx="6048672" cy="58326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2" y="3140283"/>
            <a:ext cx="727862" cy="721449"/>
          </a:xfrm>
        </p:spPr>
      </p:pic>
      <p:pic>
        <p:nvPicPr>
          <p:cNvPr id="13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3" r="16070"/>
          <a:stretch/>
        </p:blipFill>
        <p:spPr>
          <a:xfrm>
            <a:off x="4788024" y="1533947"/>
            <a:ext cx="4171950" cy="421424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1346509" y="851298"/>
                <a:ext cx="23465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𝐿</m:t>
                      </m:r>
                      <m:r>
                        <a:rPr lang="de-DE" sz="3200" b="0" i="1" smtClean="0">
                          <a:latin typeface="Cambria Math"/>
                        </a:rPr>
                        <m:t>=</m:t>
                      </m:r>
                      <m:r>
                        <a:rPr lang="de-DE" sz="3200" b="0" i="1" smtClean="0">
                          <a:latin typeface="Cambria Math"/>
                        </a:rPr>
                        <m:t>𝑟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09" y="851298"/>
                <a:ext cx="234652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>
            <a:off x="467543" y="3501008"/>
            <a:ext cx="20522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/>
              <p:cNvSpPr/>
              <p:nvPr/>
            </p:nvSpPr>
            <p:spPr>
              <a:xfrm>
                <a:off x="1234355" y="2924944"/>
                <a:ext cx="5186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55" y="2924944"/>
                <a:ext cx="518604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467543" y="3501008"/>
            <a:ext cx="0" cy="1296144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/>
              <p:cNvSpPr/>
              <p:nvPr/>
            </p:nvSpPr>
            <p:spPr>
              <a:xfrm>
                <a:off x="467543" y="3825914"/>
                <a:ext cx="55406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de-DE" sz="3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3825914"/>
                <a:ext cx="55406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4372181" y="789742"/>
            <a:ext cx="4771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Viele </a:t>
            </a:r>
            <a:r>
              <a:rPr lang="de-DE" sz="2800" dirty="0" err="1" smtClean="0"/>
              <a:t>Aikidotechniken</a:t>
            </a:r>
            <a:r>
              <a:rPr lang="de-DE" sz="2800" dirty="0" smtClean="0"/>
              <a:t> werden </a:t>
            </a:r>
            <a:br>
              <a:rPr lang="de-DE" sz="2800" dirty="0" smtClean="0"/>
            </a:br>
            <a:r>
              <a:rPr lang="de-DE" sz="2800" dirty="0" smtClean="0"/>
              <a:t>auf einer Spiralbahn ausgeführt</a:t>
            </a:r>
          </a:p>
        </p:txBody>
      </p:sp>
    </p:spTree>
    <p:extLst>
      <p:ext uri="{BB962C8B-B14F-4D97-AF65-F5344CB8AC3E}">
        <p14:creationId xmlns:p14="http://schemas.microsoft.com/office/powerpoint/2010/main" val="1203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25554"/>
            <a:ext cx="4032448" cy="4795734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Drehimpulserhaltung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/>
              <a:t>Eiskunstläfuereffekt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877227" cy="4569590"/>
          </a:xfrm>
        </p:spPr>
      </p:pic>
      <p:sp>
        <p:nvSpPr>
          <p:cNvPr id="11" name="Textfeld 10"/>
          <p:cNvSpPr txBox="1"/>
          <p:nvPr/>
        </p:nvSpPr>
        <p:spPr>
          <a:xfrm>
            <a:off x="755576" y="6165304"/>
            <a:ext cx="444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(Bilder </a:t>
            </a:r>
            <a:r>
              <a:rPr lang="de-DE" dirty="0" smtClean="0"/>
              <a:t>vom: </a:t>
            </a:r>
            <a:r>
              <a:rPr lang="de-DE" dirty="0"/>
              <a:t>http://www.einstein-online.info)</a:t>
            </a:r>
          </a:p>
        </p:txBody>
      </p:sp>
    </p:spTree>
    <p:extLst>
      <p:ext uri="{BB962C8B-B14F-4D97-AF65-F5344CB8AC3E}">
        <p14:creationId xmlns:p14="http://schemas.microsoft.com/office/powerpoint/2010/main" val="21223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Effektivität = Physik + Biomechanik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2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7" y="1164108"/>
            <a:ext cx="1527155" cy="492918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656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Aikido - was ist das?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696680" y="1124743"/>
            <a:ext cx="6123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– Harmonie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232692" y="2780927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– Energie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58033" y="4437112"/>
            <a:ext cx="4201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– Weg</a:t>
            </a:r>
            <a:endParaRPr lang="de-DE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3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" y="3260831"/>
            <a:ext cx="2138849" cy="291910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9632" y="-18256"/>
            <a:ext cx="5976664" cy="5446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Entstehung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6" y="980728"/>
            <a:ext cx="2140361" cy="21831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52063" y="980728"/>
            <a:ext cx="6440417" cy="52565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3200" dirty="0" smtClean="0"/>
              <a:t>Ueshiba, Morihei (O-Sensei)</a:t>
            </a:r>
            <a:br>
              <a:rPr lang="de-DE" sz="3200" dirty="0" smtClean="0"/>
            </a:br>
            <a:r>
              <a:rPr lang="de-DE" sz="2400" dirty="0" smtClean="0"/>
              <a:t>*14. 12.1883 Tanabe; † 26. 04. 1969 Iwama (86)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3200" dirty="0" smtClean="0"/>
              <a:t>Exzellenter Budo Experte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3200" dirty="0" smtClean="0"/>
              <a:t>Aikido wurde beeinflusst durch: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i="1" dirty="0" err="1"/>
              <a:t>Daitō-ryū</a:t>
            </a:r>
            <a:r>
              <a:rPr lang="de-DE" sz="3200" i="1" dirty="0"/>
              <a:t> </a:t>
            </a:r>
            <a:r>
              <a:rPr lang="de-DE" sz="3200" i="1" dirty="0" err="1"/>
              <a:t>aiki-jūjutsu</a:t>
            </a:r>
            <a:r>
              <a:rPr lang="de-DE" sz="3200" i="1" dirty="0"/>
              <a:t/>
            </a:r>
            <a:br>
              <a:rPr lang="de-DE" sz="3200" i="1" dirty="0"/>
            </a:br>
            <a:r>
              <a:rPr lang="de-DE" sz="3200" i="1" dirty="0" smtClean="0"/>
              <a:t>Ken </a:t>
            </a:r>
            <a:r>
              <a:rPr lang="de-DE" sz="3200" i="1" dirty="0" err="1" smtClean="0"/>
              <a:t>Jutsu</a:t>
            </a:r>
            <a:r>
              <a:rPr lang="de-DE" sz="3200" i="1" dirty="0"/>
              <a:t/>
            </a:r>
            <a:br>
              <a:rPr lang="de-DE" sz="3200" i="1" dirty="0"/>
            </a:br>
            <a:r>
              <a:rPr lang="de-DE" sz="3200" i="1" dirty="0" smtClean="0"/>
              <a:t>Jodo </a:t>
            </a:r>
            <a:r>
              <a:rPr lang="de-DE" sz="3200" dirty="0" smtClean="0"/>
              <a:t>und weiteren Kampfkünsten</a:t>
            </a:r>
            <a:endParaRPr lang="de-DE" sz="3200" dirty="0" smtClean="0"/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de-DE" sz="3200" b="1" i="1" dirty="0" smtClean="0">
                <a:solidFill>
                  <a:srgbClr val="C00000"/>
                </a:solidFill>
              </a:rPr>
              <a:t>friedvolle Grundhaltung: </a:t>
            </a:r>
          </a:p>
          <a:p>
            <a:pPr algn="ctr">
              <a:spcBef>
                <a:spcPts val="600"/>
              </a:spcBef>
            </a:pPr>
            <a:r>
              <a:rPr lang="de-DE" sz="3200" b="1" i="1" dirty="0" smtClean="0">
                <a:solidFill>
                  <a:srgbClr val="C00000"/>
                </a:solidFill>
              </a:rPr>
              <a:t>Neutralisiere, füge aber </a:t>
            </a:r>
            <a:br>
              <a:rPr lang="de-DE" sz="3200" b="1" i="1" dirty="0" smtClean="0">
                <a:solidFill>
                  <a:srgbClr val="C00000"/>
                </a:solidFill>
              </a:rPr>
            </a:br>
            <a:r>
              <a:rPr lang="de-DE" sz="3200" b="1" i="1" dirty="0" smtClean="0">
                <a:solidFill>
                  <a:srgbClr val="C00000"/>
                </a:solidFill>
              </a:rPr>
              <a:t>keine Verletzungen zu!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80728"/>
            <a:ext cx="1575694" cy="5085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824" y="-306288"/>
            <a:ext cx="8229600" cy="1143000"/>
          </a:xfrm>
        </p:spPr>
        <p:txBody>
          <a:bodyPr/>
          <a:lstStyle/>
          <a:p>
            <a:r>
              <a:rPr lang="de-DE" dirty="0" smtClean="0"/>
              <a:t>Traditionelles Aikido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3528832" y="1530080"/>
            <a:ext cx="2880000" cy="2880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Schwert</a:t>
            </a:r>
          </a:p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 Ken</a:t>
            </a:r>
            <a:endParaRPr lang="de-DE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761400" y="1530080"/>
            <a:ext cx="2880000" cy="2880000"/>
          </a:xfrm>
          <a:prstGeom prst="ellipse">
            <a:avLst/>
          </a:prstGeom>
          <a:solidFill>
            <a:schemeClr val="l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001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Aiki Jo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08952" y="3402288"/>
            <a:ext cx="2880320" cy="2880320"/>
          </a:xfrm>
          <a:prstGeom prst="ellipse">
            <a:avLst/>
          </a:prstGeom>
          <a:solidFill>
            <a:schemeClr val="lt2">
              <a:alpha val="50000"/>
            </a:schemeClr>
          </a:solidFill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Waffenlos</a:t>
            </a:r>
          </a:p>
          <a:p>
            <a:pPr algn="ctr"/>
            <a:r>
              <a:rPr lang="de-D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 jutsu</a:t>
            </a:r>
            <a:endParaRPr lang="de-D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348472" y="837320"/>
            <a:ext cx="5472000" cy="547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 rot="19595719">
            <a:off x="4669825" y="3689241"/>
            <a:ext cx="141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Tachi dori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feld 13"/>
          <p:cNvSpPr txBox="1"/>
          <p:nvPr/>
        </p:nvSpPr>
        <p:spPr>
          <a:xfrm rot="1737819">
            <a:off x="6134203" y="3531338"/>
            <a:ext cx="1136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 dori</a:t>
            </a:r>
            <a:b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nage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" y="579263"/>
            <a:ext cx="2931285" cy="4166925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0" y="3429000"/>
            <a:ext cx="2939164" cy="3019992"/>
          </a:xfrm>
        </p:spPr>
      </p:pic>
      <p:sp>
        <p:nvSpPr>
          <p:cNvPr id="20" name="Datumsplatzhalter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11535" y="2336280"/>
            <a:ext cx="2042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Morihiro Saito </a:t>
            </a:r>
          </a:p>
          <a:p>
            <a:pPr algn="ctr"/>
            <a:r>
              <a:rPr lang="de-DE" sz="2400" dirty="0" smtClean="0">
                <a:solidFill>
                  <a:schemeClr val="bg1"/>
                </a:solidFill>
              </a:rPr>
              <a:t>(9.Dan)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3568" y="5622339"/>
            <a:ext cx="187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Edmund Kern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 (81J , 8.Dan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smtClean="0">
                <a:solidFill>
                  <a:schemeClr val="bg1"/>
                </a:solidFill>
              </a:rPr>
              <a:t>)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 rot="16200000">
            <a:off x="5336203" y="2520947"/>
            <a:ext cx="1381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tai jo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16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/>
      <p:bldP spid="14" grpId="0"/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06896" y="661680"/>
            <a:ext cx="8229600" cy="5804666"/>
          </a:xfrm>
        </p:spPr>
        <p:txBody>
          <a:bodyPr anchor="ctr" anchorCtr="1">
            <a:spAutoFit/>
          </a:bodyPr>
          <a:lstStyle/>
          <a:p>
            <a:r>
              <a:rPr lang="de-DE" dirty="0" smtClean="0"/>
              <a:t>Traditionelles Aikido: ein äußerst durchdachtes, logisches System!</a:t>
            </a:r>
          </a:p>
          <a:p>
            <a:r>
              <a:rPr lang="de-DE" dirty="0" smtClean="0"/>
              <a:t>Konsequentes Ausnutzen der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Fußstellung und Schwerpunkt</a:t>
            </a:r>
            <a:endParaRPr lang="de-DE" dirty="0"/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Hebelgesetze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Biomechanik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Kräfte, Masse und Trägheit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Impulsübertragung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Drehimpulserhaltung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Energieerhaltung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Schwerkraft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Physik in Aikido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07878" y="-811638"/>
            <a:ext cx="3281283" cy="8367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7504" y="-27384"/>
            <a:ext cx="8229600" cy="576064"/>
          </a:xfrm>
        </p:spPr>
        <p:txBody>
          <a:bodyPr>
            <a:noAutofit/>
          </a:bodyPr>
          <a:lstStyle/>
          <a:p>
            <a:r>
              <a:rPr lang="de-DE" sz="3600" dirty="0" smtClean="0"/>
              <a:t>Fußstellung und Schwerpunkt</a:t>
            </a:r>
            <a:endParaRPr lang="de-DE" sz="36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10" name="Inhaltsplatzhalter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3462" y="-781867"/>
            <a:ext cx="3281284" cy="8308798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92592" y="3372534"/>
            <a:ext cx="8943904" cy="46377"/>
            <a:chOff x="164599" y="3645024"/>
            <a:chExt cx="8943904" cy="646331"/>
          </a:xfrm>
        </p:grpSpPr>
        <p:cxnSp>
          <p:nvCxnSpPr>
            <p:cNvPr id="12" name="Gerade Verbindung 11"/>
            <p:cNvCxnSpPr>
              <a:stCxn id="9" idx="2"/>
              <a:endCxn id="10" idx="0"/>
            </p:cNvCxnSpPr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923928" y="1443860"/>
            <a:ext cx="646331" cy="3857348"/>
            <a:chOff x="3923928" y="1731893"/>
            <a:chExt cx="646331" cy="3857348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39541" y="943313"/>
            <a:ext cx="3672408" cy="8184351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5406928" y="3270816"/>
            <a:ext cx="646331" cy="3456916"/>
            <a:chOff x="3923928" y="1731893"/>
            <a:chExt cx="646331" cy="3857348"/>
          </a:xfrm>
        </p:grpSpPr>
        <p:cxnSp>
          <p:nvCxnSpPr>
            <p:cNvPr id="27" name="Gerade Verbindung 26"/>
            <p:cNvCxnSpPr/>
            <p:nvPr/>
          </p:nvCxnSpPr>
          <p:spPr>
            <a:xfrm>
              <a:off x="3955704" y="1731893"/>
              <a:ext cx="0" cy="38573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 rot="5400000">
              <a:off x="2734660" y="3321593"/>
              <a:ext cx="3024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Schwache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168148" y="5013442"/>
            <a:ext cx="8943904" cy="46377"/>
            <a:chOff x="164599" y="3645024"/>
            <a:chExt cx="8943904" cy="646331"/>
          </a:xfrm>
        </p:grpSpPr>
        <p:cxnSp>
          <p:nvCxnSpPr>
            <p:cNvPr id="30" name="Gerade Verbindung 29"/>
            <p:cNvCxnSpPr/>
            <p:nvPr/>
          </p:nvCxnSpPr>
          <p:spPr>
            <a:xfrm>
              <a:off x="164599" y="3691401"/>
              <a:ext cx="8943904" cy="248"/>
            </a:xfrm>
            <a:prstGeom prst="line">
              <a:avLst/>
            </a:prstGeom>
            <a:ln w="76200">
              <a:prstDash val="dash"/>
              <a:headEnd type="stealth"/>
              <a:tailEnd type="stealt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1475656" y="3645024"/>
              <a:ext cx="23314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Starke Linie</a:t>
              </a:r>
              <a:endParaRPr lang="de-DE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1576148" y="623417"/>
            <a:ext cx="599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Typische Aikidostellung: Hanmi</a:t>
            </a:r>
            <a:endParaRPr lang="de-DE" sz="3600" dirty="0"/>
          </a:p>
        </p:txBody>
      </p:sp>
      <p:sp>
        <p:nvSpPr>
          <p:cNvPr id="33" name="Textfeld 32"/>
          <p:cNvSpPr txBox="1"/>
          <p:nvPr/>
        </p:nvSpPr>
        <p:spPr>
          <a:xfrm>
            <a:off x="1138674" y="2780928"/>
            <a:ext cx="655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Typisch für Karate: Zenkutsu </a:t>
            </a:r>
            <a:r>
              <a:rPr lang="de-DE" sz="3600" dirty="0"/>
              <a:t>dachi</a:t>
            </a:r>
          </a:p>
        </p:txBody>
      </p:sp>
    </p:spTree>
    <p:extLst>
      <p:ext uri="{BB962C8B-B14F-4D97-AF65-F5344CB8AC3E}">
        <p14:creationId xmlns:p14="http://schemas.microsoft.com/office/powerpoint/2010/main" val="32385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15855" r="31005" b="2307"/>
          <a:stretch/>
        </p:blipFill>
        <p:spPr>
          <a:xfrm>
            <a:off x="5292079" y="770130"/>
            <a:ext cx="3776623" cy="5395173"/>
          </a:xfrm>
          <a:prstGeom prst="rect">
            <a:avLst/>
          </a:prstGeom>
        </p:spPr>
      </p:pic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4659174" cy="208823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Hebelgesetz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0" t="1567" r="22982" b="7388"/>
          <a:stretch/>
        </p:blipFill>
        <p:spPr>
          <a:xfrm>
            <a:off x="5292080" y="764704"/>
            <a:ext cx="3720956" cy="453650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6"/>
              <p:cNvSpPr txBox="1">
                <a:spLocks/>
              </p:cNvSpPr>
              <p:nvPr/>
            </p:nvSpPr>
            <p:spPr>
              <a:xfrm>
                <a:off x="35496" y="3257600"/>
                <a:ext cx="5112568" cy="31237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de-DE" i="1" dirty="0">
                    <a:latin typeface="Cambria Math"/>
                  </a:rPr>
                  <a:t> „Gib mir einen Punkt, auf dem ich stehen kann, und ich werde dir die Welt aus den Angeln </a:t>
                </a:r>
                <a:r>
                  <a:rPr lang="de-DE" i="1" dirty="0" smtClean="0">
                    <a:latin typeface="Cambria Math"/>
                  </a:rPr>
                  <a:t>heben“   </a:t>
                </a:r>
                <a:r>
                  <a:rPr lang="de-DE" i="1" dirty="0">
                    <a:latin typeface="Cambria Math"/>
                  </a:rPr>
                  <a:t>(Archimedes) </a:t>
                </a:r>
                <a:endParaRPr lang="de-DE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de-DE" sz="3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sz="3200" i="1" dirty="0" smtClean="0">
                        <a:latin typeface="Cambria Math"/>
                      </a:rPr>
                      <m:t>=</m:t>
                    </m:r>
                    <m:r>
                      <a:rPr lang="de-DE" sz="320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de-DE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sz="3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a:rPr lang="de-DE" sz="3200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sz="3200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de-DE" sz="3200" dirty="0" smtClean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de-DE" sz="28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sz="2800" dirty="0" smtClean="0"/>
                  <a:t>: Hebelarm links und rechts</a:t>
                </a:r>
              </a:p>
              <a:p>
                <a:pPr marL="400050" lvl="1" indent="0">
                  <a:buNone/>
                </a:pPr>
                <a:r>
                  <a:rPr lang="de-DE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de-DE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de-DE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de-DE" i="1" dirty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de-DE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de-DE" sz="2800" dirty="0" smtClean="0"/>
                  <a:t> Kraft links und rechts</a:t>
                </a:r>
              </a:p>
            </p:txBody>
          </p:sp>
        </mc:Choice>
        <mc:Fallback>
          <p:sp>
            <p:nvSpPr>
              <p:cNvPr id="8" name="Inhalts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3257600"/>
                <a:ext cx="5112568" cy="3123728"/>
              </a:xfrm>
              <a:prstGeom prst="rect">
                <a:avLst/>
              </a:prstGeom>
              <a:blipFill rotWithShape="1">
                <a:blip r:embed="rId6"/>
                <a:stretch>
                  <a:fillRect l="-2864" t="-5458" r="-2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Inhaltsplatzhalter 6"/>
          <p:cNvSpPr txBox="1">
            <a:spLocks/>
          </p:cNvSpPr>
          <p:nvPr/>
        </p:nvSpPr>
        <p:spPr>
          <a:xfrm>
            <a:off x="6040760" y="3874491"/>
            <a:ext cx="3096344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pSp>
        <p:nvGrpSpPr>
          <p:cNvPr id="1034" name="Gruppieren 1033"/>
          <p:cNvGrpSpPr/>
          <p:nvPr/>
        </p:nvGrpSpPr>
        <p:grpSpPr>
          <a:xfrm>
            <a:off x="323528" y="1772816"/>
            <a:ext cx="4113131" cy="1104426"/>
            <a:chOff x="314853" y="1832255"/>
            <a:chExt cx="4113131" cy="1104426"/>
          </a:xfrm>
        </p:grpSpPr>
        <p:grpSp>
          <p:nvGrpSpPr>
            <p:cNvPr id="1033" name="Gruppieren 1032"/>
            <p:cNvGrpSpPr/>
            <p:nvPr/>
          </p:nvGrpSpPr>
          <p:grpSpPr>
            <a:xfrm>
              <a:off x="691431" y="1832255"/>
              <a:ext cx="3736553" cy="790347"/>
              <a:chOff x="691431" y="1832255"/>
              <a:chExt cx="3736553" cy="790347"/>
            </a:xfrm>
          </p:grpSpPr>
          <p:cxnSp>
            <p:nvCxnSpPr>
              <p:cNvPr id="15" name="Gerade Verbindung 14"/>
              <p:cNvCxnSpPr/>
              <p:nvPr/>
            </p:nvCxnSpPr>
            <p:spPr>
              <a:xfrm>
                <a:off x="827584" y="2334570"/>
                <a:ext cx="3600400" cy="288032"/>
              </a:xfrm>
              <a:prstGeom prst="line">
                <a:avLst/>
              </a:prstGeom>
              <a:ln w="1016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hteck 15"/>
                  <p:cNvSpPr/>
                  <p:nvPr/>
                </p:nvSpPr>
                <p:spPr>
                  <a:xfrm>
                    <a:off x="2392558" y="1832255"/>
                    <a:ext cx="780919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6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de-DE" sz="36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oMath>
                      </m:oMathPara>
                    </a14:m>
                    <a:endParaRPr lang="de-DE" sz="3600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hteck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2558" y="1832255"/>
                    <a:ext cx="780919" cy="64633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Gerade Verbindung 17"/>
              <p:cNvCxnSpPr/>
              <p:nvPr/>
            </p:nvCxnSpPr>
            <p:spPr>
              <a:xfrm>
                <a:off x="691431" y="2320260"/>
                <a:ext cx="144016" cy="14310"/>
              </a:xfrm>
              <a:prstGeom prst="line">
                <a:avLst/>
              </a:prstGeom>
              <a:ln w="1016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hteck 28"/>
                <p:cNvSpPr/>
                <p:nvPr/>
              </p:nvSpPr>
              <p:spPr>
                <a:xfrm>
                  <a:off x="314853" y="2290350"/>
                  <a:ext cx="72481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6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de-DE" sz="3600" b="1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𝒍</m:t>
                            </m:r>
                          </m:sub>
                        </m:sSub>
                      </m:oMath>
                    </m:oMathPara>
                  </a14:m>
                  <a:endParaRPr lang="de-DE" sz="3600" b="1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hteck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53" y="2290350"/>
                  <a:ext cx="724814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Gerade Verbindung 29"/>
          <p:cNvCxnSpPr/>
          <p:nvPr/>
        </p:nvCxnSpPr>
        <p:spPr>
          <a:xfrm>
            <a:off x="6771038" y="1064444"/>
            <a:ext cx="936104" cy="1281834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7180390" y="1916832"/>
            <a:ext cx="1163979" cy="1606741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7120880" y="3212976"/>
            <a:ext cx="468052" cy="144016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6300192" y="2924336"/>
            <a:ext cx="820688" cy="28864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62901" y="2739670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(Bild von: </a:t>
            </a:r>
            <a:r>
              <a:rPr lang="de-DE" dirty="0"/>
              <a:t>http://de.wikipedia.org/wiki/Hebelgesetz)</a:t>
            </a:r>
          </a:p>
        </p:txBody>
      </p:sp>
    </p:spTree>
    <p:extLst>
      <p:ext uri="{BB962C8B-B14F-4D97-AF65-F5344CB8AC3E}">
        <p14:creationId xmlns:p14="http://schemas.microsoft.com/office/powerpoint/2010/main" val="9227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8628 0.15695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620713"/>
            <a:ext cx="2987824" cy="40618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Biomechanik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0"/>
          </p:nvPr>
        </p:nvSpPr>
        <p:spPr>
          <a:xfrm>
            <a:off x="3203848" y="620688"/>
            <a:ext cx="5688632" cy="5616624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de-DE" dirty="0" smtClean="0"/>
              <a:t>Beim Angreifer: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Gelenke blockieren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Ihren natürlichen Spielraum </a:t>
            </a:r>
            <a:r>
              <a:rPr lang="de-DE" dirty="0" smtClean="0"/>
              <a:t>ausnutzen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Sich in die Kraftlinie des Angreifers einbinden</a:t>
            </a:r>
            <a:endParaRPr lang="de-DE" dirty="0" smtClean="0"/>
          </a:p>
          <a:p>
            <a:r>
              <a:rPr lang="de-DE" dirty="0" smtClean="0"/>
              <a:t>Beim </a:t>
            </a:r>
            <a:r>
              <a:rPr lang="de-DE" dirty="0" err="1" smtClean="0"/>
              <a:t>Aikidoka</a:t>
            </a:r>
            <a:r>
              <a:rPr lang="de-DE" dirty="0" smtClean="0"/>
              <a:t>: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Kokyu</a:t>
            </a:r>
            <a:r>
              <a:rPr lang="de-DE" dirty="0"/>
              <a:t> </a:t>
            </a:r>
            <a:r>
              <a:rPr lang="de-DE" dirty="0" smtClean="0"/>
              <a:t>(Atemkraft vs. muskuläre Spannung) 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Fußstellung </a:t>
            </a:r>
            <a:r>
              <a:rPr lang="de-DE" dirty="0" err="1" smtClean="0"/>
              <a:t>Hanmi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Techniken werden in der Körpermittellinie ausgeführt </a:t>
            </a:r>
            <a:endParaRPr lang="de-DE" sz="2400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9" name="Inhaltsplatzhalter 8"/>
          <p:cNvSpPr>
            <a:spLocks noGrp="1"/>
          </p:cNvSpPr>
          <p:nvPr>
            <p:ph idx="11"/>
          </p:nvPr>
        </p:nvSpPr>
        <p:spPr>
          <a:xfrm>
            <a:off x="0" y="4725144"/>
            <a:ext cx="3034478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/>
              <a:t>Menschlicher Körper: ein System mit vielen Freiheitgraden!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276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de-DE" i="1" u="sng" dirty="0" smtClean="0">
                    <a:latin typeface="+mj-lt"/>
                  </a:rPr>
                  <a:t>Newtonsche Gesetze: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Ohne einwirkende Kräfte, gibt es keine Geschwindigkeitsänderung</a:t>
                </a:r>
                <a:endParaRPr lang="de-DE" b="0" i="1" dirty="0" smtClean="0">
                  <a:latin typeface="Cambria Math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b="0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𝑚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de-DE" dirty="0" smtClean="0"/>
                  <a:t> mit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de-DE" dirty="0" smtClean="0"/>
                  <a:t>: Kraft,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de-DE" dirty="0" smtClean="0"/>
                  <a:t>: Beschleunigung,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de-DE" dirty="0" smtClean="0"/>
                  <a:t>: Masse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de-DE" dirty="0" smtClean="0"/>
                  <a:t> Kraft = -Gegenkraft</a:t>
                </a:r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4896544"/>
              </a:xfrm>
              <a:blipFill rotWithShape="1">
                <a:blip r:embed="rId3"/>
                <a:stretch>
                  <a:fillRect l="-1926" b="-2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Kraft, Masse, Trägheit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A. Kessler,  J. Schmidt,  K. Schergaut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Physik in der Kampfkunst Aikido                                http://www.uni-jena.de/aikido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84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Microsoft Office PowerPoint</Application>
  <PresentationFormat>Bildschirmpräsentation (4:3)</PresentationFormat>
  <Paragraphs>156</Paragraphs>
  <Slides>13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Physik in der Kampfkunst Aikido</vt:lpstr>
      <vt:lpstr>Aikido - was ist das?</vt:lpstr>
      <vt:lpstr>Entstehung</vt:lpstr>
      <vt:lpstr>Traditionelles Aikido</vt:lpstr>
      <vt:lpstr>Physik in Aikido</vt:lpstr>
      <vt:lpstr>Fußstellung und Schwerpunkt</vt:lpstr>
      <vt:lpstr>Hebelgesetz</vt:lpstr>
      <vt:lpstr>Biomechanik</vt:lpstr>
      <vt:lpstr>Kraft, Masse, Trägheit</vt:lpstr>
      <vt:lpstr>Impulsübertragung</vt:lpstr>
      <vt:lpstr>Drehimpulserhaltung</vt:lpstr>
      <vt:lpstr>Drehimpulserhaltung</vt:lpstr>
      <vt:lpstr>Zusammenfassung</vt:lpstr>
    </vt:vector>
  </TitlesOfParts>
  <Company>FSU-Jena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Physik in der Kampfkunst Aikido</dc:title>
  <dc:creator>Alexander Kessler</dc:creator>
  <cp:lastModifiedBy>AlexK</cp:lastModifiedBy>
  <cp:revision>107</cp:revision>
  <dcterms:created xsi:type="dcterms:W3CDTF">2013-11-13T16:31:26Z</dcterms:created>
  <dcterms:modified xsi:type="dcterms:W3CDTF">2013-11-22T15:11:53Z</dcterms:modified>
</cp:coreProperties>
</file>