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9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56294-CF96-4F45-9506-C80C8E0D2FD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24A27AA-9AA9-4215-B05C-F2D11D2BAF2F}">
      <dgm:prSet/>
      <dgm:spPr/>
      <dgm:t>
        <a:bodyPr/>
        <a:lstStyle/>
        <a:p>
          <a:pPr>
            <a:defRPr b="1"/>
          </a:pPr>
          <a:r>
            <a:rPr lang="en-US" b="0"/>
            <a:t>LogisticRegression</a:t>
          </a:r>
          <a:endParaRPr lang="en-US"/>
        </a:p>
      </dgm:t>
    </dgm:pt>
    <dgm:pt modelId="{D38292F2-95A9-4B7A-A41B-4B0AFED0FE35}" type="parTrans" cxnId="{0798305C-5877-4F55-95A9-2311BEEFA962}">
      <dgm:prSet/>
      <dgm:spPr/>
      <dgm:t>
        <a:bodyPr/>
        <a:lstStyle/>
        <a:p>
          <a:endParaRPr lang="en-US"/>
        </a:p>
      </dgm:t>
    </dgm:pt>
    <dgm:pt modelId="{A21E12DE-5C14-4429-B7E5-8C761A19AE65}" type="sibTrans" cxnId="{0798305C-5877-4F55-95A9-2311BEEFA962}">
      <dgm:prSet/>
      <dgm:spPr/>
      <dgm:t>
        <a:bodyPr/>
        <a:lstStyle/>
        <a:p>
          <a:endParaRPr lang="en-US"/>
        </a:p>
      </dgm:t>
    </dgm:pt>
    <dgm:pt modelId="{6011E5F5-D2D8-4B96-9B67-6FF43573134D}">
      <dgm:prSet/>
      <dgm:spPr/>
      <dgm:t>
        <a:bodyPr/>
        <a:lstStyle/>
        <a:p>
          <a:r>
            <a:rPr lang="en-US" b="0" i="0"/>
            <a:t>accuracy: 0.739</a:t>
          </a:r>
          <a:endParaRPr lang="en-US"/>
        </a:p>
      </dgm:t>
    </dgm:pt>
    <dgm:pt modelId="{1D0D3A6B-AF7C-4148-9C89-FAF75A12410B}" type="parTrans" cxnId="{D2E02AC6-F5B3-429A-A932-14C52FE562A8}">
      <dgm:prSet/>
      <dgm:spPr/>
      <dgm:t>
        <a:bodyPr/>
        <a:lstStyle/>
        <a:p>
          <a:endParaRPr lang="en-US"/>
        </a:p>
      </dgm:t>
    </dgm:pt>
    <dgm:pt modelId="{DF8C3A3E-6883-40D2-B59F-B8E6887DC610}" type="sibTrans" cxnId="{D2E02AC6-F5B3-429A-A932-14C52FE562A8}">
      <dgm:prSet/>
      <dgm:spPr/>
      <dgm:t>
        <a:bodyPr/>
        <a:lstStyle/>
        <a:p>
          <a:endParaRPr lang="en-US"/>
        </a:p>
      </dgm:t>
    </dgm:pt>
    <dgm:pt modelId="{38358D1C-CB67-4DE6-9742-FCD0CCBDD64B}">
      <dgm:prSet/>
      <dgm:spPr/>
      <dgm:t>
        <a:bodyPr/>
        <a:lstStyle/>
        <a:p>
          <a:pPr>
            <a:defRPr b="1"/>
          </a:pPr>
          <a:r>
            <a:rPr lang="en-US" b="0"/>
            <a:t>RandomForest</a:t>
          </a:r>
          <a:endParaRPr lang="en-US"/>
        </a:p>
      </dgm:t>
    </dgm:pt>
    <dgm:pt modelId="{C9E711C3-995E-4878-A0DC-58091118A920}" type="parTrans" cxnId="{2F4DA6F3-A177-4F82-883A-668156F94D3A}">
      <dgm:prSet/>
      <dgm:spPr/>
      <dgm:t>
        <a:bodyPr/>
        <a:lstStyle/>
        <a:p>
          <a:endParaRPr lang="en-US"/>
        </a:p>
      </dgm:t>
    </dgm:pt>
    <dgm:pt modelId="{EC1B61CA-F592-4F30-A791-C4BF04E272C8}" type="sibTrans" cxnId="{2F4DA6F3-A177-4F82-883A-668156F94D3A}">
      <dgm:prSet/>
      <dgm:spPr/>
      <dgm:t>
        <a:bodyPr/>
        <a:lstStyle/>
        <a:p>
          <a:endParaRPr lang="en-US"/>
        </a:p>
      </dgm:t>
    </dgm:pt>
    <dgm:pt modelId="{89A2C2D0-C19C-40CA-88DF-DF77EAC9BC27}">
      <dgm:prSet/>
      <dgm:spPr/>
      <dgm:t>
        <a:bodyPr/>
        <a:lstStyle/>
        <a:p>
          <a:r>
            <a:rPr lang="en-US" b="0" i="0"/>
            <a:t>accuracy: 0.762</a:t>
          </a:r>
          <a:endParaRPr lang="en-US"/>
        </a:p>
      </dgm:t>
    </dgm:pt>
    <dgm:pt modelId="{6EAAE091-BD51-4128-8ABD-C20B4A707947}" type="parTrans" cxnId="{AD56D6A4-AE56-445E-8177-23E426D80A7B}">
      <dgm:prSet/>
      <dgm:spPr/>
      <dgm:t>
        <a:bodyPr/>
        <a:lstStyle/>
        <a:p>
          <a:endParaRPr lang="en-US"/>
        </a:p>
      </dgm:t>
    </dgm:pt>
    <dgm:pt modelId="{3482B48C-C610-4504-BF83-2436DDB2045C}" type="sibTrans" cxnId="{AD56D6A4-AE56-445E-8177-23E426D80A7B}">
      <dgm:prSet/>
      <dgm:spPr/>
      <dgm:t>
        <a:bodyPr/>
        <a:lstStyle/>
        <a:p>
          <a:endParaRPr lang="en-US"/>
        </a:p>
      </dgm:t>
    </dgm:pt>
    <dgm:pt modelId="{5886EA1D-3053-46DC-878B-D18ED6DC0DE0}" type="pres">
      <dgm:prSet presAssocID="{7DE56294-CF96-4F45-9506-C80C8E0D2FDC}" presName="root" presStyleCnt="0">
        <dgm:presLayoutVars>
          <dgm:dir/>
          <dgm:resizeHandles val="exact"/>
        </dgm:presLayoutVars>
      </dgm:prSet>
      <dgm:spPr/>
    </dgm:pt>
    <dgm:pt modelId="{9BCD9807-9DBE-4C68-A0CA-D7DD124432B6}" type="pres">
      <dgm:prSet presAssocID="{A24A27AA-9AA9-4215-B05C-F2D11D2BAF2F}" presName="compNode" presStyleCnt="0"/>
      <dgm:spPr/>
    </dgm:pt>
    <dgm:pt modelId="{4D7A56BC-2A02-4D96-9110-2DA375BE6402}" type="pres">
      <dgm:prSet presAssocID="{A24A27AA-9AA9-4215-B05C-F2D11D2BAF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E8ED087-DE93-4A3F-B188-B26330419D94}" type="pres">
      <dgm:prSet presAssocID="{A24A27AA-9AA9-4215-B05C-F2D11D2BAF2F}" presName="iconSpace" presStyleCnt="0"/>
      <dgm:spPr/>
    </dgm:pt>
    <dgm:pt modelId="{4D42F8C0-C131-4EDB-B8F9-8766A471F947}" type="pres">
      <dgm:prSet presAssocID="{A24A27AA-9AA9-4215-B05C-F2D11D2BAF2F}" presName="parTx" presStyleLbl="revTx" presStyleIdx="0" presStyleCnt="4">
        <dgm:presLayoutVars>
          <dgm:chMax val="0"/>
          <dgm:chPref val="0"/>
        </dgm:presLayoutVars>
      </dgm:prSet>
      <dgm:spPr/>
    </dgm:pt>
    <dgm:pt modelId="{9F6977D5-B15C-4C4F-AC8D-C8E08F965B15}" type="pres">
      <dgm:prSet presAssocID="{A24A27AA-9AA9-4215-B05C-F2D11D2BAF2F}" presName="txSpace" presStyleCnt="0"/>
      <dgm:spPr/>
    </dgm:pt>
    <dgm:pt modelId="{7AA93B38-4F0F-4FF2-BA0C-9D0633EDFCDE}" type="pres">
      <dgm:prSet presAssocID="{A24A27AA-9AA9-4215-B05C-F2D11D2BAF2F}" presName="desTx" presStyleLbl="revTx" presStyleIdx="1" presStyleCnt="4">
        <dgm:presLayoutVars/>
      </dgm:prSet>
      <dgm:spPr/>
    </dgm:pt>
    <dgm:pt modelId="{4D931F51-B9DE-4D3F-9045-092FA7D974DE}" type="pres">
      <dgm:prSet presAssocID="{A21E12DE-5C14-4429-B7E5-8C761A19AE65}" presName="sibTrans" presStyleCnt="0"/>
      <dgm:spPr/>
    </dgm:pt>
    <dgm:pt modelId="{3B1BB44C-C253-462C-A94F-C42DDD786B9B}" type="pres">
      <dgm:prSet presAssocID="{38358D1C-CB67-4DE6-9742-FCD0CCBDD64B}" presName="compNode" presStyleCnt="0"/>
      <dgm:spPr/>
    </dgm:pt>
    <dgm:pt modelId="{86FBD196-CC18-4F75-BDE5-FA8B734FC779}" type="pres">
      <dgm:prSet presAssocID="{38358D1C-CB67-4DE6-9742-FCD0CCBDD6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FB75C8E-CF42-4E95-B4EC-C6E26C403EF7}" type="pres">
      <dgm:prSet presAssocID="{38358D1C-CB67-4DE6-9742-FCD0CCBDD64B}" presName="iconSpace" presStyleCnt="0"/>
      <dgm:spPr/>
    </dgm:pt>
    <dgm:pt modelId="{CD24B849-32E1-4CF1-94F3-1FC9CE43C004}" type="pres">
      <dgm:prSet presAssocID="{38358D1C-CB67-4DE6-9742-FCD0CCBDD64B}" presName="parTx" presStyleLbl="revTx" presStyleIdx="2" presStyleCnt="4">
        <dgm:presLayoutVars>
          <dgm:chMax val="0"/>
          <dgm:chPref val="0"/>
        </dgm:presLayoutVars>
      </dgm:prSet>
      <dgm:spPr/>
    </dgm:pt>
    <dgm:pt modelId="{C60CD682-DA75-4569-BDD3-5F6E2EC12697}" type="pres">
      <dgm:prSet presAssocID="{38358D1C-CB67-4DE6-9742-FCD0CCBDD64B}" presName="txSpace" presStyleCnt="0"/>
      <dgm:spPr/>
    </dgm:pt>
    <dgm:pt modelId="{638A9D3C-7AB1-4197-ACD2-B35A1EEC362A}" type="pres">
      <dgm:prSet presAssocID="{38358D1C-CB67-4DE6-9742-FCD0CCBDD64B}" presName="desTx" presStyleLbl="revTx" presStyleIdx="3" presStyleCnt="4">
        <dgm:presLayoutVars/>
      </dgm:prSet>
      <dgm:spPr/>
    </dgm:pt>
  </dgm:ptLst>
  <dgm:cxnLst>
    <dgm:cxn modelId="{152E742B-04DD-4D8A-8049-50F445C675E6}" type="presOf" srcId="{6011E5F5-D2D8-4B96-9B67-6FF43573134D}" destId="{7AA93B38-4F0F-4FF2-BA0C-9D0633EDFCDE}" srcOrd="0" destOrd="0" presId="urn:microsoft.com/office/officeart/2018/2/layout/IconLabelDescriptionList"/>
    <dgm:cxn modelId="{0798305C-5877-4F55-95A9-2311BEEFA962}" srcId="{7DE56294-CF96-4F45-9506-C80C8E0D2FDC}" destId="{A24A27AA-9AA9-4215-B05C-F2D11D2BAF2F}" srcOrd="0" destOrd="0" parTransId="{D38292F2-95A9-4B7A-A41B-4B0AFED0FE35}" sibTransId="{A21E12DE-5C14-4429-B7E5-8C761A19AE65}"/>
    <dgm:cxn modelId="{4D0C0242-AAA9-4117-99B5-A2237916DC73}" type="presOf" srcId="{38358D1C-CB67-4DE6-9742-FCD0CCBDD64B}" destId="{CD24B849-32E1-4CF1-94F3-1FC9CE43C004}" srcOrd="0" destOrd="0" presId="urn:microsoft.com/office/officeart/2018/2/layout/IconLabelDescriptionList"/>
    <dgm:cxn modelId="{ABF18C49-B3F7-4E3D-9D42-CFE9E01A8C8A}" type="presOf" srcId="{89A2C2D0-C19C-40CA-88DF-DF77EAC9BC27}" destId="{638A9D3C-7AB1-4197-ACD2-B35A1EEC362A}" srcOrd="0" destOrd="0" presId="urn:microsoft.com/office/officeart/2018/2/layout/IconLabelDescriptionList"/>
    <dgm:cxn modelId="{E7AA2876-0B71-443C-A2E9-2A4F42E67038}" type="presOf" srcId="{A24A27AA-9AA9-4215-B05C-F2D11D2BAF2F}" destId="{4D42F8C0-C131-4EDB-B8F9-8766A471F947}" srcOrd="0" destOrd="0" presId="urn:microsoft.com/office/officeart/2018/2/layout/IconLabelDescriptionList"/>
    <dgm:cxn modelId="{45EE0859-349C-4D16-AE31-EEF32185C3CC}" type="presOf" srcId="{7DE56294-CF96-4F45-9506-C80C8E0D2FDC}" destId="{5886EA1D-3053-46DC-878B-D18ED6DC0DE0}" srcOrd="0" destOrd="0" presId="urn:microsoft.com/office/officeart/2018/2/layout/IconLabelDescriptionList"/>
    <dgm:cxn modelId="{AD56D6A4-AE56-445E-8177-23E426D80A7B}" srcId="{38358D1C-CB67-4DE6-9742-FCD0CCBDD64B}" destId="{89A2C2D0-C19C-40CA-88DF-DF77EAC9BC27}" srcOrd="0" destOrd="0" parTransId="{6EAAE091-BD51-4128-8ABD-C20B4A707947}" sibTransId="{3482B48C-C610-4504-BF83-2436DDB2045C}"/>
    <dgm:cxn modelId="{D2E02AC6-F5B3-429A-A932-14C52FE562A8}" srcId="{A24A27AA-9AA9-4215-B05C-F2D11D2BAF2F}" destId="{6011E5F5-D2D8-4B96-9B67-6FF43573134D}" srcOrd="0" destOrd="0" parTransId="{1D0D3A6B-AF7C-4148-9C89-FAF75A12410B}" sibTransId="{DF8C3A3E-6883-40D2-B59F-B8E6887DC610}"/>
    <dgm:cxn modelId="{2F4DA6F3-A177-4F82-883A-668156F94D3A}" srcId="{7DE56294-CF96-4F45-9506-C80C8E0D2FDC}" destId="{38358D1C-CB67-4DE6-9742-FCD0CCBDD64B}" srcOrd="1" destOrd="0" parTransId="{C9E711C3-995E-4878-A0DC-58091118A920}" sibTransId="{EC1B61CA-F592-4F30-A791-C4BF04E272C8}"/>
    <dgm:cxn modelId="{57548929-8C28-4B37-B9B0-98035A129816}" type="presParOf" srcId="{5886EA1D-3053-46DC-878B-D18ED6DC0DE0}" destId="{9BCD9807-9DBE-4C68-A0CA-D7DD124432B6}" srcOrd="0" destOrd="0" presId="urn:microsoft.com/office/officeart/2018/2/layout/IconLabelDescriptionList"/>
    <dgm:cxn modelId="{FE4631CF-418B-4B20-A958-5B44268160AF}" type="presParOf" srcId="{9BCD9807-9DBE-4C68-A0CA-D7DD124432B6}" destId="{4D7A56BC-2A02-4D96-9110-2DA375BE6402}" srcOrd="0" destOrd="0" presId="urn:microsoft.com/office/officeart/2018/2/layout/IconLabelDescriptionList"/>
    <dgm:cxn modelId="{680AE156-2562-4CF1-BEDD-3EF2E97A73FA}" type="presParOf" srcId="{9BCD9807-9DBE-4C68-A0CA-D7DD124432B6}" destId="{6E8ED087-DE93-4A3F-B188-B26330419D94}" srcOrd="1" destOrd="0" presId="urn:microsoft.com/office/officeart/2018/2/layout/IconLabelDescriptionList"/>
    <dgm:cxn modelId="{639C754F-2F1B-49F6-AABE-8066734C35A0}" type="presParOf" srcId="{9BCD9807-9DBE-4C68-A0CA-D7DD124432B6}" destId="{4D42F8C0-C131-4EDB-B8F9-8766A471F947}" srcOrd="2" destOrd="0" presId="urn:microsoft.com/office/officeart/2018/2/layout/IconLabelDescriptionList"/>
    <dgm:cxn modelId="{EA16EFB3-BB1E-4678-9A7C-E52CA4D8A08F}" type="presParOf" srcId="{9BCD9807-9DBE-4C68-A0CA-D7DD124432B6}" destId="{9F6977D5-B15C-4C4F-AC8D-C8E08F965B15}" srcOrd="3" destOrd="0" presId="urn:microsoft.com/office/officeart/2018/2/layout/IconLabelDescriptionList"/>
    <dgm:cxn modelId="{062971C6-2540-4CD5-8FB7-59A7831791EF}" type="presParOf" srcId="{9BCD9807-9DBE-4C68-A0CA-D7DD124432B6}" destId="{7AA93B38-4F0F-4FF2-BA0C-9D0633EDFCDE}" srcOrd="4" destOrd="0" presId="urn:microsoft.com/office/officeart/2018/2/layout/IconLabelDescriptionList"/>
    <dgm:cxn modelId="{E4CFCC05-3D2B-487D-8DC6-0A7F78AB3E22}" type="presParOf" srcId="{5886EA1D-3053-46DC-878B-D18ED6DC0DE0}" destId="{4D931F51-B9DE-4D3F-9045-092FA7D974DE}" srcOrd="1" destOrd="0" presId="urn:microsoft.com/office/officeart/2018/2/layout/IconLabelDescriptionList"/>
    <dgm:cxn modelId="{74987CDB-5938-40EF-A84D-596DD29B03B1}" type="presParOf" srcId="{5886EA1D-3053-46DC-878B-D18ED6DC0DE0}" destId="{3B1BB44C-C253-462C-A94F-C42DDD786B9B}" srcOrd="2" destOrd="0" presId="urn:microsoft.com/office/officeart/2018/2/layout/IconLabelDescriptionList"/>
    <dgm:cxn modelId="{88EA9F08-D832-429D-B860-24B4EDE47DFD}" type="presParOf" srcId="{3B1BB44C-C253-462C-A94F-C42DDD786B9B}" destId="{86FBD196-CC18-4F75-BDE5-FA8B734FC779}" srcOrd="0" destOrd="0" presId="urn:microsoft.com/office/officeart/2018/2/layout/IconLabelDescriptionList"/>
    <dgm:cxn modelId="{9212E0BB-959D-4F95-AF64-83FD794D3016}" type="presParOf" srcId="{3B1BB44C-C253-462C-A94F-C42DDD786B9B}" destId="{9FB75C8E-CF42-4E95-B4EC-C6E26C403EF7}" srcOrd="1" destOrd="0" presId="urn:microsoft.com/office/officeart/2018/2/layout/IconLabelDescriptionList"/>
    <dgm:cxn modelId="{75DD29DA-A7FF-4B19-8A11-A31D61913F75}" type="presParOf" srcId="{3B1BB44C-C253-462C-A94F-C42DDD786B9B}" destId="{CD24B849-32E1-4CF1-94F3-1FC9CE43C004}" srcOrd="2" destOrd="0" presId="urn:microsoft.com/office/officeart/2018/2/layout/IconLabelDescriptionList"/>
    <dgm:cxn modelId="{1EF739D1-4F8D-4D19-92F9-4546C598CFBE}" type="presParOf" srcId="{3B1BB44C-C253-462C-A94F-C42DDD786B9B}" destId="{C60CD682-DA75-4569-BDD3-5F6E2EC12697}" srcOrd="3" destOrd="0" presId="urn:microsoft.com/office/officeart/2018/2/layout/IconLabelDescriptionList"/>
    <dgm:cxn modelId="{3E4F8470-03E2-4A3D-857F-56E865EC5551}" type="presParOf" srcId="{3B1BB44C-C253-462C-A94F-C42DDD786B9B}" destId="{638A9D3C-7AB1-4197-ACD2-B35A1EEC36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A56BC-2A02-4D96-9110-2DA375BE6402}">
      <dsp:nvSpPr>
        <dsp:cNvPr id="0" name=""/>
        <dsp:cNvSpPr/>
      </dsp:nvSpPr>
      <dsp:spPr>
        <a:xfrm>
          <a:off x="340725" y="2670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2F8C0-C131-4EDB-B8F9-8766A471F947}">
      <dsp:nvSpPr>
        <dsp:cNvPr id="0" name=""/>
        <dsp:cNvSpPr/>
      </dsp:nvSpPr>
      <dsp:spPr>
        <a:xfrm>
          <a:off x="340725" y="1908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LogisticRegression</a:t>
          </a:r>
          <a:endParaRPr lang="en-US" sz="3600" kern="1200"/>
        </a:p>
      </dsp:txBody>
      <dsp:txXfrm>
        <a:off x="340725" y="1908657"/>
        <a:ext cx="4320000" cy="648000"/>
      </dsp:txXfrm>
    </dsp:sp>
    <dsp:sp modelId="{7AA93B38-4F0F-4FF2-BA0C-9D0633EDFCDE}">
      <dsp:nvSpPr>
        <dsp:cNvPr id="0" name=""/>
        <dsp:cNvSpPr/>
      </dsp:nvSpPr>
      <dsp:spPr>
        <a:xfrm>
          <a:off x="340725" y="2616936"/>
          <a:ext cx="4320000" cy="66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accuracy: 0.739</a:t>
          </a:r>
          <a:endParaRPr lang="en-US" sz="3600" kern="1200"/>
        </a:p>
      </dsp:txBody>
      <dsp:txXfrm>
        <a:off x="340725" y="2616936"/>
        <a:ext cx="4320000" cy="664068"/>
      </dsp:txXfrm>
    </dsp:sp>
    <dsp:sp modelId="{86FBD196-CC18-4F75-BDE5-FA8B734FC779}">
      <dsp:nvSpPr>
        <dsp:cNvPr id="0" name=""/>
        <dsp:cNvSpPr/>
      </dsp:nvSpPr>
      <dsp:spPr>
        <a:xfrm>
          <a:off x="5416725" y="2670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4B849-32E1-4CF1-94F3-1FC9CE43C004}">
      <dsp:nvSpPr>
        <dsp:cNvPr id="0" name=""/>
        <dsp:cNvSpPr/>
      </dsp:nvSpPr>
      <dsp:spPr>
        <a:xfrm>
          <a:off x="5416725" y="1908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RandomForest</a:t>
          </a:r>
          <a:endParaRPr lang="en-US" sz="3600" kern="1200"/>
        </a:p>
      </dsp:txBody>
      <dsp:txXfrm>
        <a:off x="5416725" y="1908657"/>
        <a:ext cx="4320000" cy="648000"/>
      </dsp:txXfrm>
    </dsp:sp>
    <dsp:sp modelId="{638A9D3C-7AB1-4197-ACD2-B35A1EEC362A}">
      <dsp:nvSpPr>
        <dsp:cNvPr id="0" name=""/>
        <dsp:cNvSpPr/>
      </dsp:nvSpPr>
      <dsp:spPr>
        <a:xfrm>
          <a:off x="5416725" y="2616936"/>
          <a:ext cx="4320000" cy="66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accuracy: 0.762</a:t>
          </a:r>
          <a:endParaRPr lang="en-US" sz="3600" kern="1200"/>
        </a:p>
      </dsp:txBody>
      <dsp:txXfrm>
        <a:off x="5416725" y="2616936"/>
        <a:ext cx="4320000" cy="66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740E-1E85-40A1-9FD0-C98D78150DD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92B44-F97A-474E-8763-6443DBB73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B44-F97A-474E-8763-6443DBB739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2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3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0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7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6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0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13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77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8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close up of a purple liquid&#10;&#10;Description automatically generated">
            <a:extLst>
              <a:ext uri="{FF2B5EF4-FFF2-40B4-BE49-F238E27FC236}">
                <a16:creationId xmlns:a16="http://schemas.microsoft.com/office/drawing/2014/main" id="{E9F798FD-AC02-F26C-4BC4-DB271432F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25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1C04C-AD97-5C54-7F0C-06995244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br>
              <a:rPr lang="zh-CN" altLang="en-US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altLang="zh-CN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 Airport Data Analysis and Predictive Modeling 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510F2-A03A-C871-8CA3-659E57D5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876" y="4492813"/>
            <a:ext cx="2721639" cy="1159880"/>
          </a:xfrm>
        </p:spPr>
        <p:txBody>
          <a:bodyPr anchor="t">
            <a:normAutofit/>
          </a:bodyPr>
          <a:lstStyle/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CS777 Project 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Xizhao Zhang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9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FD8B-F022-9799-8294-CFCC4AA3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and Preprocessing</a:t>
            </a:r>
            <a:endParaRPr lang="zh-CN" alt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CE73AF-7BB1-B573-73B2-1A6FA119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800" y="2522538"/>
            <a:ext cx="8084775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BAE1-3BB4-A41D-108C-44D9A9C1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2442-74EB-F30E-1CFB-7EDA9C76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Clustering for different features</a:t>
            </a:r>
          </a:p>
          <a:p>
            <a:pPr marL="914400" lvl="2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K-means</a:t>
            </a:r>
          </a:p>
          <a:p>
            <a:pPr marL="914400" lvl="2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GMM</a:t>
            </a:r>
          </a:p>
          <a:p>
            <a:pPr lvl="2"/>
            <a:endParaRPr lang="en-US" altLang="zh-CN" sz="20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457200" lvl="1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Classification for airport type</a:t>
            </a:r>
          </a:p>
          <a:p>
            <a:pPr marL="914400" lvl="2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Logistic Regression </a:t>
            </a:r>
          </a:p>
          <a:p>
            <a:pPr marL="914400" lvl="2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Random Forest</a:t>
            </a:r>
            <a:endParaRPr lang="zh-CN" altLang="en-US" sz="20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1670-68A4-8FEB-4B79-768355E6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278637"/>
            <a:ext cx="5403515" cy="189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Clustering - Timezone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08103-ACA3-1517-1C5A-6AA3B11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7" y="618580"/>
            <a:ext cx="4175796" cy="33093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24F00-F3F8-D196-8509-8B8400E58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2615" y="618580"/>
            <a:ext cx="4175796" cy="3309318"/>
          </a:xfrm>
          <a:prstGeom prst="rect">
            <a:avLst/>
          </a:prstGeom>
        </p:spPr>
      </p:pic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8756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6E05DB-DBE4-DFB3-E309-CBD5CB91CDEC}"/>
              </a:ext>
            </a:extLst>
          </p:cNvPr>
          <p:cNvSpPr txBox="1"/>
          <p:nvPr/>
        </p:nvSpPr>
        <p:spPr>
          <a:xfrm>
            <a:off x="6238756" y="4437779"/>
            <a:ext cx="5198232" cy="173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>
                <a:effectLst/>
              </a:rPr>
              <a:t>K-Means: Train (0.868), Test (0.859)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>
                <a:effectLst/>
              </a:rPr>
              <a:t>GMM: Train (0.740), Test (0.746)</a:t>
            </a:r>
          </a:p>
        </p:txBody>
      </p:sp>
    </p:spTree>
    <p:extLst>
      <p:ext uri="{BB962C8B-B14F-4D97-AF65-F5344CB8AC3E}">
        <p14:creationId xmlns:p14="http://schemas.microsoft.com/office/powerpoint/2010/main" val="377434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7CD0F-A478-FA96-D541-046E8730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278637"/>
            <a:ext cx="5403515" cy="189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Clustering - Altitude</a:t>
            </a:r>
          </a:p>
        </p:txBody>
      </p:sp>
      <p:pic>
        <p:nvPicPr>
          <p:cNvPr id="7" name="Content Placeholder 6" descr="A map of the world with green and orange dots&#10;&#10;Description automatically generated">
            <a:extLst>
              <a:ext uri="{FF2B5EF4-FFF2-40B4-BE49-F238E27FC236}">
                <a16:creationId xmlns:a16="http://schemas.microsoft.com/office/drawing/2014/main" id="{A0959A46-D3A2-BDFC-DA5A-7D5C656DB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577" y="618580"/>
            <a:ext cx="4175796" cy="3309318"/>
          </a:xfrm>
          <a:prstGeom prst="rect">
            <a:avLst/>
          </a:prstGeom>
        </p:spPr>
      </p:pic>
      <p:pic>
        <p:nvPicPr>
          <p:cNvPr id="1034" name="Picture 10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45D5C0C7-AEE1-2186-F47C-EBAC56CD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616" y="618580"/>
            <a:ext cx="4175794" cy="33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6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8756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87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8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89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37149D-26A5-449B-0A30-4AD7002D4A5E}"/>
              </a:ext>
            </a:extLst>
          </p:cNvPr>
          <p:cNvSpPr txBox="1"/>
          <p:nvPr/>
        </p:nvSpPr>
        <p:spPr>
          <a:xfrm>
            <a:off x="6238756" y="4437779"/>
            <a:ext cx="5198232" cy="173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/>
              <a:t>K-Means: Train (0.871), Test (0.875)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/>
              <a:t>GMM: Train (0.368), Test (0.391)</a:t>
            </a:r>
          </a:p>
        </p:txBody>
      </p:sp>
    </p:spTree>
    <p:extLst>
      <p:ext uri="{BB962C8B-B14F-4D97-AF65-F5344CB8AC3E}">
        <p14:creationId xmlns:p14="http://schemas.microsoft.com/office/powerpoint/2010/main" val="18367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2" name="Rectangle 210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7CD0F-A478-FA96-D541-046E8730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278637"/>
            <a:ext cx="5403515" cy="189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Clustering – </a:t>
            </a:r>
            <a:br>
              <a:rPr lang="en-US" altLang="zh-CN" dirty="0"/>
            </a:br>
            <a:r>
              <a:rPr lang="en-US" altLang="zh-CN" dirty="0"/>
              <a:t>Latitude &amp; Longitude</a:t>
            </a:r>
            <a:br>
              <a:rPr lang="en-US" altLang="zh-CN" b="0" dirty="0">
                <a:effectLst/>
              </a:rPr>
            </a:b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63E493-D94A-40FE-5566-B0FFA3D8E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9578" y="618580"/>
            <a:ext cx="4175794" cy="33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E59EC9-FC42-E5DD-0DD6-3ECF80E6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616" y="618580"/>
            <a:ext cx="4175794" cy="33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4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8756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0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0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F4C8A19-B440-ADC8-3D6C-091DE3A903A8}"/>
              </a:ext>
            </a:extLst>
          </p:cNvPr>
          <p:cNvSpPr txBox="1"/>
          <p:nvPr/>
        </p:nvSpPr>
        <p:spPr>
          <a:xfrm>
            <a:off x="6238756" y="4437779"/>
            <a:ext cx="5198232" cy="173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/>
              <a:t>K-Means: Train (0.774), Test (0.761)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2000" dirty="0"/>
              <a:t>GMM: Train (0.081), Test (0.072)</a:t>
            </a:r>
          </a:p>
        </p:txBody>
      </p:sp>
    </p:spTree>
    <p:extLst>
      <p:ext uri="{BB962C8B-B14F-4D97-AF65-F5344CB8AC3E}">
        <p14:creationId xmlns:p14="http://schemas.microsoft.com/office/powerpoint/2010/main" val="25554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EB56-13CC-9527-E4EB-E11D33C5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ED975-AB77-0011-F5E7-29F526338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2129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9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0FA-52E9-9064-D3F3-B7200A1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2A4E-4FCE-2FAE-77C6-5797CF50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K-Means consistently outperformed GMM in terms of silhouette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Both K-Means and GMM yielded similar and meaningful clusters when the features were limited to "Timezone" and "Altitude.“</a:t>
            </a:r>
            <a:endParaRPr lang="en-US" altLang="zh-CN" sz="28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GMM's clusters were less interpretable when use "Latitude" and "Longitude“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GMM's performance is highly sensitive to the choice of features</a:t>
            </a:r>
          </a:p>
          <a:p>
            <a:pPr marL="342900" lvl="1" indent="-342900"/>
            <a:r>
              <a:rPr lang="en-US" altLang="zh-CN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Random Forest showed a slightly better performance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814494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D"/>
      </a:dk2>
      <a:lt2>
        <a:srgbClr val="E2E7E8"/>
      </a:lt2>
      <a:accent1>
        <a:srgbClr val="DC8B81"/>
      </a:accent1>
      <a:accent2>
        <a:srgbClr val="D46586"/>
      </a:accent2>
      <a:accent3>
        <a:srgbClr val="DC81C2"/>
      </a:accent3>
      <a:accent4>
        <a:srgbClr val="C565D4"/>
      </a:accent4>
      <a:accent5>
        <a:srgbClr val="AA81DC"/>
      </a:accent5>
      <a:accent6>
        <a:srgbClr val="6865D4"/>
      </a:accent6>
      <a:hlink>
        <a:srgbClr val="598C93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176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Arial</vt:lpstr>
      <vt:lpstr>Avenir Next LT Pro</vt:lpstr>
      <vt:lpstr>Avenir Next LT Pro Light</vt:lpstr>
      <vt:lpstr>Georgia Pro Semibold</vt:lpstr>
      <vt:lpstr>Times New Roman</vt:lpstr>
      <vt:lpstr>Wingdings</vt:lpstr>
      <vt:lpstr>RocaVTI</vt:lpstr>
      <vt:lpstr>  Airport Data Analysis and Predictive Modeling </vt:lpstr>
      <vt:lpstr>Dataset and Preprocessing</vt:lpstr>
      <vt:lpstr>Models</vt:lpstr>
      <vt:lpstr>Clustering - Timezone</vt:lpstr>
      <vt:lpstr>Clustering - Altitude</vt:lpstr>
      <vt:lpstr>Clustering –  Latitude &amp; Longitude </vt:lpstr>
      <vt:lpstr>Classification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Airport Data Analysis and Predictive Modeling </dc:title>
  <dc:creator>Zhang, Xizhao</dc:creator>
  <cp:lastModifiedBy>Zhang, Xizhao</cp:lastModifiedBy>
  <cp:revision>1</cp:revision>
  <dcterms:created xsi:type="dcterms:W3CDTF">2023-10-17T09:46:59Z</dcterms:created>
  <dcterms:modified xsi:type="dcterms:W3CDTF">2023-10-17T10:08:48Z</dcterms:modified>
</cp:coreProperties>
</file>