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74" r:id="rId12"/>
    <p:sldId id="275" r:id="rId13"/>
    <p:sldId id="276" r:id="rId14"/>
    <p:sldId id="285" r:id="rId15"/>
    <p:sldId id="286" r:id="rId16"/>
    <p:sldId id="287" r:id="rId17"/>
    <p:sldId id="288" r:id="rId18"/>
    <p:sldId id="295" r:id="rId19"/>
    <p:sldId id="298" r:id="rId20"/>
    <p:sldId id="299" r:id="rId21"/>
    <p:sldId id="327" r:id="rId22"/>
    <p:sldId id="328" r:id="rId23"/>
    <p:sldId id="329" r:id="rId24"/>
    <p:sldId id="306" r:id="rId25"/>
    <p:sldId id="322" r:id="rId26"/>
    <p:sldId id="325" r:id="rId27"/>
    <p:sldId id="323" r:id="rId28"/>
    <p:sldId id="330" r:id="rId29"/>
    <p:sldId id="324" r:id="rId30"/>
    <p:sldId id="326" r:id="rId31"/>
    <p:sldId id="317" r:id="rId32"/>
    <p:sldId id="300" r:id="rId33"/>
    <p:sldId id="307" r:id="rId34"/>
    <p:sldId id="331" r:id="rId35"/>
    <p:sldId id="319" r:id="rId36"/>
    <p:sldId id="320" r:id="rId37"/>
    <p:sldId id="321" r:id="rId38"/>
  </p:sldIdLst>
  <p:sldSz cx="13004800" cy="9753600"/>
  <p:notesSz cx="6858000" cy="9144000"/>
  <p:defaultTextStyle>
    <a:lvl1pPr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1pPr>
    <a:lvl2pPr indent="2286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2pPr>
    <a:lvl3pPr indent="4572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3pPr>
    <a:lvl4pPr indent="6858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4pPr>
    <a:lvl5pPr indent="9144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5pPr>
    <a:lvl6pPr indent="11430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6pPr>
    <a:lvl7pPr indent="13716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7pPr>
    <a:lvl8pPr indent="16002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8pPr>
    <a:lvl9pPr indent="18288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scaleToFitPaper="1" frameSlides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2" autoAdjust="0"/>
    <p:restoredTop sz="94660"/>
  </p:normalViewPr>
  <p:slideViewPr>
    <p:cSldViewPr snapToGrid="0" snapToObjects="1">
      <p:cViewPr>
        <p:scale>
          <a:sx n="76" d="100"/>
          <a:sy n="76" d="100"/>
        </p:scale>
        <p:origin x="-704" y="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E17EF-C59B-5E46-982E-1D02BAF67234}" type="datetimeFigureOut">
              <a:rPr lang="en-US" smtClean="0"/>
              <a:t>3/9/15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FC576-BBF6-EC42-8463-83812530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60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0619525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9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508000" y="51816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lIns="0" tIns="0" rIns="0" bIns="0" anchor="b"/>
          <a:lstStyle>
            <a:lvl1pPr algn="l" defTabSz="584200">
              <a:lnSpc>
                <a:spcPct val="90000"/>
              </a:lnSpc>
              <a:defRPr sz="6400" cap="all">
                <a:solidFill>
                  <a:srgbClr val="606060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lIns="0" tIns="0" rIns="0" bIns="0"/>
          <a:lstStyle>
            <a:lvl1pPr marL="0" indent="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2286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4572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6858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9144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1104900" y="571500"/>
            <a:ext cx="10795000" cy="23622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7600">
                <a:solidFill>
                  <a:srgbClr val="85604A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1104900" y="3022600"/>
            <a:ext cx="10795000" cy="5715000"/>
          </a:xfrm>
          <a:prstGeom prst="rect">
            <a:avLst/>
          </a:prstGeom>
        </p:spPr>
        <p:txBody>
          <a:bodyPr lIns="0" tIns="0" rIns="0" bIns="0" anchor="ctr"/>
          <a:lstStyle>
            <a:lvl1pPr marL="381000" indent="-381000" defTabSz="584200">
              <a:spcBef>
                <a:spcPts val="3200"/>
              </a:spcBef>
              <a:buClr>
                <a:srgbClr val="9A7865"/>
              </a:buClr>
              <a:buSzPct val="40000"/>
              <a:buFont typeface="Georgia"/>
              <a:buBlip>
                <a:blip r:embed="rId3"/>
              </a:buBlip>
              <a:defRPr sz="3600">
                <a:solidFill>
                  <a:srgbClr val="625B48"/>
                </a:solidFill>
                <a:latin typeface="Didot"/>
                <a:ea typeface="Didot"/>
                <a:cs typeface="Didot"/>
                <a:sym typeface="Didot"/>
              </a:defRPr>
            </a:lvl1pPr>
            <a:lvl2pPr marL="762000" indent="-381000" defTabSz="584200">
              <a:spcBef>
                <a:spcPts val="3200"/>
              </a:spcBef>
              <a:buClr>
                <a:srgbClr val="9A7865"/>
              </a:buClr>
              <a:buSzPct val="40000"/>
              <a:buFont typeface="Georgia"/>
              <a:buBlip>
                <a:blip r:embed="rId3"/>
              </a:buBlip>
              <a:defRPr sz="3600">
                <a:solidFill>
                  <a:srgbClr val="625B48"/>
                </a:solidFill>
                <a:latin typeface="Didot"/>
                <a:ea typeface="Didot"/>
                <a:cs typeface="Didot"/>
                <a:sym typeface="Didot"/>
              </a:defRPr>
            </a:lvl2pPr>
            <a:lvl3pPr marL="1143000" indent="-381000" defTabSz="584200">
              <a:spcBef>
                <a:spcPts val="3200"/>
              </a:spcBef>
              <a:buClr>
                <a:srgbClr val="9A7865"/>
              </a:buClr>
              <a:buSzPct val="40000"/>
              <a:buFont typeface="Georgia"/>
              <a:buBlip>
                <a:blip r:embed="rId3"/>
              </a:buBlip>
              <a:defRPr sz="3600">
                <a:solidFill>
                  <a:srgbClr val="625B48"/>
                </a:solidFill>
                <a:latin typeface="Didot"/>
                <a:ea typeface="Didot"/>
                <a:cs typeface="Didot"/>
                <a:sym typeface="Didot"/>
              </a:defRPr>
            </a:lvl3pPr>
            <a:lvl4pPr marL="1524000" indent="-381000" defTabSz="584200">
              <a:spcBef>
                <a:spcPts val="3200"/>
              </a:spcBef>
              <a:buClr>
                <a:srgbClr val="9A7865"/>
              </a:buClr>
              <a:buSzPct val="40000"/>
              <a:buFont typeface="Georgia"/>
              <a:buBlip>
                <a:blip r:embed="rId3"/>
              </a:buBlip>
              <a:defRPr sz="3600">
                <a:solidFill>
                  <a:srgbClr val="625B48"/>
                </a:solidFill>
                <a:latin typeface="Didot"/>
                <a:ea typeface="Didot"/>
                <a:cs typeface="Didot"/>
                <a:sym typeface="Didot"/>
              </a:defRPr>
            </a:lvl4pPr>
            <a:lvl5pPr marL="1905000" indent="-381000" defTabSz="584200">
              <a:spcBef>
                <a:spcPts val="3200"/>
              </a:spcBef>
              <a:buClr>
                <a:srgbClr val="9A7865"/>
              </a:buClr>
              <a:buSzPct val="40000"/>
              <a:buFont typeface="Georgia"/>
              <a:buBlip>
                <a:blip r:embed="rId3"/>
              </a:buBlip>
              <a:defRPr sz="3600">
                <a:solidFill>
                  <a:srgbClr val="625B48"/>
                </a:solidFill>
                <a:latin typeface="Didot"/>
                <a:ea typeface="Didot"/>
                <a:cs typeface="Didot"/>
                <a:sym typeface="Dido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6311798" y="9321800"/>
            <a:ext cx="368504" cy="425857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 b="1">
                <a:solidFill>
                  <a:srgbClr val="51573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lIns="0" tIns="0" rIns="0" bIns="0" anchor="b"/>
          <a:lstStyle>
            <a:lvl1pPr algn="l" defTabSz="584200">
              <a:lnSpc>
                <a:spcPct val="90000"/>
              </a:lnSpc>
              <a:defRPr sz="6400" cap="all">
                <a:solidFill>
                  <a:srgbClr val="606060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lIns="0" tIns="0" rIns="0" bIns="0"/>
          <a:lstStyle>
            <a:lvl1pPr marL="0" indent="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2286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4572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6858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9144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 lIns="0" tIns="0" rIns="0" bIns="0"/>
          <a:lstStyle>
            <a:lvl1pPr algn="l" defTabSz="584200">
              <a:lnSpc>
                <a:spcPct val="90000"/>
              </a:lnSpc>
              <a:defRPr sz="6400" cap="all">
                <a:solidFill>
                  <a:srgbClr val="606060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lIns="0" tIns="0" rIns="0" bIns="0" anchor="t"/>
          <a:lstStyle>
            <a:lvl1pPr algn="l" defTabSz="584200">
              <a:lnSpc>
                <a:spcPct val="90000"/>
              </a:lnSpc>
              <a:defRPr sz="6400" cap="all">
                <a:solidFill>
                  <a:srgbClr val="606060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lIns="0" tIns="0" rIns="0" bIns="0"/>
          <a:lstStyle>
            <a:lvl1pPr marL="0" indent="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2286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4572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6858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914400" defTabSz="584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508000" y="25781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 lIns="0" tIns="0" rIns="0" bIns="0"/>
          <a:lstStyle>
            <a:lvl1pPr algn="l" defTabSz="584200">
              <a:lnSpc>
                <a:spcPct val="90000"/>
              </a:lnSpc>
              <a:defRPr sz="6400" cap="all">
                <a:solidFill>
                  <a:srgbClr val="606060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508000" y="25781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 lIns="0" tIns="0" rIns="0" bIns="0"/>
          <a:lstStyle>
            <a:lvl1pPr algn="l" defTabSz="584200">
              <a:lnSpc>
                <a:spcPct val="90000"/>
              </a:lnSpc>
              <a:defRPr sz="6400" cap="all">
                <a:solidFill>
                  <a:srgbClr val="606060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 lIns="0" tIns="0" rIns="0" bIns="0" anchor="ctr"/>
          <a:lstStyle>
            <a:lvl1pPr marL="4191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82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573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764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955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508000" y="25781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 lIns="0" tIns="0" rIns="0" bIns="0"/>
          <a:lstStyle>
            <a:lvl1pPr algn="l" defTabSz="584200">
              <a:lnSpc>
                <a:spcPct val="90000"/>
              </a:lnSpc>
              <a:defRPr sz="6400" cap="all">
                <a:solidFill>
                  <a:srgbClr val="606060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 lIns="0" tIns="0" rIns="0" bIns="0" anchor="ctr"/>
          <a:lstStyle>
            <a:lvl1pPr marL="368300" indent="-368300" defTabSz="584200">
              <a:spcBef>
                <a:spcPts val="3200"/>
              </a:spcBef>
              <a:buSzPct val="30000"/>
              <a:buFont typeface="Zapf Dingbats"/>
              <a:buBlip>
                <a:blip r:embed="rId3"/>
              </a:buBlip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36600" indent="-368300" defTabSz="584200">
              <a:spcBef>
                <a:spcPts val="3200"/>
              </a:spcBef>
              <a:buSzPct val="30000"/>
              <a:buFont typeface="Zapf Dingbats"/>
              <a:buBlip>
                <a:blip r:embed="rId3"/>
              </a:buBlip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04900" indent="-368300" defTabSz="584200">
              <a:spcBef>
                <a:spcPts val="3200"/>
              </a:spcBef>
              <a:buSzPct val="30000"/>
              <a:buFont typeface="Zapf Dingbats"/>
              <a:buBlip>
                <a:blip r:embed="rId3"/>
              </a:buBlip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473200" indent="-368300" defTabSz="584200">
              <a:spcBef>
                <a:spcPts val="3200"/>
              </a:spcBef>
              <a:buSzPct val="30000"/>
              <a:buFont typeface="Zapf Dingbats"/>
              <a:buBlip>
                <a:blip r:embed="rId3"/>
              </a:buBlip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841500" indent="-368300" defTabSz="584200">
              <a:spcBef>
                <a:spcPts val="3200"/>
              </a:spcBef>
              <a:buSzPct val="30000"/>
              <a:buFont typeface="Zapf Dingbats"/>
              <a:buBlip>
                <a:blip r:embed="rId3"/>
              </a:buBlip>
              <a:defRPr sz="30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</p:spPr>
        <p:txBody>
          <a:bodyPr lIns="0" tIns="0" rIns="0" bIns="0" anchor="ctr"/>
          <a:lstStyle>
            <a:lvl1pPr marL="4191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82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573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764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95500" indent="-419100" defTabSz="584200">
              <a:spcBef>
                <a:spcPts val="4200"/>
              </a:spcBef>
              <a:buSzPct val="30000"/>
              <a:buFontTx/>
              <a:buBlip>
                <a:blip r:embed="rId3"/>
              </a:buBlip>
              <a:defRPr sz="34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9" y="130952"/>
            <a:ext cx="11704322" cy="2144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747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/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xmlns:p14="http://schemas.microsoft.com/office/powerpoint/2010/main" spd="med"/>
  <p:txStyles>
    <p:titleStyle>
      <a:lvl1pPr algn="ctr">
        <a:defRPr sz="6200">
          <a:latin typeface="Calibri"/>
          <a:ea typeface="Calibri"/>
          <a:cs typeface="Calibri"/>
          <a:sym typeface="Calibri"/>
        </a:defRPr>
      </a:lvl1pPr>
      <a:lvl2pPr algn="ctr">
        <a:defRPr sz="6200">
          <a:latin typeface="Calibri"/>
          <a:ea typeface="Calibri"/>
          <a:cs typeface="Calibri"/>
          <a:sym typeface="Calibri"/>
        </a:defRPr>
      </a:lvl2pPr>
      <a:lvl3pPr algn="ctr">
        <a:defRPr sz="6200">
          <a:latin typeface="Calibri"/>
          <a:ea typeface="Calibri"/>
          <a:cs typeface="Calibri"/>
          <a:sym typeface="Calibri"/>
        </a:defRPr>
      </a:lvl3pPr>
      <a:lvl4pPr algn="ctr">
        <a:defRPr sz="6200">
          <a:latin typeface="Calibri"/>
          <a:ea typeface="Calibri"/>
          <a:cs typeface="Calibri"/>
          <a:sym typeface="Calibri"/>
        </a:defRPr>
      </a:lvl4pPr>
      <a:lvl5pPr algn="ctr">
        <a:defRPr sz="6200">
          <a:latin typeface="Calibri"/>
          <a:ea typeface="Calibri"/>
          <a:cs typeface="Calibri"/>
          <a:sym typeface="Calibri"/>
        </a:defRPr>
      </a:lvl5pPr>
      <a:lvl6pPr algn="ctr">
        <a:defRPr sz="6200">
          <a:latin typeface="Calibri"/>
          <a:ea typeface="Calibri"/>
          <a:cs typeface="Calibri"/>
          <a:sym typeface="Calibri"/>
        </a:defRPr>
      </a:lvl6pPr>
      <a:lvl7pPr algn="ctr">
        <a:defRPr sz="6200">
          <a:latin typeface="Calibri"/>
          <a:ea typeface="Calibri"/>
          <a:cs typeface="Calibri"/>
          <a:sym typeface="Calibri"/>
        </a:defRPr>
      </a:lvl7pPr>
      <a:lvl8pPr algn="ctr">
        <a:defRPr sz="6200">
          <a:latin typeface="Calibri"/>
          <a:ea typeface="Calibri"/>
          <a:cs typeface="Calibri"/>
          <a:sym typeface="Calibri"/>
        </a:defRPr>
      </a:lvl8pPr>
      <a:lvl9pPr algn="ctr">
        <a:defRPr sz="6200">
          <a:latin typeface="Calibri"/>
          <a:ea typeface="Calibri"/>
          <a:cs typeface="Calibri"/>
          <a:sym typeface="Calibri"/>
        </a:defRPr>
      </a:lvl9pPr>
    </p:titleStyle>
    <p:bodyStyle>
      <a:lvl1pPr marL="471487" indent="-471487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1pPr>
      <a:lvl2pPr marL="906235" indent="-449035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2pPr>
      <a:lvl3pPr marL="1333500" indent="-41910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3pPr>
      <a:lvl4pPr marL="1874520" indent="-502920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4pPr>
      <a:lvl5pPr marL="2331720" indent="-502920">
        <a:spcBef>
          <a:spcPts val="700"/>
        </a:spcBef>
        <a:buSzPct val="100000"/>
        <a:buFont typeface="Arial"/>
        <a:buChar char="»"/>
        <a:defRPr sz="4400">
          <a:latin typeface="Calibri"/>
          <a:ea typeface="Calibri"/>
          <a:cs typeface="Calibri"/>
          <a:sym typeface="Calibri"/>
        </a:defRPr>
      </a:lvl5pPr>
      <a:lvl6pPr marL="27889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6pPr>
      <a:lvl7pPr marL="32461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7pPr>
      <a:lvl8pPr marL="37033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8pPr>
      <a:lvl9pPr marL="41605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6400" cap="all" dirty="0" smtClean="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Detailed</a:t>
            </a:r>
            <a:r>
              <a:rPr sz="6400" cap="all" dirty="0" smtClean="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 </a:t>
            </a:r>
            <a:r>
              <a:rPr sz="6400" cap="all" dirty="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Design</a:t>
            </a:r>
          </a:p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 dirty="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E</a:t>
            </a:r>
            <a:r>
              <a:rPr sz="6400" cap="all" dirty="0">
                <a:solidFill>
                  <a:srgbClr val="606060"/>
                </a:solidFill>
              </a:rPr>
              <a:t>fficient </a:t>
            </a:r>
            <a:r>
              <a:rPr sz="6400" cap="all" dirty="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</a:t>
            </a:r>
            <a:r>
              <a:rPr sz="6400" cap="all" dirty="0">
                <a:solidFill>
                  <a:srgbClr val="606060"/>
                </a:solidFill>
              </a:rPr>
              <a:t>nd </a:t>
            </a:r>
            <a:r>
              <a:rPr sz="6400" cap="all" dirty="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rPr sz="6400" cap="all" dirty="0">
                <a:solidFill>
                  <a:srgbClr val="606060"/>
                </a:solidFill>
              </a:rPr>
              <a:t>imple 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606060"/>
                </a:solidFill>
              </a:rPr>
              <a:t>Maroon Solutions</a:t>
            </a:r>
          </a:p>
        </p:txBody>
      </p:sp>
      <p:pic>
        <p:nvPicPr>
          <p:cNvPr id="79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965" y="860298"/>
            <a:ext cx="3454871" cy="1882905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122111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1</a:t>
            </a:fld>
            <a:endParaRPr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Website Map Legend</a:t>
            </a:r>
          </a:p>
        </p:txBody>
      </p:sp>
      <p:pic>
        <p:nvPicPr>
          <p:cNvPr id="185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>
            <a:spLocks noGrp="1"/>
          </p:cNvSpPr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10</a:t>
            </a:fld>
            <a:endParaRPr>
              <a:solidFill>
                <a:srgbClr val="606060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66025" y="3183481"/>
            <a:ext cx="5317015" cy="4499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Home</a:t>
            </a:r>
            <a:r>
              <a:rPr sz="2400" dirty="0" smtClean="0">
                <a:solidFill>
                  <a:srgbClr val="606060"/>
                </a:solidFill>
              </a:rPr>
              <a:t> </a:t>
            </a:r>
            <a:r>
              <a:rPr sz="2400" dirty="0">
                <a:solidFill>
                  <a:srgbClr val="606060"/>
                </a:solidFill>
              </a:rPr>
              <a:t>- This represents the main page of E.A.S. prior to a user logging in</a:t>
            </a:r>
            <a:r>
              <a:rPr sz="2400" dirty="0" smtClean="0">
                <a:solidFill>
                  <a:srgbClr val="606060"/>
                </a:solidFill>
              </a:rPr>
              <a:t>. </a:t>
            </a:r>
            <a:r>
              <a:rPr sz="2400" dirty="0">
                <a:solidFill>
                  <a:srgbClr val="606060"/>
                </a:solidFill>
              </a:rPr>
              <a:t>Various options will be presented at this time</a:t>
            </a:r>
            <a:r>
              <a:rPr sz="2400" dirty="0" smtClean="0">
                <a:solidFill>
                  <a:srgbClr val="606060"/>
                </a:solidFill>
              </a:rPr>
              <a:t>.</a:t>
            </a:r>
            <a:endParaRPr lang="en-US" sz="2400" dirty="0" smtClean="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Home Page</a:t>
            </a:r>
            <a:r>
              <a:rPr sz="2400" dirty="0">
                <a:solidFill>
                  <a:srgbClr val="606060"/>
                </a:solidFill>
              </a:rPr>
              <a:t> - Represents the user’s main page when they initially login to their account</a:t>
            </a:r>
            <a:r>
              <a:rPr sz="2400" dirty="0" smtClean="0">
                <a:solidFill>
                  <a:srgbClr val="606060"/>
                </a:solidFill>
              </a:rPr>
              <a:t>.</a:t>
            </a:r>
            <a:endParaRPr lang="en-US" sz="2400" dirty="0" smtClean="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Form</a:t>
            </a:r>
            <a:r>
              <a:rPr sz="2400" dirty="0">
                <a:solidFill>
                  <a:srgbClr val="606060"/>
                </a:solidFill>
              </a:rPr>
              <a:t> - Represents data fields which require user input</a:t>
            </a:r>
            <a:r>
              <a:rPr sz="2400" dirty="0" smtClean="0">
                <a:solidFill>
                  <a:srgbClr val="606060"/>
                </a:solidFill>
              </a:rPr>
              <a:t>.</a:t>
            </a:r>
            <a:endParaRPr lang="en-US" sz="2400" dirty="0" smtClean="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606060"/>
              </a:solidFill>
            </a:endParaRPr>
          </a:p>
        </p:txBody>
      </p:sp>
      <p:pic>
        <p:nvPicPr>
          <p:cNvPr id="188" name="Site Map.pdf"/>
          <p:cNvPicPr/>
          <p:nvPr/>
        </p:nvPicPr>
        <p:blipFill>
          <a:blip r:embed="rId3">
            <a:extLst/>
          </a:blip>
          <a:srcRect l="14483" t="20192" r="17853" b="44761"/>
          <a:stretch>
            <a:fillRect/>
          </a:stretch>
        </p:blipFill>
        <p:spPr>
          <a:xfrm>
            <a:off x="5859946" y="2578494"/>
            <a:ext cx="6618697" cy="459517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366025" y="7182048"/>
            <a:ext cx="11988800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Web Page</a:t>
            </a:r>
            <a:r>
              <a:rPr lang="en-US" sz="2400" dirty="0">
                <a:solidFill>
                  <a:srgbClr val="5B5854"/>
                </a:solidFill>
              </a:rPr>
              <a:t> - Represents a web page within the E.A.S. system</a:t>
            </a:r>
            <a:r>
              <a:rPr lang="en-US" sz="2400" dirty="0" smtClean="0">
                <a:solidFill>
                  <a:srgbClr val="5B5854"/>
                </a:solidFill>
              </a:rPr>
              <a:t>.</a:t>
            </a:r>
          </a:p>
          <a:p>
            <a:pPr algn="l" defTabSz="457200"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rgbClr val="5B5854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Link</a:t>
            </a:r>
            <a:r>
              <a:rPr lang="en-US" sz="2400" dirty="0" smtClean="0">
                <a:solidFill>
                  <a:srgbClr val="5B5854"/>
                </a:solidFill>
              </a:rPr>
              <a:t> </a:t>
            </a:r>
            <a:r>
              <a:rPr lang="en-US" sz="2400" dirty="0">
                <a:solidFill>
                  <a:srgbClr val="5B5854"/>
                </a:solidFill>
              </a:rPr>
              <a:t>- Represents a page being accessible from another page.</a:t>
            </a: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rgbClr val="5B5854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5B5854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Page Redirect</a:t>
            </a:r>
            <a:r>
              <a:rPr lang="en-US" sz="2400" dirty="0">
                <a:solidFill>
                  <a:srgbClr val="5B5854"/>
                </a:solidFill>
              </a:rPr>
              <a:t> - Indicates a forced reroute to a new page depending on the user’s action</a:t>
            </a:r>
            <a:endParaRPr lang="en-US" sz="2400" dirty="0">
              <a:solidFill>
                <a:srgbClr val="5B585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5440" y="3087459"/>
            <a:ext cx="1524000" cy="41036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E.A.S. Home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44301" y="3001922"/>
            <a:ext cx="1422400" cy="71814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Home Page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Name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606060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5440" y="4940140"/>
            <a:ext cx="1365333" cy="41036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Form Name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606060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44301" y="4866342"/>
            <a:ext cx="1327267" cy="71814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Web Page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uFillTx/>
                <a:sym typeface="Gill Sans"/>
              </a:rPr>
              <a:t>Name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606060"/>
              </a:solidFill>
              <a:effectLst/>
              <a:uFillTx/>
              <a:sym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0770" y="6565740"/>
            <a:ext cx="1538883" cy="41036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Page Redirect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606060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27512" y="6608860"/>
            <a:ext cx="538609" cy="41036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Link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606060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5500" cap="all">
                <a:solidFill>
                  <a:srgbClr val="606060"/>
                </a:solidFill>
              </a:rPr>
              <a:t>Website Map:  Context</a:t>
            </a:r>
          </a:p>
        </p:txBody>
      </p:sp>
      <p:pic>
        <p:nvPicPr>
          <p:cNvPr id="191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>
            <a:spLocks noGrp="1"/>
          </p:cNvSpPr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11</a:t>
            </a:fld>
            <a:endParaRPr>
              <a:solidFill>
                <a:srgbClr val="606060"/>
              </a:solidFill>
            </a:endParaRPr>
          </a:p>
        </p:txBody>
      </p:sp>
      <p:pic>
        <p:nvPicPr>
          <p:cNvPr id="193" name="Context Site Map (1).pdf"/>
          <p:cNvPicPr/>
          <p:nvPr/>
        </p:nvPicPr>
        <p:blipFill>
          <a:blip r:embed="rId3">
            <a:extLst/>
          </a:blip>
          <a:srcRect l="28954" t="33800" r="22927" b="33800"/>
          <a:stretch>
            <a:fillRect/>
          </a:stretch>
        </p:blipFill>
        <p:spPr>
          <a:xfrm>
            <a:off x="2754510" y="2821277"/>
            <a:ext cx="7241653" cy="6310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5500" cap="all">
                <a:solidFill>
                  <a:srgbClr val="606060"/>
                </a:solidFill>
              </a:rPr>
              <a:t>Website Map:  Employee</a:t>
            </a:r>
          </a:p>
        </p:txBody>
      </p:sp>
      <p:pic>
        <p:nvPicPr>
          <p:cNvPr id="196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>
            <a:spLocks noGrp="1"/>
          </p:cNvSpPr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12</a:t>
            </a:fld>
            <a:endParaRPr>
              <a:solidFill>
                <a:srgbClr val="606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446" y="2683302"/>
            <a:ext cx="6667401" cy="644799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10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5100" cap="all">
                <a:solidFill>
                  <a:srgbClr val="606060"/>
                </a:solidFill>
              </a:rPr>
              <a:t>Website Map:  Administrator</a:t>
            </a:r>
          </a:p>
        </p:txBody>
      </p:sp>
      <p:pic>
        <p:nvPicPr>
          <p:cNvPr id="201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>
            <a:spLocks noGrp="1"/>
          </p:cNvSpPr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13</a:t>
            </a:fld>
            <a:endParaRPr>
              <a:solidFill>
                <a:srgbClr val="606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400605" y="1516379"/>
            <a:ext cx="6501586" cy="87282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rg-logo-small-w-name.pn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idx="1"/>
          </p:nvPr>
        </p:nvSpPr>
        <p:spPr>
          <a:xfrm>
            <a:off x="7408005" y="2718988"/>
            <a:ext cx="4487990" cy="6353972"/>
          </a:xfrm>
          <a:prstGeom prst="rect">
            <a:avLst/>
          </a:prstGeom>
        </p:spPr>
        <p:txBody>
          <a:bodyPr/>
          <a:lstStyle/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910" dirty="0" smtClean="0">
                <a:solidFill>
                  <a:srgbClr val="606060"/>
                </a:solidFill>
              </a:rPr>
              <a:t>Priorities and Modifications</a:t>
            </a:r>
          </a:p>
          <a:p>
            <a:pPr marL="357251" indent="-357251" defTabSz="566674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lang="en-US" sz="2910" dirty="0">
                <a:solidFill>
                  <a:srgbClr val="5B5854"/>
                </a:solidFill>
              </a:rPr>
              <a:t>Database Diagrams</a:t>
            </a: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910" dirty="0" smtClean="0">
                <a:solidFill>
                  <a:srgbClr val="606060"/>
                </a:solidFill>
              </a:rPr>
              <a:t>Modules</a:t>
            </a:r>
            <a:endParaRPr sz="2910" dirty="0">
              <a:solidFill>
                <a:srgbClr val="606060"/>
              </a:solidFill>
            </a:endParaRP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 dirty="0" smtClean="0">
                <a:solidFill>
                  <a:srgbClr val="606060"/>
                </a:solidFill>
              </a:rPr>
              <a:t>Testing</a:t>
            </a:r>
            <a:endParaRPr sz="2910" dirty="0">
              <a:solidFill>
                <a:srgbClr val="606060"/>
              </a:solidFill>
            </a:endParaRP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 dirty="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251" name="Shape 251"/>
          <p:cNvSpPr>
            <a:spLocks noGrp="1"/>
          </p:cNvSpPr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14</a:t>
            </a:fld>
            <a:endParaRPr>
              <a:solidFill>
                <a:srgbClr val="606060"/>
              </a:solidFill>
            </a:endParaRPr>
          </a:p>
        </p:txBody>
      </p:sp>
      <p:pic>
        <p:nvPicPr>
          <p:cNvPr id="252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hape 253"/>
          <p:cNvSpPr/>
          <p:nvPr/>
        </p:nvSpPr>
        <p:spPr>
          <a:xfrm>
            <a:off x="1134205" y="2718988"/>
            <a:ext cx="4823746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>
                <a:solidFill>
                  <a:srgbClr val="606060"/>
                </a:solidFill>
              </a:rPr>
              <a:t>Introduction</a:t>
            </a:r>
          </a:p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>
                <a:solidFill>
                  <a:srgbClr val="606060"/>
                </a:solidFill>
              </a:rPr>
              <a:t>Problem Overview</a:t>
            </a:r>
          </a:p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>
                <a:solidFill>
                  <a:srgbClr val="606060"/>
                </a:solidFill>
              </a:rPr>
              <a:t>Project Progression</a:t>
            </a:r>
          </a:p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 smtClean="0">
                <a:solidFill>
                  <a:srgbClr val="606060"/>
                </a:solidFill>
              </a:rPr>
              <a:t>Website Map</a:t>
            </a:r>
            <a:endParaRPr lang="en-US" sz="2940" strike="sngStrike" dirty="0" smtClean="0">
              <a:solidFill>
                <a:srgbClr val="606060"/>
              </a:solidFill>
            </a:endParaRPr>
          </a:p>
          <a:p>
            <a:pPr marL="360934" indent="-360934" algn="l" defTabSz="572516">
              <a:spcBef>
                <a:spcPts val="3100"/>
              </a:spcBef>
              <a:buSzPct val="30000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Data Flow </a:t>
            </a:r>
            <a:r>
              <a:rPr lang="en-US" sz="3200" dirty="0" smtClean="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Diagrams</a:t>
            </a:r>
            <a:endParaRPr lang="en-US" sz="3200" dirty="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6400" cap="all" dirty="0" smtClean="0">
                <a:solidFill>
                  <a:srgbClr val="606060"/>
                </a:solidFill>
              </a:rPr>
              <a:t>DFD</a:t>
            </a:r>
            <a:r>
              <a:rPr sz="6400" cap="all" dirty="0" smtClean="0">
                <a:solidFill>
                  <a:srgbClr val="606060"/>
                </a:solidFill>
              </a:rPr>
              <a:t> Legend</a:t>
            </a:r>
            <a:endParaRPr sz="6400" cap="all" dirty="0">
              <a:solidFill>
                <a:srgbClr val="606060"/>
              </a:solidFill>
            </a:endParaRPr>
          </a:p>
        </p:txBody>
      </p:sp>
      <p:pic>
        <p:nvPicPr>
          <p:cNvPr id="256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>
            <a:spLocks noGrp="1"/>
          </p:cNvSpPr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15</a:t>
            </a:fld>
            <a:endParaRPr>
              <a:solidFill>
                <a:srgbClr val="606060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3713860" y="2584450"/>
            <a:ext cx="9099606" cy="6752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 dirty="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 dirty="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 dirty="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Process:</a:t>
            </a:r>
            <a:r>
              <a:rPr sz="2400" dirty="0">
                <a:solidFill>
                  <a:srgbClr val="606060"/>
                </a:solidFill>
              </a:rPr>
              <a:t> Transforms or manipulates data</a:t>
            </a:r>
            <a:r>
              <a:rPr sz="2400" dirty="0" smtClean="0">
                <a:solidFill>
                  <a:srgbClr val="606060"/>
                </a:solidFill>
              </a:rPr>
              <a:t>.</a:t>
            </a:r>
            <a:endParaRPr sz="2400" dirty="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 dirty="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 dirty="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 dirty="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 dirty="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External Entity:</a:t>
            </a:r>
            <a:r>
              <a:rPr sz="2400" dirty="0">
                <a:solidFill>
                  <a:srgbClr val="606060"/>
                </a:solidFill>
              </a:rPr>
              <a:t> Contributes data or information to the system or which receive data/information from it. </a:t>
            </a: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 dirty="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 dirty="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 dirty="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Data Store:</a:t>
            </a:r>
            <a:r>
              <a:rPr sz="2400" dirty="0">
                <a:solidFill>
                  <a:srgbClr val="606060"/>
                </a:solidFill>
              </a:rPr>
              <a:t> Location where data is held temporarily or permanently.</a:t>
            </a: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 dirty="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 dirty="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endParaRPr sz="2100" dirty="0">
              <a:solidFill>
                <a:srgbClr val="606060"/>
              </a:solidFill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60606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Data Flow:</a:t>
            </a:r>
            <a:r>
              <a:rPr sz="2400" dirty="0">
                <a:solidFill>
                  <a:srgbClr val="606060"/>
                </a:solidFill>
              </a:rPr>
              <a:t> Data/information flowing to or from a process where C is the data/information. </a:t>
            </a:r>
          </a:p>
        </p:txBody>
      </p:sp>
      <p:pic>
        <p:nvPicPr>
          <p:cNvPr id="259" name="Screen Shot 2014-10-26 at 3.17.51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0272" y="2778760"/>
            <a:ext cx="3039752" cy="6151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Context Diagram</a:t>
            </a:r>
          </a:p>
        </p:txBody>
      </p:sp>
      <p:pic>
        <p:nvPicPr>
          <p:cNvPr id="262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/>
        </p:nvSpPr>
        <p:spPr>
          <a:xfrm>
            <a:off x="2626036" y="3170546"/>
            <a:ext cx="7885717" cy="52786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264" name="Shape 264"/>
          <p:cNvSpPr>
            <a:spLocks noGrp="1"/>
          </p:cNvSpPr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16</a:t>
            </a:fld>
            <a:endParaRPr>
              <a:solidFill>
                <a:srgbClr val="606060"/>
              </a:solidFill>
            </a:endParaRPr>
          </a:p>
        </p:txBody>
      </p:sp>
      <p:pic>
        <p:nvPicPr>
          <p:cNvPr id="265" name="Context (2).pdf"/>
          <p:cNvPicPr/>
          <p:nvPr/>
        </p:nvPicPr>
        <p:blipFill>
          <a:blip r:embed="rId3">
            <a:extLst/>
          </a:blip>
          <a:srcRect l="25503" t="29590" r="23557" b="26281"/>
          <a:stretch>
            <a:fillRect/>
          </a:stretch>
        </p:blipFill>
        <p:spPr>
          <a:xfrm>
            <a:off x="2626036" y="3170545"/>
            <a:ext cx="7885717" cy="5278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Level 0 Diagram</a:t>
            </a:r>
          </a:p>
        </p:txBody>
      </p:sp>
      <p:pic>
        <p:nvPicPr>
          <p:cNvPr id="268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/>
          <p:cNvSpPr/>
          <p:nvPr/>
        </p:nvSpPr>
        <p:spPr>
          <a:xfrm>
            <a:off x="301046" y="2584450"/>
            <a:ext cx="12402708" cy="6623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270" name="Shape 270"/>
          <p:cNvSpPr>
            <a:spLocks noGrp="1"/>
          </p:cNvSpPr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17</a:t>
            </a:fld>
            <a:endParaRPr>
              <a:solidFill>
                <a:srgbClr val="606060"/>
              </a:solidFill>
            </a:endParaRPr>
          </a:p>
        </p:txBody>
      </p:sp>
      <p:pic>
        <p:nvPicPr>
          <p:cNvPr id="271" name="Level0 (2).pdf"/>
          <p:cNvPicPr/>
          <p:nvPr/>
        </p:nvPicPr>
        <p:blipFill>
          <a:blip r:embed="rId3">
            <a:extLst/>
          </a:blip>
          <a:srcRect l="7919" t="18857" r="7919" b="14391"/>
          <a:stretch>
            <a:fillRect/>
          </a:stretch>
        </p:blipFill>
        <p:spPr>
          <a:xfrm>
            <a:off x="1190823" y="2640606"/>
            <a:ext cx="10623049" cy="6510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rg-logo-small-w-name.pn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311" name="Shape 311"/>
          <p:cNvSpPr>
            <a:spLocks noGrp="1"/>
          </p:cNvSpPr>
          <p:nvPr>
            <p:ph type="body" idx="1"/>
          </p:nvPr>
        </p:nvSpPr>
        <p:spPr>
          <a:xfrm>
            <a:off x="7408005" y="2718988"/>
            <a:ext cx="5472192" cy="6353972"/>
          </a:xfrm>
          <a:prstGeom prst="rect">
            <a:avLst/>
          </a:prstGeom>
        </p:spPr>
        <p:txBody>
          <a:bodyPr/>
          <a:lstStyle/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910" dirty="0" smtClean="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Priorities And Modifications</a:t>
            </a:r>
            <a:endParaRPr lang="en-US" sz="2910" dirty="0" smtClean="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marL="357251" indent="-357251" defTabSz="566674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lang="en-US" sz="2910" dirty="0">
                <a:solidFill>
                  <a:srgbClr val="5B5854"/>
                </a:solidFill>
              </a:rPr>
              <a:t>Database </a:t>
            </a:r>
            <a:r>
              <a:rPr lang="en-US" sz="2910" dirty="0" smtClean="0">
                <a:solidFill>
                  <a:srgbClr val="5B5854"/>
                </a:solidFill>
              </a:rPr>
              <a:t>Diagrams</a:t>
            </a:r>
          </a:p>
          <a:p>
            <a:pPr marL="357251" indent="-357251" defTabSz="566674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lang="en-US" sz="2910" dirty="0" smtClean="0">
                <a:solidFill>
                  <a:srgbClr val="5B5854"/>
                </a:solidFill>
                <a:ea typeface="Gill Sans SemiBold"/>
                <a:sym typeface="Gill Sans SemiBold"/>
              </a:rPr>
              <a:t>Modules</a:t>
            </a:r>
            <a:endParaRPr sz="2910" dirty="0">
              <a:solidFill>
                <a:srgbClr val="941100"/>
              </a:solidFill>
              <a:ea typeface="Gill Sans SemiBold"/>
              <a:sym typeface="Gill Sans SemiBold"/>
            </a:endParaRP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 dirty="0" smtClean="0">
                <a:solidFill>
                  <a:srgbClr val="606060"/>
                </a:solidFill>
              </a:rPr>
              <a:t>Testing</a:t>
            </a:r>
            <a:endParaRPr sz="2910" dirty="0">
              <a:solidFill>
                <a:srgbClr val="606060"/>
              </a:solidFill>
            </a:endParaRP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 dirty="0" smtClean="0">
                <a:solidFill>
                  <a:srgbClr val="606060"/>
                </a:solidFill>
              </a:rPr>
              <a:t>What’s </a:t>
            </a:r>
            <a:r>
              <a:rPr sz="2910" dirty="0">
                <a:solidFill>
                  <a:srgbClr val="606060"/>
                </a:solidFill>
              </a:rPr>
              <a:t>Next?</a:t>
            </a:r>
          </a:p>
        </p:txBody>
      </p:sp>
      <p:sp>
        <p:nvSpPr>
          <p:cNvPr id="312" name="Shape 312"/>
          <p:cNvSpPr>
            <a:spLocks noGrp="1"/>
          </p:cNvSpPr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18</a:t>
            </a:fld>
            <a:endParaRPr>
              <a:solidFill>
                <a:srgbClr val="606060"/>
              </a:solidFill>
            </a:endParaRPr>
          </a:p>
        </p:txBody>
      </p:sp>
      <p:pic>
        <p:nvPicPr>
          <p:cNvPr id="313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Shape 314"/>
          <p:cNvSpPr/>
          <p:nvPr/>
        </p:nvSpPr>
        <p:spPr>
          <a:xfrm>
            <a:off x="1134205" y="2718988"/>
            <a:ext cx="4823746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>
                <a:solidFill>
                  <a:srgbClr val="606060"/>
                </a:solidFill>
              </a:rPr>
              <a:t>Introduction</a:t>
            </a:r>
          </a:p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>
                <a:solidFill>
                  <a:srgbClr val="606060"/>
                </a:solidFill>
              </a:rPr>
              <a:t>Problem Overview</a:t>
            </a:r>
          </a:p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>
                <a:solidFill>
                  <a:srgbClr val="606060"/>
                </a:solidFill>
              </a:rPr>
              <a:t>Project Progression</a:t>
            </a:r>
          </a:p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 smtClean="0">
                <a:solidFill>
                  <a:srgbClr val="606060"/>
                </a:solidFill>
              </a:rPr>
              <a:t>Website Map</a:t>
            </a:r>
            <a:endParaRPr lang="en-US" sz="2940" strike="sngStrike" dirty="0" smtClean="0">
              <a:solidFill>
                <a:srgbClr val="606060"/>
              </a:solidFill>
            </a:endParaRPr>
          </a:p>
          <a:p>
            <a:pPr marL="360934" indent="-360934" algn="l" defTabSz="572516">
              <a:spcBef>
                <a:spcPts val="3100"/>
              </a:spcBef>
              <a:buSzPct val="30000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3200" strike="sngStrike" dirty="0">
                <a:solidFill>
                  <a:srgbClr val="5B5854"/>
                </a:solidFill>
              </a:rPr>
              <a:t>Data Flow </a:t>
            </a:r>
            <a:r>
              <a:rPr lang="en-US" sz="3200" strike="sngStrike" dirty="0" smtClean="0">
                <a:solidFill>
                  <a:srgbClr val="5B5854"/>
                </a:solidFill>
              </a:rPr>
              <a:t>Diagrams</a:t>
            </a:r>
            <a:endParaRPr lang="en-US" sz="3200" dirty="0">
              <a:solidFill>
                <a:srgbClr val="5B585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5300" cap="all">
                <a:solidFill>
                  <a:srgbClr val="606060"/>
                </a:solidFill>
              </a:rPr>
              <a:t>Implementation Priorities</a:t>
            </a:r>
          </a:p>
        </p:txBody>
      </p:sp>
      <p:sp>
        <p:nvSpPr>
          <p:cNvPr id="328" name="Shape 3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 smtClean="0">
                <a:solidFill>
                  <a:srgbClr val="606060"/>
                </a:solidFill>
              </a:rPr>
              <a:t>Employees</a:t>
            </a:r>
            <a:r>
              <a:rPr sz="3400" dirty="0">
                <a:solidFill>
                  <a:srgbClr val="606060"/>
                </a:solidFill>
              </a:rPr>
              <a:t>/Admins (Users) </a:t>
            </a:r>
            <a:r>
              <a:rPr sz="3400" dirty="0" smtClean="0">
                <a:solidFill>
                  <a:srgbClr val="606060"/>
                </a:solidFill>
              </a:rPr>
              <a:t>login</a:t>
            </a:r>
            <a:r>
              <a:rPr lang="en-US" sz="3400" dirty="0" smtClean="0">
                <a:solidFill>
                  <a:srgbClr val="606060"/>
                </a:solidFill>
              </a:rPr>
              <a:t> – (Completed)</a:t>
            </a:r>
            <a:endParaRPr sz="3400" dirty="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606060"/>
                </a:solidFill>
              </a:rPr>
              <a:t>Users to update </a:t>
            </a:r>
            <a:r>
              <a:rPr sz="3400" dirty="0" smtClean="0">
                <a:solidFill>
                  <a:srgbClr val="606060"/>
                </a:solidFill>
              </a:rPr>
              <a:t>inventory</a:t>
            </a:r>
            <a:r>
              <a:rPr lang="en-US" sz="3400" dirty="0" smtClean="0">
                <a:solidFill>
                  <a:srgbClr val="606060"/>
                </a:solidFill>
              </a:rPr>
              <a:t> – (Add Items Completed)</a:t>
            </a:r>
            <a:endParaRPr sz="3400" dirty="0">
              <a:solidFill>
                <a:srgbClr val="606060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606060"/>
                </a:solidFill>
              </a:rPr>
              <a:t>Users to print receipts for donors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606060"/>
                </a:solidFill>
              </a:rPr>
              <a:t>User friendly design</a:t>
            </a:r>
          </a:p>
        </p:txBody>
      </p:sp>
      <p:pic>
        <p:nvPicPr>
          <p:cNvPr id="329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Shape 330"/>
          <p:cNvSpPr>
            <a:spLocks noGrp="1"/>
          </p:cNvSpPr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19</a:t>
            </a:fld>
            <a:endParaRPr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Welcome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508000" y="3035300"/>
            <a:ext cx="5841716" cy="57277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Our Client: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Ms. Mary Partridge-Brown</a:t>
            </a: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Co-Director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Ms. Roberta Sandler</a:t>
            </a:r>
          </a:p>
          <a:p>
            <a:pPr lvl="2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Co-Director</a:t>
            </a:r>
          </a:p>
        </p:txBody>
      </p:sp>
      <p:pic>
        <p:nvPicPr>
          <p:cNvPr id="84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>
            <a:spLocks noGrp="1"/>
          </p:cNvSpPr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2</a:t>
            </a:fld>
            <a:endParaRPr>
              <a:solidFill>
                <a:srgbClr val="606060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x="6041516" y="4565649"/>
            <a:ext cx="921768" cy="622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/>
            <a:endParaRPr/>
          </a:p>
        </p:txBody>
      </p:sp>
      <p:sp>
        <p:nvSpPr>
          <p:cNvPr id="87" name="Shape 87"/>
          <p:cNvSpPr/>
          <p:nvPr/>
        </p:nvSpPr>
        <p:spPr>
          <a:xfrm>
            <a:off x="7896029" y="3533773"/>
            <a:ext cx="3708810" cy="265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19100" lvl="0" indent="-419100" algn="l">
              <a:spcBef>
                <a:spcPts val="42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Guests:</a:t>
            </a:r>
          </a:p>
          <a:p>
            <a:pPr marL="838200" lvl="1" indent="-419100" algn="l">
              <a:spcBef>
                <a:spcPts val="42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Dr. Meg Fryling</a:t>
            </a:r>
          </a:p>
          <a:p>
            <a:pPr marL="838200" lvl="1" indent="-419100" algn="l">
              <a:spcBef>
                <a:spcPts val="42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Dr. Darren Lim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20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5200" cap="all">
                <a:solidFill>
                  <a:srgbClr val="606060"/>
                </a:solidFill>
              </a:rPr>
              <a:t>Foreseeable Modifications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 smtClean="0">
                <a:solidFill>
                  <a:srgbClr val="606060"/>
                </a:solidFill>
              </a:rPr>
              <a:t>Expand </a:t>
            </a:r>
            <a:r>
              <a:rPr sz="3400" dirty="0">
                <a:solidFill>
                  <a:srgbClr val="606060"/>
                </a:solidFill>
              </a:rPr>
              <a:t>History Log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606060"/>
                </a:solidFill>
              </a:rPr>
              <a:t>6 months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606060"/>
                </a:solidFill>
              </a:rPr>
              <a:t>Simple and user friendly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606060"/>
                </a:solidFill>
              </a:rPr>
              <a:t>Item attributes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606060"/>
                </a:solidFill>
              </a:rPr>
              <a:t>Store credit system</a:t>
            </a:r>
          </a:p>
        </p:txBody>
      </p:sp>
      <p:pic>
        <p:nvPicPr>
          <p:cNvPr id="334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Shape 335"/>
          <p:cNvSpPr>
            <a:spLocks noGrp="1"/>
          </p:cNvSpPr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20</a:t>
            </a:fld>
            <a:endParaRPr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rg-logo-small-w-name.pn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Shape 3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371" name="Shape 371"/>
          <p:cNvSpPr>
            <a:spLocks noGrp="1"/>
          </p:cNvSpPr>
          <p:nvPr>
            <p:ph type="body" idx="1"/>
          </p:nvPr>
        </p:nvSpPr>
        <p:spPr>
          <a:xfrm>
            <a:off x="7408005" y="2718988"/>
            <a:ext cx="5472192" cy="6353972"/>
          </a:xfrm>
          <a:prstGeom prst="rect">
            <a:avLst/>
          </a:prstGeom>
        </p:spPr>
        <p:txBody>
          <a:bodyPr/>
          <a:lstStyle/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910" strike="sngStrike" dirty="0" smtClean="0">
                <a:solidFill>
                  <a:srgbClr val="5B5854"/>
                </a:solidFill>
              </a:rPr>
              <a:t>Priorities and Modifications</a:t>
            </a:r>
            <a:endParaRPr sz="2910" strike="sngStrike" dirty="0">
              <a:solidFill>
                <a:srgbClr val="5B5854"/>
              </a:solidFill>
            </a:endParaRPr>
          </a:p>
          <a:p>
            <a:pPr marL="357251" indent="-357251" defTabSz="566674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lang="en-US" sz="2910" dirty="0" smtClean="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Database Diagrams</a:t>
            </a:r>
          </a:p>
          <a:p>
            <a:pPr marL="357251" indent="-357251" defTabSz="566674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lang="en-US" sz="2910" dirty="0" smtClean="0">
                <a:solidFill>
                  <a:srgbClr val="5B5854"/>
                </a:solidFill>
                <a:ea typeface="Gill Sans SemiBold"/>
                <a:sym typeface="Gill Sans SemiBold"/>
              </a:rPr>
              <a:t>Modules</a:t>
            </a:r>
          </a:p>
          <a:p>
            <a:pPr marL="357251" indent="-357251" defTabSz="566674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2910" dirty="0" smtClean="0">
                <a:solidFill>
                  <a:srgbClr val="5B5854"/>
                </a:solidFill>
                <a:ea typeface="Gill Sans SemiBold"/>
                <a:sym typeface="Gill Sans SemiBold"/>
              </a:rPr>
              <a:t>Testing</a:t>
            </a:r>
            <a:endParaRPr sz="2910" dirty="0">
              <a:solidFill>
                <a:srgbClr val="5B5854"/>
              </a:solidFill>
              <a:ea typeface="Gill Sans SemiBold"/>
              <a:sym typeface="Gill Sans SemiBold"/>
            </a:endParaRP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 dirty="0" smtClean="0">
                <a:solidFill>
                  <a:srgbClr val="606060"/>
                </a:solidFill>
              </a:rPr>
              <a:t>What’s </a:t>
            </a:r>
            <a:r>
              <a:rPr sz="2910" dirty="0">
                <a:solidFill>
                  <a:srgbClr val="606060"/>
                </a:solidFill>
              </a:rPr>
              <a:t>Next?</a:t>
            </a:r>
          </a:p>
        </p:txBody>
      </p:sp>
      <p:sp>
        <p:nvSpPr>
          <p:cNvPr id="372" name="Shape 372"/>
          <p:cNvSpPr>
            <a:spLocks noGrp="1"/>
          </p:cNvSpPr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21</a:t>
            </a:fld>
            <a:endParaRPr>
              <a:solidFill>
                <a:srgbClr val="606060"/>
              </a:solidFill>
            </a:endParaRPr>
          </a:p>
        </p:txBody>
      </p:sp>
      <p:pic>
        <p:nvPicPr>
          <p:cNvPr id="373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hape 374"/>
          <p:cNvSpPr/>
          <p:nvPr/>
        </p:nvSpPr>
        <p:spPr>
          <a:xfrm>
            <a:off x="1134205" y="2718988"/>
            <a:ext cx="4823746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>
                <a:solidFill>
                  <a:srgbClr val="606060"/>
                </a:solidFill>
              </a:rPr>
              <a:t>Introduction</a:t>
            </a:r>
          </a:p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>
                <a:solidFill>
                  <a:srgbClr val="606060"/>
                </a:solidFill>
              </a:rPr>
              <a:t>Problem Overview</a:t>
            </a:r>
          </a:p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>
                <a:solidFill>
                  <a:srgbClr val="606060"/>
                </a:solidFill>
              </a:rPr>
              <a:t>Project Progression</a:t>
            </a:r>
          </a:p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 smtClean="0">
                <a:solidFill>
                  <a:srgbClr val="606060"/>
                </a:solidFill>
              </a:rPr>
              <a:t>Website Map</a:t>
            </a:r>
            <a:endParaRPr lang="en-US" sz="2940" strike="sngStrike" dirty="0" smtClean="0">
              <a:solidFill>
                <a:srgbClr val="606060"/>
              </a:solidFill>
            </a:endParaRPr>
          </a:p>
          <a:p>
            <a:pPr marL="360934" indent="-360934" algn="l" defTabSz="572516">
              <a:spcBef>
                <a:spcPts val="3100"/>
              </a:spcBef>
              <a:buSzPct val="30000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3200" strike="sngStrike" dirty="0">
                <a:solidFill>
                  <a:srgbClr val="5B5854"/>
                </a:solidFill>
              </a:rPr>
              <a:t>Data Flow </a:t>
            </a:r>
            <a:r>
              <a:rPr lang="en-US" sz="3200" strike="sngStrike" dirty="0" smtClean="0">
                <a:solidFill>
                  <a:srgbClr val="5B5854"/>
                </a:solidFill>
              </a:rPr>
              <a:t>Diagrams</a:t>
            </a:r>
            <a:endParaRPr lang="en-US" sz="3200" dirty="0">
              <a:solidFill>
                <a:srgbClr val="5B58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631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</a:t>
            </a:r>
            <a:endParaRPr lang="en-US" dirty="0"/>
          </a:p>
        </p:txBody>
      </p:sp>
      <p:pic>
        <p:nvPicPr>
          <p:cNvPr id="6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921" y="2599884"/>
            <a:ext cx="9816162" cy="65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312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Schema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616" y="2709216"/>
            <a:ext cx="8605640" cy="6495870"/>
          </a:xfrm>
          <a:prstGeom prst="rect">
            <a:avLst/>
          </a:prstGeom>
        </p:spPr>
      </p:pic>
      <p:pic>
        <p:nvPicPr>
          <p:cNvPr id="5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2724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rg-logo-small-w-name.pn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Shape 3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371" name="Shape 371"/>
          <p:cNvSpPr>
            <a:spLocks noGrp="1"/>
          </p:cNvSpPr>
          <p:nvPr>
            <p:ph type="body" idx="1"/>
          </p:nvPr>
        </p:nvSpPr>
        <p:spPr>
          <a:xfrm>
            <a:off x="7408005" y="2718988"/>
            <a:ext cx="5472192" cy="6353972"/>
          </a:xfrm>
          <a:prstGeom prst="rect">
            <a:avLst/>
          </a:prstGeom>
        </p:spPr>
        <p:txBody>
          <a:bodyPr/>
          <a:lstStyle/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910" strike="sngStrike" dirty="0" smtClean="0">
                <a:solidFill>
                  <a:srgbClr val="606060"/>
                </a:solidFill>
              </a:rPr>
              <a:t>Priorities and Modifications</a:t>
            </a:r>
          </a:p>
          <a:p>
            <a:pPr marL="357251" indent="-357251" defTabSz="566674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lang="en-US" sz="2910" strike="sngStrike" dirty="0">
                <a:solidFill>
                  <a:srgbClr val="5B5854"/>
                </a:solidFill>
              </a:rPr>
              <a:t>Database Diagrams</a:t>
            </a: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910" dirty="0" smtClean="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Modules</a:t>
            </a:r>
            <a:endParaRPr sz="2910" dirty="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910" dirty="0" smtClean="0">
                <a:solidFill>
                  <a:srgbClr val="5B5854"/>
                </a:solidFill>
              </a:rPr>
              <a:t>Testing</a:t>
            </a:r>
            <a:endParaRPr sz="2910" dirty="0">
              <a:solidFill>
                <a:srgbClr val="5B5854"/>
              </a:solidFill>
            </a:endParaRP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 dirty="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372" name="Shape 372"/>
          <p:cNvSpPr>
            <a:spLocks noGrp="1"/>
          </p:cNvSpPr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24</a:t>
            </a:fld>
            <a:endParaRPr>
              <a:solidFill>
                <a:srgbClr val="606060"/>
              </a:solidFill>
            </a:endParaRPr>
          </a:p>
        </p:txBody>
      </p:sp>
      <p:pic>
        <p:nvPicPr>
          <p:cNvPr id="373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hape 374"/>
          <p:cNvSpPr/>
          <p:nvPr/>
        </p:nvSpPr>
        <p:spPr>
          <a:xfrm>
            <a:off x="1134205" y="2718988"/>
            <a:ext cx="4823746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>
                <a:solidFill>
                  <a:srgbClr val="606060"/>
                </a:solidFill>
              </a:rPr>
              <a:t>Introduction</a:t>
            </a:r>
          </a:p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>
                <a:solidFill>
                  <a:srgbClr val="606060"/>
                </a:solidFill>
              </a:rPr>
              <a:t>Problem Overview</a:t>
            </a:r>
          </a:p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>
                <a:solidFill>
                  <a:srgbClr val="606060"/>
                </a:solidFill>
              </a:rPr>
              <a:t>Project Progression</a:t>
            </a:r>
          </a:p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 smtClean="0">
                <a:solidFill>
                  <a:srgbClr val="606060"/>
                </a:solidFill>
              </a:rPr>
              <a:t>Website Map</a:t>
            </a:r>
            <a:endParaRPr lang="en-US" sz="2940" strike="sngStrike" dirty="0" smtClean="0">
              <a:solidFill>
                <a:srgbClr val="606060"/>
              </a:solidFill>
            </a:endParaRPr>
          </a:p>
          <a:p>
            <a:pPr marL="360934" indent="-360934" algn="l" defTabSz="572516">
              <a:spcBef>
                <a:spcPts val="3100"/>
              </a:spcBef>
              <a:buSzPct val="30000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3200" strike="sngStrike" dirty="0">
                <a:solidFill>
                  <a:srgbClr val="5B5854"/>
                </a:solidFill>
              </a:rPr>
              <a:t>Data Flow </a:t>
            </a:r>
            <a:r>
              <a:rPr lang="en-US" sz="3200" strike="sngStrike" dirty="0" smtClean="0">
                <a:solidFill>
                  <a:srgbClr val="5B5854"/>
                </a:solidFill>
              </a:rPr>
              <a:t>Diagrams</a:t>
            </a:r>
            <a:endParaRPr lang="en-US" sz="3200" strike="sngStrike" dirty="0">
              <a:solidFill>
                <a:srgbClr val="5B585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</a:t>
            </a:r>
            <a:r>
              <a:rPr lang="en-US" dirty="0" err="1" smtClean="0"/>
              <a:t>LogIn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" t="1147" r="2564" b="4431"/>
          <a:stretch/>
        </p:blipFill>
        <p:spPr bwMode="auto">
          <a:xfrm>
            <a:off x="3086865" y="2683301"/>
            <a:ext cx="6840068" cy="65327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584694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Home Page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8000" y="3582669"/>
            <a:ext cx="11988800" cy="3932559"/>
            <a:chOff x="508000" y="3582669"/>
            <a:chExt cx="11988800" cy="3932559"/>
          </a:xfrm>
        </p:grpSpPr>
        <p:sp>
          <p:nvSpPr>
            <p:cNvPr id="4" name="Rounded Rectangle 3"/>
            <p:cNvSpPr/>
            <p:nvPr/>
          </p:nvSpPr>
          <p:spPr>
            <a:xfrm>
              <a:off x="508000" y="3582669"/>
              <a:ext cx="11988800" cy="3932559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3" name="Picture 2"/>
            <p:cNvPicPr/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0" y="3582669"/>
              <a:ext cx="11985814" cy="39325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515260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Module: Add to inventory</a:t>
            </a:r>
            <a:endParaRPr lang="en-US" sz="5000" dirty="0"/>
          </a:p>
        </p:txBody>
      </p:sp>
      <p:pic>
        <p:nvPicPr>
          <p:cNvPr id="3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685393"/>
            <a:ext cx="11988800" cy="5866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3824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Module: View Inventory</a:t>
            </a:r>
            <a:endParaRPr lang="en-US" sz="5400" dirty="0"/>
          </a:p>
        </p:txBody>
      </p:sp>
      <p:pic>
        <p:nvPicPr>
          <p:cNvPr id="5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864704"/>
            <a:ext cx="11988800" cy="6022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20216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Module: </a:t>
            </a:r>
            <a:r>
              <a:rPr lang="en-US" sz="5000" dirty="0" smtClean="0"/>
              <a:t>Managing Profiles</a:t>
            </a:r>
            <a:endParaRPr lang="en-US" sz="5000" dirty="0"/>
          </a:p>
        </p:txBody>
      </p:sp>
      <p:pic>
        <p:nvPicPr>
          <p:cNvPr id="3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officeArt object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000" y="3491230"/>
            <a:ext cx="11972481" cy="374967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3738112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rg-logo-small-w-name.pn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7408005" y="2718988"/>
            <a:ext cx="4487990" cy="6353972"/>
          </a:xfrm>
          <a:prstGeom prst="rect">
            <a:avLst/>
          </a:prstGeom>
        </p:spPr>
        <p:txBody>
          <a:bodyPr/>
          <a:lstStyle/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910" dirty="0" smtClean="0">
                <a:solidFill>
                  <a:srgbClr val="5B5854"/>
                </a:solidFill>
              </a:rPr>
              <a:t>Priorities</a:t>
            </a:r>
            <a:r>
              <a:rPr lang="en-US" sz="2910" dirty="0" smtClean="0">
                <a:solidFill>
                  <a:srgbClr val="5B5854"/>
                </a:solidFill>
              </a:rPr>
              <a:t> and Modifications</a:t>
            </a:r>
            <a:endParaRPr lang="en-US" sz="2910" dirty="0" smtClean="0">
              <a:solidFill>
                <a:srgbClr val="5B5854"/>
              </a:solidFill>
            </a:endParaRPr>
          </a:p>
          <a:p>
            <a:pPr marL="357251" lvl="0" indent="-357251" defTabSz="566674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lang="en-US" sz="2910" dirty="0" smtClean="0">
                <a:solidFill>
                  <a:srgbClr val="5B5854"/>
                </a:solidFill>
              </a:rPr>
              <a:t>Database Diagrams</a:t>
            </a:r>
            <a:endParaRPr lang="en-US" sz="2910" dirty="0">
              <a:solidFill>
                <a:srgbClr val="5B5854"/>
              </a:solidFill>
            </a:endParaRPr>
          </a:p>
          <a:p>
            <a:pPr marL="357251" indent="-357251" defTabSz="566674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lang="en-US" sz="2910" dirty="0" smtClean="0">
                <a:solidFill>
                  <a:schemeClr val="tx2"/>
                </a:solidFill>
              </a:rPr>
              <a:t>Modules</a:t>
            </a:r>
            <a:endParaRPr lang="en-US" sz="2910" dirty="0" smtClean="0">
              <a:solidFill>
                <a:schemeClr val="tx2"/>
              </a:solidFill>
            </a:endParaRP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 dirty="0" smtClean="0">
                <a:solidFill>
                  <a:srgbClr val="606060"/>
                </a:solidFill>
              </a:rPr>
              <a:t>Testing</a:t>
            </a:r>
            <a:endParaRPr sz="2910" dirty="0">
              <a:solidFill>
                <a:srgbClr val="606060"/>
              </a:solidFill>
            </a:endParaRP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 dirty="0" smtClean="0">
                <a:solidFill>
                  <a:srgbClr val="606060"/>
                </a:solidFill>
              </a:rPr>
              <a:t>What’s </a:t>
            </a:r>
            <a:r>
              <a:rPr sz="2910" dirty="0">
                <a:solidFill>
                  <a:srgbClr val="606060"/>
                </a:solidFill>
              </a:rPr>
              <a:t>Next?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3</a:t>
            </a:fld>
            <a:endParaRPr>
              <a:solidFill>
                <a:srgbClr val="606060"/>
              </a:solidFill>
            </a:endParaRPr>
          </a:p>
        </p:txBody>
      </p:sp>
      <p:pic>
        <p:nvPicPr>
          <p:cNvPr id="93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1134205" y="2718988"/>
            <a:ext cx="4487990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518" lvl="0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 dirty="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Introduction</a:t>
            </a:r>
          </a:p>
          <a:p>
            <a:pPr marL="342518" lvl="0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 dirty="0">
                <a:solidFill>
                  <a:srgbClr val="606060"/>
                </a:solidFill>
              </a:rPr>
              <a:t>Problem Overview</a:t>
            </a:r>
          </a:p>
          <a:p>
            <a:pPr marL="342518" lvl="0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 dirty="0">
                <a:solidFill>
                  <a:srgbClr val="606060"/>
                </a:solidFill>
              </a:rPr>
              <a:t>Project Progression</a:t>
            </a:r>
          </a:p>
          <a:p>
            <a:pPr marL="342518" lvl="0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 dirty="0" smtClean="0">
                <a:solidFill>
                  <a:srgbClr val="606060"/>
                </a:solidFill>
              </a:rPr>
              <a:t>Website Map</a:t>
            </a:r>
            <a:endParaRPr lang="en-US" sz="2790" dirty="0" smtClean="0">
              <a:solidFill>
                <a:srgbClr val="606060"/>
              </a:solidFill>
            </a:endParaRPr>
          </a:p>
          <a:p>
            <a:pPr marL="342518" indent="-342518" algn="l" defTabSz="543305">
              <a:spcBef>
                <a:spcPts val="2900"/>
              </a:spcBef>
              <a:buSzPct val="30000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5B5854"/>
                </a:solidFill>
              </a:rPr>
              <a:t>Data Flow </a:t>
            </a:r>
            <a:r>
              <a:rPr lang="en-US" sz="2800" dirty="0" smtClean="0">
                <a:solidFill>
                  <a:srgbClr val="5B5854"/>
                </a:solidFill>
              </a:rPr>
              <a:t>Diagrams</a:t>
            </a:r>
            <a:endParaRPr lang="en-US" sz="2800" dirty="0">
              <a:solidFill>
                <a:srgbClr val="5B585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Edit </a:t>
            </a:r>
            <a:r>
              <a:rPr lang="en-US" dirty="0" smtClean="0"/>
              <a:t>Prices</a:t>
            </a:r>
            <a:endParaRPr lang="en-US" dirty="0"/>
          </a:p>
        </p:txBody>
      </p:sp>
      <p:pic>
        <p:nvPicPr>
          <p:cNvPr id="4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officeArt object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000" y="3022283"/>
            <a:ext cx="11988800" cy="526199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5651020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rg-logo-small-w-name.pn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430" name="Shape 430"/>
          <p:cNvSpPr>
            <a:spLocks noGrp="1"/>
          </p:cNvSpPr>
          <p:nvPr>
            <p:ph type="body" idx="1"/>
          </p:nvPr>
        </p:nvSpPr>
        <p:spPr>
          <a:xfrm>
            <a:off x="7408005" y="2718988"/>
            <a:ext cx="5472192" cy="6353972"/>
          </a:xfrm>
          <a:prstGeom prst="rect">
            <a:avLst/>
          </a:prstGeom>
        </p:spPr>
        <p:txBody>
          <a:bodyPr/>
          <a:lstStyle/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910" strike="sngStrike" dirty="0" smtClean="0">
                <a:solidFill>
                  <a:srgbClr val="606060"/>
                </a:solidFill>
              </a:rPr>
              <a:t>Priorities and Modifications</a:t>
            </a:r>
            <a:endParaRPr sz="2910" strike="sngStrike" dirty="0">
              <a:solidFill>
                <a:srgbClr val="606060"/>
              </a:solidFill>
            </a:endParaRPr>
          </a:p>
          <a:p>
            <a:pPr marL="357251" indent="-357251" defTabSz="566674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lang="en-US" sz="2910" strike="sngStrike" dirty="0">
                <a:solidFill>
                  <a:srgbClr val="5B5854"/>
                </a:solidFill>
              </a:rPr>
              <a:t>Database Diagrams</a:t>
            </a: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910" strike="sngStrike" dirty="0" smtClean="0">
                <a:solidFill>
                  <a:srgbClr val="606060"/>
                </a:solidFill>
              </a:rPr>
              <a:t>Modules</a:t>
            </a:r>
            <a:endParaRPr sz="2910" strike="sngStrike" dirty="0">
              <a:solidFill>
                <a:srgbClr val="606060"/>
              </a:solidFill>
            </a:endParaRP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910" dirty="0" smtClean="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Testing</a:t>
            </a:r>
            <a:endParaRPr sz="2910" dirty="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 dirty="0">
                <a:solidFill>
                  <a:srgbClr val="606060"/>
                </a:solidFill>
              </a:rPr>
              <a:t>What’s Next?</a:t>
            </a:r>
          </a:p>
        </p:txBody>
      </p:sp>
      <p:sp>
        <p:nvSpPr>
          <p:cNvPr id="431" name="Shape 431"/>
          <p:cNvSpPr>
            <a:spLocks noGrp="1"/>
          </p:cNvSpPr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31</a:t>
            </a:fld>
            <a:endParaRPr>
              <a:solidFill>
                <a:srgbClr val="606060"/>
              </a:solidFill>
            </a:endParaRPr>
          </a:p>
        </p:txBody>
      </p:sp>
      <p:pic>
        <p:nvPicPr>
          <p:cNvPr id="432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Shape 433"/>
          <p:cNvSpPr/>
          <p:nvPr/>
        </p:nvSpPr>
        <p:spPr>
          <a:xfrm>
            <a:off x="1134205" y="2718988"/>
            <a:ext cx="4823746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>
                <a:solidFill>
                  <a:srgbClr val="606060"/>
                </a:solidFill>
              </a:rPr>
              <a:t>Introduction</a:t>
            </a:r>
          </a:p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>
                <a:solidFill>
                  <a:srgbClr val="606060"/>
                </a:solidFill>
              </a:rPr>
              <a:t>Problem Overview</a:t>
            </a:r>
          </a:p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>
                <a:solidFill>
                  <a:srgbClr val="606060"/>
                </a:solidFill>
              </a:rPr>
              <a:t>Project Progression</a:t>
            </a:r>
          </a:p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 smtClean="0">
                <a:solidFill>
                  <a:srgbClr val="606060"/>
                </a:solidFill>
              </a:rPr>
              <a:t>Website Map</a:t>
            </a:r>
            <a:endParaRPr lang="en-US" sz="2940" strike="sngStrike" dirty="0" smtClean="0">
              <a:solidFill>
                <a:srgbClr val="606060"/>
              </a:solidFill>
            </a:endParaRPr>
          </a:p>
          <a:p>
            <a:pPr marL="360934" indent="-360934" algn="l" defTabSz="572516">
              <a:spcBef>
                <a:spcPts val="3100"/>
              </a:spcBef>
              <a:buSzPct val="30000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3200" strike="sngStrike" dirty="0">
                <a:solidFill>
                  <a:srgbClr val="5B5854"/>
                </a:solidFill>
              </a:rPr>
              <a:t>Data Flow </a:t>
            </a:r>
            <a:r>
              <a:rPr lang="en-US" sz="3200" strike="sngStrike" dirty="0" smtClean="0">
                <a:solidFill>
                  <a:srgbClr val="5B5854"/>
                </a:solidFill>
              </a:rPr>
              <a:t>Diagrams</a:t>
            </a:r>
            <a:endParaRPr lang="en-US" sz="3200" strike="sngStrike" dirty="0">
              <a:solidFill>
                <a:srgbClr val="5B585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Testing Requirements</a:t>
            </a:r>
          </a:p>
        </p:txBody>
      </p:sp>
      <p:sp>
        <p:nvSpPr>
          <p:cNvPr id="338" name="Shape 3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606060"/>
                </a:solidFill>
              </a:rPr>
              <a:t>User Friendly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606060"/>
                </a:solidFill>
              </a:rPr>
              <a:t>Maintainability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606060"/>
                </a:solidFill>
              </a:rPr>
              <a:t>Test the major web browsers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606060"/>
                </a:solidFill>
              </a:rPr>
              <a:t>IE, Firefox, Chrome, </a:t>
            </a:r>
            <a:r>
              <a:rPr sz="3400" dirty="0" smtClean="0">
                <a:solidFill>
                  <a:srgbClr val="606060"/>
                </a:solidFill>
              </a:rPr>
              <a:t>Safari</a:t>
            </a:r>
            <a:endParaRPr lang="en-US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606060"/>
                </a:solidFill>
              </a:rPr>
              <a:t>Mobile</a:t>
            </a:r>
          </a:p>
        </p:txBody>
      </p:sp>
      <p:pic>
        <p:nvPicPr>
          <p:cNvPr id="339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>
            <a:spLocks noGrp="1"/>
          </p:cNvSpPr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32</a:t>
            </a:fld>
            <a:endParaRPr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Unit Testing</a:t>
            </a:r>
          </a:p>
        </p:txBody>
      </p:sp>
      <p:pic>
        <p:nvPicPr>
          <p:cNvPr id="377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Shape 378"/>
          <p:cNvSpPr>
            <a:spLocks noGrp="1"/>
          </p:cNvSpPr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33</a:t>
            </a:fld>
            <a:endParaRPr>
              <a:solidFill>
                <a:srgbClr val="606060"/>
              </a:solidFill>
            </a:endParaRPr>
          </a:p>
        </p:txBody>
      </p:sp>
      <p:pic>
        <p:nvPicPr>
          <p:cNvPr id="379" name="pasted-image.pdf"/>
          <p:cNvPicPr/>
          <p:nvPr/>
        </p:nvPicPr>
        <p:blipFill>
          <a:blip r:embed="rId3">
            <a:extLst/>
          </a:blip>
          <a:srcRect l="8727" t="8856" r="8727" b="49039"/>
          <a:stretch>
            <a:fillRect/>
          </a:stretch>
        </p:blipFill>
        <p:spPr>
          <a:xfrm>
            <a:off x="0" y="2620564"/>
            <a:ext cx="13004976" cy="6550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 smtClean="0"/>
              <a:t>Unit 5: Add to Inventory</a:t>
            </a:r>
            <a:endParaRPr lang="en-US" sz="5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03" y="3097931"/>
            <a:ext cx="12311463" cy="4712204"/>
          </a:xfrm>
          <a:prstGeom prst="rect">
            <a:avLst/>
          </a:prstGeom>
        </p:spPr>
      </p:pic>
      <p:pic>
        <p:nvPicPr>
          <p:cNvPr id="5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300033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rg-logo-small-w-name.pn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xfrm>
            <a:off x="7408005" y="2718988"/>
            <a:ext cx="5472192" cy="6353972"/>
          </a:xfrm>
          <a:prstGeom prst="rect">
            <a:avLst/>
          </a:prstGeom>
        </p:spPr>
        <p:txBody>
          <a:bodyPr/>
          <a:lstStyle/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910" strike="sngStrike" dirty="0" smtClean="0">
                <a:solidFill>
                  <a:srgbClr val="5B5854"/>
                </a:solidFill>
              </a:rPr>
              <a:t>Priorities and Modifications</a:t>
            </a:r>
            <a:endParaRPr lang="en-US" sz="2910" strike="sngStrike" dirty="0" smtClean="0">
              <a:solidFill>
                <a:srgbClr val="5B5854"/>
              </a:solidFill>
            </a:endParaRPr>
          </a:p>
          <a:p>
            <a:pPr marL="357251" indent="-357251" defTabSz="566674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lang="en-US" sz="2910" strike="sngStrike" dirty="0">
                <a:solidFill>
                  <a:srgbClr val="5B5854"/>
                </a:solidFill>
              </a:rPr>
              <a:t>Database </a:t>
            </a:r>
            <a:r>
              <a:rPr lang="en-US" sz="2910" strike="sngStrike" dirty="0" smtClean="0">
                <a:solidFill>
                  <a:srgbClr val="5B5854"/>
                </a:solidFill>
              </a:rPr>
              <a:t>Diagrams</a:t>
            </a:r>
            <a:endParaRPr sz="2910" strike="sngStrike" dirty="0">
              <a:solidFill>
                <a:srgbClr val="606060"/>
              </a:solidFill>
            </a:endParaRP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 strike="sngStrike" dirty="0" smtClean="0">
                <a:solidFill>
                  <a:srgbClr val="606060"/>
                </a:solidFill>
              </a:rPr>
              <a:t>Testing</a:t>
            </a:r>
            <a:endParaRPr sz="2910" strike="sngStrike" dirty="0">
              <a:solidFill>
                <a:srgbClr val="606060"/>
              </a:solidFill>
            </a:endParaRP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910" strike="sngStrike" dirty="0" smtClean="0">
                <a:solidFill>
                  <a:schemeClr val="tx2"/>
                </a:solidFill>
              </a:rPr>
              <a:t>Modules</a:t>
            </a: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 dirty="0" smtClean="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What’s </a:t>
            </a:r>
            <a:r>
              <a:rPr sz="2910" dirty="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Next?</a:t>
            </a:r>
          </a:p>
        </p:txBody>
      </p:sp>
      <p:sp>
        <p:nvSpPr>
          <p:cNvPr id="443" name="Shape 443"/>
          <p:cNvSpPr>
            <a:spLocks noGrp="1"/>
          </p:cNvSpPr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35</a:t>
            </a:fld>
            <a:endParaRPr>
              <a:solidFill>
                <a:srgbClr val="606060"/>
              </a:solidFill>
            </a:endParaRPr>
          </a:p>
        </p:txBody>
      </p:sp>
      <p:pic>
        <p:nvPicPr>
          <p:cNvPr id="444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Shape 445"/>
          <p:cNvSpPr/>
          <p:nvPr/>
        </p:nvSpPr>
        <p:spPr>
          <a:xfrm>
            <a:off x="1134205" y="2718988"/>
            <a:ext cx="4823746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>
                <a:solidFill>
                  <a:srgbClr val="606060"/>
                </a:solidFill>
              </a:rPr>
              <a:t>Introduction</a:t>
            </a:r>
          </a:p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>
                <a:solidFill>
                  <a:srgbClr val="606060"/>
                </a:solidFill>
              </a:rPr>
              <a:t>Problem Overview</a:t>
            </a:r>
          </a:p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>
                <a:solidFill>
                  <a:srgbClr val="606060"/>
                </a:solidFill>
              </a:rPr>
              <a:t>Project Progression</a:t>
            </a:r>
          </a:p>
          <a:p>
            <a:pPr marL="360934" lvl="0" indent="-360934" algn="l" defTabSz="572516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40" strike="sngStrike" dirty="0" smtClean="0">
                <a:solidFill>
                  <a:srgbClr val="606060"/>
                </a:solidFill>
              </a:rPr>
              <a:t>Website Map</a:t>
            </a:r>
            <a:endParaRPr lang="en-US" sz="2940" strike="sngStrike" dirty="0" smtClean="0">
              <a:solidFill>
                <a:srgbClr val="606060"/>
              </a:solidFill>
            </a:endParaRPr>
          </a:p>
          <a:p>
            <a:pPr marL="360934" indent="-360934" algn="l" defTabSz="572516">
              <a:spcBef>
                <a:spcPts val="3100"/>
              </a:spcBef>
              <a:buSzPct val="30000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3200" strike="sngStrike" dirty="0">
                <a:solidFill>
                  <a:srgbClr val="5B5854"/>
                </a:solidFill>
              </a:rPr>
              <a:t>Data Flow </a:t>
            </a:r>
            <a:r>
              <a:rPr lang="en-US" sz="3200" strike="sngStrike" dirty="0" smtClean="0">
                <a:solidFill>
                  <a:srgbClr val="5B5854"/>
                </a:solidFill>
              </a:rPr>
              <a:t>Diagrams</a:t>
            </a:r>
            <a:endParaRPr lang="en-US" sz="3200" strike="sngStrike" dirty="0">
              <a:solidFill>
                <a:srgbClr val="5B585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6400" cap="all" dirty="0" smtClean="0">
                <a:solidFill>
                  <a:srgbClr val="606060"/>
                </a:solidFill>
              </a:rPr>
              <a:t>What’s next?</a:t>
            </a:r>
            <a:endParaRPr sz="6400" cap="all" dirty="0">
              <a:solidFill>
                <a:srgbClr val="606060"/>
              </a:solidFill>
            </a:endParaRPr>
          </a:p>
        </p:txBody>
      </p:sp>
      <p:sp>
        <p:nvSpPr>
          <p:cNvPr id="448" name="Shape 448"/>
          <p:cNvSpPr>
            <a:spLocks noGrp="1"/>
          </p:cNvSpPr>
          <p:nvPr>
            <p:ph type="body" idx="1"/>
          </p:nvPr>
        </p:nvSpPr>
        <p:spPr>
          <a:xfrm>
            <a:off x="508000" y="3028947"/>
            <a:ext cx="11988800" cy="5734053"/>
          </a:xfrm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 smtClean="0">
                <a:solidFill>
                  <a:srgbClr val="606060"/>
                </a:solidFill>
              </a:rPr>
              <a:t>Acceptance </a:t>
            </a:r>
            <a:r>
              <a:rPr sz="3400" dirty="0" smtClean="0">
                <a:solidFill>
                  <a:srgbClr val="606060"/>
                </a:solidFill>
              </a:rPr>
              <a:t>Tes</a:t>
            </a:r>
            <a:r>
              <a:rPr lang="en-US" sz="3400" dirty="0" smtClean="0">
                <a:solidFill>
                  <a:srgbClr val="606060"/>
                </a:solidFill>
              </a:rPr>
              <a:t>t 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400" dirty="0" smtClean="0">
                <a:solidFill>
                  <a:srgbClr val="606060"/>
                </a:solidFill>
              </a:rPr>
              <a:t>Graduation (hopefully)</a:t>
            </a:r>
          </a:p>
        </p:txBody>
      </p:sp>
      <p:pic>
        <p:nvPicPr>
          <p:cNvPr id="449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Shape 450"/>
          <p:cNvSpPr>
            <a:spLocks noGrp="1"/>
          </p:cNvSpPr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36</a:t>
            </a:fld>
            <a:endParaRPr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Maroon Solutions</a:t>
            </a:r>
          </a:p>
        </p:txBody>
      </p:sp>
      <p:sp>
        <p:nvSpPr>
          <p:cNvPr id="453" name="Shape 4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lv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endParaRPr sz="400">
              <a:solidFill>
                <a:srgbClr val="606060"/>
              </a:solidFill>
            </a:endParaRPr>
          </a:p>
          <a:p>
            <a:pPr marL="0" lv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endParaRPr sz="400">
              <a:solidFill>
                <a:srgbClr val="606060"/>
              </a:solidFill>
            </a:endParaRPr>
          </a:p>
          <a:p>
            <a:pPr marL="0" lv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606060"/>
                </a:solidFill>
              </a:rPr>
              <a:t>Questions?</a:t>
            </a:r>
          </a:p>
        </p:txBody>
      </p:sp>
      <p:sp>
        <p:nvSpPr>
          <p:cNvPr id="454" name="Shape 454"/>
          <p:cNvSpPr>
            <a:spLocks noGrp="1"/>
          </p:cNvSpPr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37</a:t>
            </a:fld>
            <a:endParaRPr>
              <a:solidFill>
                <a:srgbClr val="606060"/>
              </a:solidFill>
            </a:endParaRPr>
          </a:p>
        </p:txBody>
      </p:sp>
      <p:pic>
        <p:nvPicPr>
          <p:cNvPr id="455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grg-logo-small-w-name.png"/>
          <p:cNvPicPr/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3649067" y="6280697"/>
            <a:ext cx="5706554" cy="1821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Team Introduction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5B5854"/>
                </a:solidFill>
              </a:rPr>
              <a:t>Kathleen Rotondo </a:t>
            </a:r>
            <a:r>
              <a:rPr lang="en-US" sz="3400" dirty="0" smtClean="0">
                <a:solidFill>
                  <a:srgbClr val="5B5854"/>
                </a:solidFill>
              </a:rPr>
              <a:t>–</a:t>
            </a:r>
            <a:r>
              <a:rPr sz="3400" dirty="0" smtClean="0">
                <a:solidFill>
                  <a:srgbClr val="5B5854"/>
                </a:solidFill>
              </a:rPr>
              <a:t> </a:t>
            </a:r>
            <a:r>
              <a:rPr lang="en-US" sz="3400" dirty="0" smtClean="0">
                <a:solidFill>
                  <a:srgbClr val="5B5854"/>
                </a:solidFill>
              </a:rPr>
              <a:t>Assistant Developer</a:t>
            </a:r>
            <a:endParaRPr sz="3400" dirty="0">
              <a:solidFill>
                <a:srgbClr val="5B5854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5B5854"/>
                </a:solidFill>
              </a:rPr>
              <a:t>Mathew Banville </a:t>
            </a:r>
            <a:r>
              <a:rPr lang="en-US" sz="3400" dirty="0" smtClean="0">
                <a:solidFill>
                  <a:srgbClr val="5B5854"/>
                </a:solidFill>
              </a:rPr>
              <a:t>– </a:t>
            </a:r>
            <a:r>
              <a:rPr lang="en-US" sz="3200" dirty="0" smtClean="0">
                <a:solidFill>
                  <a:srgbClr val="5B5854"/>
                </a:solidFill>
              </a:rPr>
              <a:t>Data </a:t>
            </a:r>
            <a:r>
              <a:rPr lang="en-US" sz="3400" dirty="0" smtClean="0">
                <a:solidFill>
                  <a:srgbClr val="5B5854"/>
                </a:solidFill>
              </a:rPr>
              <a:t>Analyst</a:t>
            </a:r>
            <a:endParaRPr sz="3400" dirty="0">
              <a:solidFill>
                <a:srgbClr val="5B5854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5B5854"/>
                </a:solidFill>
              </a:rPr>
              <a:t>Kyle Flack </a:t>
            </a:r>
            <a:r>
              <a:rPr lang="en-US" sz="3400" dirty="0" smtClean="0">
                <a:solidFill>
                  <a:srgbClr val="5B5854"/>
                </a:solidFill>
              </a:rPr>
              <a:t>–</a:t>
            </a:r>
            <a:r>
              <a:rPr sz="3400" dirty="0" smtClean="0">
                <a:solidFill>
                  <a:srgbClr val="5B5854"/>
                </a:solidFill>
              </a:rPr>
              <a:t> </a:t>
            </a:r>
            <a:r>
              <a:rPr lang="en-US" sz="3400" dirty="0" smtClean="0">
                <a:solidFill>
                  <a:srgbClr val="5B5854"/>
                </a:solidFill>
              </a:rPr>
              <a:t>Database Administrator</a:t>
            </a:r>
            <a:endParaRPr sz="3400" dirty="0">
              <a:solidFill>
                <a:srgbClr val="5B5854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5B5854"/>
                </a:solidFill>
              </a:rPr>
              <a:t>Marissa Gasparro </a:t>
            </a:r>
            <a:r>
              <a:rPr lang="en-US" sz="3400" dirty="0" smtClean="0">
                <a:solidFill>
                  <a:srgbClr val="5B5854"/>
                </a:solidFill>
              </a:rPr>
              <a:t>–</a:t>
            </a:r>
            <a:r>
              <a:rPr sz="3400" dirty="0" smtClean="0">
                <a:solidFill>
                  <a:srgbClr val="5B5854"/>
                </a:solidFill>
              </a:rPr>
              <a:t> </a:t>
            </a:r>
            <a:r>
              <a:rPr lang="en-US" sz="3400" dirty="0" smtClean="0">
                <a:solidFill>
                  <a:srgbClr val="5B5854"/>
                </a:solidFill>
              </a:rPr>
              <a:t>Team Lead</a:t>
            </a:r>
            <a:endParaRPr sz="3400" dirty="0">
              <a:solidFill>
                <a:srgbClr val="5B5854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5B5854"/>
                </a:solidFill>
              </a:rPr>
              <a:t>Kean Smullen </a:t>
            </a:r>
            <a:r>
              <a:rPr lang="en-US" sz="3400" dirty="0" smtClean="0">
                <a:solidFill>
                  <a:srgbClr val="5B5854"/>
                </a:solidFill>
              </a:rPr>
              <a:t>–</a:t>
            </a:r>
            <a:r>
              <a:rPr sz="3400" dirty="0" smtClean="0">
                <a:solidFill>
                  <a:srgbClr val="5B5854"/>
                </a:solidFill>
              </a:rPr>
              <a:t> </a:t>
            </a:r>
            <a:r>
              <a:rPr lang="en-US" sz="3400" dirty="0" smtClean="0">
                <a:solidFill>
                  <a:srgbClr val="5B5854"/>
                </a:solidFill>
              </a:rPr>
              <a:t>Head Developer</a:t>
            </a:r>
            <a:endParaRPr sz="3400" dirty="0">
              <a:solidFill>
                <a:srgbClr val="5B5854"/>
              </a:solidFill>
            </a:endParaRPr>
          </a:p>
        </p:txBody>
      </p:sp>
      <p:pic>
        <p:nvPicPr>
          <p:cNvPr id="98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>
            <a:spLocks noGrp="1"/>
          </p:cNvSpPr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4</a:t>
            </a:fld>
            <a:endParaRPr>
              <a:solidFill>
                <a:srgbClr val="60606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rg-logo-small-w-name.pn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xfrm>
            <a:off x="7234234" y="2718988"/>
            <a:ext cx="5389932" cy="6353972"/>
          </a:xfrm>
          <a:prstGeom prst="rect">
            <a:avLst/>
          </a:prstGeom>
        </p:spPr>
        <p:txBody>
          <a:bodyPr/>
          <a:lstStyle/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910" dirty="0" smtClean="0">
                <a:solidFill>
                  <a:srgbClr val="606060"/>
                </a:solidFill>
              </a:rPr>
              <a:t>Priorities and Modifications</a:t>
            </a:r>
          </a:p>
          <a:p>
            <a:pPr marL="357251" indent="-357251" defTabSz="566674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lang="en-US" sz="2910" dirty="0">
                <a:solidFill>
                  <a:srgbClr val="5B5854"/>
                </a:solidFill>
              </a:rPr>
              <a:t>Database </a:t>
            </a:r>
            <a:r>
              <a:rPr lang="en-US" sz="2910" dirty="0" smtClean="0">
                <a:solidFill>
                  <a:srgbClr val="5B5854"/>
                </a:solidFill>
              </a:rPr>
              <a:t>Diagrams</a:t>
            </a:r>
            <a:endParaRPr sz="2910" dirty="0">
              <a:solidFill>
                <a:srgbClr val="606060"/>
              </a:solidFill>
            </a:endParaRPr>
          </a:p>
          <a:p>
            <a:pPr marL="357251" indent="-357251" defTabSz="566674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lang="en-US" sz="2910" dirty="0" smtClean="0">
                <a:solidFill>
                  <a:srgbClr val="5B5854"/>
                </a:solidFill>
              </a:rPr>
              <a:t>Modules</a:t>
            </a:r>
            <a:endParaRPr lang="en-US" sz="2910" dirty="0" smtClean="0">
              <a:solidFill>
                <a:srgbClr val="5B5854"/>
              </a:solidFill>
            </a:endParaRP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 dirty="0" smtClean="0">
                <a:solidFill>
                  <a:srgbClr val="606060"/>
                </a:solidFill>
              </a:rPr>
              <a:t>Testing</a:t>
            </a:r>
            <a:endParaRPr sz="2910" dirty="0">
              <a:solidFill>
                <a:srgbClr val="606060"/>
              </a:solidFill>
            </a:endParaRP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 dirty="0" smtClean="0">
                <a:solidFill>
                  <a:srgbClr val="606060"/>
                </a:solidFill>
              </a:rPr>
              <a:t>What’s </a:t>
            </a:r>
            <a:r>
              <a:rPr sz="2910" dirty="0">
                <a:solidFill>
                  <a:srgbClr val="606060"/>
                </a:solidFill>
              </a:rPr>
              <a:t>Next?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5</a:t>
            </a:fld>
            <a:endParaRPr>
              <a:solidFill>
                <a:srgbClr val="606060"/>
              </a:solidFill>
            </a:endParaRPr>
          </a:p>
        </p:txBody>
      </p:sp>
      <p:pic>
        <p:nvPicPr>
          <p:cNvPr id="105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1134205" y="2718988"/>
            <a:ext cx="4487990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518" lvl="0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 strike="sngStrike" dirty="0">
                <a:solidFill>
                  <a:srgbClr val="606060"/>
                </a:solidFill>
              </a:rPr>
              <a:t>Introduction</a:t>
            </a:r>
          </a:p>
          <a:p>
            <a:pPr marL="342518" lvl="0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 dirty="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Problem Overview</a:t>
            </a:r>
          </a:p>
          <a:p>
            <a:pPr marL="342518" lvl="0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 dirty="0">
                <a:solidFill>
                  <a:srgbClr val="606060"/>
                </a:solidFill>
              </a:rPr>
              <a:t>Project Progression</a:t>
            </a:r>
          </a:p>
          <a:p>
            <a:pPr marL="342518" lvl="0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 dirty="0" smtClean="0">
                <a:solidFill>
                  <a:srgbClr val="606060"/>
                </a:solidFill>
              </a:rPr>
              <a:t>Website Map</a:t>
            </a:r>
            <a:endParaRPr lang="en-US" sz="2790" dirty="0" smtClean="0">
              <a:solidFill>
                <a:srgbClr val="606060"/>
              </a:solidFill>
            </a:endParaRPr>
          </a:p>
          <a:p>
            <a:pPr marL="342518" indent="-342518" algn="l" defTabSz="543305">
              <a:spcBef>
                <a:spcPts val="2900"/>
              </a:spcBef>
              <a:buSzPct val="30000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5B5854"/>
                </a:solidFill>
              </a:rPr>
              <a:t>Data Flow </a:t>
            </a:r>
            <a:r>
              <a:rPr lang="en-US" sz="2800" dirty="0" smtClean="0">
                <a:solidFill>
                  <a:srgbClr val="5B5854"/>
                </a:solidFill>
              </a:rPr>
              <a:t>Diagrams</a:t>
            </a:r>
            <a:endParaRPr lang="en-US" sz="2800" dirty="0">
              <a:solidFill>
                <a:srgbClr val="5B585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Problem Overview</a:t>
            </a:r>
          </a:p>
        </p:txBody>
      </p:sp>
      <p:pic>
        <p:nvPicPr>
          <p:cNvPr id="109" name="oie_transpar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>
            <a:spLocks noGrp="1"/>
          </p:cNvSpPr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6</a:t>
            </a:fld>
            <a:endParaRPr>
              <a:solidFill>
                <a:srgbClr val="606060"/>
              </a:solidFill>
            </a:endParaRP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508000" y="2724555"/>
            <a:ext cx="11988800" cy="5985296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284988" lvl="0" indent="-284988" defTabSz="397256">
              <a:spcBef>
                <a:spcPts val="2800"/>
              </a:spcBef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606060"/>
                </a:solidFill>
              </a:rPr>
              <a:t>Easy and convenient</a:t>
            </a:r>
          </a:p>
          <a:p>
            <a:pPr marL="284988" lvl="0" indent="-284988" defTabSz="397256">
              <a:spcBef>
                <a:spcPts val="2800"/>
              </a:spcBef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606060"/>
                </a:solidFill>
              </a:rPr>
              <a:t>Track donations, donors, sold items, customers, and employees</a:t>
            </a:r>
          </a:p>
          <a:p>
            <a:pPr marL="284988" lvl="0" indent="-284988" defTabSz="397256">
              <a:spcBef>
                <a:spcPts val="2800"/>
              </a:spcBef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606060"/>
                </a:solidFill>
              </a:rPr>
              <a:t>Web application capable of storing donated items </a:t>
            </a:r>
          </a:p>
          <a:p>
            <a:pPr marL="284988" lvl="0" indent="-284988" defTabSz="397256">
              <a:spcBef>
                <a:spcPts val="2800"/>
              </a:spcBef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000" dirty="0" smtClean="0">
                <a:solidFill>
                  <a:srgbClr val="606060"/>
                </a:solidFill>
              </a:rPr>
              <a:t>Employees </a:t>
            </a:r>
            <a:r>
              <a:rPr lang="en-US" sz="3000" dirty="0" smtClean="0">
                <a:solidFill>
                  <a:srgbClr val="606060"/>
                </a:solidFill>
              </a:rPr>
              <a:t>can</a:t>
            </a:r>
            <a:r>
              <a:rPr sz="3000" dirty="0" smtClean="0">
                <a:solidFill>
                  <a:srgbClr val="606060"/>
                </a:solidFill>
              </a:rPr>
              <a:t> </a:t>
            </a:r>
            <a:r>
              <a:rPr sz="3000" dirty="0">
                <a:solidFill>
                  <a:srgbClr val="606060"/>
                </a:solidFill>
              </a:rPr>
              <a:t>enter in donor information so </a:t>
            </a:r>
            <a:r>
              <a:rPr sz="3000" dirty="0" smtClean="0">
                <a:solidFill>
                  <a:srgbClr val="606060"/>
                </a:solidFill>
              </a:rPr>
              <a:t>donor </a:t>
            </a:r>
            <a:r>
              <a:rPr sz="3000" dirty="0">
                <a:solidFill>
                  <a:srgbClr val="606060"/>
                </a:solidFill>
              </a:rPr>
              <a:t>receipts can be printed</a:t>
            </a:r>
          </a:p>
          <a:p>
            <a:pPr marL="284988" lvl="0" indent="-284988" defTabSz="397256">
              <a:spcBef>
                <a:spcPts val="2800"/>
              </a:spcBef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606060"/>
                </a:solidFill>
              </a:rPr>
              <a:t>Customer’s history will be kept</a:t>
            </a:r>
          </a:p>
          <a:p>
            <a:pPr marL="569976" lvl="1" indent="-284988" defTabSz="397256">
              <a:spcBef>
                <a:spcPts val="2800"/>
              </a:spcBef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606060"/>
                </a:solidFill>
              </a:rPr>
              <a:t>Track for suspicious activity</a:t>
            </a:r>
          </a:p>
          <a:p>
            <a:pPr marL="569976" lvl="1" indent="-284988" defTabSz="397256">
              <a:spcBef>
                <a:spcPts val="2800"/>
              </a:spcBef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606060"/>
                </a:solidFill>
              </a:rPr>
              <a:t>The past year’s worth of activity in the store will be collected </a:t>
            </a:r>
            <a:r>
              <a:rPr sz="3000" dirty="0" smtClean="0">
                <a:solidFill>
                  <a:srgbClr val="606060"/>
                </a:solidFill>
              </a:rPr>
              <a:t>for </a:t>
            </a:r>
            <a:r>
              <a:rPr sz="3000" dirty="0">
                <a:solidFill>
                  <a:srgbClr val="606060"/>
                </a:solidFill>
              </a:rPr>
              <a:t>future references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rg-logo-small-w-name.pn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7408004" y="2718988"/>
            <a:ext cx="5044447" cy="6353972"/>
          </a:xfrm>
          <a:prstGeom prst="rect">
            <a:avLst/>
          </a:prstGeom>
        </p:spPr>
        <p:txBody>
          <a:bodyPr/>
          <a:lstStyle/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910" dirty="0" smtClean="0">
                <a:solidFill>
                  <a:srgbClr val="606060"/>
                </a:solidFill>
              </a:rPr>
              <a:t>Priorities and Modifications</a:t>
            </a:r>
          </a:p>
          <a:p>
            <a:pPr marL="357251" indent="-357251" defTabSz="566674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lang="en-US" sz="2910" dirty="0">
                <a:solidFill>
                  <a:srgbClr val="5B5854"/>
                </a:solidFill>
              </a:rPr>
              <a:t>Database </a:t>
            </a:r>
            <a:r>
              <a:rPr lang="en-US" sz="2910" dirty="0" smtClean="0">
                <a:solidFill>
                  <a:srgbClr val="5B5854"/>
                </a:solidFill>
              </a:rPr>
              <a:t>Diagrams</a:t>
            </a:r>
            <a:endParaRPr sz="2910" dirty="0">
              <a:solidFill>
                <a:srgbClr val="606060"/>
              </a:solidFill>
            </a:endParaRPr>
          </a:p>
          <a:p>
            <a:pPr marL="357251" indent="-357251" defTabSz="566674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lang="en-US" sz="2910" dirty="0">
                <a:solidFill>
                  <a:srgbClr val="5B5854"/>
                </a:solidFill>
              </a:rPr>
              <a:t>Modules</a:t>
            </a: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 dirty="0" smtClean="0">
                <a:solidFill>
                  <a:srgbClr val="606060"/>
                </a:solidFill>
              </a:rPr>
              <a:t>Testing</a:t>
            </a:r>
            <a:endParaRPr sz="2910" dirty="0">
              <a:solidFill>
                <a:srgbClr val="606060"/>
              </a:solidFill>
            </a:endParaRP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 dirty="0" smtClean="0">
                <a:solidFill>
                  <a:srgbClr val="606060"/>
                </a:solidFill>
              </a:rPr>
              <a:t>What’s </a:t>
            </a:r>
            <a:r>
              <a:rPr sz="2910" dirty="0">
                <a:solidFill>
                  <a:srgbClr val="606060"/>
                </a:solidFill>
              </a:rPr>
              <a:t>Next?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7</a:t>
            </a:fld>
            <a:endParaRPr>
              <a:solidFill>
                <a:srgbClr val="606060"/>
              </a:solidFill>
            </a:endParaRPr>
          </a:p>
        </p:txBody>
      </p:sp>
      <p:pic>
        <p:nvPicPr>
          <p:cNvPr id="117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/>
        </p:nvSpPr>
        <p:spPr>
          <a:xfrm>
            <a:off x="1134205" y="2718988"/>
            <a:ext cx="4487990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518" lvl="0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 strike="sngStrike" dirty="0">
                <a:solidFill>
                  <a:srgbClr val="606060"/>
                </a:solidFill>
              </a:rPr>
              <a:t>Introduction</a:t>
            </a:r>
          </a:p>
          <a:p>
            <a:pPr marL="342518" lvl="0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 strike="sngStrike" dirty="0">
                <a:solidFill>
                  <a:srgbClr val="606060"/>
                </a:solidFill>
              </a:rPr>
              <a:t>Problem Overview</a:t>
            </a:r>
          </a:p>
          <a:p>
            <a:pPr marL="342518" lvl="0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 dirty="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Project Progression</a:t>
            </a:r>
          </a:p>
          <a:p>
            <a:pPr marL="342518" lvl="0" indent="-342518" algn="l" defTabSz="543305">
              <a:spcBef>
                <a:spcPts val="29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790" dirty="0" smtClean="0">
                <a:solidFill>
                  <a:srgbClr val="606060"/>
                </a:solidFill>
              </a:rPr>
              <a:t>Website Map</a:t>
            </a:r>
            <a:endParaRPr lang="en-US" sz="2790" dirty="0" smtClean="0">
              <a:solidFill>
                <a:srgbClr val="606060"/>
              </a:solidFill>
            </a:endParaRPr>
          </a:p>
          <a:p>
            <a:pPr marL="342518" indent="-342518" algn="l" defTabSz="543305">
              <a:spcBef>
                <a:spcPts val="2900"/>
              </a:spcBef>
              <a:buSzPct val="30000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5B5854"/>
                </a:solidFill>
              </a:rPr>
              <a:t>Data Flow </a:t>
            </a:r>
            <a:r>
              <a:rPr lang="en-US" sz="2800" dirty="0" smtClean="0">
                <a:solidFill>
                  <a:srgbClr val="5B5854"/>
                </a:solidFill>
              </a:rPr>
              <a:t>Diagrams</a:t>
            </a:r>
            <a:endParaRPr lang="en-US" sz="2800" dirty="0">
              <a:solidFill>
                <a:srgbClr val="5B585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Project Progression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4294967295"/>
          </p:nvPr>
        </p:nvSpPr>
        <p:spPr>
          <a:xfrm>
            <a:off x="12223851" y="8763000"/>
            <a:ext cx="2286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8</a:t>
            </a:fld>
            <a:endParaRPr>
              <a:solidFill>
                <a:srgbClr val="606060"/>
              </a:solidFill>
            </a:endParaRPr>
          </a:p>
        </p:txBody>
      </p:sp>
      <p:pic>
        <p:nvPicPr>
          <p:cNvPr id="122" name="oi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120" r="1921"/>
          <a:stretch/>
        </p:blipFill>
        <p:spPr>
          <a:xfrm>
            <a:off x="2327414" y="2563346"/>
            <a:ext cx="7919281" cy="6567954"/>
          </a:xfrm>
          <a:prstGeom prst="rect">
            <a:avLst/>
          </a:prstGeom>
        </p:spPr>
      </p:pic>
      <p:sp>
        <p:nvSpPr>
          <p:cNvPr id="124" name="Shape 124"/>
          <p:cNvSpPr/>
          <p:nvPr/>
        </p:nvSpPr>
        <p:spPr>
          <a:xfrm>
            <a:off x="8307694" y="6353840"/>
            <a:ext cx="218468" cy="218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411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rg-logo-small-w-name.pn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996937" y="663196"/>
            <a:ext cx="5706555" cy="182124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400" cap="all">
                <a:solidFill>
                  <a:srgbClr val="606060"/>
                </a:solidFill>
              </a:rPr>
              <a:t>Agenda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7408005" y="2718988"/>
            <a:ext cx="4487990" cy="6353972"/>
          </a:xfrm>
          <a:prstGeom prst="rect">
            <a:avLst/>
          </a:prstGeom>
        </p:spPr>
        <p:txBody>
          <a:bodyPr/>
          <a:lstStyle/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910" dirty="0" smtClean="0">
                <a:solidFill>
                  <a:srgbClr val="606060"/>
                </a:solidFill>
              </a:rPr>
              <a:t>Priorities and Modifications </a:t>
            </a:r>
            <a:endParaRPr sz="2910" dirty="0">
              <a:solidFill>
                <a:srgbClr val="606060"/>
              </a:solidFill>
            </a:endParaRPr>
          </a:p>
          <a:p>
            <a:pPr marL="357251" indent="-357251" defTabSz="566674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lang="en-US" sz="2910" dirty="0">
                <a:solidFill>
                  <a:srgbClr val="5B5854"/>
                </a:solidFill>
              </a:rPr>
              <a:t>Database Diagrams</a:t>
            </a: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910" dirty="0" smtClean="0">
                <a:solidFill>
                  <a:srgbClr val="606060"/>
                </a:solidFill>
              </a:rPr>
              <a:t>Modules</a:t>
            </a: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 dirty="0" smtClean="0">
                <a:solidFill>
                  <a:srgbClr val="606060"/>
                </a:solidFill>
              </a:rPr>
              <a:t>Testing</a:t>
            </a:r>
            <a:endParaRPr sz="2910" dirty="0">
              <a:solidFill>
                <a:srgbClr val="606060"/>
              </a:solidFill>
            </a:endParaRPr>
          </a:p>
          <a:p>
            <a:pPr marL="357251" lvl="0" indent="-357251" defTabSz="566674">
              <a:spcBef>
                <a:spcPts val="31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 dirty="0" smtClean="0">
                <a:solidFill>
                  <a:srgbClr val="606060"/>
                </a:solidFill>
              </a:rPr>
              <a:t>What’s </a:t>
            </a:r>
            <a:r>
              <a:rPr sz="2910" dirty="0">
                <a:solidFill>
                  <a:srgbClr val="606060"/>
                </a:solidFill>
              </a:rPr>
              <a:t>Next?</a:t>
            </a:r>
          </a:p>
        </p:txBody>
      </p:sp>
      <p:sp>
        <p:nvSpPr>
          <p:cNvPr id="180" name="Shape 180"/>
          <p:cNvSpPr>
            <a:spLocks noGrp="1"/>
          </p:cNvSpPr>
          <p:nvPr>
            <p:ph type="sldNum" sz="quarter" idx="4294967295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6060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606060"/>
                </a:solidFill>
              </a:rPr>
              <a:t>9</a:t>
            </a:fld>
            <a:endParaRPr>
              <a:solidFill>
                <a:srgbClr val="606060"/>
              </a:solidFill>
            </a:endParaRPr>
          </a:p>
        </p:txBody>
      </p:sp>
      <p:pic>
        <p:nvPicPr>
          <p:cNvPr id="181" name="oie_transparen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9295" y="601597"/>
            <a:ext cx="3454871" cy="18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1134205" y="2718988"/>
            <a:ext cx="4823746" cy="6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357251" lvl="0" indent="-357251" algn="l" defTabSz="566674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 strike="sngStrike" dirty="0">
                <a:solidFill>
                  <a:srgbClr val="606060"/>
                </a:solidFill>
              </a:rPr>
              <a:t>Introduction</a:t>
            </a:r>
          </a:p>
          <a:p>
            <a:pPr marL="357251" lvl="0" indent="-357251" algn="l" defTabSz="566674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 strike="sngStrike" dirty="0">
                <a:solidFill>
                  <a:srgbClr val="606060"/>
                </a:solidFill>
              </a:rPr>
              <a:t>Problem Overview</a:t>
            </a:r>
          </a:p>
          <a:p>
            <a:pPr marL="357251" lvl="0" indent="-357251" algn="l" defTabSz="566674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 strike="sngStrike" dirty="0">
                <a:solidFill>
                  <a:srgbClr val="606060"/>
                </a:solidFill>
              </a:rPr>
              <a:t>Project Progression</a:t>
            </a:r>
          </a:p>
          <a:p>
            <a:pPr marL="357251" lvl="0" indent="-357251" algn="l" defTabSz="566674">
              <a:spcBef>
                <a:spcPts val="3100"/>
              </a:spcBef>
              <a:buSzPct val="30000"/>
              <a:buFont typeface="Zapf Dingbats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910" dirty="0" smtClean="0">
                <a:solidFill>
                  <a:srgbClr val="9411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Website Map</a:t>
            </a:r>
            <a:endParaRPr lang="en-US" sz="2910" dirty="0" smtClean="0">
              <a:solidFill>
                <a:srgbClr val="941100"/>
              </a:solidFill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marL="357251" indent="-357251" algn="l" defTabSz="566674">
              <a:spcBef>
                <a:spcPts val="3100"/>
              </a:spcBef>
              <a:buSzPct val="30000"/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lang="en-US" sz="2910" dirty="0">
                <a:solidFill>
                  <a:srgbClr val="5B5854"/>
                </a:solidFill>
              </a:rPr>
              <a:t>Data Flow </a:t>
            </a:r>
            <a:r>
              <a:rPr lang="en-US" sz="2910" dirty="0" smtClean="0">
                <a:solidFill>
                  <a:srgbClr val="5B5854"/>
                </a:solidFill>
              </a:rPr>
              <a:t>Diagrams</a:t>
            </a:r>
            <a:endParaRPr lang="en-US" sz="2910" dirty="0">
              <a:solidFill>
                <a:srgbClr val="5B585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3">
  <a:themeElements>
    <a:clrScheme name="New_Template3">
      <a:dk1>
        <a:srgbClr val="606060"/>
      </a:dk1>
      <a:lt1>
        <a:srgbClr val="000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667</Words>
  <Application>Microsoft Macintosh PowerPoint</Application>
  <PresentationFormat>Custom</PresentationFormat>
  <Paragraphs>241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New_Template3</vt:lpstr>
      <vt:lpstr>Detailed Design Efficient and Simple </vt:lpstr>
      <vt:lpstr>Welcome</vt:lpstr>
      <vt:lpstr>Agenda</vt:lpstr>
      <vt:lpstr>Team Introduction</vt:lpstr>
      <vt:lpstr>Agenda</vt:lpstr>
      <vt:lpstr>Problem Overview</vt:lpstr>
      <vt:lpstr>Agenda</vt:lpstr>
      <vt:lpstr>Project Progression</vt:lpstr>
      <vt:lpstr>Agenda</vt:lpstr>
      <vt:lpstr>Website Map Legend</vt:lpstr>
      <vt:lpstr>Website Map:  Context</vt:lpstr>
      <vt:lpstr>Website Map:  Employee</vt:lpstr>
      <vt:lpstr>Website Map:  Administrator</vt:lpstr>
      <vt:lpstr>Agenda</vt:lpstr>
      <vt:lpstr>DFD Legend</vt:lpstr>
      <vt:lpstr>Context Diagram</vt:lpstr>
      <vt:lpstr>Level 0 Diagram</vt:lpstr>
      <vt:lpstr>Agenda</vt:lpstr>
      <vt:lpstr>Implementation Priorities</vt:lpstr>
      <vt:lpstr>Foreseeable Modifications</vt:lpstr>
      <vt:lpstr>Agenda</vt:lpstr>
      <vt:lpstr>E/R Diagram</vt:lpstr>
      <vt:lpstr>Relational Schema</vt:lpstr>
      <vt:lpstr>Agenda</vt:lpstr>
      <vt:lpstr>Module: LogIn</vt:lpstr>
      <vt:lpstr>Module: Home Page</vt:lpstr>
      <vt:lpstr>Module: Add to inventory</vt:lpstr>
      <vt:lpstr>Module: View Inventory</vt:lpstr>
      <vt:lpstr>Module: Managing Profiles</vt:lpstr>
      <vt:lpstr>Module: Edit Prices</vt:lpstr>
      <vt:lpstr>Agenda</vt:lpstr>
      <vt:lpstr>Testing Requirements</vt:lpstr>
      <vt:lpstr>Unit Testing</vt:lpstr>
      <vt:lpstr>Unit 5: Add to Inventory</vt:lpstr>
      <vt:lpstr>Agenda</vt:lpstr>
      <vt:lpstr>What’s next?</vt:lpstr>
      <vt:lpstr>Maroon Solutions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Design Efficient and Simple </dc:title>
  <cp:lastModifiedBy>Microsoft Office User</cp:lastModifiedBy>
  <cp:revision>126</cp:revision>
  <cp:lastPrinted>2015-03-09T21:55:08Z</cp:lastPrinted>
  <dcterms:modified xsi:type="dcterms:W3CDTF">2015-03-09T22:09:30Z</dcterms:modified>
</cp:coreProperties>
</file>