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13004800" cy="9753600"/>
  <p:notesSz cx="6858000" cy="9144000"/>
  <p:defaultTextStyle>
    <a:lvl1pPr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lIns="0" tIns="0" rIns="0" bIns="0" anchor="b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2286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4572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6858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9144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7600">
                <a:solidFill>
                  <a:srgbClr val="85604A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</p:spPr>
        <p:txBody>
          <a:bodyPr lIns="0" tIns="0" rIns="0" bIns="0" anchor="ctr"/>
          <a:lstStyle>
            <a:lvl1pPr marL="381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1pPr>
            <a:lvl2pPr marL="762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2pPr>
            <a:lvl3pPr marL="1143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3pPr>
            <a:lvl4pPr marL="1524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4pPr>
            <a:lvl5pPr marL="1905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6311798" y="9321800"/>
            <a:ext cx="368504" cy="425857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b="1" sz="1800">
                <a:solidFill>
                  <a:srgbClr val="51573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lIns="0" tIns="0" rIns="0" bIns="0" anchor="b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2286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4572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6858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9144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2286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4572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6858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9144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508000" y="25781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 lIns="0" tIns="0" rIns="0" bIns="0" anchor="ctr"/>
          <a:lstStyle>
            <a:lvl1pPr marL="4191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82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573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764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955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 lIns="0" tIns="0" rIns="0" bIns="0" anchor="ctr"/>
          <a:lstStyle>
            <a:lvl1pPr marL="3683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366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049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4732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415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One</a:t>
            </a:r>
            <a:endParaRPr sz="30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Two</a:t>
            </a:r>
            <a:endParaRPr sz="30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Three</a:t>
            </a:r>
            <a:endParaRPr sz="30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Four</a:t>
            </a:r>
            <a:endParaRPr sz="30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 lIns="0" tIns="0" rIns="0" bIns="0" anchor="ctr"/>
          <a:lstStyle>
            <a:lvl1pPr marL="4191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82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573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764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955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algn="ctr">
        <a:defRPr sz="6200">
          <a:latin typeface="Calibri"/>
          <a:ea typeface="Calibri"/>
          <a:cs typeface="Calibri"/>
          <a:sym typeface="Calibri"/>
        </a:defRPr>
      </a:lvl6pPr>
      <a:lvl7pPr algn="ctr">
        <a:defRPr sz="6200">
          <a:latin typeface="Calibri"/>
          <a:ea typeface="Calibri"/>
          <a:cs typeface="Calibri"/>
          <a:sym typeface="Calibri"/>
        </a:defRPr>
      </a:lvl7pPr>
      <a:lvl8pPr algn="ctr">
        <a:defRPr sz="6200">
          <a:latin typeface="Calibri"/>
          <a:ea typeface="Calibri"/>
          <a:cs typeface="Calibri"/>
          <a:sym typeface="Calibri"/>
        </a:defRPr>
      </a:lvl8pPr>
      <a:lvl9pPr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1pPr>
      <a:lvl2pPr marL="906235" indent="-449035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20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31720" indent="-50292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7889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2461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033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1605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6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7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2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5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6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6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8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8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9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Preliminary Design</a:t>
            </a:r>
            <a:endParaRPr cap="all" sz="6400">
              <a:solidFill>
                <a:srgbClr val="60606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</a:t>
            </a:r>
            <a:r>
              <a:rPr cap="all" sz="6400">
                <a:solidFill>
                  <a:srgbClr val="606060"/>
                </a:solidFill>
              </a:rPr>
              <a:t>fficient </a:t>
            </a:r>
            <a:r>
              <a:rPr cap="all" sz="6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</a:t>
            </a:r>
            <a:r>
              <a:rPr cap="all" sz="6400">
                <a:solidFill>
                  <a:srgbClr val="606060"/>
                </a:solidFill>
              </a:rPr>
              <a:t>nd </a:t>
            </a:r>
            <a:r>
              <a:rPr cap="all" sz="6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rPr cap="all" sz="6400">
                <a:solidFill>
                  <a:srgbClr val="606060"/>
                </a:solidFill>
              </a:rPr>
              <a:t>imple 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06060"/>
                </a:solidFill>
              </a:rPr>
              <a:t>Maroon Solutions</a:t>
            </a:r>
          </a:p>
        </p:txBody>
      </p:sp>
      <p:pic>
        <p:nvPicPr>
          <p:cNvPr id="79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965" y="860298"/>
            <a:ext cx="3454871" cy="1882905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>
            <p:ph type="sldNum" sz="quarter" idx="4294967295"/>
          </p:nvPr>
        </p:nvSpPr>
        <p:spPr>
          <a:xfrm>
            <a:off x="122111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Two Different Users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508000" y="3035300"/>
            <a:ext cx="5696328" cy="5727700"/>
          </a:xfrm>
          <a:prstGeom prst="rect">
            <a:avLst/>
          </a:prstGeom>
        </p:spPr>
        <p:txBody>
          <a:bodyPr/>
          <a:lstStyle/>
          <a:p>
            <a:pPr lvl="0" marL="372998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Employee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Log On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Sell Items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Print Receipts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Add Customer or Donor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Accept Donation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Manage Profiles</a:t>
            </a:r>
          </a:p>
        </p:txBody>
      </p:sp>
      <p:pic>
        <p:nvPicPr>
          <p:cNvPr id="135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137" name="Shape 137"/>
          <p:cNvSpPr/>
          <p:nvPr/>
        </p:nvSpPr>
        <p:spPr>
          <a:xfrm>
            <a:off x="6817942" y="3083144"/>
            <a:ext cx="5805095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91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3000"/>
            </a:lvl1pPr>
            <a:lvl2pPr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3000"/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Administrator</a:t>
            </a:r>
            <a:endParaRPr sz="30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Edit Prices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UML Activity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Flow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4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134205" y="2718988"/>
            <a:ext cx="4487990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Introduction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Problem Overview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Project Progression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User Case Narratives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UML Use Case Diagrams</a:t>
            </a:r>
            <a:endParaRPr sz="279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UML Deployment Diagrams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Website Map</a:t>
            </a:r>
            <a:endParaRPr sz="279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UML Use Case Legend</a:t>
            </a:r>
          </a:p>
        </p:txBody>
      </p:sp>
      <p:pic>
        <p:nvPicPr>
          <p:cNvPr id="147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49" name="Screen Shot 2014-10-26 at 3.11.22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190" y="2880998"/>
            <a:ext cx="2745686" cy="594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3713860" y="2584450"/>
            <a:ext cx="9099606" cy="6752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System Boundary:</a:t>
            </a:r>
            <a:r>
              <a:rPr sz="2400">
                <a:solidFill>
                  <a:srgbClr val="606060"/>
                </a:solidFill>
              </a:rPr>
              <a:t> This is where all the interaction occurs. Represents what is within the system and outside of it. Uses go on the inside and actors go on the outside. 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Scenarios:</a:t>
            </a:r>
            <a:r>
              <a:rPr sz="2400">
                <a:solidFill>
                  <a:srgbClr val="606060"/>
                </a:solidFill>
              </a:rPr>
              <a:t> The actions that occur within a system and how the user interacts with the system.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Actor:</a:t>
            </a:r>
            <a:r>
              <a:rPr sz="2400">
                <a:solidFill>
                  <a:srgbClr val="606060"/>
                </a:solidFill>
              </a:rPr>
              <a:t> Actors interact with the system through uses. Actors can be human or non-human. Human actors go on the left side of the system boundary. Non-human actors go on the right side. Actor name gets displayed below the actor.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Participation Line:</a:t>
            </a:r>
            <a:r>
              <a:rPr sz="2400">
                <a:solidFill>
                  <a:srgbClr val="606060"/>
                </a:solidFill>
              </a:rPr>
              <a:t> Shows what scenarios an actor can interact with. 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Inclusion Arrow:</a:t>
            </a:r>
            <a:r>
              <a:rPr sz="2400">
                <a:solidFill>
                  <a:srgbClr val="606060"/>
                </a:solidFill>
              </a:rPr>
              <a:t> An arrow that points from a scenario to another scenario to show that something must be included for the scenario. 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Inheritance Arrow:</a:t>
            </a:r>
            <a:r>
              <a:rPr sz="2400">
                <a:solidFill>
                  <a:srgbClr val="606060"/>
                </a:solidFill>
              </a:rPr>
              <a:t> An arrow that points from one use to another. The use being pointed at is the parent and the other is the sub.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UML Use Case Diagram</a:t>
            </a:r>
          </a:p>
        </p:txBody>
      </p:sp>
      <p:pic>
        <p:nvPicPr>
          <p:cNvPr id="153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155" name="Shape 155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56" name="Use Case Diagram First (1)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225" y="954001"/>
            <a:ext cx="12815644" cy="99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5607109" y="2489787"/>
            <a:ext cx="921536" cy="683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E.A.S.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UML Activity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Flow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6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Introduction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Problem Overview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Project Progression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User Case Narratives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UML Use Case Diagrams</a:t>
            </a:r>
            <a:endParaRPr sz="279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UML Deployment Diagrams</a:t>
            </a:r>
            <a:endParaRPr sz="279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Website Map</a:t>
            </a:r>
            <a:endParaRPr sz="279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300">
                <a:solidFill>
                  <a:srgbClr val="606060"/>
                </a:solidFill>
              </a:rPr>
              <a:t>UML Deployment Diagram Legend</a:t>
            </a:r>
          </a:p>
        </p:txBody>
      </p:sp>
      <p:pic>
        <p:nvPicPr>
          <p:cNvPr id="167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169" name="Shape 169"/>
          <p:cNvSpPr/>
          <p:nvPr/>
        </p:nvSpPr>
        <p:spPr>
          <a:xfrm>
            <a:off x="3713860" y="2584450"/>
            <a:ext cx="9099606" cy="6752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System Boundary - </a:t>
            </a:r>
            <a:r>
              <a:rPr sz="2400">
                <a:solidFill>
                  <a:srgbClr val="606060"/>
                </a:solidFill>
              </a:rPr>
              <a:t>This is where all the interactions occur. 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Represents what is within the system and outside of it.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HTTP</a:t>
            </a:r>
            <a:r>
              <a:rPr sz="2400">
                <a:solidFill>
                  <a:srgbClr val="606060"/>
                </a:solidFill>
              </a:rPr>
              <a:t> </a:t>
            </a: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-</a:t>
            </a:r>
            <a:r>
              <a:rPr sz="2400">
                <a:solidFill>
                  <a:srgbClr val="606060"/>
                </a:solidFill>
              </a:rPr>
              <a:t> Hypertext Transfer Protocol defines how messages are formatted and transmitted, and what actions web servers and browsers should take in response to various commands.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ODBC</a:t>
            </a:r>
            <a:r>
              <a:rPr sz="2400">
                <a:solidFill>
                  <a:srgbClr val="606060"/>
                </a:solidFill>
              </a:rPr>
              <a:t> </a:t>
            </a: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-</a:t>
            </a:r>
            <a:r>
              <a:rPr sz="2400">
                <a:solidFill>
                  <a:srgbClr val="606060"/>
                </a:solidFill>
              </a:rPr>
              <a:t> Open Database Connectivity is a standard programming language middleware for accessing database management systems.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Connection - </a:t>
            </a:r>
            <a:r>
              <a:rPr sz="2400">
                <a:solidFill>
                  <a:srgbClr val="606060"/>
                </a:solidFill>
              </a:rPr>
              <a:t>Displays a relationship between boundaries. </a:t>
            </a:r>
          </a:p>
        </p:txBody>
      </p:sp>
      <p:pic>
        <p:nvPicPr>
          <p:cNvPr id="170" name="Screen Shot 2014-11-28 at 10.38.56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816" y="2667000"/>
            <a:ext cx="2354551" cy="6375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500">
                <a:solidFill>
                  <a:srgbClr val="606060"/>
                </a:solidFill>
              </a:rPr>
              <a:t>UML Deployment Diagram</a:t>
            </a:r>
          </a:p>
        </p:txBody>
      </p:sp>
      <p:pic>
        <p:nvPicPr>
          <p:cNvPr id="173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75" name="Maroon Solutions - Diagrams.pdf"/>
          <p:cNvPicPr/>
          <p:nvPr/>
        </p:nvPicPr>
        <p:blipFill>
          <a:blip r:embed="rId3">
            <a:extLst/>
          </a:blip>
          <a:srcRect l="6209" t="7643" r="21041" b="4425"/>
          <a:stretch>
            <a:fillRect/>
          </a:stretch>
        </p:blipFill>
        <p:spPr>
          <a:xfrm>
            <a:off x="3959026" y="1800809"/>
            <a:ext cx="5086882" cy="795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UML Activity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Flow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80" name="Shape 18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81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57251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Introduction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Problem Overview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Project Progression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User Case Narratives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UML Use Case Diagrams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UML Deployment Diagrams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Website Map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Website Map Legend</a:t>
            </a:r>
          </a:p>
        </p:txBody>
      </p:sp>
      <p:pic>
        <p:nvPicPr>
          <p:cNvPr id="185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187" name="Shape 187"/>
          <p:cNvSpPr/>
          <p:nvPr/>
        </p:nvSpPr>
        <p:spPr>
          <a:xfrm>
            <a:off x="366025" y="6973002"/>
            <a:ext cx="12272750" cy="2344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Home</a:t>
            </a:r>
            <a:r>
              <a:rPr sz="2000">
                <a:solidFill>
                  <a:srgbClr val="606060"/>
                </a:solidFill>
              </a:rPr>
              <a:t> - This represents the main page of E.A.S. prior to a user logging in.  Various options will be presented at this time.</a:t>
            </a:r>
            <a:endParaRPr sz="20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Home Page</a:t>
            </a:r>
            <a:r>
              <a:rPr sz="2000">
                <a:solidFill>
                  <a:srgbClr val="606060"/>
                </a:solidFill>
              </a:rPr>
              <a:t> - Represents the user’s main page when they initially login to their account.</a:t>
            </a:r>
            <a:endParaRPr sz="20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Form</a:t>
            </a:r>
            <a:r>
              <a:rPr sz="2000">
                <a:solidFill>
                  <a:srgbClr val="606060"/>
                </a:solidFill>
              </a:rPr>
              <a:t> - Represents data fields which require user input.</a:t>
            </a:r>
            <a:endParaRPr sz="20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Web Page</a:t>
            </a:r>
            <a:r>
              <a:rPr sz="2000">
                <a:solidFill>
                  <a:srgbClr val="606060"/>
                </a:solidFill>
              </a:rPr>
              <a:t> - Represents a web page within the E.A.S. system.</a:t>
            </a:r>
            <a:endParaRPr sz="20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Link</a:t>
            </a:r>
            <a:r>
              <a:rPr sz="2000">
                <a:solidFill>
                  <a:srgbClr val="606060"/>
                </a:solidFill>
              </a:rPr>
              <a:t> - Represents a page being accessible from another page.</a:t>
            </a:r>
            <a:endParaRPr sz="20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Page Redirect</a:t>
            </a:r>
            <a:r>
              <a:rPr sz="2000">
                <a:solidFill>
                  <a:srgbClr val="606060"/>
                </a:solidFill>
              </a:rPr>
              <a:t> - Indicates a forced reroute to a new page depending on the user’s action</a:t>
            </a:r>
          </a:p>
        </p:txBody>
      </p:sp>
      <p:pic>
        <p:nvPicPr>
          <p:cNvPr id="188" name="Site Map.pdf"/>
          <p:cNvPicPr/>
          <p:nvPr/>
        </p:nvPicPr>
        <p:blipFill>
          <a:blip r:embed="rId3">
            <a:extLst/>
          </a:blip>
          <a:srcRect l="14483" t="20192" r="17853" b="44761"/>
          <a:stretch>
            <a:fillRect/>
          </a:stretch>
        </p:blipFill>
        <p:spPr>
          <a:xfrm>
            <a:off x="2977951" y="2136133"/>
            <a:ext cx="7049074" cy="4724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500">
                <a:solidFill>
                  <a:srgbClr val="606060"/>
                </a:solidFill>
              </a:rPr>
              <a:t>Website Map:  Context</a:t>
            </a:r>
          </a:p>
        </p:txBody>
      </p:sp>
      <p:pic>
        <p:nvPicPr>
          <p:cNvPr id="191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93" name="Context Site Map (1).pdf"/>
          <p:cNvPicPr/>
          <p:nvPr/>
        </p:nvPicPr>
        <p:blipFill>
          <a:blip r:embed="rId3">
            <a:extLst/>
          </a:blip>
          <a:srcRect l="28954" t="33800" r="22927" b="33800"/>
          <a:stretch>
            <a:fillRect/>
          </a:stretch>
        </p:blipFill>
        <p:spPr>
          <a:xfrm>
            <a:off x="2754511" y="2589012"/>
            <a:ext cx="7495766" cy="6531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Welcome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508000" y="3035300"/>
            <a:ext cx="5841716" cy="57277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Our Client:</a:t>
            </a:r>
            <a:endParaRPr sz="3400">
              <a:solidFill>
                <a:srgbClr val="606060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Ms. Mary Partridge-Brown</a:t>
            </a:r>
            <a:endParaRPr sz="3400">
              <a:solidFill>
                <a:srgbClr val="606060"/>
              </a:solidFill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Co-Director</a:t>
            </a:r>
            <a:endParaRPr sz="3400">
              <a:solidFill>
                <a:srgbClr val="606060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Ms. Roberta Sandler</a:t>
            </a:r>
            <a:endParaRPr sz="3400">
              <a:solidFill>
                <a:srgbClr val="606060"/>
              </a:solidFill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Co-Director</a:t>
            </a:r>
          </a:p>
        </p:txBody>
      </p:sp>
      <p:pic>
        <p:nvPicPr>
          <p:cNvPr id="84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86" name="Shape 86"/>
          <p:cNvSpPr/>
          <p:nvPr/>
        </p:nvSpPr>
        <p:spPr>
          <a:xfrm>
            <a:off x="6041516" y="4565649"/>
            <a:ext cx="921768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</a:p>
        </p:txBody>
      </p:sp>
      <p:sp>
        <p:nvSpPr>
          <p:cNvPr id="87" name="Shape 87"/>
          <p:cNvSpPr/>
          <p:nvPr/>
        </p:nvSpPr>
        <p:spPr>
          <a:xfrm>
            <a:off x="7896029" y="3533773"/>
            <a:ext cx="3708810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191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Guests:</a:t>
            </a:r>
            <a:endParaRPr sz="34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Dr. Meg Fryling</a:t>
            </a:r>
            <a:endParaRPr sz="34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Dr. Darren Lim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500">
                <a:solidFill>
                  <a:srgbClr val="606060"/>
                </a:solidFill>
              </a:rPr>
              <a:t>Website Map:  Employee</a:t>
            </a:r>
          </a:p>
        </p:txBody>
      </p:sp>
      <p:pic>
        <p:nvPicPr>
          <p:cNvPr id="19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98" name="Emp Site Map (2).png"/>
          <p:cNvPicPr/>
          <p:nvPr/>
        </p:nvPicPr>
        <p:blipFill>
          <a:blip r:embed="rId3">
            <a:extLst/>
          </a:blip>
          <a:srcRect l="19338" t="9299" r="17544" b="11776"/>
          <a:stretch>
            <a:fillRect/>
          </a:stretch>
        </p:blipFill>
        <p:spPr>
          <a:xfrm>
            <a:off x="3013471" y="2534245"/>
            <a:ext cx="6978002" cy="6742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100">
                <a:solidFill>
                  <a:srgbClr val="606060"/>
                </a:solidFill>
              </a:rPr>
              <a:t>Website Map:  Administrator</a:t>
            </a:r>
          </a:p>
        </p:txBody>
      </p:sp>
      <p:pic>
        <p:nvPicPr>
          <p:cNvPr id="201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03" name="Admin Site Map (1).png"/>
          <p:cNvPicPr/>
          <p:nvPr/>
        </p:nvPicPr>
        <p:blipFill>
          <a:blip r:embed="rId3">
            <a:extLst/>
          </a:blip>
          <a:srcRect l="6214" t="7922" r="6425" b="8004"/>
          <a:stretch>
            <a:fillRect/>
          </a:stretch>
        </p:blipFill>
        <p:spPr>
          <a:xfrm>
            <a:off x="2038746" y="2584450"/>
            <a:ext cx="8927308" cy="6638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UML Activity Diagrams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Flow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208" name="Shape 20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09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Introduction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Problem Overview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Project Progression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User Case Narratives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Use Case Diagrams</a:t>
            </a:r>
            <a:endParaRPr sz="294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Deployment Diagrams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Website Map</a:t>
            </a:r>
            <a:endParaRPr strike="sngStrike" sz="294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300">
                <a:solidFill>
                  <a:srgbClr val="606060"/>
                </a:solidFill>
              </a:rPr>
              <a:t>UML Deployment Diagram Legend</a:t>
            </a:r>
          </a:p>
        </p:txBody>
      </p:sp>
      <p:pic>
        <p:nvPicPr>
          <p:cNvPr id="213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215" name="Shape 215"/>
          <p:cNvSpPr/>
          <p:nvPr/>
        </p:nvSpPr>
        <p:spPr>
          <a:xfrm>
            <a:off x="3713860" y="2584450"/>
            <a:ext cx="9099606" cy="6752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Gill Sans SemiBold"/>
                <a:ea typeface="Gill Sans SemiBold"/>
                <a:cs typeface="Gill Sans SemiBold"/>
                <a:sym typeface="Gill Sans SemiBold"/>
              </a:rPr>
              <a:t>Initial Node</a:t>
            </a:r>
            <a:r>
              <a:rPr sz="1600"/>
              <a:t> – This is the first node in the process. The initial node is the starting point for all movement.</a:t>
            </a: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Gill Sans SemiBold"/>
                <a:ea typeface="Gill Sans SemiBold"/>
                <a:cs typeface="Gill Sans SemiBold"/>
                <a:sym typeface="Gill Sans SemiBold"/>
              </a:rPr>
              <a:t>Final Node</a:t>
            </a:r>
            <a:r>
              <a:rPr sz="1600"/>
              <a:t> – The final node is the last node in the process. When the activity flow has reached here, the process is over.</a:t>
            </a: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Gill Sans SemiBold"/>
                <a:ea typeface="Gill Sans SemiBold"/>
                <a:cs typeface="Gill Sans SemiBold"/>
                <a:sym typeface="Gill Sans SemiBold"/>
              </a:rPr>
              <a:t>Activity Node</a:t>
            </a:r>
            <a:r>
              <a:rPr sz="1600"/>
              <a:t> – The activity node describes the activity or step to be done to help complete the process when the flow reaches the node.</a:t>
            </a: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Gill Sans SemiBold"/>
                <a:ea typeface="Gill Sans SemiBold"/>
                <a:cs typeface="Gill Sans SemiBold"/>
                <a:sym typeface="Gill Sans SemiBold"/>
              </a:rPr>
              <a:t>Decision Node</a:t>
            </a:r>
            <a:r>
              <a:rPr sz="1600"/>
              <a:t> – The decision node is used to branch the activity. A decision node is usually posed in question form, with multiple unique answers. The flow must follow one of the branches after the decision.</a:t>
            </a: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Gill Sans SemiBold"/>
                <a:ea typeface="Gill Sans SemiBold"/>
                <a:cs typeface="Gill Sans SemiBold"/>
                <a:sym typeface="Gill Sans SemiBold"/>
              </a:rPr>
              <a:t>Data Object</a:t>
            </a:r>
            <a:r>
              <a:rPr sz="1600"/>
              <a:t> - Data that is used during the process. The data object can be either input or output.</a:t>
            </a: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Gill Sans SemiBold"/>
                <a:ea typeface="Gill Sans SemiBold"/>
                <a:cs typeface="Gill Sans SemiBold"/>
                <a:sym typeface="Gill Sans SemiBold"/>
              </a:rPr>
              <a:t>Split/Join </a:t>
            </a:r>
            <a:r>
              <a:rPr sz="1600"/>
              <a:t>– Can either separate activity flow to run two activities simultaneously or join them back together after simultaneous activities are completed.</a:t>
            </a: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/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Gill Sans SemiBold"/>
                <a:ea typeface="Gill Sans SemiBold"/>
                <a:cs typeface="Gill Sans SemiBold"/>
                <a:sym typeface="Gill Sans SemiBold"/>
              </a:rPr>
              <a:t>Flow</a:t>
            </a:r>
            <a:r>
              <a:rPr sz="1600"/>
              <a:t> – Shows the movement of action from one node to another</a:t>
            </a:r>
          </a:p>
        </p:txBody>
      </p:sp>
      <p:pic>
        <p:nvPicPr>
          <p:cNvPr id="216" name="Screen Shot 2014-11-28 at 10.54.08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337" y="2660647"/>
            <a:ext cx="1880534" cy="6470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400">
                <a:solidFill>
                  <a:srgbClr val="606060"/>
                </a:solidFill>
              </a:rPr>
              <a:t>Activity Diagram:  Log on</a:t>
            </a:r>
          </a:p>
        </p:txBody>
      </p:sp>
      <p:pic>
        <p:nvPicPr>
          <p:cNvPr id="219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21" name="Activity Diagram-  Log On (2).pdf"/>
          <p:cNvPicPr/>
          <p:nvPr/>
        </p:nvPicPr>
        <p:blipFill>
          <a:blip r:embed="rId3">
            <a:extLst/>
          </a:blip>
          <a:srcRect l="31451" t="7114" r="25351" b="45154"/>
          <a:stretch>
            <a:fillRect/>
          </a:stretch>
        </p:blipFill>
        <p:spPr>
          <a:xfrm>
            <a:off x="4133056" y="2517576"/>
            <a:ext cx="4738509" cy="6775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100">
                <a:solidFill>
                  <a:srgbClr val="606060"/>
                </a:solidFill>
              </a:rPr>
              <a:t>Activity Diagram:  Sell Items</a:t>
            </a:r>
          </a:p>
        </p:txBody>
      </p:sp>
      <p:pic>
        <p:nvPicPr>
          <p:cNvPr id="22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26" name="Activity Diagram-  Sell Items (1).pdf"/>
          <p:cNvPicPr/>
          <p:nvPr/>
        </p:nvPicPr>
        <p:blipFill>
          <a:blip r:embed="rId3">
            <a:extLst/>
          </a:blip>
          <a:srcRect l="20024" t="6814" r="12659" b="20963"/>
          <a:stretch>
            <a:fillRect/>
          </a:stretch>
        </p:blipFill>
        <p:spPr>
          <a:xfrm>
            <a:off x="3697882" y="2011560"/>
            <a:ext cx="5609171" cy="7788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400">
                <a:solidFill>
                  <a:srgbClr val="606060"/>
                </a:solidFill>
              </a:rPr>
              <a:t>Activity Diagram:  Print Receipts</a:t>
            </a:r>
          </a:p>
        </p:txBody>
      </p:sp>
      <p:pic>
        <p:nvPicPr>
          <p:cNvPr id="229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31" name="Activity Diagram-  Print Receipt (1).pdf"/>
          <p:cNvPicPr/>
          <p:nvPr/>
        </p:nvPicPr>
        <p:blipFill>
          <a:blip r:embed="rId3">
            <a:extLst/>
          </a:blip>
          <a:srcRect l="11651" t="7582" r="9090" b="9846"/>
          <a:stretch>
            <a:fillRect/>
          </a:stretch>
        </p:blipFill>
        <p:spPr>
          <a:xfrm>
            <a:off x="3571676" y="1742083"/>
            <a:ext cx="5861527" cy="790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800">
                <a:solidFill>
                  <a:srgbClr val="606060"/>
                </a:solidFill>
              </a:rPr>
              <a:t>Activity Diagram:  Accept Donations</a:t>
            </a:r>
          </a:p>
        </p:txBody>
      </p:sp>
      <p:pic>
        <p:nvPicPr>
          <p:cNvPr id="23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36" name="Activity Diagram-  Accept Donation (1).pdf"/>
          <p:cNvPicPr/>
          <p:nvPr/>
        </p:nvPicPr>
        <p:blipFill>
          <a:blip r:embed="rId3">
            <a:extLst/>
          </a:blip>
          <a:srcRect l="17029" t="7024" r="17029" b="33616"/>
          <a:stretch>
            <a:fillRect/>
          </a:stretch>
        </p:blipFill>
        <p:spPr>
          <a:xfrm>
            <a:off x="3123803" y="1969690"/>
            <a:ext cx="6757173" cy="7871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100">
                <a:solidFill>
                  <a:srgbClr val="606060"/>
                </a:solidFill>
              </a:rPr>
              <a:t>Activity Diagram:  Manage Profiles</a:t>
            </a:r>
          </a:p>
        </p:txBody>
      </p:sp>
      <p:pic>
        <p:nvPicPr>
          <p:cNvPr id="239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41" name="Activity Diagram-  Manage Profiles (1).pdf"/>
          <p:cNvPicPr/>
          <p:nvPr/>
        </p:nvPicPr>
        <p:blipFill>
          <a:blip r:embed="rId3">
            <a:extLst/>
          </a:blip>
          <a:srcRect l="4784" t="6914" r="11814" b="14024"/>
          <a:stretch>
            <a:fillRect/>
          </a:stretch>
        </p:blipFill>
        <p:spPr>
          <a:xfrm>
            <a:off x="3333948" y="2018506"/>
            <a:ext cx="6337074" cy="7774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100">
                <a:solidFill>
                  <a:srgbClr val="606060"/>
                </a:solidFill>
              </a:rPr>
              <a:t>Activity Diagram:  Edit Prices</a:t>
            </a:r>
          </a:p>
        </p:txBody>
      </p:sp>
      <p:pic>
        <p:nvPicPr>
          <p:cNvPr id="24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46" name="Activity Diagram-  Edit Prices.pdf"/>
          <p:cNvPicPr/>
          <p:nvPr/>
        </p:nvPicPr>
        <p:blipFill>
          <a:blip r:embed="rId3">
            <a:extLst/>
          </a:blip>
          <a:srcRect l="41284" t="7038" r="34293" b="64014"/>
          <a:stretch>
            <a:fillRect/>
          </a:stretch>
        </p:blipFill>
        <p:spPr>
          <a:xfrm>
            <a:off x="4114005" y="2241946"/>
            <a:ext cx="4776710" cy="7327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UML Activity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Flow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92" name="Shape 92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9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1134205" y="2718988"/>
            <a:ext cx="4487990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Introduction</a:t>
            </a:r>
            <a:endParaRPr sz="279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Problem Overview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Project Progression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User Case Narratives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UML Use Case Diagrams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UML Deployment Diagrams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Website Map</a:t>
            </a:r>
            <a:endParaRPr sz="279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UML Activity Diagrams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Flow Diagrams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251" name="Shape 251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52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Introduction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Problem Overview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Project Progression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User Case Narratives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Use Case Diagrams</a:t>
            </a:r>
            <a:endParaRPr sz="294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Deployment Diagrams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Website Map</a:t>
            </a:r>
            <a:endParaRPr strike="sngStrike" sz="294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UML Use Case Legend</a:t>
            </a:r>
          </a:p>
        </p:txBody>
      </p:sp>
      <p:pic>
        <p:nvPicPr>
          <p:cNvPr id="25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258" name="Shape 258"/>
          <p:cNvSpPr/>
          <p:nvPr/>
        </p:nvSpPr>
        <p:spPr>
          <a:xfrm>
            <a:off x="3713860" y="2584450"/>
            <a:ext cx="9099606" cy="6752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Process:</a:t>
            </a:r>
            <a:r>
              <a:rPr sz="2100">
                <a:solidFill>
                  <a:srgbClr val="606060"/>
                </a:solidFill>
              </a:rPr>
              <a:t> Transforms or manipulates data.</a:t>
            </a: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External Entity:</a:t>
            </a:r>
            <a:r>
              <a:rPr sz="2100">
                <a:solidFill>
                  <a:srgbClr val="606060"/>
                </a:solidFill>
              </a:rPr>
              <a:t> Contributes data or information to the system or which receive data/information from it. </a:t>
            </a: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Store:</a:t>
            </a:r>
            <a:r>
              <a:rPr sz="2100">
                <a:solidFill>
                  <a:srgbClr val="606060"/>
                </a:solidFill>
              </a:rPr>
              <a:t> Location where data is held temporarily or permanently.</a:t>
            </a: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Flow:</a:t>
            </a:r>
            <a:r>
              <a:rPr sz="2100">
                <a:solidFill>
                  <a:srgbClr val="606060"/>
                </a:solidFill>
              </a:rPr>
              <a:t> Data/information flowing to or from a process where C is the data/information. </a:t>
            </a:r>
          </a:p>
        </p:txBody>
      </p:sp>
      <p:pic>
        <p:nvPicPr>
          <p:cNvPr id="259" name="Screen Shot 2014-10-26 at 3.17.5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272" y="2778760"/>
            <a:ext cx="3039752" cy="6151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Context Diagram</a:t>
            </a:r>
          </a:p>
        </p:txBody>
      </p:sp>
      <p:pic>
        <p:nvPicPr>
          <p:cNvPr id="26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264" name="Shape 264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65" name="Context (2).pdf"/>
          <p:cNvPicPr/>
          <p:nvPr/>
        </p:nvPicPr>
        <p:blipFill>
          <a:blip r:embed="rId3">
            <a:extLst/>
          </a:blip>
          <a:srcRect l="25503" t="29590" r="23557" b="26281"/>
          <a:stretch>
            <a:fillRect/>
          </a:stretch>
        </p:blipFill>
        <p:spPr>
          <a:xfrm>
            <a:off x="1531468" y="2578097"/>
            <a:ext cx="9941842" cy="6654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0 Diagram</a:t>
            </a:r>
          </a:p>
        </p:txBody>
      </p:sp>
      <p:pic>
        <p:nvPicPr>
          <p:cNvPr id="268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270" name="Shape 27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71" name="Level0 (2).pdf"/>
          <p:cNvPicPr/>
          <p:nvPr/>
        </p:nvPicPr>
        <p:blipFill>
          <a:blip r:embed="rId3">
            <a:extLst/>
          </a:blip>
          <a:srcRect l="7919" t="18857" r="7919" b="14391"/>
          <a:stretch>
            <a:fillRect/>
          </a:stretch>
        </p:blipFill>
        <p:spPr>
          <a:xfrm>
            <a:off x="1190823" y="2640606"/>
            <a:ext cx="10623049" cy="6510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1:1 Log on</a:t>
            </a:r>
          </a:p>
        </p:txBody>
      </p:sp>
      <p:pic>
        <p:nvPicPr>
          <p:cNvPr id="27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276" name="Shape 276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77" name="Level1Logon (2).pdf"/>
          <p:cNvPicPr/>
          <p:nvPr/>
        </p:nvPicPr>
        <p:blipFill>
          <a:blip r:embed="rId3">
            <a:extLst/>
          </a:blip>
          <a:srcRect l="40132" t="25289" r="40132" b="22434"/>
          <a:stretch>
            <a:fillRect/>
          </a:stretch>
        </p:blipFill>
        <p:spPr>
          <a:xfrm>
            <a:off x="4931171" y="2679500"/>
            <a:ext cx="3142630" cy="6432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1:2 Sell Items</a:t>
            </a:r>
          </a:p>
        </p:txBody>
      </p:sp>
      <p:pic>
        <p:nvPicPr>
          <p:cNvPr id="280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282" name="Shape 28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83" name="Level1SellItems (6).pdf"/>
          <p:cNvPicPr/>
          <p:nvPr/>
        </p:nvPicPr>
        <p:blipFill>
          <a:blip r:embed="rId3">
            <a:extLst/>
          </a:blip>
          <a:srcRect l="28360" t="25634" r="28360" b="20855"/>
          <a:stretch>
            <a:fillRect/>
          </a:stretch>
        </p:blipFill>
        <p:spPr>
          <a:xfrm>
            <a:off x="3106142" y="2660647"/>
            <a:ext cx="6792539" cy="6489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1:3 Print Receipts</a:t>
            </a:r>
          </a:p>
        </p:txBody>
      </p:sp>
      <p:pic>
        <p:nvPicPr>
          <p:cNvPr id="28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288" name="Shape 28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89" name="Level1PrintReceipts (5).pdf"/>
          <p:cNvPicPr/>
          <p:nvPr/>
        </p:nvPicPr>
        <p:blipFill>
          <a:blip r:embed="rId3">
            <a:extLst/>
          </a:blip>
          <a:srcRect l="30847" t="28172" r="30847" b="23138"/>
          <a:stretch>
            <a:fillRect/>
          </a:stretch>
        </p:blipFill>
        <p:spPr>
          <a:xfrm>
            <a:off x="3130946" y="2671697"/>
            <a:ext cx="6742857" cy="6622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100">
                <a:solidFill>
                  <a:srgbClr val="606060"/>
                </a:solidFill>
              </a:rPr>
              <a:t>Level 1:4 Accept Donation</a:t>
            </a:r>
          </a:p>
        </p:txBody>
      </p:sp>
      <p:pic>
        <p:nvPicPr>
          <p:cNvPr id="29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294" name="Shape 294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95" name="Level1AcceptDonation (2).pdf"/>
          <p:cNvPicPr/>
          <p:nvPr/>
        </p:nvPicPr>
        <p:blipFill>
          <a:blip r:embed="rId3">
            <a:extLst/>
          </a:blip>
          <a:srcRect l="40901" t="26856" r="36218" b="22229"/>
          <a:stretch>
            <a:fillRect/>
          </a:stretch>
        </p:blipFill>
        <p:spPr>
          <a:xfrm>
            <a:off x="4627165" y="2682478"/>
            <a:ext cx="3750288" cy="644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400">
                <a:solidFill>
                  <a:srgbClr val="606060"/>
                </a:solidFill>
              </a:rPr>
              <a:t>Level 1:5 Manage Profiles</a:t>
            </a:r>
          </a:p>
        </p:txBody>
      </p:sp>
      <p:pic>
        <p:nvPicPr>
          <p:cNvPr id="298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300" name="Shape 30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01" name="Level1ManageProfiles (5).pdf"/>
          <p:cNvPicPr/>
          <p:nvPr/>
        </p:nvPicPr>
        <p:blipFill>
          <a:blip r:embed="rId3">
            <a:extLst/>
          </a:blip>
          <a:srcRect l="14437" t="23224" r="12967" b="18258"/>
          <a:stretch>
            <a:fillRect/>
          </a:stretch>
        </p:blipFill>
        <p:spPr>
          <a:xfrm>
            <a:off x="1310679" y="2671762"/>
            <a:ext cx="10383252" cy="6467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1:6 Edit Prices</a:t>
            </a:r>
          </a:p>
        </p:txBody>
      </p:sp>
      <p:pic>
        <p:nvPicPr>
          <p:cNvPr id="30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306" name="Shape 306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07" name="Level1EditPrices (2).pdf"/>
          <p:cNvPicPr/>
          <p:nvPr/>
        </p:nvPicPr>
        <p:blipFill>
          <a:blip r:embed="rId3">
            <a:extLst/>
          </a:blip>
          <a:srcRect l="42686" t="24400" r="38926" b="18017"/>
          <a:stretch>
            <a:fillRect/>
          </a:stretch>
        </p:blipFill>
        <p:spPr>
          <a:xfrm>
            <a:off x="5144690" y="2619771"/>
            <a:ext cx="2715497" cy="6571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Team Introduction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Kathleen Rotondo - Team Leader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Mathew Banville - Data Analyst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Kyle Flack - Database Administrator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Marissa Gasparro - Web Master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Kean Smullen - Head Developer</a:t>
            </a:r>
          </a:p>
        </p:txBody>
      </p:sp>
      <p:pic>
        <p:nvPicPr>
          <p:cNvPr id="98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311" name="Shape 311"/>
          <p:cNvSpPr/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UML Activity Diagra</a:t>
            </a:r>
            <a:r>
              <a:rPr strike="sngStrike" sz="291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</a:t>
            </a:r>
            <a:r>
              <a:rPr strike="sngStrike" sz="2910">
                <a:solidFill>
                  <a:srgbClr val="606060"/>
                </a:solidFill>
              </a:rPr>
              <a:t>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Flow Diagrams</a:t>
            </a:r>
            <a:endParaRPr sz="2910">
              <a:solidFill>
                <a:srgbClr val="94110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Requirements Inventory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312" name="Shape 31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1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314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Introduction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Problem Overview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Project Progression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User Case Narratives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Use Case Diagrams</a:t>
            </a:r>
            <a:endParaRPr sz="294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Deployment Diagrams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Website Map</a:t>
            </a:r>
            <a:endParaRPr strike="sngStrike" sz="294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100">
                <a:solidFill>
                  <a:srgbClr val="606060"/>
                </a:solidFill>
              </a:rPr>
              <a:t>Functional Requirements</a:t>
            </a:r>
          </a:p>
        </p:txBody>
      </p:sp>
      <p:sp>
        <p:nvSpPr>
          <p:cNvPr id="317" name="Shape 317"/>
          <p:cNvSpPr/>
          <p:nvPr>
            <p:ph type="body" idx="1"/>
          </p:nvPr>
        </p:nvSpPr>
        <p:spPr>
          <a:xfrm>
            <a:off x="508000" y="3032123"/>
            <a:ext cx="5620870" cy="5727701"/>
          </a:xfrm>
          <a:prstGeom prst="rect">
            <a:avLst/>
          </a:prstGeom>
        </p:spPr>
        <p:txBody>
          <a:bodyPr/>
          <a:lstStyle/>
          <a:p>
            <a:pPr lvl="0" marL="406527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Employee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Log in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Print receipts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Sell and add items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Add customer profiles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Manage donor and customer accounts</a:t>
            </a:r>
          </a:p>
        </p:txBody>
      </p:sp>
      <p:sp>
        <p:nvSpPr>
          <p:cNvPr id="318" name="Shape 31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19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Shape 320"/>
          <p:cNvSpPr/>
          <p:nvPr/>
        </p:nvSpPr>
        <p:spPr>
          <a:xfrm>
            <a:off x="6668743" y="3032123"/>
            <a:ext cx="5620870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191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Admin</a:t>
            </a:r>
            <a:endParaRPr sz="30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Inherits all abilities of employee</a:t>
            </a:r>
            <a:endParaRPr sz="30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Edit prices</a:t>
            </a:r>
            <a:endParaRPr sz="30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Manage employee accounts</a:t>
            </a:r>
            <a:endParaRPr sz="30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Change password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400">
                <a:solidFill>
                  <a:srgbClr val="606060"/>
                </a:solidFill>
              </a:rPr>
              <a:t>Non-Functional Requirements</a:t>
            </a:r>
          </a:p>
        </p:txBody>
      </p:sp>
      <p:sp>
        <p:nvSpPr>
          <p:cNvPr id="323" name="Shape 3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Easy to use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Efficient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Low maintenance 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 friendly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Work with multiple internet browsers</a:t>
            </a:r>
          </a:p>
        </p:txBody>
      </p:sp>
      <p:pic>
        <p:nvPicPr>
          <p:cNvPr id="324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300">
                <a:solidFill>
                  <a:srgbClr val="606060"/>
                </a:solidFill>
              </a:rPr>
              <a:t>Implementation Priorities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Employees/Admins (Users) login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Users to update inventory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Users to print receipts for donors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 friendly design</a:t>
            </a:r>
          </a:p>
        </p:txBody>
      </p:sp>
      <p:pic>
        <p:nvPicPr>
          <p:cNvPr id="329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606060"/>
                </a:solidFill>
              </a:rPr>
              <a:t>Foreseeable Modifications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Expand History Log</a:t>
            </a:r>
            <a:endParaRPr sz="3400">
              <a:solidFill>
                <a:srgbClr val="606060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6 months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Simple and user friendly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Item attributes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Store credit system</a:t>
            </a:r>
          </a:p>
        </p:txBody>
      </p:sp>
      <p:pic>
        <p:nvPicPr>
          <p:cNvPr id="334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Testing Requirements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 Friendly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Maintainability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Test the major web browsers</a:t>
            </a:r>
            <a:endParaRPr sz="3400">
              <a:solidFill>
                <a:srgbClr val="606060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IE, Firefox, Chrome, Safari</a:t>
            </a:r>
          </a:p>
        </p:txBody>
      </p:sp>
      <p:pic>
        <p:nvPicPr>
          <p:cNvPr id="339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344" name="Shape 344"/>
          <p:cNvSpPr/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UML Activity Diagra</a:t>
            </a:r>
            <a:r>
              <a:rPr strike="sngStrike" sz="291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</a:t>
            </a:r>
            <a:r>
              <a:rPr strike="sngStrike" sz="2910">
                <a:solidFill>
                  <a:srgbClr val="606060"/>
                </a:solidFill>
              </a:rPr>
              <a:t>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Flow Diagrams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Dictionary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345" name="Shape 345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46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Shape 347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Introduction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Problem Overview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Project Progression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User Case Narratives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Use Case Diagrams</a:t>
            </a:r>
            <a:endParaRPr sz="294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Deployment Diagrams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Website Map</a:t>
            </a:r>
            <a:endParaRPr strike="sngStrike" sz="294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Data Dictionary</a:t>
            </a:r>
          </a:p>
        </p:txBody>
      </p:sp>
      <p:pic>
        <p:nvPicPr>
          <p:cNvPr id="350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Shape 351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52" name="pasted-image.pdf"/>
          <p:cNvPicPr/>
          <p:nvPr/>
        </p:nvPicPr>
        <p:blipFill>
          <a:blip r:embed="rId3">
            <a:extLst/>
          </a:blip>
          <a:srcRect l="2813" t="2883" r="4978" b="0"/>
          <a:stretch>
            <a:fillRect/>
          </a:stretch>
        </p:blipFill>
        <p:spPr>
          <a:xfrm>
            <a:off x="2274490" y="2565796"/>
            <a:ext cx="8455866" cy="6679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Data Dictionary</a:t>
            </a:r>
          </a:p>
        </p:txBody>
      </p:sp>
      <p:pic>
        <p:nvPicPr>
          <p:cNvPr id="355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Shape 356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57" name="pasted-image.pdf"/>
          <p:cNvPicPr/>
          <p:nvPr/>
        </p:nvPicPr>
        <p:blipFill>
          <a:blip r:embed="rId3">
            <a:extLst/>
          </a:blip>
          <a:srcRect l="4251" t="3664" r="4251" b="15969"/>
          <a:stretch>
            <a:fillRect/>
          </a:stretch>
        </p:blipFill>
        <p:spPr>
          <a:xfrm>
            <a:off x="1593453" y="2671697"/>
            <a:ext cx="9817917" cy="6467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Data Dictionary</a:t>
            </a:r>
          </a:p>
        </p:txBody>
      </p:sp>
      <p:pic>
        <p:nvPicPr>
          <p:cNvPr id="360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hape 361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62" name="pasted-image.pdf"/>
          <p:cNvPicPr/>
          <p:nvPr/>
        </p:nvPicPr>
        <p:blipFill>
          <a:blip r:embed="rId3">
            <a:extLst/>
          </a:blip>
          <a:srcRect l="4007" t="3751" r="4007" b="3751"/>
          <a:stretch>
            <a:fillRect/>
          </a:stretch>
        </p:blipFill>
        <p:spPr>
          <a:xfrm>
            <a:off x="2380853" y="2787648"/>
            <a:ext cx="8243232" cy="6216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UML Activity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Flow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04" name="Shape 104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05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134205" y="2718988"/>
            <a:ext cx="4487990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Introduction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Problem Overview</a:t>
            </a:r>
            <a:endParaRPr sz="279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Project Progression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User Case Narratives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UML Use Case Diagrams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UML Deployment Diagrams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Website Map</a:t>
            </a:r>
            <a:endParaRPr sz="279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Data Dictionary</a:t>
            </a:r>
          </a:p>
        </p:txBody>
      </p:sp>
      <p:pic>
        <p:nvPicPr>
          <p:cNvPr id="365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Shape 366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67" name="pasted-image.pdf"/>
          <p:cNvPicPr/>
          <p:nvPr/>
        </p:nvPicPr>
        <p:blipFill>
          <a:blip r:embed="rId3">
            <a:extLst/>
          </a:blip>
          <a:srcRect l="4866" t="3812" r="4449" b="26360"/>
          <a:stretch>
            <a:fillRect/>
          </a:stretch>
        </p:blipFill>
        <p:spPr>
          <a:xfrm>
            <a:off x="1144389" y="2811264"/>
            <a:ext cx="10715870" cy="61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371" name="Shape 371"/>
          <p:cNvSpPr/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UML Activity Diagra</a:t>
            </a:r>
            <a:r>
              <a:rPr strike="sngStrike" sz="291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</a:t>
            </a:r>
            <a:r>
              <a:rPr strike="sngStrike" sz="2910">
                <a:solidFill>
                  <a:srgbClr val="606060"/>
                </a:solidFill>
              </a:rPr>
              <a:t>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Flow Diagrams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Requirements Inventory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Testing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372" name="Shape 37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7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Introduction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Problem Overview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Project Progression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User Case Narratives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Use Case Diagrams</a:t>
            </a:r>
            <a:endParaRPr sz="294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Deployment Diagrams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Website Map</a:t>
            </a:r>
            <a:endParaRPr strike="sngStrike" sz="294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Unit Testing</a:t>
            </a:r>
          </a:p>
        </p:txBody>
      </p:sp>
      <p:pic>
        <p:nvPicPr>
          <p:cNvPr id="377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79" name="pasted-image.pdf"/>
          <p:cNvPicPr/>
          <p:nvPr/>
        </p:nvPicPr>
        <p:blipFill>
          <a:blip r:embed="rId3">
            <a:extLst/>
          </a:blip>
          <a:srcRect l="8727" t="8856" r="8727" b="49039"/>
          <a:stretch>
            <a:fillRect/>
          </a:stretch>
        </p:blipFill>
        <p:spPr>
          <a:xfrm>
            <a:off x="0" y="2620564"/>
            <a:ext cx="13004976" cy="6550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Unit 1:  Log On</a:t>
            </a:r>
          </a:p>
        </p:txBody>
      </p:sp>
      <p:pic>
        <p:nvPicPr>
          <p:cNvPr id="38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84" name="pasted-image.pdf"/>
          <p:cNvPicPr/>
          <p:nvPr/>
        </p:nvPicPr>
        <p:blipFill>
          <a:blip r:embed="rId3">
            <a:extLst/>
          </a:blip>
          <a:srcRect l="6287" t="7558" r="6287" b="55188"/>
          <a:stretch>
            <a:fillRect/>
          </a:stretch>
        </p:blipFill>
        <p:spPr>
          <a:xfrm>
            <a:off x="-50800" y="3415903"/>
            <a:ext cx="13106586" cy="4979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Unit 1:  Log On</a:t>
            </a:r>
          </a:p>
        </p:txBody>
      </p:sp>
      <p:pic>
        <p:nvPicPr>
          <p:cNvPr id="387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89" name="pasted-image.pdf"/>
          <p:cNvPicPr/>
          <p:nvPr/>
        </p:nvPicPr>
        <p:blipFill>
          <a:blip r:embed="rId3">
            <a:extLst/>
          </a:blip>
          <a:srcRect l="6287" t="44511" r="6287" b="25850"/>
          <a:stretch>
            <a:fillRect/>
          </a:stretch>
        </p:blipFill>
        <p:spPr>
          <a:xfrm>
            <a:off x="-109538" y="3907035"/>
            <a:ext cx="13223838" cy="3996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Unit 2:  Check Out</a:t>
            </a:r>
          </a:p>
        </p:txBody>
      </p:sp>
      <p:pic>
        <p:nvPicPr>
          <p:cNvPr id="39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94" name="pasted-image.pdf"/>
          <p:cNvPicPr/>
          <p:nvPr/>
        </p:nvPicPr>
        <p:blipFill>
          <a:blip r:embed="rId3">
            <a:extLst/>
          </a:blip>
          <a:srcRect l="6216" t="5576" r="6216" b="70328"/>
          <a:stretch>
            <a:fillRect/>
          </a:stretch>
        </p:blipFill>
        <p:spPr>
          <a:xfrm>
            <a:off x="-1" y="3791346"/>
            <a:ext cx="13004779" cy="4228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Unit 2:  Check Out</a:t>
            </a:r>
          </a:p>
        </p:txBody>
      </p:sp>
      <p:pic>
        <p:nvPicPr>
          <p:cNvPr id="397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39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399" name="pasted-image.pdf"/>
          <p:cNvPicPr/>
          <p:nvPr/>
        </p:nvPicPr>
        <p:blipFill>
          <a:blip r:embed="rId3">
            <a:extLst/>
          </a:blip>
          <a:srcRect l="6216" t="29289" r="6216" b="50000"/>
          <a:stretch>
            <a:fillRect/>
          </a:stretch>
        </p:blipFill>
        <p:spPr>
          <a:xfrm>
            <a:off x="0" y="4088407"/>
            <a:ext cx="13004847" cy="3634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Unit 3:  Print Receipt</a:t>
            </a:r>
          </a:p>
        </p:txBody>
      </p:sp>
      <p:pic>
        <p:nvPicPr>
          <p:cNvPr id="40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403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404" name="pasted-image.pdf"/>
          <p:cNvPicPr/>
          <p:nvPr/>
        </p:nvPicPr>
        <p:blipFill>
          <a:blip r:embed="rId3">
            <a:extLst/>
          </a:blip>
          <a:srcRect l="6011" t="5250" r="6011" b="71129"/>
          <a:stretch>
            <a:fillRect/>
          </a:stretch>
        </p:blipFill>
        <p:spPr>
          <a:xfrm>
            <a:off x="-68263" y="3770510"/>
            <a:ext cx="13141152" cy="4269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Unit 3:  Print Receipt</a:t>
            </a:r>
          </a:p>
        </p:txBody>
      </p:sp>
      <p:pic>
        <p:nvPicPr>
          <p:cNvPr id="407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Shape 40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409" name="pasted-image.pdf"/>
          <p:cNvPicPr/>
          <p:nvPr/>
        </p:nvPicPr>
        <p:blipFill>
          <a:blip r:embed="rId3">
            <a:extLst/>
          </a:blip>
          <a:srcRect l="6011" t="28797" r="6011" b="48903"/>
          <a:stretch>
            <a:fillRect/>
          </a:stretch>
        </p:blipFill>
        <p:spPr>
          <a:xfrm>
            <a:off x="50403" y="3926482"/>
            <a:ext cx="12903905" cy="3958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413" name="Shape 413"/>
          <p:cNvSpPr/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UML Activity Diagra</a:t>
            </a:r>
            <a:r>
              <a:rPr strike="sngStrike" sz="291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</a:t>
            </a:r>
            <a:r>
              <a:rPr strike="sngStrike" sz="2910">
                <a:solidFill>
                  <a:srgbClr val="606060"/>
                </a:solidFill>
              </a:rPr>
              <a:t>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Flow Diagrams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Requirements Inventory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Dictionary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Development Environment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414" name="Shape 414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415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Shape 416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Introduction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Problem Overview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Project Progression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User Case Narratives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Use Case Diagrams</a:t>
            </a:r>
            <a:endParaRPr sz="294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Deployment Diagrams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Website Map</a:t>
            </a:r>
            <a:endParaRPr strike="sngStrike" sz="294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Problem Overview</a:t>
            </a:r>
          </a:p>
        </p:txBody>
      </p:sp>
      <p:pic>
        <p:nvPicPr>
          <p:cNvPr id="109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508000" y="2982149"/>
            <a:ext cx="11988800" cy="5727701"/>
          </a:xfrm>
          <a:prstGeom prst="rect">
            <a:avLst/>
          </a:prstGeom>
        </p:spPr>
        <p:txBody>
          <a:bodyPr anchor="t"/>
          <a:lstStyle/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Easy and convenient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Track donations, donors, sold items, customers, and employees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Web application capable of storing donated items 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Tracks when it leaves the store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Employees to enter in donor information so that donor receipts can be printed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Customer’s history will be kept</a:t>
            </a:r>
            <a:endParaRPr sz="2312">
              <a:solidFill>
                <a:srgbClr val="606060"/>
              </a:solidFill>
            </a:endParaRPr>
          </a:p>
          <a:p>
            <a:pPr lvl="1" marL="569976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Track for suspicious activity</a:t>
            </a:r>
            <a:endParaRPr sz="2312">
              <a:solidFill>
                <a:srgbClr val="606060"/>
              </a:solidFill>
            </a:endParaRPr>
          </a:p>
          <a:p>
            <a:pPr lvl="1" marL="569976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The past year’s worth of activity in the store will be collected so the store can use it for future references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Environment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Development Environment: Software Engineering Lab, personal computers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Operating Environment:  Mac and PC, Internet, Siena servers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Maintenance Environment:  to be determined</a:t>
            </a:r>
          </a:p>
        </p:txBody>
      </p:sp>
      <p:pic>
        <p:nvPicPr>
          <p:cNvPr id="420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421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800">
                <a:solidFill>
                  <a:srgbClr val="606060"/>
                </a:solidFill>
              </a:rPr>
              <a:t>Tools and Applications</a:t>
            </a:r>
          </a:p>
        </p:txBody>
      </p:sp>
      <p:sp>
        <p:nvSpPr>
          <p:cNvPr id="424" name="Shape 4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52043" indent="-352043" defTabSz="490727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56">
                <a:solidFill>
                  <a:srgbClr val="606060"/>
                </a:solidFill>
              </a:rPr>
              <a:t>Google Chrome</a:t>
            </a:r>
            <a:endParaRPr sz="2856">
              <a:solidFill>
                <a:srgbClr val="606060"/>
              </a:solidFill>
            </a:endParaRPr>
          </a:p>
          <a:p>
            <a:pPr lvl="0" marL="352043" indent="-352043" defTabSz="490727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56">
                <a:solidFill>
                  <a:srgbClr val="606060"/>
                </a:solidFill>
              </a:rPr>
              <a:t>Mozilla Firefox</a:t>
            </a:r>
            <a:endParaRPr sz="2856">
              <a:solidFill>
                <a:srgbClr val="606060"/>
              </a:solidFill>
            </a:endParaRPr>
          </a:p>
          <a:p>
            <a:pPr lvl="0" marL="352043" indent="-352043" defTabSz="490727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56">
                <a:solidFill>
                  <a:srgbClr val="606060"/>
                </a:solidFill>
              </a:rPr>
              <a:t>Safari</a:t>
            </a:r>
            <a:endParaRPr sz="2856">
              <a:solidFill>
                <a:srgbClr val="606060"/>
              </a:solidFill>
            </a:endParaRPr>
          </a:p>
          <a:p>
            <a:pPr lvl="0" marL="352043" indent="-352043" defTabSz="490727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56">
                <a:solidFill>
                  <a:srgbClr val="606060"/>
                </a:solidFill>
              </a:rPr>
              <a:t>Internet Explorer</a:t>
            </a:r>
            <a:endParaRPr sz="2856">
              <a:solidFill>
                <a:srgbClr val="606060"/>
              </a:solidFill>
            </a:endParaRPr>
          </a:p>
          <a:p>
            <a:pPr lvl="0" marL="352043" indent="-352043" defTabSz="490727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56">
                <a:solidFill>
                  <a:srgbClr val="606060"/>
                </a:solidFill>
              </a:rPr>
              <a:t>Notepad++</a:t>
            </a:r>
            <a:endParaRPr sz="2856">
              <a:solidFill>
                <a:srgbClr val="606060"/>
              </a:solidFill>
            </a:endParaRPr>
          </a:p>
          <a:p>
            <a:pPr lvl="0" marL="352043" indent="-352043" defTabSz="490727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56">
                <a:solidFill>
                  <a:srgbClr val="606060"/>
                </a:solidFill>
              </a:rPr>
              <a:t>SQL Developer</a:t>
            </a:r>
            <a:endParaRPr sz="2856">
              <a:solidFill>
                <a:srgbClr val="606060"/>
              </a:solidFill>
            </a:endParaRPr>
          </a:p>
          <a:p>
            <a:pPr lvl="0" marL="352043" indent="-352043" defTabSz="490727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56">
                <a:solidFill>
                  <a:srgbClr val="606060"/>
                </a:solidFill>
              </a:rPr>
              <a:t>Eclipse</a:t>
            </a:r>
          </a:p>
        </p:txBody>
      </p:sp>
      <p:pic>
        <p:nvPicPr>
          <p:cNvPr id="425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Shape 426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430" name="Shape 430"/>
          <p:cNvSpPr/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UML Activity Diagra</a:t>
            </a:r>
            <a:r>
              <a:rPr strike="sngStrike" sz="291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</a:t>
            </a:r>
            <a:r>
              <a:rPr strike="sngStrike" sz="2910">
                <a:solidFill>
                  <a:srgbClr val="606060"/>
                </a:solidFill>
              </a:rPr>
              <a:t>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Flow Diagrams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Requirements Inventory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Dictionary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Testing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Prototype Screens</a:t>
            </a:r>
            <a:endParaRPr sz="291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431" name="Shape 431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432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hape 433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Introduction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Problem Overview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Project Progression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User Case Narratives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Use Case Diagrams</a:t>
            </a:r>
            <a:endParaRPr sz="294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Deployment Diagrams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Website Map</a:t>
            </a:r>
            <a:endParaRPr strike="sngStrike" sz="294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Prototype</a:t>
            </a:r>
          </a:p>
        </p:txBody>
      </p:sp>
      <p:pic>
        <p:nvPicPr>
          <p:cNvPr id="43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438" name="Screen Shot 2014-11-28 at 11.24.15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826452"/>
            <a:ext cx="13004801" cy="415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hape 4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442" name="Shape 442"/>
          <p:cNvSpPr/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UML Activity Diagra</a:t>
            </a:r>
            <a:r>
              <a:rPr strike="sngStrike" sz="291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</a:t>
            </a:r>
            <a:r>
              <a:rPr strike="sngStrike" sz="2910">
                <a:solidFill>
                  <a:srgbClr val="606060"/>
                </a:solidFill>
              </a:rPr>
              <a:t>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Flow Diagrams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Requirements Inventory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Data Dictionary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Testing</a:t>
            </a:r>
            <a:endParaRPr strike="sngStrike"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Development Environment</a:t>
            </a:r>
            <a:endParaRPr strike="sngStrike" sz="2910">
              <a:solidFill>
                <a:srgbClr val="60606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94110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What’s Next?</a:t>
            </a:r>
          </a:p>
        </p:txBody>
      </p:sp>
      <p:sp>
        <p:nvSpPr>
          <p:cNvPr id="443" name="Shape 443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444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Introduction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Problem Overview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Project Progression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User Case Narratives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Use Case Diagrams</a:t>
            </a:r>
            <a:endParaRPr sz="294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UML Deployment Diagrams</a:t>
            </a:r>
            <a:endParaRPr strike="sngStrike" sz="2940">
              <a:solidFill>
                <a:srgbClr val="606060"/>
              </a:solidFill>
            </a:endParaRPr>
          </a:p>
          <a:p>
            <a:pPr lvl="0" marL="360934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940">
                <a:solidFill>
                  <a:srgbClr val="606060"/>
                </a:solidFill>
              </a:rPr>
              <a:t>Website Map</a:t>
            </a:r>
            <a:endParaRPr strike="sngStrike" sz="294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Spring Semester</a:t>
            </a:r>
          </a:p>
        </p:txBody>
      </p:sp>
      <p:sp>
        <p:nvSpPr>
          <p:cNvPr id="448" name="Shape 448"/>
          <p:cNvSpPr/>
          <p:nvPr>
            <p:ph type="body" idx="1"/>
          </p:nvPr>
        </p:nvSpPr>
        <p:spPr>
          <a:xfrm>
            <a:off x="508000" y="3028947"/>
            <a:ext cx="11988800" cy="5734053"/>
          </a:xfrm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Detailed Design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Acceptance Test</a:t>
            </a:r>
          </a:p>
        </p:txBody>
      </p:sp>
      <p:pic>
        <p:nvPicPr>
          <p:cNvPr id="449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Maroon Solutions</a:t>
            </a:r>
          </a:p>
        </p:txBody>
      </p:sp>
      <p:sp>
        <p:nvSpPr>
          <p:cNvPr id="453" name="Shape 4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400">
              <a:solidFill>
                <a:srgbClr val="606060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400">
              <a:solidFill>
                <a:srgbClr val="606060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606060"/>
                </a:solidFill>
              </a:rPr>
              <a:t>Questions?</a:t>
            </a:r>
          </a:p>
        </p:txBody>
      </p:sp>
      <p:sp>
        <p:nvSpPr>
          <p:cNvPr id="454" name="Shape 454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455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grg-logo-small-w-name.png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649067" y="6280697"/>
            <a:ext cx="5706554" cy="1821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UML Activity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Flow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16" name="Shape 116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17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1134205" y="2718988"/>
            <a:ext cx="4487990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Introduction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Problem Overview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Project Progression</a:t>
            </a:r>
            <a:endParaRPr sz="279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User Case Narratives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UML Use Case Diagrams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UML Deployment Diagrams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Website Map</a:t>
            </a:r>
            <a:endParaRPr sz="279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Project Progression</a:t>
            </a:r>
          </a:p>
        </p:txBody>
      </p:sp>
      <p:sp>
        <p:nvSpPr>
          <p:cNvPr id="121" name="Shape 121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2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499" y="1962867"/>
            <a:ext cx="9387205" cy="766672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2370036" y="5685595"/>
            <a:ext cx="420758" cy="420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411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UML Activity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Flow Diagrams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Requirements Inventory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Data Dictionary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Testing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Development Environment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Prototype Screens</a:t>
            </a:r>
            <a:endParaRPr sz="2910">
              <a:solidFill>
                <a:srgbClr val="606060"/>
              </a:solidFill>
            </a:endParaRPr>
          </a:p>
          <a:p>
            <a:pPr lvl="0" marL="357251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29" name="Shape 129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30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134205" y="2718988"/>
            <a:ext cx="4487990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Introduction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Problem Overview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790">
                <a:solidFill>
                  <a:srgbClr val="606060"/>
                </a:solidFill>
              </a:rPr>
              <a:t>Project Progression</a:t>
            </a:r>
            <a:endParaRPr strike="sngStrike"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User Case Narratives</a:t>
            </a:r>
            <a:endParaRPr sz="279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UML Use Case Diagrams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UML Deployment Diagrams</a:t>
            </a:r>
            <a:endParaRPr sz="2790">
              <a:solidFill>
                <a:srgbClr val="606060"/>
              </a:solidFill>
            </a:endParaRPr>
          </a:p>
          <a:p>
            <a:pPr lvl="0" marL="342518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>
                <a:solidFill>
                  <a:srgbClr val="606060"/>
                </a:solidFill>
              </a:rPr>
              <a:t>Website Map</a:t>
            </a:r>
            <a:endParaRPr sz="279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