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lvl1pPr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1pPr>
    <a:lvl2pPr indent="228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2pPr>
    <a:lvl3pPr indent="457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3pPr>
    <a:lvl4pPr indent="685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4pPr>
    <a:lvl5pPr indent="9144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5pPr>
    <a:lvl6pPr indent="11430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6pPr>
    <a:lvl7pPr indent="1371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7pPr>
    <a:lvl8pPr indent="1600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8pPr>
    <a:lvl9pPr indent="1828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Shape 7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51816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lIns="0" tIns="0" rIns="0" bIns="0" anchor="b"/>
          <a:lstStyle>
            <a:lvl1pPr algn="l" defTabSz="584200">
              <a:lnSpc>
                <a:spcPct val="90000"/>
              </a:lnSpc>
              <a:defRPr cap="all" sz="6400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lIns="0" tIns="0" rIns="0" bIns="0"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2286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4572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6858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9144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lIns="0" tIns="0" rIns="0" bIns="0" anchor="b"/>
          <a:lstStyle>
            <a:lvl1pPr algn="l" defTabSz="584200">
              <a:lnSpc>
                <a:spcPct val="90000"/>
              </a:lnSpc>
              <a:defRPr cap="all" sz="6400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lIns="0" tIns="0" rIns="0" bIns="0"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2286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4572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6858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9144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 lIns="0" tIns="0" rIns="0" bIns="0"/>
          <a:lstStyle>
            <a:lvl1pPr algn="l" defTabSz="584200">
              <a:lnSpc>
                <a:spcPct val="90000"/>
              </a:lnSpc>
              <a:defRPr cap="all" sz="6400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lIns="0" tIns="0" rIns="0" bIns="0" anchor="t"/>
          <a:lstStyle>
            <a:lvl1pPr algn="l" defTabSz="584200">
              <a:lnSpc>
                <a:spcPct val="90000"/>
              </a:lnSpc>
              <a:defRPr cap="all" sz="6400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lIns="0" tIns="0" rIns="0" bIns="0"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2286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4572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6858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9144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508000" y="25781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 lIns="0" tIns="0" rIns="0" bIns="0"/>
          <a:lstStyle>
            <a:lvl1pPr algn="l" defTabSz="584200">
              <a:lnSpc>
                <a:spcPct val="90000"/>
              </a:lnSpc>
              <a:defRPr cap="all" sz="6400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508000" y="25781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 lIns="0" tIns="0" rIns="0" bIns="0"/>
          <a:lstStyle>
            <a:lvl1pPr algn="l" defTabSz="584200">
              <a:lnSpc>
                <a:spcPct val="90000"/>
              </a:lnSpc>
              <a:defRPr cap="all" sz="6400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 lIns="0" tIns="0" rIns="0" bIns="0" anchor="ctr"/>
          <a:lstStyle>
            <a:lvl1pPr marL="4191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82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573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764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955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  <a:endParaRPr sz="3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  <a:endParaRPr sz="3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  <a:endParaRPr sz="3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  <a:endParaRPr sz="3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508000" y="25781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 lIns="0" tIns="0" rIns="0" bIns="0"/>
          <a:lstStyle>
            <a:lvl1pPr algn="l" defTabSz="584200">
              <a:lnSpc>
                <a:spcPct val="90000"/>
              </a:lnSpc>
              <a:defRPr cap="all" sz="6400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 lIns="0" tIns="0" rIns="0" bIns="0" anchor="ctr"/>
          <a:lstStyle>
            <a:lvl1pPr marL="3683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366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049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4732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8415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One</a:t>
            </a:r>
            <a:endParaRPr sz="30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Two</a:t>
            </a:r>
            <a:endParaRPr sz="30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Three</a:t>
            </a:r>
            <a:endParaRPr sz="30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Four</a:t>
            </a:r>
            <a:endParaRPr sz="30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</p:spPr>
        <p:txBody>
          <a:bodyPr lIns="0" tIns="0" rIns="0" bIns="0" anchor="ctr"/>
          <a:lstStyle>
            <a:lvl1pPr marL="4191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82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573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764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955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  <a:endParaRPr sz="3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  <a:endParaRPr sz="3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  <a:endParaRPr sz="3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  <a:endParaRPr sz="3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9" y="130952"/>
            <a:ext cx="11704322" cy="214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 algn="ctr">
        <a:defRPr sz="6200">
          <a:latin typeface="Calibri"/>
          <a:ea typeface="Calibri"/>
          <a:cs typeface="Calibri"/>
          <a:sym typeface="Calibri"/>
        </a:defRPr>
      </a:lvl1pPr>
      <a:lvl2pPr algn="ctr">
        <a:defRPr sz="6200">
          <a:latin typeface="Calibri"/>
          <a:ea typeface="Calibri"/>
          <a:cs typeface="Calibri"/>
          <a:sym typeface="Calibri"/>
        </a:defRPr>
      </a:lvl2pPr>
      <a:lvl3pPr algn="ctr">
        <a:defRPr sz="6200">
          <a:latin typeface="Calibri"/>
          <a:ea typeface="Calibri"/>
          <a:cs typeface="Calibri"/>
          <a:sym typeface="Calibri"/>
        </a:defRPr>
      </a:lvl3pPr>
      <a:lvl4pPr algn="ctr">
        <a:defRPr sz="6200">
          <a:latin typeface="Calibri"/>
          <a:ea typeface="Calibri"/>
          <a:cs typeface="Calibri"/>
          <a:sym typeface="Calibri"/>
        </a:defRPr>
      </a:lvl4pPr>
      <a:lvl5pPr algn="ctr">
        <a:defRPr sz="6200">
          <a:latin typeface="Calibri"/>
          <a:ea typeface="Calibri"/>
          <a:cs typeface="Calibri"/>
          <a:sym typeface="Calibri"/>
        </a:defRPr>
      </a:lvl5pPr>
      <a:lvl6pPr algn="ctr">
        <a:defRPr sz="6200">
          <a:latin typeface="Calibri"/>
          <a:ea typeface="Calibri"/>
          <a:cs typeface="Calibri"/>
          <a:sym typeface="Calibri"/>
        </a:defRPr>
      </a:lvl6pPr>
      <a:lvl7pPr algn="ctr">
        <a:defRPr sz="6200">
          <a:latin typeface="Calibri"/>
          <a:ea typeface="Calibri"/>
          <a:cs typeface="Calibri"/>
          <a:sym typeface="Calibri"/>
        </a:defRPr>
      </a:lvl7pPr>
      <a:lvl8pPr algn="ctr">
        <a:defRPr sz="6200">
          <a:latin typeface="Calibri"/>
          <a:ea typeface="Calibri"/>
          <a:cs typeface="Calibri"/>
          <a:sym typeface="Calibri"/>
        </a:defRPr>
      </a:lvl8pPr>
      <a:lvl9pPr algn="ctr">
        <a:defRPr sz="6200">
          <a:latin typeface="Calibri"/>
          <a:ea typeface="Calibri"/>
          <a:cs typeface="Calibri"/>
          <a:sym typeface="Calibri"/>
        </a:defRPr>
      </a:lvl9pPr>
    </p:titleStyle>
    <p:bodyStyle>
      <a:lvl1pPr marL="471487" indent="-471487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1pPr>
      <a:lvl2pPr marL="906235" indent="-449035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2pPr>
      <a:lvl3pPr marL="1333500" indent="-4191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3pPr>
      <a:lvl4pPr marL="1874520" indent="-502920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4pPr>
      <a:lvl5pPr marL="2331720" indent="-502920">
        <a:spcBef>
          <a:spcPts val="700"/>
        </a:spcBef>
        <a:buSzPct val="100000"/>
        <a:buFont typeface="Arial"/>
        <a:buChar char="»"/>
        <a:defRPr sz="4400">
          <a:latin typeface="Calibri"/>
          <a:ea typeface="Calibri"/>
          <a:cs typeface="Calibri"/>
          <a:sym typeface="Calibri"/>
        </a:defRPr>
      </a:lvl5pPr>
      <a:lvl6pPr marL="27889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6pPr>
      <a:lvl7pPr marL="32461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7pPr>
      <a:lvl8pPr marL="37033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8pPr>
      <a:lvl9pPr marL="41605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7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49148">
              <a:defRPr cap="none" sz="1800">
                <a:solidFill>
                  <a:srgbClr val="000000"/>
                </a:solidFill>
              </a:defRPr>
            </a:pPr>
            <a:r>
              <a:rPr cap="all" sz="6016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Requirement Specifications</a:t>
            </a:r>
            <a:endParaRPr cap="all" sz="6016">
              <a:solidFill>
                <a:srgbClr val="60606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549148">
              <a:defRPr cap="none" sz="1800">
                <a:solidFill>
                  <a:srgbClr val="000000"/>
                </a:solidFill>
              </a:defRPr>
            </a:pPr>
            <a:r>
              <a:rPr cap="all" sz="6016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E</a:t>
            </a:r>
            <a:r>
              <a:rPr cap="all" sz="6016">
                <a:solidFill>
                  <a:srgbClr val="606060"/>
                </a:solidFill>
              </a:rPr>
              <a:t>fficient </a:t>
            </a:r>
            <a:r>
              <a:rPr cap="all" sz="6016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</a:t>
            </a:r>
            <a:r>
              <a:rPr cap="all" sz="6016">
                <a:solidFill>
                  <a:srgbClr val="606060"/>
                </a:solidFill>
              </a:rPr>
              <a:t>nd </a:t>
            </a:r>
            <a:r>
              <a:rPr cap="all" sz="6016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rPr cap="all" sz="6016">
                <a:solidFill>
                  <a:srgbClr val="606060"/>
                </a:solidFill>
              </a:rPr>
              <a:t>imple 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06060"/>
                </a:solidFill>
              </a:rPr>
              <a:t>Maroon Solutions</a:t>
            </a:r>
          </a:p>
        </p:txBody>
      </p:sp>
      <p:pic>
        <p:nvPicPr>
          <p:cNvPr id="75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965" y="860298"/>
            <a:ext cx="3454871" cy="1882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Two Different Users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508000" y="3035300"/>
            <a:ext cx="5696328" cy="5727700"/>
          </a:xfrm>
          <a:prstGeom prst="rect">
            <a:avLst/>
          </a:prstGeom>
        </p:spPr>
        <p:txBody>
          <a:bodyPr/>
          <a:lstStyle/>
          <a:p>
            <a:pPr lvl="0" marL="372998" indent="-372998" defTabSz="519937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70">
                <a:solidFill>
                  <a:srgbClr val="606060"/>
                </a:solidFill>
              </a:rPr>
              <a:t>Employee</a:t>
            </a:r>
            <a:endParaRPr sz="2670">
              <a:solidFill>
                <a:srgbClr val="606060"/>
              </a:solidFill>
            </a:endParaRPr>
          </a:p>
          <a:p>
            <a:pPr lvl="1" marL="745997" indent="-372998" defTabSz="519937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70">
                <a:solidFill>
                  <a:srgbClr val="606060"/>
                </a:solidFill>
              </a:rPr>
              <a:t>Log On</a:t>
            </a:r>
            <a:endParaRPr sz="2670">
              <a:solidFill>
                <a:srgbClr val="606060"/>
              </a:solidFill>
            </a:endParaRPr>
          </a:p>
          <a:p>
            <a:pPr lvl="1" marL="745997" indent="-372998" defTabSz="519937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70">
                <a:solidFill>
                  <a:srgbClr val="606060"/>
                </a:solidFill>
              </a:rPr>
              <a:t>Sell Items</a:t>
            </a:r>
            <a:endParaRPr sz="2670">
              <a:solidFill>
                <a:srgbClr val="606060"/>
              </a:solidFill>
            </a:endParaRPr>
          </a:p>
          <a:p>
            <a:pPr lvl="1" marL="745997" indent="-372998" defTabSz="519937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70">
                <a:solidFill>
                  <a:srgbClr val="606060"/>
                </a:solidFill>
              </a:rPr>
              <a:t>Print Receipts</a:t>
            </a:r>
            <a:endParaRPr sz="2670">
              <a:solidFill>
                <a:srgbClr val="606060"/>
              </a:solidFill>
            </a:endParaRPr>
          </a:p>
          <a:p>
            <a:pPr lvl="1" marL="745997" indent="-372998" defTabSz="519937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70">
                <a:solidFill>
                  <a:srgbClr val="606060"/>
                </a:solidFill>
              </a:rPr>
              <a:t>Add Customer or Donor</a:t>
            </a:r>
            <a:endParaRPr sz="2670">
              <a:solidFill>
                <a:srgbClr val="606060"/>
              </a:solidFill>
            </a:endParaRPr>
          </a:p>
          <a:p>
            <a:pPr lvl="1" marL="745997" indent="-372998" defTabSz="519937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70">
                <a:solidFill>
                  <a:srgbClr val="606060"/>
                </a:solidFill>
              </a:rPr>
              <a:t>Accept Donation</a:t>
            </a:r>
            <a:endParaRPr sz="2670">
              <a:solidFill>
                <a:srgbClr val="606060"/>
              </a:solidFill>
            </a:endParaRPr>
          </a:p>
          <a:p>
            <a:pPr lvl="1" marL="745997" indent="-372998" defTabSz="519937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70">
                <a:solidFill>
                  <a:srgbClr val="606060"/>
                </a:solidFill>
              </a:rPr>
              <a:t>Manage Profiles</a:t>
            </a:r>
          </a:p>
        </p:txBody>
      </p:sp>
      <p:pic>
        <p:nvPicPr>
          <p:cNvPr id="125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sp>
        <p:nvSpPr>
          <p:cNvPr id="127" name="Shape 127"/>
          <p:cNvSpPr/>
          <p:nvPr/>
        </p:nvSpPr>
        <p:spPr>
          <a:xfrm>
            <a:off x="6817942" y="3083144"/>
            <a:ext cx="5805095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191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3000"/>
            </a:lvl1pPr>
            <a:lvl2pPr marL="8382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3000"/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Administrator</a:t>
            </a:r>
            <a:endParaRPr sz="30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Edit Prices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24867" y="4985297"/>
            <a:ext cx="5706554" cy="1821242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7077967" y="2718988"/>
            <a:ext cx="6763892" cy="6353972"/>
          </a:xfrm>
          <a:prstGeom prst="rect">
            <a:avLst/>
          </a:prstGeom>
        </p:spPr>
        <p:txBody>
          <a:bodyPr/>
          <a:lstStyle/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Introduction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Problem Restate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Project Progression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Use Case Narratives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UML Use Case Diagram</a:t>
            </a:r>
            <a:endParaRPr sz="258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Data Flow Diagrams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Functional Requirements and Testing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Prototype Screens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132" name="Shape 132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33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UML Use Case Legend</a:t>
            </a:r>
          </a:p>
        </p:txBody>
      </p:sp>
      <p:pic>
        <p:nvPicPr>
          <p:cNvPr id="136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38" name="Screen Shot 2014-10-26 at 3.11.22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190" y="2880998"/>
            <a:ext cx="2745686" cy="594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3713860" y="2584450"/>
            <a:ext cx="9099606" cy="6752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System Boundary:</a:t>
            </a:r>
            <a:r>
              <a:rPr sz="2400">
                <a:solidFill>
                  <a:srgbClr val="606060"/>
                </a:solidFill>
              </a:rPr>
              <a:t> This is where all the interaction occurs. Represents what is within the system and outside of it. Uses go on the inside and actors go on the outside. </a:t>
            </a: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Scenarios:</a:t>
            </a:r>
            <a:r>
              <a:rPr sz="2400">
                <a:solidFill>
                  <a:srgbClr val="606060"/>
                </a:solidFill>
              </a:rPr>
              <a:t> The actions that occur within a system and how the user interacts with the system.</a:t>
            </a: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Actor:</a:t>
            </a:r>
            <a:r>
              <a:rPr sz="2400">
                <a:solidFill>
                  <a:srgbClr val="606060"/>
                </a:solidFill>
              </a:rPr>
              <a:t> Actors interact with the system through uses. Actors can be human or non-human. Human actors go on the left side of the system boundary. Non-human actors go on the right side. Actor name gets displayed below the actor.</a:t>
            </a: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Participation Line:</a:t>
            </a:r>
            <a:r>
              <a:rPr sz="2400">
                <a:solidFill>
                  <a:srgbClr val="606060"/>
                </a:solidFill>
              </a:rPr>
              <a:t> Shows what scenarios an actor can interact with. </a:t>
            </a: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Inclusion Arrow:</a:t>
            </a:r>
            <a:r>
              <a:rPr sz="2400">
                <a:solidFill>
                  <a:srgbClr val="606060"/>
                </a:solidFill>
              </a:rPr>
              <a:t> An arrow that points from a scenario to another scenario to show that something must be included for the scenario. </a:t>
            </a:r>
            <a:endParaRPr sz="24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Inheritance Arrow:</a:t>
            </a:r>
            <a:r>
              <a:rPr sz="2400">
                <a:solidFill>
                  <a:srgbClr val="606060"/>
                </a:solidFill>
              </a:rPr>
              <a:t> An arrow that points from one use to another. The use being pointed at is the parent and the other is the sub. 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UML Use Case Diagram</a:t>
            </a:r>
          </a:p>
        </p:txBody>
      </p:sp>
      <p:pic>
        <p:nvPicPr>
          <p:cNvPr id="142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144" name="Shape 144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45" name="Use Case Diagram First (1)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225" y="954001"/>
            <a:ext cx="12815644" cy="9902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24867" y="4985297"/>
            <a:ext cx="5706554" cy="182124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7077967" y="2718988"/>
            <a:ext cx="6763892" cy="6353972"/>
          </a:xfrm>
          <a:prstGeom prst="rect">
            <a:avLst/>
          </a:prstGeom>
        </p:spPr>
        <p:txBody>
          <a:bodyPr/>
          <a:lstStyle/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Introduction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Problem Restate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Project Progression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Use Case Narratives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UML Use Case Diagram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 Flow Diagrams</a:t>
            </a:r>
            <a:endParaRPr sz="258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Functional Requirements and Testing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Prototype Screens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150" name="Shape 150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51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UML Use Case Legend</a:t>
            </a:r>
          </a:p>
        </p:txBody>
      </p:sp>
      <p:pic>
        <p:nvPicPr>
          <p:cNvPr id="154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sp>
        <p:nvSpPr>
          <p:cNvPr id="156" name="Shape 156"/>
          <p:cNvSpPr/>
          <p:nvPr/>
        </p:nvSpPr>
        <p:spPr>
          <a:xfrm>
            <a:off x="3713860" y="2584450"/>
            <a:ext cx="9099606" cy="6752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Process:</a:t>
            </a:r>
            <a:r>
              <a:rPr sz="2100">
                <a:solidFill>
                  <a:srgbClr val="606060"/>
                </a:solidFill>
              </a:rPr>
              <a:t> Transforms or manipulates data.</a:t>
            </a: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External Entity:</a:t>
            </a:r>
            <a:r>
              <a:rPr sz="2100">
                <a:solidFill>
                  <a:srgbClr val="606060"/>
                </a:solidFill>
              </a:rPr>
              <a:t> Contributes data or information to the system or which receive data/information from it. </a:t>
            </a: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 Store:</a:t>
            </a:r>
            <a:r>
              <a:rPr sz="2100">
                <a:solidFill>
                  <a:srgbClr val="606060"/>
                </a:solidFill>
              </a:rPr>
              <a:t> Location where data is held temporarily or permanently.</a:t>
            </a: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 Flow:</a:t>
            </a:r>
            <a:r>
              <a:rPr sz="2100">
                <a:solidFill>
                  <a:srgbClr val="606060"/>
                </a:solidFill>
              </a:rPr>
              <a:t> Data/information flowing to or from a process where C is the data/information. </a:t>
            </a:r>
          </a:p>
        </p:txBody>
      </p:sp>
      <p:pic>
        <p:nvPicPr>
          <p:cNvPr id="157" name="Screen Shot 2014-10-26 at 3.17.5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272" y="2778760"/>
            <a:ext cx="3039752" cy="6151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Context Diagram</a:t>
            </a:r>
          </a:p>
        </p:txBody>
      </p:sp>
      <p:pic>
        <p:nvPicPr>
          <p:cNvPr id="160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63" name="Context (2).pdf"/>
          <p:cNvPicPr/>
          <p:nvPr/>
        </p:nvPicPr>
        <p:blipFill>
          <a:blip r:embed="rId3">
            <a:extLst/>
          </a:blip>
          <a:srcRect l="25503" t="29590" r="23557" b="26281"/>
          <a:stretch>
            <a:fillRect/>
          </a:stretch>
        </p:blipFill>
        <p:spPr>
          <a:xfrm>
            <a:off x="1531468" y="2578097"/>
            <a:ext cx="9941842" cy="6654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Level 0 Diagram</a:t>
            </a:r>
          </a:p>
        </p:txBody>
      </p:sp>
      <p:pic>
        <p:nvPicPr>
          <p:cNvPr id="166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168" name="Shape 168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69" name="Level0 (2).pdf"/>
          <p:cNvPicPr/>
          <p:nvPr/>
        </p:nvPicPr>
        <p:blipFill>
          <a:blip r:embed="rId3">
            <a:extLst/>
          </a:blip>
          <a:srcRect l="7919" t="18857" r="7919" b="14391"/>
          <a:stretch>
            <a:fillRect/>
          </a:stretch>
        </p:blipFill>
        <p:spPr>
          <a:xfrm>
            <a:off x="1190823" y="2640606"/>
            <a:ext cx="10623049" cy="6510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Level 1:1 Log on</a:t>
            </a:r>
          </a:p>
        </p:txBody>
      </p:sp>
      <p:pic>
        <p:nvPicPr>
          <p:cNvPr id="172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174" name="Shape 174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75" name="Level1Logon (2).pdf"/>
          <p:cNvPicPr/>
          <p:nvPr/>
        </p:nvPicPr>
        <p:blipFill>
          <a:blip r:embed="rId3">
            <a:extLst/>
          </a:blip>
          <a:srcRect l="40132" t="25289" r="40132" b="22434"/>
          <a:stretch>
            <a:fillRect/>
          </a:stretch>
        </p:blipFill>
        <p:spPr>
          <a:xfrm>
            <a:off x="4931171" y="2679500"/>
            <a:ext cx="3142630" cy="6432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Level 1:2 Sell Items</a:t>
            </a:r>
          </a:p>
        </p:txBody>
      </p:sp>
      <p:pic>
        <p:nvPicPr>
          <p:cNvPr id="178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180" name="Shape 180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81" name="Level1SellItems (3).pdf"/>
          <p:cNvPicPr/>
          <p:nvPr/>
        </p:nvPicPr>
        <p:blipFill>
          <a:blip r:embed="rId3">
            <a:extLst/>
          </a:blip>
          <a:srcRect l="29035" t="25838" r="27612" b="21352"/>
          <a:stretch>
            <a:fillRect/>
          </a:stretch>
        </p:blipFill>
        <p:spPr>
          <a:xfrm>
            <a:off x="2921595" y="2584450"/>
            <a:ext cx="7161666" cy="6741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24867" y="4985297"/>
            <a:ext cx="5706554" cy="1821242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7077967" y="2718988"/>
            <a:ext cx="6763892" cy="6353972"/>
          </a:xfrm>
          <a:prstGeom prst="rect">
            <a:avLst/>
          </a:prstGeom>
        </p:spPr>
        <p:txBody>
          <a:bodyPr/>
          <a:lstStyle/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Introduction</a:t>
            </a:r>
            <a:endParaRPr sz="258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Problem Restate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Project Progression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Use Case Narratives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UML Use Case Diagram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Data Flow Diagrams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Functional Requirements and Testing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Prototype Screens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80" name="Shape 80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81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Level 1:3 Print Receipts</a:t>
            </a:r>
          </a:p>
        </p:txBody>
      </p:sp>
      <p:pic>
        <p:nvPicPr>
          <p:cNvPr id="184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186" name="Shape 186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87" name="Level1PrintReceipts (2).pdf"/>
          <p:cNvPicPr/>
          <p:nvPr/>
        </p:nvPicPr>
        <p:blipFill>
          <a:blip r:embed="rId3">
            <a:extLst/>
          </a:blip>
          <a:srcRect l="31236" t="27549" r="29928" b="23097"/>
          <a:stretch>
            <a:fillRect/>
          </a:stretch>
        </p:blipFill>
        <p:spPr>
          <a:xfrm>
            <a:off x="3209329" y="2671697"/>
            <a:ext cx="6585968" cy="6467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100">
                <a:solidFill>
                  <a:srgbClr val="606060"/>
                </a:solidFill>
              </a:rPr>
              <a:t>Level 1:4 Accept Donation</a:t>
            </a:r>
          </a:p>
        </p:txBody>
      </p:sp>
      <p:pic>
        <p:nvPicPr>
          <p:cNvPr id="190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192" name="Shape 192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93" name="Level1AcceptDonation (2).pdf"/>
          <p:cNvPicPr/>
          <p:nvPr/>
        </p:nvPicPr>
        <p:blipFill>
          <a:blip r:embed="rId3">
            <a:extLst/>
          </a:blip>
          <a:srcRect l="40901" t="26856" r="36218" b="22229"/>
          <a:stretch>
            <a:fillRect/>
          </a:stretch>
        </p:blipFill>
        <p:spPr>
          <a:xfrm>
            <a:off x="4627165" y="2682478"/>
            <a:ext cx="3750288" cy="644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400">
                <a:solidFill>
                  <a:srgbClr val="606060"/>
                </a:solidFill>
              </a:rPr>
              <a:t>Level 1:5 Manage Profiles</a:t>
            </a:r>
          </a:p>
        </p:txBody>
      </p:sp>
      <p:pic>
        <p:nvPicPr>
          <p:cNvPr id="196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198" name="Shape 198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99" name="Level1ManageProfiles (2).pdf"/>
          <p:cNvPicPr/>
          <p:nvPr/>
        </p:nvPicPr>
        <p:blipFill>
          <a:blip r:embed="rId3">
            <a:extLst/>
          </a:blip>
          <a:srcRect l="14680" t="22294" r="12770" b="18316"/>
          <a:stretch>
            <a:fillRect/>
          </a:stretch>
        </p:blipFill>
        <p:spPr>
          <a:xfrm>
            <a:off x="1167010" y="2530673"/>
            <a:ext cx="10670736" cy="6749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Level 1:6 Edit Prices</a:t>
            </a:r>
          </a:p>
        </p:txBody>
      </p:sp>
      <p:pic>
        <p:nvPicPr>
          <p:cNvPr id="202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</a:p>
        </p:txBody>
      </p:sp>
      <p:sp>
        <p:nvSpPr>
          <p:cNvPr id="204" name="Shape 204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05" name="Level1EditPrices (2).pdf"/>
          <p:cNvPicPr/>
          <p:nvPr/>
        </p:nvPicPr>
        <p:blipFill>
          <a:blip r:embed="rId3">
            <a:extLst/>
          </a:blip>
          <a:srcRect l="42686" t="24400" r="38926" b="18017"/>
          <a:stretch>
            <a:fillRect/>
          </a:stretch>
        </p:blipFill>
        <p:spPr>
          <a:xfrm>
            <a:off x="5144690" y="2619771"/>
            <a:ext cx="2715497" cy="6571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24867" y="4985297"/>
            <a:ext cx="5706554" cy="1821242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7077967" y="2718988"/>
            <a:ext cx="6763892" cy="6353972"/>
          </a:xfrm>
          <a:prstGeom prst="rect">
            <a:avLst/>
          </a:prstGeom>
        </p:spPr>
        <p:txBody>
          <a:bodyPr/>
          <a:lstStyle/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Introduction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Problem Restate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Project Progression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Use Case Narratives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UML Use Case Diagram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Data Flow Diagrams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Functional Requirements and Testing</a:t>
            </a:r>
            <a:endParaRPr sz="258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Prototype Screens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210" name="Shape 210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11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100">
                <a:solidFill>
                  <a:srgbClr val="606060"/>
                </a:solidFill>
              </a:rPr>
              <a:t>Functional Requirements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508000" y="3032123"/>
            <a:ext cx="5620870" cy="5727701"/>
          </a:xfrm>
          <a:prstGeom prst="rect">
            <a:avLst/>
          </a:prstGeom>
        </p:spPr>
        <p:txBody>
          <a:bodyPr/>
          <a:lstStyle/>
          <a:p>
            <a:pPr lvl="0" marL="406527" indent="-406527" defTabSz="566674">
              <a:spcBef>
                <a:spcPts val="4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Employee</a:t>
            </a:r>
            <a:endParaRPr sz="2910">
              <a:solidFill>
                <a:srgbClr val="606060"/>
              </a:solidFill>
            </a:endParaRPr>
          </a:p>
          <a:p>
            <a:pPr lvl="1" marL="813054" indent="-406527" defTabSz="566674">
              <a:spcBef>
                <a:spcPts val="4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Log in</a:t>
            </a:r>
            <a:endParaRPr sz="2910">
              <a:solidFill>
                <a:srgbClr val="606060"/>
              </a:solidFill>
            </a:endParaRPr>
          </a:p>
          <a:p>
            <a:pPr lvl="1" marL="813054" indent="-406527" defTabSz="566674">
              <a:spcBef>
                <a:spcPts val="4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Print receipts</a:t>
            </a:r>
            <a:endParaRPr sz="2910">
              <a:solidFill>
                <a:srgbClr val="606060"/>
              </a:solidFill>
            </a:endParaRPr>
          </a:p>
          <a:p>
            <a:pPr lvl="1" marL="813054" indent="-406527" defTabSz="566674">
              <a:spcBef>
                <a:spcPts val="4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Sell items</a:t>
            </a:r>
            <a:endParaRPr sz="2910">
              <a:solidFill>
                <a:srgbClr val="606060"/>
              </a:solidFill>
            </a:endParaRPr>
          </a:p>
          <a:p>
            <a:pPr lvl="1" marL="813054" indent="-406527" defTabSz="566674">
              <a:spcBef>
                <a:spcPts val="4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Add customer profiles</a:t>
            </a:r>
            <a:endParaRPr sz="2910">
              <a:solidFill>
                <a:srgbClr val="606060"/>
              </a:solidFill>
            </a:endParaRPr>
          </a:p>
          <a:p>
            <a:pPr lvl="1" marL="813054" indent="-406527" defTabSz="566674">
              <a:spcBef>
                <a:spcPts val="4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10">
                <a:solidFill>
                  <a:srgbClr val="606060"/>
                </a:solidFill>
              </a:rPr>
              <a:t>Manage donor and customer accounts</a:t>
            </a:r>
          </a:p>
        </p:txBody>
      </p:sp>
      <p:sp>
        <p:nvSpPr>
          <p:cNvPr id="215" name="Shape 215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16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6668743" y="3032123"/>
            <a:ext cx="5620870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191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Admin</a:t>
            </a:r>
            <a:endParaRPr sz="3000">
              <a:solidFill>
                <a:srgbClr val="606060"/>
              </a:solidFill>
            </a:endParaRPr>
          </a:p>
          <a:p>
            <a:pPr lvl="1" marL="8382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Inherits all abilities of employee</a:t>
            </a:r>
            <a:endParaRPr sz="3000">
              <a:solidFill>
                <a:srgbClr val="606060"/>
              </a:solidFill>
            </a:endParaRPr>
          </a:p>
          <a:p>
            <a:pPr lvl="1" marL="8382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Edit prices</a:t>
            </a:r>
            <a:endParaRPr sz="3000">
              <a:solidFill>
                <a:srgbClr val="606060"/>
              </a:solidFill>
            </a:endParaRPr>
          </a:p>
          <a:p>
            <a:pPr lvl="1" marL="8382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Manage employee accounts</a:t>
            </a:r>
            <a:endParaRPr sz="3000">
              <a:solidFill>
                <a:srgbClr val="606060"/>
              </a:solidFill>
            </a:endParaRPr>
          </a:p>
          <a:p>
            <a:pPr lvl="1" marL="8382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Change password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400">
                <a:solidFill>
                  <a:srgbClr val="606060"/>
                </a:solidFill>
              </a:rPr>
              <a:t>Non-Functional Requirements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Easy to use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Efficient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Low maintenance 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User friendly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Work with multiple internet browsers</a:t>
            </a:r>
          </a:p>
        </p:txBody>
      </p:sp>
      <p:pic>
        <p:nvPicPr>
          <p:cNvPr id="221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300">
                <a:solidFill>
                  <a:srgbClr val="606060"/>
                </a:solidFill>
              </a:rPr>
              <a:t>Implementation Priorities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Employees/Admins (Users) login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Users to print receipts for donors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Users to update inventory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User friendly design</a:t>
            </a:r>
          </a:p>
        </p:txBody>
      </p:sp>
      <p:pic>
        <p:nvPicPr>
          <p:cNvPr id="226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606060"/>
                </a:solidFill>
              </a:rPr>
              <a:t>Foreseeable Modifications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14909" indent="-414909" defTabSz="578358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66">
                <a:solidFill>
                  <a:srgbClr val="606060"/>
                </a:solidFill>
              </a:rPr>
              <a:t>Expand History Log</a:t>
            </a:r>
            <a:endParaRPr sz="3366">
              <a:solidFill>
                <a:srgbClr val="606060"/>
              </a:solidFill>
            </a:endParaRPr>
          </a:p>
          <a:p>
            <a:pPr lvl="1" marL="829818" indent="-414909" defTabSz="578358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66">
                <a:solidFill>
                  <a:srgbClr val="606060"/>
                </a:solidFill>
              </a:rPr>
              <a:t>6 months</a:t>
            </a:r>
            <a:endParaRPr sz="3366">
              <a:solidFill>
                <a:srgbClr val="606060"/>
              </a:solidFill>
            </a:endParaRPr>
          </a:p>
          <a:p>
            <a:pPr lvl="0" marL="414909" indent="-414909" defTabSz="578358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66">
                <a:solidFill>
                  <a:srgbClr val="606060"/>
                </a:solidFill>
              </a:rPr>
              <a:t>Simple and user friendly</a:t>
            </a:r>
            <a:endParaRPr sz="3366">
              <a:solidFill>
                <a:srgbClr val="606060"/>
              </a:solidFill>
            </a:endParaRPr>
          </a:p>
          <a:p>
            <a:pPr lvl="0" marL="414909" indent="-414909" defTabSz="578358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66">
                <a:solidFill>
                  <a:srgbClr val="606060"/>
                </a:solidFill>
              </a:rPr>
              <a:t>Item attributes</a:t>
            </a:r>
            <a:endParaRPr sz="3366">
              <a:solidFill>
                <a:srgbClr val="606060"/>
              </a:solidFill>
            </a:endParaRPr>
          </a:p>
          <a:p>
            <a:pPr lvl="0" marL="414909" indent="-414909" defTabSz="578358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66">
                <a:solidFill>
                  <a:srgbClr val="606060"/>
                </a:solidFill>
              </a:rPr>
              <a:t>Donation process</a:t>
            </a:r>
            <a:endParaRPr sz="3366">
              <a:solidFill>
                <a:srgbClr val="606060"/>
              </a:solidFill>
            </a:endParaRPr>
          </a:p>
          <a:p>
            <a:pPr lvl="0" marL="414909" indent="-414909" defTabSz="578358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66">
                <a:solidFill>
                  <a:srgbClr val="606060"/>
                </a:solidFill>
              </a:rPr>
              <a:t>Store credit system</a:t>
            </a:r>
          </a:p>
        </p:txBody>
      </p:sp>
      <p:pic>
        <p:nvPicPr>
          <p:cNvPr id="231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Testing Requirements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User Friendly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Maintainability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Test the major web browsers</a:t>
            </a:r>
            <a:endParaRPr sz="3400">
              <a:solidFill>
                <a:srgbClr val="606060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IE, Firefox, Chrome, Safari</a:t>
            </a:r>
          </a:p>
        </p:txBody>
      </p:sp>
      <p:pic>
        <p:nvPicPr>
          <p:cNvPr id="236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Welcome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508000" y="3035300"/>
            <a:ext cx="5841716" cy="57277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Our Client:</a:t>
            </a:r>
            <a:endParaRPr sz="3400">
              <a:solidFill>
                <a:srgbClr val="606060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Ms. Mary Partridge-Brown</a:t>
            </a:r>
            <a:endParaRPr sz="3400">
              <a:solidFill>
                <a:srgbClr val="606060"/>
              </a:solidFill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Co-Director</a:t>
            </a:r>
            <a:endParaRPr sz="3400">
              <a:solidFill>
                <a:srgbClr val="606060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Ms. Roberta Sandler</a:t>
            </a:r>
            <a:endParaRPr sz="3400">
              <a:solidFill>
                <a:srgbClr val="606060"/>
              </a:solidFill>
            </a:endParaRP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Co-Director</a:t>
            </a:r>
          </a:p>
        </p:txBody>
      </p:sp>
      <p:pic>
        <p:nvPicPr>
          <p:cNvPr id="85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sp>
        <p:nvSpPr>
          <p:cNvPr id="87" name="Shape 87"/>
          <p:cNvSpPr/>
          <p:nvPr/>
        </p:nvSpPr>
        <p:spPr>
          <a:xfrm>
            <a:off x="6041516" y="4565649"/>
            <a:ext cx="921768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/>
          </a:p>
        </p:txBody>
      </p:sp>
      <p:sp>
        <p:nvSpPr>
          <p:cNvPr id="88" name="Shape 88"/>
          <p:cNvSpPr/>
          <p:nvPr/>
        </p:nvSpPr>
        <p:spPr>
          <a:xfrm>
            <a:off x="7896029" y="3533773"/>
            <a:ext cx="3708810" cy="26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191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Guests:</a:t>
            </a:r>
            <a:endParaRPr sz="3400">
              <a:solidFill>
                <a:srgbClr val="606060"/>
              </a:solidFill>
            </a:endParaRPr>
          </a:p>
          <a:p>
            <a:pPr lvl="1" marL="8382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Dr. Meg Fryling</a:t>
            </a:r>
            <a:endParaRPr sz="3400">
              <a:solidFill>
                <a:srgbClr val="606060"/>
              </a:solidFill>
            </a:endParaRPr>
          </a:p>
          <a:p>
            <a:pPr lvl="1" marL="83820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Dr. Darren Lim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24867" y="4985297"/>
            <a:ext cx="5706554" cy="182124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7077967" y="2718988"/>
            <a:ext cx="6763892" cy="6353972"/>
          </a:xfrm>
          <a:prstGeom prst="rect">
            <a:avLst/>
          </a:prstGeom>
        </p:spPr>
        <p:txBody>
          <a:bodyPr/>
          <a:lstStyle/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Introduction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Problem Restate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Project Progression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Use Case Narratives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UML Use Case Diagram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Data Flow Diagrams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Functional Requirements and Testing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Prototype Screens</a:t>
            </a:r>
            <a:endParaRPr sz="258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242" name="Shape 242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43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Prototype</a:t>
            </a:r>
          </a:p>
        </p:txBody>
      </p:sp>
      <p:pic>
        <p:nvPicPr>
          <p:cNvPr id="246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hape 247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48" name="Screen Shot 2014-10-26 at 8.24.42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3447330"/>
            <a:ext cx="13004801" cy="4916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24867" y="4985297"/>
            <a:ext cx="5706554" cy="1821242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7077967" y="2718988"/>
            <a:ext cx="6763892" cy="6353972"/>
          </a:xfrm>
          <a:prstGeom prst="rect">
            <a:avLst/>
          </a:prstGeom>
        </p:spPr>
        <p:txBody>
          <a:bodyPr/>
          <a:lstStyle/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Introduction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Problem Restate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Project Progression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Use Case Narratives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UML Use Case Diagram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Data Flow Diagrams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Functional Requirements and Testing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Prototype Screens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What’s Next?</a:t>
            </a:r>
          </a:p>
        </p:txBody>
      </p:sp>
      <p:sp>
        <p:nvSpPr>
          <p:cNvPr id="253" name="Shape 253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54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Due Dates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Preliminary Design:  December 2nd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Detailed Design:  Spring 2015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Acceptance Test:  Spring 2015</a:t>
            </a:r>
          </a:p>
        </p:txBody>
      </p:sp>
      <p:pic>
        <p:nvPicPr>
          <p:cNvPr id="258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Maroon Solutions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endParaRPr sz="400">
              <a:solidFill>
                <a:srgbClr val="606060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endParaRPr sz="400">
              <a:solidFill>
                <a:srgbClr val="606060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606060"/>
                </a:solidFill>
              </a:rPr>
              <a:t>Questions?</a:t>
            </a:r>
          </a:p>
        </p:txBody>
      </p:sp>
      <p:sp>
        <p:nvSpPr>
          <p:cNvPr id="263" name="Shape 263"/>
          <p:cNvSpPr/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264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grg-logo-small-w-name.png"/>
          <p:cNvPicPr/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649067" y="6280697"/>
            <a:ext cx="5706554" cy="1821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Team Introduction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Kathleen Rotondo - Team Leader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Mathew Banville - Data Analyst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Kyle Flack - Database Administrator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Marissa Gasparro - Web Master</a:t>
            </a:r>
            <a:endParaRPr sz="340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Kean Smullen - Head Developer</a:t>
            </a:r>
          </a:p>
        </p:txBody>
      </p:sp>
      <p:pic>
        <p:nvPicPr>
          <p:cNvPr id="92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24867" y="4985297"/>
            <a:ext cx="5706554" cy="182124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077967" y="2718988"/>
            <a:ext cx="6763892" cy="6353972"/>
          </a:xfrm>
          <a:prstGeom prst="rect">
            <a:avLst/>
          </a:prstGeom>
        </p:spPr>
        <p:txBody>
          <a:bodyPr/>
          <a:lstStyle/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Introduction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Problem Restate</a:t>
            </a:r>
            <a:endParaRPr sz="258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Project Progression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Use Case Narratives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UML Use Case Diagram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Data Flow Diagrams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Functional Requirements and Testing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Prototype Screens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98" name="Shape 98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99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Problem Restate</a:t>
            </a:r>
          </a:p>
        </p:txBody>
      </p:sp>
      <p:pic>
        <p:nvPicPr>
          <p:cNvPr id="102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508000" y="2982149"/>
            <a:ext cx="11988800" cy="5727701"/>
          </a:xfrm>
          <a:prstGeom prst="rect">
            <a:avLst/>
          </a:prstGeom>
        </p:spPr>
        <p:txBody>
          <a:bodyPr anchor="t"/>
          <a:lstStyle/>
          <a:p>
            <a:pPr lvl="0" marL="284988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Easy and convenient</a:t>
            </a:r>
            <a:endParaRPr sz="2312">
              <a:solidFill>
                <a:srgbClr val="606060"/>
              </a:solidFill>
            </a:endParaRPr>
          </a:p>
          <a:p>
            <a:pPr lvl="0" marL="284988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Track donations, donors, sold items, customers, and employees</a:t>
            </a:r>
            <a:endParaRPr sz="2312">
              <a:solidFill>
                <a:srgbClr val="606060"/>
              </a:solidFill>
            </a:endParaRPr>
          </a:p>
          <a:p>
            <a:pPr lvl="0" marL="284988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Web application capable of storing donated items </a:t>
            </a:r>
            <a:endParaRPr sz="2312">
              <a:solidFill>
                <a:srgbClr val="606060"/>
              </a:solidFill>
            </a:endParaRPr>
          </a:p>
          <a:p>
            <a:pPr lvl="0" marL="284988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Tracks when it leaves the store</a:t>
            </a:r>
            <a:endParaRPr sz="2312">
              <a:solidFill>
                <a:srgbClr val="606060"/>
              </a:solidFill>
            </a:endParaRPr>
          </a:p>
          <a:p>
            <a:pPr lvl="0" marL="284988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Employees to enter in donor information so that donor receipts can be printed</a:t>
            </a:r>
            <a:endParaRPr sz="2312">
              <a:solidFill>
                <a:srgbClr val="606060"/>
              </a:solidFill>
            </a:endParaRPr>
          </a:p>
          <a:p>
            <a:pPr lvl="0" marL="284988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Customer’s history will be kept</a:t>
            </a:r>
            <a:endParaRPr sz="2312">
              <a:solidFill>
                <a:srgbClr val="606060"/>
              </a:solidFill>
            </a:endParaRPr>
          </a:p>
          <a:p>
            <a:pPr lvl="1" marL="569976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Track for suspicious activity</a:t>
            </a:r>
            <a:endParaRPr sz="2312">
              <a:solidFill>
                <a:srgbClr val="606060"/>
              </a:solidFill>
            </a:endParaRPr>
          </a:p>
          <a:p>
            <a:pPr lvl="1" marL="569976" indent="-284988" defTabSz="397256">
              <a:spcBef>
                <a:spcPts val="28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312">
                <a:solidFill>
                  <a:srgbClr val="606060"/>
                </a:solidFill>
              </a:rPr>
              <a:t>The past year’s worth of activity in the store will be collected so the store can use it for future references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24867" y="4985297"/>
            <a:ext cx="5706554" cy="1821242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7077967" y="2718988"/>
            <a:ext cx="6763892" cy="6353972"/>
          </a:xfrm>
          <a:prstGeom prst="rect">
            <a:avLst/>
          </a:prstGeom>
        </p:spPr>
        <p:txBody>
          <a:bodyPr/>
          <a:lstStyle/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Introduction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Problem Restate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Project Progression</a:t>
            </a:r>
            <a:endParaRPr sz="258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Use Case Narratives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UML Use Case Diagram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Data Flow Diagrams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Functional Requirements and Testing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Prototype Screens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109" name="Shape 109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10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Project Progression</a:t>
            </a:r>
          </a:p>
        </p:txBody>
      </p:sp>
      <p:sp>
        <p:nvSpPr>
          <p:cNvPr id="113" name="Shape 113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14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499" y="1962867"/>
            <a:ext cx="9387205" cy="7666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rg-logo-small-w-nam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24867" y="4985297"/>
            <a:ext cx="5706554" cy="1821242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7077967" y="2718988"/>
            <a:ext cx="6763892" cy="6353972"/>
          </a:xfrm>
          <a:prstGeom prst="rect">
            <a:avLst/>
          </a:prstGeom>
        </p:spPr>
        <p:txBody>
          <a:bodyPr/>
          <a:lstStyle/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Introduction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Problem Restate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trike="sngStrike" sz="2580">
                <a:solidFill>
                  <a:srgbClr val="606060"/>
                </a:solidFill>
              </a:rPr>
              <a:t>Project Progression</a:t>
            </a:r>
            <a:endParaRPr strike="sngStrike"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Use Case Narratives</a:t>
            </a:r>
            <a:endParaRPr sz="258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UML Use Case Diagram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Data Flow Diagrams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Functional Requirements and Testing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Prototype Screens</a:t>
            </a:r>
            <a:endParaRPr sz="2580">
              <a:solidFill>
                <a:srgbClr val="606060"/>
              </a:solidFill>
            </a:endParaRPr>
          </a:p>
          <a:p>
            <a:pPr lvl="0" marL="316738" indent="-316738" defTabSz="502412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58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120" name="Shape 120"/>
          <p:cNvSpPr/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</a:fld>
          </a:p>
        </p:txBody>
      </p:sp>
      <p:pic>
        <p:nvPicPr>
          <p:cNvPr id="121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0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