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1pPr>
    <a:lvl2pPr indent="228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2pPr>
    <a:lvl3pPr indent="457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3pPr>
    <a:lvl4pPr indent="685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4pPr>
    <a:lvl5pPr indent="9144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5pPr>
    <a:lvl6pPr indent="11430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6pPr>
    <a:lvl7pPr indent="1371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7pPr>
    <a:lvl8pPr indent="1600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8pPr>
    <a:lvl9pPr indent="1828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 b="def" i="def"/>
      <a:tcStyle>
        <a:tcBdr/>
        <a:fill>
          <a:solidFill>
            <a:srgbClr val="E7D4AC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353528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353528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solidFill>
                <a:srgbClr val="6F6F6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wholeTbl>
    <a:band2H>
      <a:tcTxStyle b="def" i="def"/>
      <a:tcStyle>
        <a:tcBdr/>
        <a:fill>
          <a:solidFill>
            <a:srgbClr val="E3D3A5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6F6F6F"/>
              </a:solidFill>
              <a:prstDash val="solid"/>
              <a:miter lim="400000"/>
            </a:ln>
          </a:left>
          <a:right>
            <a:ln w="12700" cap="flat">
              <a:solidFill>
                <a:srgbClr val="6F6F6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EA8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3C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2B78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 b="def" i="def"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B8173"/>
              </a:solidFill>
              <a:prstDash val="solid"/>
              <a:miter lim="400000"/>
            </a:ln>
          </a:left>
          <a:right>
            <a:ln w="12700" cap="flat">
              <a:solidFill>
                <a:srgbClr val="8B817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B3A1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86E5F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CAAA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 b="def" i="def"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7AF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solidFill>
                <a:srgbClr val="82828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 b="def" i="def"/>
      <a:tcStyle>
        <a:tcBdr/>
        <a:fill>
          <a:solidFill>
            <a:srgbClr val="DED4B6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CDBE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20000"/>
            </a:srgbClr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104900" y="1473200"/>
            <a:ext cx="10795000" cy="3556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104900" y="5016500"/>
            <a:ext cx="10795000" cy="223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104900" y="6248400"/>
            <a:ext cx="10795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104900" y="7632700"/>
            <a:ext cx="10795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104900" y="3098800"/>
            <a:ext cx="10795000" cy="3556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635000" y="1473200"/>
            <a:ext cx="5715000" cy="33147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635000" y="4940300"/>
            <a:ext cx="5715000" cy="3606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One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Two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Three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Four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1104900" y="3022600"/>
            <a:ext cx="53975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buBlip>
                <a:blip r:embed="rId2"/>
              </a:buBlip>
            </a:lvl1pPr>
            <a:lvl2pPr>
              <a:spcBef>
                <a:spcPts val="2800"/>
              </a:spcBef>
              <a:buBlip>
                <a:blip r:embed="rId2"/>
              </a:buBlip>
            </a:lvl2pPr>
            <a:lvl3pPr>
              <a:spcBef>
                <a:spcPts val="2800"/>
              </a:spcBef>
              <a:buBlip>
                <a:blip r:embed="rId2"/>
              </a:buBlip>
            </a:lvl3pPr>
            <a:lvl4pPr>
              <a:spcBef>
                <a:spcPts val="2800"/>
              </a:spcBef>
              <a:buBlip>
                <a:blip r:embed="rId2"/>
              </a:buBlip>
            </a:lvl4pPr>
            <a:lvl5pPr>
              <a:spcBef>
                <a:spcPts val="28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1104900" y="939800"/>
            <a:ext cx="10795000" cy="7874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321800"/>
            <a:ext cx="368504" cy="42585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sz="1800">
                <a:solidFill>
                  <a:srgbClr val="51573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9pPr>
    </p:titleStyle>
    <p:bodyStyle>
      <a:lvl1pPr marL="381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1pPr>
      <a:lvl2pPr marL="762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2pPr>
      <a:lvl3pPr marL="1143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3pPr>
      <a:lvl4pPr marL="1524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4pPr>
      <a:lvl5pPr marL="1905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5pPr>
      <a:lvl6pPr marL="2286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6pPr>
      <a:lvl7pPr marL="2667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7pPr>
      <a:lvl8pPr marL="3048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8pPr>
      <a:lvl9pPr marL="3429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9pPr>
    </p:bodyStyle>
    <p:otherStyle>
      <a:lvl1pPr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Efficient and Simple</a:t>
            </a:r>
            <a:endParaRPr sz="7600">
              <a:solidFill>
                <a:srgbClr val="85604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(E.A.S.)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Maroon Solutions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6375348" y="9321800"/>
            <a:ext cx="254104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5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40">
                <a:solidFill>
                  <a:srgbClr val="85604A"/>
                </a:solidFill>
              </a:rPr>
              <a:t>Project Management and Development Model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Spiral Method</a:t>
            </a:r>
          </a:p>
        </p:txBody>
      </p:sp>
      <p:pic>
        <p:nvPicPr>
          <p:cNvPr id="87" name="image0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6653" y="2617353"/>
            <a:ext cx="4518894" cy="451889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Solution Strategy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104900" y="2382639"/>
            <a:ext cx="10795000" cy="6571148"/>
          </a:xfrm>
          <a:prstGeom prst="rect">
            <a:avLst/>
          </a:prstGeom>
        </p:spPr>
        <p:txBody>
          <a:bodyPr/>
          <a:lstStyle/>
          <a:p>
            <a:pPr lvl="0" marL="373380" indent="-373380" defTabSz="572516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625B48"/>
                </a:solidFill>
              </a:rPr>
              <a:t>Spiral Method:</a:t>
            </a:r>
            <a:endParaRPr sz="3528">
              <a:solidFill>
                <a:srgbClr val="625B48"/>
              </a:solidFill>
            </a:endParaRPr>
          </a:p>
          <a:p>
            <a:pPr lvl="1" marL="746760" indent="-373380" defTabSz="572516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625B48"/>
                </a:solidFill>
              </a:rPr>
              <a:t>Define and Obtain Requirements</a:t>
            </a:r>
            <a:endParaRPr sz="3528">
              <a:solidFill>
                <a:srgbClr val="625B48"/>
              </a:solidFill>
            </a:endParaRPr>
          </a:p>
          <a:p>
            <a:pPr lvl="1" marL="746760" indent="-373380" defTabSz="572516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625B48"/>
                </a:solidFill>
              </a:rPr>
              <a:t>Development of Design</a:t>
            </a:r>
            <a:endParaRPr sz="3528">
              <a:solidFill>
                <a:srgbClr val="625B48"/>
              </a:solidFill>
            </a:endParaRPr>
          </a:p>
          <a:p>
            <a:pPr lvl="1" marL="746760" indent="-373380" defTabSz="572516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625B48"/>
                </a:solidFill>
              </a:rPr>
              <a:t>Implementation/Coding of Project</a:t>
            </a:r>
            <a:endParaRPr sz="3528">
              <a:solidFill>
                <a:srgbClr val="625B48"/>
              </a:solidFill>
            </a:endParaRPr>
          </a:p>
          <a:p>
            <a:pPr lvl="1" marL="746760" indent="-373380" defTabSz="572516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625B48"/>
                </a:solidFill>
              </a:rPr>
              <a:t>Testing the Solution</a:t>
            </a:r>
            <a:endParaRPr sz="3528">
              <a:solidFill>
                <a:srgbClr val="625B48"/>
              </a:solidFill>
            </a:endParaRPr>
          </a:p>
          <a:p>
            <a:pPr lvl="1" marL="746760" indent="-373380" defTabSz="572516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625B48"/>
                </a:solidFill>
              </a:rPr>
              <a:t>Installation and Maintenance of the System</a:t>
            </a:r>
            <a:endParaRPr sz="3528">
              <a:solidFill>
                <a:srgbClr val="625B48"/>
              </a:solidFill>
            </a:endParaRPr>
          </a:p>
          <a:p>
            <a:pPr lvl="1" marL="746760" indent="-373380" defTabSz="572516">
              <a:spcBef>
                <a:spcPts val="3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625B48"/>
                </a:solidFill>
              </a:rPr>
              <a:t>Repeat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Acceptance Criteria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Directors/Employees will be able to</a:t>
            </a:r>
            <a:endParaRPr sz="3600">
              <a:solidFill>
                <a:srgbClr val="625B48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Add/remove/edit items to the inventory database</a:t>
            </a:r>
            <a:endParaRPr sz="3600">
              <a:solidFill>
                <a:srgbClr val="625B48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Add/remove/edit customer profiles</a:t>
            </a:r>
            <a:endParaRPr sz="3600">
              <a:solidFill>
                <a:srgbClr val="625B48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Add/remove/edit donor profiles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Sources of Information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Dr. Meg Fryling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Dr. Darren Lim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Ms. Mary Partridge-Brown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Ms. Roberta Sandler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35000" y="1473200"/>
            <a:ext cx="5715000" cy="1854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Our Agenda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635000" y="3834358"/>
            <a:ext cx="5715000" cy="4712742"/>
          </a:xfrm>
          <a:prstGeom prst="rect">
            <a:avLst/>
          </a:prstGeom>
        </p:spPr>
        <p:txBody>
          <a:bodyPr/>
          <a:lstStyle/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Project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Resource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3384" u="sng">
                <a:solidFill>
                  <a:srgbClr val="625B48"/>
                </a:solidFill>
              </a:rPr>
              <a:t>Company Overview</a:t>
            </a:r>
            <a:endParaRPr sz="3384" u="sng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Delivery Overview</a:t>
            </a:r>
          </a:p>
        </p:txBody>
      </p:sp>
      <p:pic>
        <p:nvPicPr>
          <p:cNvPr id="104" name="grg-logo-small-w-na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1600" y="2184400"/>
            <a:ext cx="5969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2161" y="5362703"/>
            <a:ext cx="5067877" cy="2761994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Team Structure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Kathleen Rotondo:  Team Leader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Mathew Banville:  Web Master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Kyle Flack:  Database Administrator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Marissa Gasparro:  Data Analyst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Kean Smullen:  Head Developer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Preliminary Staffing and Resources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Assigning roles to ensure efficiency 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All team members will keep all other team members on task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Laptops and Software Engineering lab computers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Meetings in Software Engineering Lab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635000" y="1604928"/>
            <a:ext cx="5715000" cy="21845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Development Schedule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635000" y="4353710"/>
            <a:ext cx="5715000" cy="3606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Gantt Chart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  <p:graphicFrame>
        <p:nvGraphicFramePr>
          <p:cNvPr id="119" name="Table 119"/>
          <p:cNvGraphicFramePr/>
          <p:nvPr/>
        </p:nvGraphicFramePr>
        <p:xfrm>
          <a:off x="6534150" y="485241"/>
          <a:ext cx="5803900" cy="2971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3098800"/>
                <a:gridCol w="977900"/>
                <a:gridCol w="863600"/>
                <a:gridCol w="863600"/>
              </a:tblGrid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Task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Duration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Start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Finish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Establish Team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 day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9/5/14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9/5/14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Software Plan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10 days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9/6/14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9/19/14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Software Plan Due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 day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9/19/14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9/19/01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Software Plan Presentation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 day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9/23/14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9/23/14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Requirement Specifications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26 days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9/23/14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10/28/14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Required Document Due 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 day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10/28/14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10/28/14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Requirement Presentation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 day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10/28/14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10/28/14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Preliminary Design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26 days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10/28/14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12/2/14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Preliminary Design Due 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 day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12/2/14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12/3/14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Preliminary Design Presentation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 day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12/2/14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12/3/14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Team Meetings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63 days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9/5/14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12/2/14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Client Meetings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solidFill>
                      <a:srgbClr val="8B72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61 days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9/9/14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12/2/14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120" name="Screen Shot 2014-09-18 at 3.00.39 PM-filtered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236" y="5916243"/>
            <a:ext cx="10848328" cy="2982165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Project Monitoring and Control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Timely fashion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Meeting weekly with Dr. Fryling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Emails with questions pertaining to the project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Daily form of communication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35000" y="1473200"/>
            <a:ext cx="5715000" cy="1854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Our Agenda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635000" y="3834358"/>
            <a:ext cx="5715000" cy="4712742"/>
          </a:xfrm>
          <a:prstGeom prst="rect">
            <a:avLst/>
          </a:prstGeom>
        </p:spPr>
        <p:txBody>
          <a:bodyPr/>
          <a:lstStyle/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Project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Resource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Company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3384" u="sng">
                <a:solidFill>
                  <a:srgbClr val="625B48"/>
                </a:solidFill>
              </a:rPr>
              <a:t>Delivery Overview</a:t>
            </a:r>
          </a:p>
        </p:txBody>
      </p:sp>
      <p:pic>
        <p:nvPicPr>
          <p:cNvPr id="128" name="grg-logo-small-w-na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1600" y="2184400"/>
            <a:ext cx="5969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2161" y="5362703"/>
            <a:ext cx="5067877" cy="276199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35000" y="1473200"/>
            <a:ext cx="5715000" cy="1854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Our Agenda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635000" y="3834358"/>
            <a:ext cx="5715000" cy="4712742"/>
          </a:xfrm>
          <a:prstGeom prst="rect">
            <a:avLst/>
          </a:prstGeom>
        </p:spPr>
        <p:txBody>
          <a:bodyPr/>
          <a:lstStyle/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3384" u="sng">
                <a:solidFill>
                  <a:srgbClr val="625B48"/>
                </a:solidFill>
              </a:rPr>
              <a:t>Project Overview</a:t>
            </a:r>
            <a:endParaRPr sz="3384" u="sng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Resource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Company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Delivery Overview</a:t>
            </a:r>
          </a:p>
        </p:txBody>
      </p:sp>
      <p:pic>
        <p:nvPicPr>
          <p:cNvPr id="51" name="grg-logo-small-w-na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1600" y="2184400"/>
            <a:ext cx="5969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2161" y="5362703"/>
            <a:ext cx="5067877" cy="2761994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xfrm>
            <a:off x="6375348" y="9321800"/>
            <a:ext cx="241403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44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48">
                <a:solidFill>
                  <a:srgbClr val="85604A"/>
                </a:solidFill>
              </a:rPr>
              <a:t>Programming Languages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HTML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CSS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Javascript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PHP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SQL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Testing Requirements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Testing regularly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Look at every scenario to remove bugs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Test with non-skilled users for feedback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Continuous client meetings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Supporting Documentation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Software Plan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Requirement Specifications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Preliminary Design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Detailed Design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Acceptance Test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Documentation and Delivery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1950" indent="-361950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625B48"/>
                </a:solidFill>
              </a:rPr>
              <a:t>Presentations on documentation</a:t>
            </a:r>
            <a:endParaRPr sz="3420">
              <a:solidFill>
                <a:srgbClr val="625B48"/>
              </a:solidFill>
            </a:endParaRPr>
          </a:p>
          <a:p>
            <a:pPr lvl="0" marL="361950" indent="-361950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625B48"/>
                </a:solidFill>
              </a:rPr>
              <a:t>Presentation dates:</a:t>
            </a:r>
            <a:endParaRPr sz="3420">
              <a:solidFill>
                <a:srgbClr val="625B48"/>
              </a:solidFill>
            </a:endParaRPr>
          </a:p>
          <a:p>
            <a:pPr lvl="1" marL="723900" indent="-361950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625B48"/>
                </a:solidFill>
              </a:rPr>
              <a:t>Software Plan:  September 23rd</a:t>
            </a:r>
            <a:endParaRPr sz="3420">
              <a:solidFill>
                <a:srgbClr val="625B48"/>
              </a:solidFill>
            </a:endParaRPr>
          </a:p>
          <a:p>
            <a:pPr lvl="1" marL="723900" indent="-361950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625B48"/>
                </a:solidFill>
              </a:rPr>
              <a:t>Requirement Specifications:  October 28th</a:t>
            </a:r>
            <a:endParaRPr sz="3420">
              <a:solidFill>
                <a:srgbClr val="625B48"/>
              </a:solidFill>
            </a:endParaRPr>
          </a:p>
          <a:p>
            <a:pPr lvl="1" marL="723900" indent="-361950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625B48"/>
                </a:solidFill>
              </a:rPr>
              <a:t>Preliminary Design:  December 2nd</a:t>
            </a:r>
            <a:endParaRPr sz="3420">
              <a:solidFill>
                <a:srgbClr val="625B48"/>
              </a:solidFill>
            </a:endParaRPr>
          </a:p>
          <a:p>
            <a:pPr lvl="1" marL="723900" indent="-361950" defTabSz="55499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625B48"/>
                </a:solidFill>
              </a:rPr>
              <a:t>Detailed Design and Acceptance Test:  Spring 2015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Questions?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Problem Definition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Tracking “sold” items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Recites for donors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375348" y="9321800"/>
            <a:ext cx="241403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System Justification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The need to get off paper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Tracking suspicious activity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Giving recites to donors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375348" y="9321800"/>
            <a:ext cx="241403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Goals for the System and the Project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1098549" y="3022600"/>
            <a:ext cx="10795001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Simplicity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Ease of use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Multi-user functionality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375348" y="9321800"/>
            <a:ext cx="241403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Constraints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Potential for laptop to be stolen again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High information traffic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Wifi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User friendly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375348" y="9321800"/>
            <a:ext cx="241403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35000" y="1473200"/>
            <a:ext cx="5715000" cy="1854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Our Agenda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635000" y="3834358"/>
            <a:ext cx="5715000" cy="4712742"/>
          </a:xfrm>
          <a:prstGeom prst="rect">
            <a:avLst/>
          </a:prstGeom>
        </p:spPr>
        <p:txBody>
          <a:bodyPr/>
          <a:lstStyle/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Project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3384" u="sng">
                <a:solidFill>
                  <a:srgbClr val="625B48"/>
                </a:solidFill>
              </a:rPr>
              <a:t>Resource Overview</a:t>
            </a:r>
            <a:endParaRPr sz="3384" u="sng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Company Overview</a:t>
            </a:r>
            <a:endParaRPr sz="2444">
              <a:solidFill>
                <a:srgbClr val="625B48"/>
              </a:solidFill>
            </a:endParaRPr>
          </a:p>
          <a:p>
            <a:pPr lvl="0" defTabSz="549148">
              <a:defRPr sz="1800">
                <a:solidFill>
                  <a:srgbClr val="000000"/>
                </a:solidFill>
              </a:defRPr>
            </a:pPr>
            <a:r>
              <a:rPr sz="2444">
                <a:solidFill>
                  <a:srgbClr val="625B48"/>
                </a:solidFill>
              </a:rPr>
              <a:t>Delivery Overview</a:t>
            </a:r>
          </a:p>
        </p:txBody>
      </p:sp>
      <p:pic>
        <p:nvPicPr>
          <p:cNvPr id="73" name="grg-logo-small-w-nam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1600" y="2184400"/>
            <a:ext cx="5969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2161" y="5362703"/>
            <a:ext cx="5067877" cy="276199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sldNum" sz="quarter" idx="2"/>
          </p:nvPr>
        </p:nvSpPr>
        <p:spPr>
          <a:xfrm>
            <a:off x="6375348" y="9321800"/>
            <a:ext cx="241403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Environment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Development Environment: Software Engineering Lab, personal computers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Operating Environment:  Mac and PC, Internet, Siena servers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Maintenance Environment:  to be determined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6375348" y="9321800"/>
            <a:ext cx="241403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Tools and Techniques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Google Chrome</a:t>
            </a:r>
            <a:endParaRPr sz="3132">
              <a:solidFill>
                <a:srgbClr val="625B48"/>
              </a:solidFill>
            </a:endParaRPr>
          </a:p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Mozilla Firefox</a:t>
            </a:r>
            <a:endParaRPr sz="3132">
              <a:solidFill>
                <a:srgbClr val="625B48"/>
              </a:solidFill>
            </a:endParaRPr>
          </a:p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Safari</a:t>
            </a:r>
            <a:endParaRPr sz="3132">
              <a:solidFill>
                <a:srgbClr val="625B48"/>
              </a:solidFill>
            </a:endParaRPr>
          </a:p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Internet Explorer</a:t>
            </a:r>
            <a:endParaRPr sz="3132">
              <a:solidFill>
                <a:srgbClr val="625B48"/>
              </a:solidFill>
            </a:endParaRPr>
          </a:p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Notepad++</a:t>
            </a:r>
            <a:endParaRPr sz="3132">
              <a:solidFill>
                <a:srgbClr val="625B48"/>
              </a:solidFill>
            </a:endParaRPr>
          </a:p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SQL Developer</a:t>
            </a:r>
            <a:endParaRPr sz="3132">
              <a:solidFill>
                <a:srgbClr val="625B48"/>
              </a:solidFill>
            </a:endParaRPr>
          </a:p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Eclipse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xfrm>
            <a:off x="6375348" y="9321800"/>
            <a:ext cx="241403" cy="4258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51573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Renaissance">
  <a:themeElements>
    <a:clrScheme name="Renaissance">
      <a:dk1>
        <a:srgbClr val="625B48"/>
      </a:dk1>
      <a:lt1>
        <a:srgbClr val="1A2C62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