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F8B0C-90ED-E503-8CF2-8E4665A168E7}" v="112" dt="2025-03-07T07:50:46.268"/>
    <p1510:client id="{CFE37B13-0B5C-3B61-52FA-09081CF0049B}" v="100" dt="2025-03-06T21:53:0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093C85-5D50-4385-AB09-768F602B5D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C5D5C44-9742-4D5B-BD8A-AE58ACD5C2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PulseFIT meets growing fitness demands in South Africa</a:t>
          </a:r>
          <a:endParaRPr lang="en-US" b="1" dirty="0"/>
        </a:p>
      </dgm:t>
    </dgm:pt>
    <dgm:pt modelId="{EC5FD7CE-251C-420E-963E-050B178E39BB}" type="parTrans" cxnId="{D6786668-1ADD-4660-B6C8-AEC131637FDE}">
      <dgm:prSet/>
      <dgm:spPr/>
      <dgm:t>
        <a:bodyPr/>
        <a:lstStyle/>
        <a:p>
          <a:endParaRPr lang="en-US"/>
        </a:p>
      </dgm:t>
    </dgm:pt>
    <dgm:pt modelId="{57FC4D2D-F4B3-4A60-8FB4-1BF71B6DC8B6}" type="sibTrans" cxnId="{D6786668-1ADD-4660-B6C8-AEC131637FDE}">
      <dgm:prSet/>
      <dgm:spPr/>
      <dgm:t>
        <a:bodyPr/>
        <a:lstStyle/>
        <a:p>
          <a:endParaRPr lang="en-US"/>
        </a:p>
      </dgm:t>
    </dgm:pt>
    <dgm:pt modelId="{82EF0456-D77E-48F7-B0FC-0181FEEC81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focus on quality, customer service &amp; marketing</a:t>
          </a:r>
        </a:p>
      </dgm:t>
    </dgm:pt>
    <dgm:pt modelId="{34F105B3-1491-49BA-BE75-3EDC1E381714}" type="parTrans" cxnId="{77850A34-BC1B-4C96-93C8-73A1B32BC411}">
      <dgm:prSet/>
      <dgm:spPr/>
      <dgm:t>
        <a:bodyPr/>
        <a:lstStyle/>
        <a:p>
          <a:endParaRPr lang="en-US"/>
        </a:p>
      </dgm:t>
    </dgm:pt>
    <dgm:pt modelId="{D2A045A9-C0F7-42C2-8FAA-13A092D8376C}" type="sibTrans" cxnId="{77850A34-BC1B-4C96-93C8-73A1B32BC411}">
      <dgm:prSet/>
      <dgm:spPr/>
      <dgm:t>
        <a:bodyPr/>
        <a:lstStyle/>
        <a:p>
          <a:endParaRPr lang="en-US"/>
        </a:p>
      </dgm:t>
    </dgm:pt>
    <dgm:pt modelId="{CBF2C2B4-9BD8-4182-955F-8860B5FB2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Competitive positioning as a trusted gym equipment provider</a:t>
          </a:r>
        </a:p>
      </dgm:t>
    </dgm:pt>
    <dgm:pt modelId="{8437899E-5842-47F8-A7F9-B33DFDFBF916}" type="parTrans" cxnId="{5D0381BD-1C87-4621-859A-56F7461A1857}">
      <dgm:prSet/>
      <dgm:spPr/>
      <dgm:t>
        <a:bodyPr/>
        <a:lstStyle/>
        <a:p>
          <a:endParaRPr lang="en-US"/>
        </a:p>
      </dgm:t>
    </dgm:pt>
    <dgm:pt modelId="{4F40C49D-E47A-4E51-9FB9-56754F713AF7}" type="sibTrans" cxnId="{5D0381BD-1C87-4621-859A-56F7461A1857}">
      <dgm:prSet/>
      <dgm:spPr/>
      <dgm:t>
        <a:bodyPr/>
        <a:lstStyle/>
        <a:p>
          <a:endParaRPr lang="en-US"/>
        </a:p>
      </dgm:t>
    </dgm:pt>
    <dgm:pt modelId="{A7F39503-0058-45E0-9616-FF77677FE4E4}" type="pres">
      <dgm:prSet presAssocID="{AC093C85-5D50-4385-AB09-768F602B5D1C}" presName="root" presStyleCnt="0">
        <dgm:presLayoutVars>
          <dgm:dir/>
          <dgm:resizeHandles val="exact"/>
        </dgm:presLayoutVars>
      </dgm:prSet>
      <dgm:spPr/>
    </dgm:pt>
    <dgm:pt modelId="{B1E1BEB9-6D22-4969-B747-B8CA9DB45F60}" type="pres">
      <dgm:prSet presAssocID="{2C5D5C44-9742-4D5B-BD8A-AE58ACD5C295}" presName="compNode" presStyleCnt="0"/>
      <dgm:spPr/>
    </dgm:pt>
    <dgm:pt modelId="{16A4CF50-0FEC-4C9D-8AEB-948B5B54C7A4}" type="pres">
      <dgm:prSet presAssocID="{2C5D5C44-9742-4D5B-BD8A-AE58ACD5C2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50BD46C5-42B8-4933-9A72-64F3BC36A8A1}" type="pres">
      <dgm:prSet presAssocID="{2C5D5C44-9742-4D5B-BD8A-AE58ACD5C295}" presName="spaceRect" presStyleCnt="0"/>
      <dgm:spPr/>
    </dgm:pt>
    <dgm:pt modelId="{D136B70D-B55F-4025-BB98-6A865FB8B30D}" type="pres">
      <dgm:prSet presAssocID="{2C5D5C44-9742-4D5B-BD8A-AE58ACD5C295}" presName="textRect" presStyleLbl="revTx" presStyleIdx="0" presStyleCnt="3">
        <dgm:presLayoutVars>
          <dgm:chMax val="1"/>
          <dgm:chPref val="1"/>
        </dgm:presLayoutVars>
      </dgm:prSet>
      <dgm:spPr/>
    </dgm:pt>
    <dgm:pt modelId="{9B120FC6-44A3-4E5D-83D1-63BAC9ED889F}" type="pres">
      <dgm:prSet presAssocID="{57FC4D2D-F4B3-4A60-8FB4-1BF71B6DC8B6}" presName="sibTrans" presStyleCnt="0"/>
      <dgm:spPr/>
    </dgm:pt>
    <dgm:pt modelId="{4C7EB4EC-AE99-44B1-B3B2-189B594D2916}" type="pres">
      <dgm:prSet presAssocID="{82EF0456-D77E-48F7-B0FC-0181FEEC81B6}" presName="compNode" presStyleCnt="0"/>
      <dgm:spPr/>
    </dgm:pt>
    <dgm:pt modelId="{FF9867ED-A059-42F4-A24D-AF60496D23CF}" type="pres">
      <dgm:prSet presAssocID="{82EF0456-D77E-48F7-B0FC-0181FEEC81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DE52B1F-5A13-4D30-9C3B-A501901857AB}" type="pres">
      <dgm:prSet presAssocID="{82EF0456-D77E-48F7-B0FC-0181FEEC81B6}" presName="spaceRect" presStyleCnt="0"/>
      <dgm:spPr/>
    </dgm:pt>
    <dgm:pt modelId="{5A7E1FE8-B516-4883-9C6A-416DEEAAB8EC}" type="pres">
      <dgm:prSet presAssocID="{82EF0456-D77E-48F7-B0FC-0181FEEC81B6}" presName="textRect" presStyleLbl="revTx" presStyleIdx="1" presStyleCnt="3">
        <dgm:presLayoutVars>
          <dgm:chMax val="1"/>
          <dgm:chPref val="1"/>
        </dgm:presLayoutVars>
      </dgm:prSet>
      <dgm:spPr/>
    </dgm:pt>
    <dgm:pt modelId="{2244254D-75F4-4E94-B5FE-002A6EB20FB0}" type="pres">
      <dgm:prSet presAssocID="{D2A045A9-C0F7-42C2-8FAA-13A092D8376C}" presName="sibTrans" presStyleCnt="0"/>
      <dgm:spPr/>
    </dgm:pt>
    <dgm:pt modelId="{BED8FB25-CF3C-45DD-AE02-DBEB9E166451}" type="pres">
      <dgm:prSet presAssocID="{CBF2C2B4-9BD8-4182-955F-8860B5FB2117}" presName="compNode" presStyleCnt="0"/>
      <dgm:spPr/>
    </dgm:pt>
    <dgm:pt modelId="{02537537-D797-4597-8254-A0740A4F498F}" type="pres">
      <dgm:prSet presAssocID="{CBF2C2B4-9BD8-4182-955F-8860B5FB21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DF075703-F3A3-4241-90EF-4464FE73FF07}" type="pres">
      <dgm:prSet presAssocID="{CBF2C2B4-9BD8-4182-955F-8860B5FB2117}" presName="spaceRect" presStyleCnt="0"/>
      <dgm:spPr/>
    </dgm:pt>
    <dgm:pt modelId="{56F65557-0CFC-4A48-8881-13E58DA113B3}" type="pres">
      <dgm:prSet presAssocID="{CBF2C2B4-9BD8-4182-955F-8860B5FB21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CF1B0C-0713-4D07-B08B-A120274F9651}" type="presOf" srcId="{CBF2C2B4-9BD8-4182-955F-8860B5FB2117}" destId="{56F65557-0CFC-4A48-8881-13E58DA113B3}" srcOrd="0" destOrd="0" presId="urn:microsoft.com/office/officeart/2018/2/layout/IconLabelList"/>
    <dgm:cxn modelId="{77850A34-BC1B-4C96-93C8-73A1B32BC411}" srcId="{AC093C85-5D50-4385-AB09-768F602B5D1C}" destId="{82EF0456-D77E-48F7-B0FC-0181FEEC81B6}" srcOrd="1" destOrd="0" parTransId="{34F105B3-1491-49BA-BE75-3EDC1E381714}" sibTransId="{D2A045A9-C0F7-42C2-8FAA-13A092D8376C}"/>
    <dgm:cxn modelId="{89ADB13C-D6F1-4703-9098-FB6FA05E2DE4}" type="presOf" srcId="{AC093C85-5D50-4385-AB09-768F602B5D1C}" destId="{A7F39503-0058-45E0-9616-FF77677FE4E4}" srcOrd="0" destOrd="0" presId="urn:microsoft.com/office/officeart/2018/2/layout/IconLabelList"/>
    <dgm:cxn modelId="{D6786668-1ADD-4660-B6C8-AEC131637FDE}" srcId="{AC093C85-5D50-4385-AB09-768F602B5D1C}" destId="{2C5D5C44-9742-4D5B-BD8A-AE58ACD5C295}" srcOrd="0" destOrd="0" parTransId="{EC5FD7CE-251C-420E-963E-050B178E39BB}" sibTransId="{57FC4D2D-F4B3-4A60-8FB4-1BF71B6DC8B6}"/>
    <dgm:cxn modelId="{5D0381BD-1C87-4621-859A-56F7461A1857}" srcId="{AC093C85-5D50-4385-AB09-768F602B5D1C}" destId="{CBF2C2B4-9BD8-4182-955F-8860B5FB2117}" srcOrd="2" destOrd="0" parTransId="{8437899E-5842-47F8-A7F9-B33DFDFBF916}" sibTransId="{4F40C49D-E47A-4E51-9FB9-56754F713AF7}"/>
    <dgm:cxn modelId="{C14563EA-975D-4459-B43F-A1752C6FBA63}" type="presOf" srcId="{82EF0456-D77E-48F7-B0FC-0181FEEC81B6}" destId="{5A7E1FE8-B516-4883-9C6A-416DEEAAB8EC}" srcOrd="0" destOrd="0" presId="urn:microsoft.com/office/officeart/2018/2/layout/IconLabelList"/>
    <dgm:cxn modelId="{A9BE62EF-C8C1-4E08-986C-35A037533BDA}" type="presOf" srcId="{2C5D5C44-9742-4D5B-BD8A-AE58ACD5C295}" destId="{D136B70D-B55F-4025-BB98-6A865FB8B30D}" srcOrd="0" destOrd="0" presId="urn:microsoft.com/office/officeart/2018/2/layout/IconLabelList"/>
    <dgm:cxn modelId="{95CCFB4E-DCAA-4D0F-B7E0-9AFD22FDB039}" type="presParOf" srcId="{A7F39503-0058-45E0-9616-FF77677FE4E4}" destId="{B1E1BEB9-6D22-4969-B747-B8CA9DB45F60}" srcOrd="0" destOrd="0" presId="urn:microsoft.com/office/officeart/2018/2/layout/IconLabelList"/>
    <dgm:cxn modelId="{4387B81D-FC4F-479B-B822-F19AC8562A64}" type="presParOf" srcId="{B1E1BEB9-6D22-4969-B747-B8CA9DB45F60}" destId="{16A4CF50-0FEC-4C9D-8AEB-948B5B54C7A4}" srcOrd="0" destOrd="0" presId="urn:microsoft.com/office/officeart/2018/2/layout/IconLabelList"/>
    <dgm:cxn modelId="{A6BE765D-4675-4AA1-9AAD-0EA130375DE3}" type="presParOf" srcId="{B1E1BEB9-6D22-4969-B747-B8CA9DB45F60}" destId="{50BD46C5-42B8-4933-9A72-64F3BC36A8A1}" srcOrd="1" destOrd="0" presId="urn:microsoft.com/office/officeart/2018/2/layout/IconLabelList"/>
    <dgm:cxn modelId="{F65D2CFA-5A12-43FF-9961-8068788C2F8D}" type="presParOf" srcId="{B1E1BEB9-6D22-4969-B747-B8CA9DB45F60}" destId="{D136B70D-B55F-4025-BB98-6A865FB8B30D}" srcOrd="2" destOrd="0" presId="urn:microsoft.com/office/officeart/2018/2/layout/IconLabelList"/>
    <dgm:cxn modelId="{1DA09170-DA44-477F-8356-7569E96444E2}" type="presParOf" srcId="{A7F39503-0058-45E0-9616-FF77677FE4E4}" destId="{9B120FC6-44A3-4E5D-83D1-63BAC9ED889F}" srcOrd="1" destOrd="0" presId="urn:microsoft.com/office/officeart/2018/2/layout/IconLabelList"/>
    <dgm:cxn modelId="{1139AAEF-BBD1-403C-BD80-3154DE0CD0DE}" type="presParOf" srcId="{A7F39503-0058-45E0-9616-FF77677FE4E4}" destId="{4C7EB4EC-AE99-44B1-B3B2-189B594D2916}" srcOrd="2" destOrd="0" presId="urn:microsoft.com/office/officeart/2018/2/layout/IconLabelList"/>
    <dgm:cxn modelId="{2159E8FF-45EF-4C2B-844F-4E52FF6E3AD7}" type="presParOf" srcId="{4C7EB4EC-AE99-44B1-B3B2-189B594D2916}" destId="{FF9867ED-A059-42F4-A24D-AF60496D23CF}" srcOrd="0" destOrd="0" presId="urn:microsoft.com/office/officeart/2018/2/layout/IconLabelList"/>
    <dgm:cxn modelId="{9BA5A390-25DA-4A1A-8229-6C1888523254}" type="presParOf" srcId="{4C7EB4EC-AE99-44B1-B3B2-189B594D2916}" destId="{7DE52B1F-5A13-4D30-9C3B-A501901857AB}" srcOrd="1" destOrd="0" presId="urn:microsoft.com/office/officeart/2018/2/layout/IconLabelList"/>
    <dgm:cxn modelId="{B3A2964C-F77F-4021-9434-C4DA32F8E430}" type="presParOf" srcId="{4C7EB4EC-AE99-44B1-B3B2-189B594D2916}" destId="{5A7E1FE8-B516-4883-9C6A-416DEEAAB8EC}" srcOrd="2" destOrd="0" presId="urn:microsoft.com/office/officeart/2018/2/layout/IconLabelList"/>
    <dgm:cxn modelId="{05310C8D-05EB-451A-AACE-C7AB9DDCCDF8}" type="presParOf" srcId="{A7F39503-0058-45E0-9616-FF77677FE4E4}" destId="{2244254D-75F4-4E94-B5FE-002A6EB20FB0}" srcOrd="3" destOrd="0" presId="urn:microsoft.com/office/officeart/2018/2/layout/IconLabelList"/>
    <dgm:cxn modelId="{48AC3902-E98A-4A80-826C-B8DAC2CDD70D}" type="presParOf" srcId="{A7F39503-0058-45E0-9616-FF77677FE4E4}" destId="{BED8FB25-CF3C-45DD-AE02-DBEB9E166451}" srcOrd="4" destOrd="0" presId="urn:microsoft.com/office/officeart/2018/2/layout/IconLabelList"/>
    <dgm:cxn modelId="{1E60F489-54DC-4557-949D-4CB5475DFE09}" type="presParOf" srcId="{BED8FB25-CF3C-45DD-AE02-DBEB9E166451}" destId="{02537537-D797-4597-8254-A0740A4F498F}" srcOrd="0" destOrd="0" presId="urn:microsoft.com/office/officeart/2018/2/layout/IconLabelList"/>
    <dgm:cxn modelId="{5AA4E763-915B-4A17-829C-1AE0C4FB33FF}" type="presParOf" srcId="{BED8FB25-CF3C-45DD-AE02-DBEB9E166451}" destId="{DF075703-F3A3-4241-90EF-4464FE73FF07}" srcOrd="1" destOrd="0" presId="urn:microsoft.com/office/officeart/2018/2/layout/IconLabelList"/>
    <dgm:cxn modelId="{9A27114F-B71E-4787-825E-59EFB256573C}" type="presParOf" srcId="{BED8FB25-CF3C-45DD-AE02-DBEB9E166451}" destId="{56F65557-0CFC-4A48-8881-13E58DA113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4CF50-0FEC-4C9D-8AEB-948B5B54C7A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6B70D-B55F-4025-BB98-6A865FB8B30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PulseFIT meets growing fitness demands in South Africa</a:t>
          </a:r>
          <a:endParaRPr lang="en-US" sz="1800" b="1" kern="1200" dirty="0"/>
        </a:p>
      </dsp:txBody>
      <dsp:txXfrm>
        <a:off x="59990" y="2654049"/>
        <a:ext cx="3226223" cy="720000"/>
      </dsp:txXfrm>
    </dsp:sp>
    <dsp:sp modelId="{FF9867ED-A059-42F4-A24D-AF60496D23C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E1FE8-B516-4883-9C6A-416DEEAAB8E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Strong focus on quality, customer service &amp; marketing</a:t>
          </a:r>
        </a:p>
      </dsp:txBody>
      <dsp:txXfrm>
        <a:off x="3850802" y="2654049"/>
        <a:ext cx="3226223" cy="720000"/>
      </dsp:txXfrm>
    </dsp:sp>
    <dsp:sp modelId="{02537537-D797-4597-8254-A0740A4F498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F65557-0CFC-4A48-8881-13E58DA113B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Competitive positioning as a trusted gym equipment provider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group of yellow figures and a red figure on the other side">
            <a:extLst>
              <a:ext uri="{FF2B5EF4-FFF2-40B4-BE49-F238E27FC236}">
                <a16:creationId xmlns:a16="http://schemas.microsoft.com/office/drawing/2014/main" id="{DFE13578-DC74-5390-5970-1CC69414E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605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baseline="0">
                <a:solidFill>
                  <a:srgbClr val="FFFFFF"/>
                </a:solidFill>
                <a:latin typeface="Aptos Display"/>
              </a:rPr>
              <a:t>Business Model &amp; Value Proposition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PulseFIT: E-Commerce Gym Equipment</a:t>
            </a:r>
            <a:endParaRPr lang="en-US">
              <a:solidFill>
                <a:srgbClr val="FFFFFF"/>
              </a:solidFill>
            </a:endParaRPr>
          </a:p>
          <a:p>
            <a:endParaRPr lang="en-US" b="1">
              <a:solidFill>
                <a:srgbClr val="FFFFFF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35667-5333-EA79-338A-918AF02A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ea typeface="+mj-lt"/>
                <a:cs typeface="+mj-lt"/>
              </a:rPr>
              <a:t>PulseFIT: E-Commerce Gym Equipment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C880D58-0477-47F1-B3CB-4B3017941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635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5" name="Picture 4" descr="A gym with exercise equipment&#10;&#10;AI-generated content may be incorrect.">
            <a:extLst>
              <a:ext uri="{FF2B5EF4-FFF2-40B4-BE49-F238E27FC236}">
                <a16:creationId xmlns:a16="http://schemas.microsoft.com/office/drawing/2014/main" id="{5A95BABB-2C47-516B-CB3A-21E98C82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24" r="9928" b="3"/>
          <a:stretch/>
        </p:blipFill>
        <p:spPr>
          <a:xfrm>
            <a:off x="235534" y="1009050"/>
            <a:ext cx="3296556" cy="3296556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sp>
        <p:nvSpPr>
          <p:cNvPr id="24" name="Graphic 212">
            <a:extLst>
              <a:ext uri="{FF2B5EF4-FFF2-40B4-BE49-F238E27FC236}">
                <a16:creationId xmlns:a16="http://schemas.microsoft.com/office/drawing/2014/main" id="{877E3FF1-E4B8-49CB-9DD6-7D2067808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30BDE8C6-094E-46E6-BD5E-75FAB4F7C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9510" y="2210504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AFEC-341F-4209-E86D-2189D3BA6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Business Model: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 business-to-Consumer (BC) business-to-business</a:t>
            </a:r>
            <a:endParaRPr lang="en-US" sz="1300">
              <a:solidFill>
                <a:schemeClr val="bg1"/>
              </a:solidFill>
            </a:endParaRPr>
          </a:p>
          <a:p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Target Market: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 Home fitness enthusiasts &amp; commercial gym owners</a:t>
            </a:r>
            <a:endParaRPr lang="en-US" sz="1300">
              <a:solidFill>
                <a:schemeClr val="bg1"/>
              </a:solidFill>
            </a:endParaRPr>
          </a:p>
          <a:p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Product Offerings:</a:t>
            </a:r>
            <a:endParaRPr lang="en-US" sz="1300">
              <a:solidFill>
                <a:schemeClr val="bg1"/>
              </a:solidFill>
            </a:endParaRPr>
          </a:p>
          <a:p>
            <a:pPr lvl="1"/>
            <a:r>
              <a:rPr lang="en-US" sz="1300" i="1">
                <a:solidFill>
                  <a:schemeClr val="bg1"/>
                </a:solidFill>
                <a:ea typeface="+mn-lt"/>
                <a:cs typeface="+mn-lt"/>
              </a:rPr>
              <a:t>Home Gym Equipment: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 Dumbbells, resistance bands, compact treadmills</a:t>
            </a:r>
            <a:endParaRPr lang="en-US" sz="1300">
              <a:solidFill>
                <a:schemeClr val="bg1"/>
              </a:solidFill>
            </a:endParaRPr>
          </a:p>
          <a:p>
            <a:pPr lvl="1"/>
            <a:r>
              <a:rPr lang="en-US" sz="1300" i="1">
                <a:solidFill>
                  <a:schemeClr val="bg1"/>
                </a:solidFill>
                <a:ea typeface="+mn-lt"/>
                <a:cs typeface="+mn-lt"/>
              </a:rPr>
              <a:t>Commercial Gym Equipment:</a:t>
            </a:r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 Heavy-duty treadmills, multi-station systems</a:t>
            </a:r>
            <a:endParaRPr lang="en-US" sz="1300">
              <a:solidFill>
                <a:schemeClr val="bg1"/>
              </a:solidFill>
            </a:endParaRPr>
          </a:p>
          <a:p>
            <a:r>
              <a:rPr lang="en-US" sz="1300" b="1">
                <a:solidFill>
                  <a:schemeClr val="bg1"/>
                </a:solidFill>
                <a:ea typeface="+mn-lt"/>
                <a:cs typeface="+mn-lt"/>
              </a:rPr>
              <a:t>Key Value Propositions:</a:t>
            </a:r>
            <a:endParaRPr lang="en-US" sz="1300">
              <a:solidFill>
                <a:schemeClr val="bg1"/>
              </a:solidFill>
            </a:endParaRPr>
          </a:p>
          <a:p>
            <a:pPr lvl="1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High-quality products with durability assurance</a:t>
            </a:r>
            <a:endParaRPr lang="en-US" sz="1300">
              <a:solidFill>
                <a:schemeClr val="bg1"/>
              </a:solidFill>
            </a:endParaRPr>
          </a:p>
          <a:p>
            <a:pPr lvl="1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Affordable pricing with discounts</a:t>
            </a:r>
            <a:endParaRPr lang="en-US" sz="1300">
              <a:solidFill>
                <a:schemeClr val="bg1"/>
              </a:solidFill>
            </a:endParaRPr>
          </a:p>
          <a:p>
            <a:pPr lvl="1"/>
            <a:r>
              <a:rPr lang="en-US" sz="1300">
                <a:solidFill>
                  <a:schemeClr val="bg1"/>
                </a:solidFill>
                <a:ea typeface="+mn-lt"/>
                <a:cs typeface="+mn-lt"/>
              </a:rPr>
              <a:t>Easy online ordering &amp; reliable delivery</a:t>
            </a:r>
            <a:endParaRPr lang="en-US" sz="1300">
              <a:solidFill>
                <a:schemeClr val="bg1"/>
              </a:solidFill>
            </a:endParaRPr>
          </a:p>
          <a:p>
            <a:endParaRPr lang="en-US" sz="1300">
              <a:solidFill>
                <a:schemeClr val="bg1"/>
              </a:solidFill>
            </a:endParaRPr>
          </a:p>
        </p:txBody>
      </p:sp>
      <p:pic>
        <p:nvPicPr>
          <p:cNvPr id="4" name="Picture 3" descr="A room with exercise bikes and exercise equipment&#10;&#10;AI-generated content may be incorrect.">
            <a:extLst>
              <a:ext uri="{FF2B5EF4-FFF2-40B4-BE49-F238E27FC236}">
                <a16:creationId xmlns:a16="http://schemas.microsoft.com/office/drawing/2014/main" id="{93E3F5D1-1EA4-5416-B580-3DFE3D23DF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53" r="4593" b="-1"/>
          <a:stretch/>
        </p:blipFill>
        <p:spPr>
          <a:xfrm>
            <a:off x="2841433" y="3429000"/>
            <a:ext cx="2965878" cy="2965878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743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959CA-F46E-4E05-0426-E402A6B7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chemeClr val="bg1"/>
                </a:solidFill>
                <a:ea typeface="+mj-lt"/>
                <a:cs typeface="+mj-lt"/>
              </a:rPr>
              <a:t>Revenue, Market Strategy &amp; Competitive Edge</a:t>
            </a:r>
            <a:endParaRPr lang="en-US" sz="3400">
              <a:solidFill>
                <a:schemeClr val="bg1"/>
              </a:solidFill>
            </a:endParaRPr>
          </a:p>
          <a:p>
            <a:endParaRPr lang="en-US" sz="3400">
              <a:solidFill>
                <a:schemeClr val="bg1"/>
              </a:solidFill>
            </a:endParaRPr>
          </a:p>
        </p:txBody>
      </p:sp>
      <p:pic>
        <p:nvPicPr>
          <p:cNvPr id="4" name="Picture 3" descr="A group of cell phones with social media&#10;&#10;AI-generated content may be incorrect.">
            <a:extLst>
              <a:ext uri="{FF2B5EF4-FFF2-40B4-BE49-F238E27FC236}">
                <a16:creationId xmlns:a16="http://schemas.microsoft.com/office/drawing/2014/main" id="{E1086C55-22B6-52CA-2F63-4B8A890E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17" r="17136" b="-1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788DE-205B-6294-306D-F589EC0D6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820369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>
                <a:solidFill>
                  <a:schemeClr val="bg1"/>
                </a:solidFill>
                <a:ea typeface="+mn-lt"/>
                <a:cs typeface="+mn-lt"/>
              </a:rPr>
              <a:t>Revenue Strategy: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Direct equipment sales (home &amp; commercial)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Bulk purchasing for gym owners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Seasonal promotions &amp; referral incentives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 b="1">
                <a:solidFill>
                  <a:schemeClr val="bg1"/>
                </a:solidFill>
                <a:ea typeface="+mn-lt"/>
                <a:cs typeface="+mn-lt"/>
              </a:rPr>
              <a:t>Marketing Strategy: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SEO &amp; content marketing for brand visibility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Social media &amp; PPC advertising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Email &amp; referral programs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 b="1">
                <a:solidFill>
                  <a:schemeClr val="bg1"/>
                </a:solidFill>
                <a:ea typeface="+mn-lt"/>
                <a:cs typeface="+mn-lt"/>
              </a:rPr>
              <a:t>Competitive Differentiation: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Dual-market approach (home &amp; commercial)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Personalized customer service &amp; bulk order support</a:t>
            </a:r>
            <a:endParaRPr lang="en-US" sz="1500">
              <a:solidFill>
                <a:schemeClr val="bg1"/>
              </a:solidFill>
            </a:endParaRPr>
          </a:p>
          <a:p>
            <a:r>
              <a:rPr lang="en-US" sz="1500">
                <a:solidFill>
                  <a:schemeClr val="bg1"/>
                </a:solidFill>
                <a:ea typeface="+mn-lt"/>
                <a:cs typeface="+mn-lt"/>
              </a:rPr>
              <a:t>High durability &amp; customized gym setup solutions</a:t>
            </a:r>
            <a:endParaRPr lang="en-US" sz="1500">
              <a:solidFill>
                <a:schemeClr val="bg1"/>
              </a:solidFill>
            </a:endParaRPr>
          </a:p>
          <a:p>
            <a:endParaRPr lang="en-US" sz="1500">
              <a:solidFill>
                <a:schemeClr val="bg1"/>
              </a:solidFill>
            </a:endParaRPr>
          </a:p>
        </p:txBody>
      </p:sp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83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erson holding a credit card and a phone&#10;&#10;AI-generated content may be incorrect.">
            <a:extLst>
              <a:ext uri="{FF2B5EF4-FFF2-40B4-BE49-F238E27FC236}">
                <a16:creationId xmlns:a16="http://schemas.microsoft.com/office/drawing/2014/main" id="{155D6CC3-CE34-EB0C-509F-3CDEBA5F49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7238" b="8492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AD8AC3-46E1-B1BA-DB46-50BCD1FA9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Payment </a:t>
            </a:r>
            <a:r>
              <a:rPr lang="en-US" b="1">
                <a:solidFill>
                  <a:srgbClr val="FFFFFF"/>
                </a:solidFill>
                <a:ea typeface="+mj-lt"/>
                <a:cs typeface="+mj-lt"/>
              </a:rPr>
              <a:t>Options</a:t>
            </a:r>
            <a:endParaRPr lang="en-US" b="1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F1A6-A351-D72A-55E9-B37DA6E2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Payment Options:</a:t>
            </a:r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Credit/Debit Cards, Bank Transfers</a:t>
            </a:r>
            <a:endParaRPr lang="en-US" sz="2400">
              <a:solidFill>
                <a:srgbClr val="FFFFFF"/>
              </a:solidFill>
            </a:endParaRPr>
          </a:p>
          <a:p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Customer Experience Enhancements:</a:t>
            </a:r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easy returns</a:t>
            </a:r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Business consultation for gym owners</a:t>
            </a:r>
            <a:endParaRPr lang="en-US" sz="240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79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69C64-4CC4-1D32-54CF-607F1184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9B2DDC-C284-69C2-D5B5-6916C27F2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049734"/>
              </p:ext>
            </p:extLst>
          </p:nvPr>
        </p:nvGraphicFramePr>
        <p:xfrm>
          <a:off x="153453" y="231090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27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Business Model &amp; Value Proposition</vt:lpstr>
      <vt:lpstr>PulseFIT: E-Commerce Gym Equipment </vt:lpstr>
      <vt:lpstr>Revenue, Market Strategy &amp; Competitive Edge </vt:lpstr>
      <vt:lpstr>Payment Options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</cp:revision>
  <dcterms:created xsi:type="dcterms:W3CDTF">2025-03-06T21:44:09Z</dcterms:created>
  <dcterms:modified xsi:type="dcterms:W3CDTF">2025-03-07T07:57:58Z</dcterms:modified>
</cp:coreProperties>
</file>