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1" r:id="rId3"/>
    <p:sldId id="283" r:id="rId4"/>
    <p:sldId id="284" r:id="rId5"/>
    <p:sldId id="285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imOCpnQJ84MYBUJaHW+OWe9mD3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97B86-A29D-4C8F-9FB5-D0A1685245CB}">
  <a:tblStyle styleId="{E6B97B86-A29D-4C8F-9FB5-D0A1685245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4"/>
    <p:restoredTop sz="81383"/>
  </p:normalViewPr>
  <p:slideViewPr>
    <p:cSldViewPr snapToGrid="0" snapToObjects="1">
      <p:cViewPr varScale="1">
        <p:scale>
          <a:sx n="115" d="100"/>
          <a:sy n="115" d="100"/>
        </p:scale>
        <p:origin x="2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43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812C2A-9CA7-1B42-BAE6-A1F076F3B6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93B71-5600-BE48-9375-7C1CE05E1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19FF4-C36C-004A-83D5-CF2B8C3AC93D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62202-62DC-8347-985E-EDDE4816F3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CB1FF-73FC-3C43-87AD-411145E03D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59D5A-E900-4549-80A9-5CE6DE51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9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Thanh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Checking correlations (DC and DMC is highly correlated)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70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0" y="230149"/>
            <a:ext cx="9144000" cy="685799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-8792" y="6022732"/>
            <a:ext cx="4422532" cy="671513"/>
          </a:xfrm>
          <a:prstGeom prst="homePlate">
            <a:avLst>
              <a:gd name="adj" fmla="val 50000"/>
            </a:avLst>
          </a:prstGeom>
          <a:solidFill>
            <a:srgbClr val="99391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6"/>
          <p:cNvSpPr txBox="1">
            <a:spLocks noGrp="1"/>
          </p:cNvSpPr>
          <p:nvPr>
            <p:ph type="ctrTitle"/>
          </p:nvPr>
        </p:nvSpPr>
        <p:spPr>
          <a:xfrm>
            <a:off x="4422532" y="5872118"/>
            <a:ext cx="4563208" cy="96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6"/>
          <p:cNvSpPr txBox="1">
            <a:spLocks noGrp="1"/>
          </p:cNvSpPr>
          <p:nvPr>
            <p:ph type="subTitle" idx="1"/>
          </p:nvPr>
        </p:nvSpPr>
        <p:spPr>
          <a:xfrm>
            <a:off x="232258" y="6083591"/>
            <a:ext cx="3873750" cy="5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3" name="Picture 2" descr="A group of clouds in a forest&#10;&#10;Description automatically generated">
            <a:extLst>
              <a:ext uri="{FF2B5EF4-FFF2-40B4-BE49-F238E27FC236}">
                <a16:creationId xmlns:a16="http://schemas.microsoft.com/office/drawing/2014/main" id="{261ADD20-D5AF-D748-8362-B2EA592721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233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/>
        </p:nvSpPr>
        <p:spPr>
          <a:xfrm>
            <a:off x="0" y="984738"/>
            <a:ext cx="314325" cy="5873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7"/>
          <p:cNvSpPr txBox="1">
            <a:spLocks noGrp="1"/>
          </p:cNvSpPr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2153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8143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321469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7"/>
          <p:cNvSpPr/>
          <p:nvPr/>
        </p:nvSpPr>
        <p:spPr>
          <a:xfrm>
            <a:off x="-3" y="1"/>
            <a:ext cx="314325" cy="5011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1628774" y="144462"/>
            <a:ext cx="72151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2153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143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214693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643693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rgbClr val="756F5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5"/>
          <p:cNvSpPr/>
          <p:nvPr/>
        </p:nvSpPr>
        <p:spPr>
          <a:xfrm>
            <a:off x="-1" y="500063"/>
            <a:ext cx="1628775" cy="471488"/>
          </a:xfrm>
          <a:prstGeom prst="homePlate">
            <a:avLst>
              <a:gd name="adj" fmla="val 50000"/>
            </a:avLst>
          </a:prstGeom>
          <a:solidFill>
            <a:srgbClr val="99391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75414" y="6074343"/>
            <a:ext cx="4017084" cy="61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600"/>
              <a:buNone/>
            </a:pPr>
            <a:r>
              <a:rPr lang="en-US" sz="2000" dirty="0">
                <a:solidFill>
                  <a:srgbClr val="FEFFFF"/>
                </a:solidFill>
              </a:rPr>
              <a:t>Thanh Le, Keane Johnson, Laura </a:t>
            </a:r>
            <a:r>
              <a:rPr lang="en-US" sz="2000" dirty="0" err="1">
                <a:solidFill>
                  <a:srgbClr val="FEFFFF"/>
                </a:solidFill>
              </a:rPr>
              <a:t>Chutny</a:t>
            </a:r>
            <a:endParaRPr sz="1400"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ctrTitle"/>
          </p:nvPr>
        </p:nvSpPr>
        <p:spPr>
          <a:xfrm>
            <a:off x="4572000" y="5884682"/>
            <a:ext cx="4185500" cy="97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959" b="1" dirty="0">
                <a:solidFill>
                  <a:schemeClr val="lt1"/>
                </a:solidFill>
              </a:rPr>
              <a:t>Wildfire Prediction</a:t>
            </a:r>
            <a:endParaRPr sz="3959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3991-4328-BB4C-BC6D-18ABF531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Wildfire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FE174-E48C-0F47-902B-0F39704F33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B3BF052-F31C-D24B-AF9C-80512247BF47}"/>
              </a:ext>
            </a:extLst>
          </p:cNvPr>
          <p:cNvSpPr/>
          <p:nvPr/>
        </p:nvSpPr>
        <p:spPr>
          <a:xfrm>
            <a:off x="729006" y="2044638"/>
            <a:ext cx="1483112" cy="724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Location (Lat, Long)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BD2471-A741-A147-B30A-BF5AA29F9E36}"/>
              </a:ext>
            </a:extLst>
          </p:cNvPr>
          <p:cNvSpPr/>
          <p:nvPr/>
        </p:nvSpPr>
        <p:spPr>
          <a:xfrm>
            <a:off x="3114328" y="2044638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Tool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69D0C0F-7927-3D4B-AE4B-43479D3A7260}"/>
              </a:ext>
            </a:extLst>
          </p:cNvPr>
          <p:cNvSpPr/>
          <p:nvPr/>
        </p:nvSpPr>
        <p:spPr>
          <a:xfrm>
            <a:off x="3044284" y="4088532"/>
            <a:ext cx="1483112" cy="724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Area Spread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BF37233-DE9F-4C42-936E-EF355BD3FA73}"/>
              </a:ext>
            </a:extLst>
          </p:cNvPr>
          <p:cNvSpPr/>
          <p:nvPr/>
        </p:nvSpPr>
        <p:spPr>
          <a:xfrm>
            <a:off x="3044284" y="5577378"/>
            <a:ext cx="1483112" cy="7248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 Dataset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BADB19-D955-C946-BE64-85D0C52C19DD}"/>
              </a:ext>
            </a:extLst>
          </p:cNvPr>
          <p:cNvCxnSpPr>
            <a:stCxn id="8" idx="2"/>
            <a:endCxn id="9" idx="1"/>
          </p:cNvCxnSpPr>
          <p:nvPr/>
        </p:nvCxnSpPr>
        <p:spPr>
          <a:xfrm>
            <a:off x="2121514" y="2407053"/>
            <a:ext cx="99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6F1BD7-7B3F-E944-AFCD-8BAE204994EC}"/>
              </a:ext>
            </a:extLst>
          </p:cNvPr>
          <p:cNvSpPr/>
          <p:nvPr/>
        </p:nvSpPr>
        <p:spPr>
          <a:xfrm>
            <a:off x="5241774" y="4813361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C51AF-9E66-C74A-8613-5384D00703BF}"/>
              </a:ext>
            </a:extLst>
          </p:cNvPr>
          <p:cNvCxnSpPr>
            <a:stCxn id="10" idx="2"/>
            <a:endCxn id="13" idx="1"/>
          </p:cNvCxnSpPr>
          <p:nvPr/>
        </p:nvCxnSpPr>
        <p:spPr>
          <a:xfrm>
            <a:off x="4436792" y="4450947"/>
            <a:ext cx="804982" cy="72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5A8140-8424-8842-B3CF-CEB82A48471E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flipV="1">
            <a:off x="4436792" y="5175776"/>
            <a:ext cx="804982" cy="76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6CA292-303C-934D-8466-388994FE4784}"/>
              </a:ext>
            </a:extLst>
          </p:cNvPr>
          <p:cNvSpPr/>
          <p:nvPr/>
        </p:nvSpPr>
        <p:spPr>
          <a:xfrm>
            <a:off x="7283147" y="4088532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to Response Team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4022B4-9971-A14E-849C-440DFDE2D469}"/>
              </a:ext>
            </a:extLst>
          </p:cNvPr>
          <p:cNvSpPr/>
          <p:nvPr/>
        </p:nvSpPr>
        <p:spPr>
          <a:xfrm>
            <a:off x="7283147" y="5580127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 to Assets Team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A3F66-CA6C-2449-AE32-9685B474ECA4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6568769" y="4450947"/>
            <a:ext cx="714378" cy="72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808423-A4FC-554B-9419-481D75F7BA2E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6568769" y="5175776"/>
            <a:ext cx="714378" cy="76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E6AA2A-145D-8545-85AC-8158D17487A5}"/>
              </a:ext>
            </a:extLst>
          </p:cNvPr>
          <p:cNvSpPr/>
          <p:nvPr/>
        </p:nvSpPr>
        <p:spPr>
          <a:xfrm>
            <a:off x="5619873" y="1149928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FWI Data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5DE5DC4-8B2F-5549-9EB6-553318A838DD}"/>
              </a:ext>
            </a:extLst>
          </p:cNvPr>
          <p:cNvSpPr/>
          <p:nvPr/>
        </p:nvSpPr>
        <p:spPr>
          <a:xfrm>
            <a:off x="5619872" y="2942239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Data (Terrain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550711-4B36-EC46-AD68-4AF0EAC8B626}"/>
              </a:ext>
            </a:extLst>
          </p:cNvPr>
          <p:cNvSpPr/>
          <p:nvPr/>
        </p:nvSpPr>
        <p:spPr>
          <a:xfrm>
            <a:off x="5619872" y="2046083"/>
            <a:ext cx="1326995" cy="72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Weather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A0C69B-43BA-ED4E-9452-53CFC58FF054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4441323" y="1512343"/>
            <a:ext cx="1178550" cy="894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8EC68F-487A-F846-8616-B162A3591C0A}"/>
              </a:ext>
            </a:extLst>
          </p:cNvPr>
          <p:cNvCxnSpPr>
            <a:stCxn id="9" idx="3"/>
            <a:endCxn id="28" idx="1"/>
          </p:cNvCxnSpPr>
          <p:nvPr/>
        </p:nvCxnSpPr>
        <p:spPr>
          <a:xfrm>
            <a:off x="4441323" y="2407053"/>
            <a:ext cx="1178549" cy="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FED185-F878-674E-BAE9-94692593AB63}"/>
              </a:ext>
            </a:extLst>
          </p:cNvPr>
          <p:cNvCxnSpPr>
            <a:stCxn id="9" idx="3"/>
            <a:endCxn id="27" idx="1"/>
          </p:cNvCxnSpPr>
          <p:nvPr/>
        </p:nvCxnSpPr>
        <p:spPr>
          <a:xfrm>
            <a:off x="4441323" y="2407053"/>
            <a:ext cx="1178549" cy="897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6A27D4-EB97-C940-9671-A76926DB6A0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777826" y="2769467"/>
            <a:ext cx="8014" cy="131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1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64C9-8D88-0B41-9EC5-F9214177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83653-0E13-844D-B3E8-C06E34BAE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AFD574-3C4F-474D-A2CF-5F2F919F8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4" y="1534455"/>
            <a:ext cx="5875392" cy="51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7505-F00B-664C-B451-9D390F0F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7A0F2-D579-AB48-AFA7-B20DC9DCC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skewed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736D-863D-144E-9CF2-23809E6139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E5C04-E3FB-6049-A9E9-880F3811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2502829"/>
            <a:ext cx="48133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2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BC70-AAD5-D24E-ADE0-05B450CA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DE7A-81E9-F447-8882-A128446B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137424"/>
            <a:ext cx="8215313" cy="5039539"/>
          </a:xfrm>
        </p:spPr>
        <p:txBody>
          <a:bodyPr/>
          <a:lstStyle/>
          <a:p>
            <a:r>
              <a:rPr lang="en-US" dirty="0"/>
              <a:t>Of the independent variables, these 2 (FFMC, ISI) show clustering</a:t>
            </a:r>
          </a:p>
          <a:p>
            <a:pPr lvl="1"/>
            <a:r>
              <a:rPr lang="en-US" sz="2000" dirty="0"/>
              <a:t>Fine Fuel Moisture Code (FFMC) - numeric rating of the moisture content of litter and other cured fine fuels. An indicator of the relative ease of ignition and the flammability of fine fuel.</a:t>
            </a:r>
          </a:p>
          <a:p>
            <a:pPr lvl="1"/>
            <a:r>
              <a:rPr lang="en-US" sz="2000" dirty="0"/>
              <a:t>Initial Spread Index (ISI) - numeric rating of the expected rate of fire spread. It combines the effects of wind and the FFMC on rate of spread without the influence of variable quantities of fuel.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41165-5D0D-C64C-B377-233BCE7044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6854C-2D8B-3D4F-A313-643A123E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4" y="4417741"/>
            <a:ext cx="3706606" cy="2440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D7A25-D458-4940-B498-01A1D1A8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17740"/>
            <a:ext cx="3674306" cy="24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5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160</Words>
  <Application>Microsoft Macintosh PowerPoint</Application>
  <PresentationFormat>On-screen Show (4:3)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Calibri</vt:lpstr>
      <vt:lpstr>Arial</vt:lpstr>
      <vt:lpstr>Office Theme</vt:lpstr>
      <vt:lpstr>Wildfire Prediction</vt:lpstr>
      <vt:lpstr>Project Wildfire</vt:lpstr>
      <vt:lpstr>Correlations …</vt:lpstr>
      <vt:lpstr>Dependent Variable</vt:lpstr>
      <vt:lpstr>Independent Variables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Rate Prediction   W261 – Section 4 Fall 2019 Team 21</dc:title>
  <dc:subject/>
  <dc:creator>Thanh Le</dc:creator>
  <cp:keywords/>
  <dc:description/>
  <cp:lastModifiedBy>Thanh Le</cp:lastModifiedBy>
  <cp:revision>44</cp:revision>
  <dcterms:created xsi:type="dcterms:W3CDTF">2019-07-31T05:34:57Z</dcterms:created>
  <dcterms:modified xsi:type="dcterms:W3CDTF">2020-01-25T07:43:54Z</dcterms:modified>
  <cp:category/>
</cp:coreProperties>
</file>