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81" r:id="rId4"/>
    <p:sldId id="283" r:id="rId5"/>
    <p:sldId id="284" r:id="rId6"/>
    <p:sldId id="28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mOCpnQJ84MYBUJaHW+OWe9mD3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97B86-A29D-4C8F-9FB5-D0A1685245CB}">
  <a:tblStyle styleId="{E6B97B86-A29D-4C8F-9FB5-D0A1685245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/>
    <p:restoredTop sz="81383"/>
  </p:normalViewPr>
  <p:slideViewPr>
    <p:cSldViewPr snapToGrid="0" snapToObjects="1">
      <p:cViewPr varScale="1">
        <p:scale>
          <a:sx n="82" d="100"/>
          <a:sy n="82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812C2A-9CA7-1B42-BAE6-A1F076F3B6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93B71-5600-BE48-9375-7C1CE05E1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19FF4-C36C-004A-83D5-CF2B8C3AC93D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2202-62DC-8347-985E-EDDE4816F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CB1FF-73FC-3C43-87AD-411145E03D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9D5A-E900-4549-80A9-5CE6DE51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Thanh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Checking correlations (DC and DMC is highly correlated)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7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0" y="230149"/>
            <a:ext cx="9144000" cy="685799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-8792" y="6022732"/>
            <a:ext cx="4422532" cy="671513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>
            <a:spLocks noGrp="1"/>
          </p:cNvSpPr>
          <p:nvPr>
            <p:ph type="ctrTitle"/>
          </p:nvPr>
        </p:nvSpPr>
        <p:spPr>
          <a:xfrm>
            <a:off x="4422532" y="5872118"/>
            <a:ext cx="4563208" cy="96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32258" y="6083591"/>
            <a:ext cx="3873750" cy="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Picture 2" descr="A group of clouds in a forest&#10;&#10;Description automatically generated">
            <a:extLst>
              <a:ext uri="{FF2B5EF4-FFF2-40B4-BE49-F238E27FC236}">
                <a16:creationId xmlns:a16="http://schemas.microsoft.com/office/drawing/2014/main" id="{261ADD20-D5AF-D748-8362-B2EA59272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23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0" y="984738"/>
            <a:ext cx="314325" cy="5873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-3" y="1"/>
            <a:ext cx="314325" cy="5011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756F5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-1" y="500063"/>
            <a:ext cx="1628775" cy="471488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75414" y="6074343"/>
            <a:ext cx="4017084" cy="61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600"/>
              <a:buNone/>
            </a:pPr>
            <a:r>
              <a:rPr lang="en-US" sz="2000" dirty="0">
                <a:solidFill>
                  <a:srgbClr val="FEFFFF"/>
                </a:solidFill>
              </a:rPr>
              <a:t>Thanh Le, Keane Johnson, Laura </a:t>
            </a:r>
            <a:r>
              <a:rPr lang="en-US" sz="2000" dirty="0" err="1">
                <a:solidFill>
                  <a:srgbClr val="FEFFFF"/>
                </a:solidFill>
              </a:rPr>
              <a:t>Chutny</a:t>
            </a:r>
            <a:endParaRPr sz="14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4572000" y="5884682"/>
            <a:ext cx="4185500" cy="97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 b="1" dirty="0">
                <a:solidFill>
                  <a:schemeClr val="lt1"/>
                </a:solidFill>
              </a:rPr>
              <a:t>Wildfire Prediction</a:t>
            </a:r>
            <a:endParaRPr sz="3959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AA47-E7A2-4109-80C7-AFAE019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Predict Assets at Risk from Wildfires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8113-CEC4-468F-BB45-9E0FCFD4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478572"/>
            <a:ext cx="8215313" cy="523496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Using global data on past fires:</a:t>
            </a:r>
          </a:p>
          <a:p>
            <a:pPr lvl="1"/>
            <a:r>
              <a:rPr lang="en-CA" dirty="0"/>
              <a:t>Ignition point</a:t>
            </a:r>
          </a:p>
          <a:p>
            <a:pPr lvl="1"/>
            <a:r>
              <a:rPr lang="en-CA" dirty="0"/>
              <a:t>Start and end dates</a:t>
            </a:r>
          </a:p>
          <a:p>
            <a:pPr lvl="1"/>
            <a:r>
              <a:rPr lang="en-CA" dirty="0"/>
              <a:t>Weather conditions (%RH/Temp/Wind/rain)</a:t>
            </a:r>
          </a:p>
          <a:p>
            <a:pPr lvl="1"/>
            <a:r>
              <a:rPr lang="en-CA" dirty="0"/>
              <a:t>FWI (if available or calculate-able)</a:t>
            </a:r>
          </a:p>
          <a:p>
            <a:r>
              <a:rPr lang="en-CA" dirty="0"/>
              <a:t>Predict Burned area size and geolocation</a:t>
            </a:r>
          </a:p>
          <a:p>
            <a:r>
              <a:rPr lang="en-CA" dirty="0"/>
              <a:t>Overlay asset geolocations (transmission towers, buildings, gas plants)</a:t>
            </a:r>
          </a:p>
          <a:p>
            <a:r>
              <a:rPr lang="en-CA" dirty="0"/>
              <a:t>Provide early warning of more exact at-risk locations (vs. current practice).</a:t>
            </a:r>
          </a:p>
          <a:p>
            <a:r>
              <a:rPr lang="en-CA" dirty="0"/>
              <a:t>Determine possible warning period and indicate probability of burn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D43E-D63D-4F74-8C5E-14336F75E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3991-4328-BB4C-BC6D-18ABF53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Wildfire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FE174-E48C-0F47-902B-0F39704F3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B3BF052-F31C-D24B-AF9C-80512247BF47}"/>
              </a:ext>
            </a:extLst>
          </p:cNvPr>
          <p:cNvSpPr/>
          <p:nvPr/>
        </p:nvSpPr>
        <p:spPr>
          <a:xfrm>
            <a:off x="648680" y="2687894"/>
            <a:ext cx="1643766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Ignition Location (Lat, Long)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BD2471-A741-A147-B30A-BF5AA29F9E36}"/>
              </a:ext>
            </a:extLst>
          </p:cNvPr>
          <p:cNvSpPr/>
          <p:nvPr/>
        </p:nvSpPr>
        <p:spPr>
          <a:xfrm>
            <a:off x="3677423" y="2407053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Tool (predict burned area)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69D0C0F-7927-3D4B-AE4B-43479D3A7260}"/>
              </a:ext>
            </a:extLst>
          </p:cNvPr>
          <p:cNvSpPr/>
          <p:nvPr/>
        </p:nvSpPr>
        <p:spPr>
          <a:xfrm>
            <a:off x="3599364" y="3992215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Fire Area Spread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BF37233-DE9F-4C42-936E-EF355BD3FA73}"/>
              </a:ext>
            </a:extLst>
          </p:cNvPr>
          <p:cNvSpPr/>
          <p:nvPr/>
        </p:nvSpPr>
        <p:spPr>
          <a:xfrm>
            <a:off x="3508760" y="5607361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 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ADB19-D955-C946-BE64-85D0C52C19DD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2201842" y="2769468"/>
            <a:ext cx="1475581" cy="28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6F1BD7-7B3F-E944-AFCD-8BAE204994EC}"/>
              </a:ext>
            </a:extLst>
          </p:cNvPr>
          <p:cNvSpPr/>
          <p:nvPr/>
        </p:nvSpPr>
        <p:spPr>
          <a:xfrm>
            <a:off x="5519314" y="4813361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C51AF-9E66-C74A-8613-5384D00703BF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>
            <a:off x="4991872" y="4354630"/>
            <a:ext cx="527442" cy="82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5A8140-8424-8842-B3CF-CEB82A48471E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flipV="1">
            <a:off x="4901268" y="5175776"/>
            <a:ext cx="618046" cy="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6CA292-303C-934D-8466-388994FE4784}"/>
              </a:ext>
            </a:extLst>
          </p:cNvPr>
          <p:cNvSpPr/>
          <p:nvPr/>
        </p:nvSpPr>
        <p:spPr>
          <a:xfrm>
            <a:off x="7283147" y="4088532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Response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4022B4-9971-A14E-849C-440DFDE2D469}"/>
              </a:ext>
            </a:extLst>
          </p:cNvPr>
          <p:cNvSpPr/>
          <p:nvPr/>
        </p:nvSpPr>
        <p:spPr>
          <a:xfrm>
            <a:off x="7283147" y="5580127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Assets Team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A3F66-CA6C-2449-AE32-9685B474ECA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846309" y="4450947"/>
            <a:ext cx="436838" cy="72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08423-A4FC-554B-9419-481D75F7BA2E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846309" y="5175776"/>
            <a:ext cx="436838" cy="76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E6AA2A-145D-8545-85AC-8158D17487A5}"/>
              </a:ext>
            </a:extLst>
          </p:cNvPr>
          <p:cNvSpPr/>
          <p:nvPr/>
        </p:nvSpPr>
        <p:spPr>
          <a:xfrm>
            <a:off x="3677423" y="1092203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FWI 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DE5DC4-8B2F-5549-9EB6-553318A838DD}"/>
              </a:ext>
            </a:extLst>
          </p:cNvPr>
          <p:cNvSpPr/>
          <p:nvPr/>
        </p:nvSpPr>
        <p:spPr>
          <a:xfrm>
            <a:off x="6182811" y="1073288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 (Terrain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A0C69B-43BA-ED4E-9452-53CFC58FF054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4340921" y="1817032"/>
            <a:ext cx="0" cy="5900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8EC68F-487A-F846-8616-B162A3591C0A}"/>
              </a:ext>
            </a:extLst>
          </p:cNvPr>
          <p:cNvCxnSpPr>
            <a:cxnSpLocks/>
            <a:stCxn id="9" idx="1"/>
            <a:endCxn id="16" idx="2"/>
          </p:cNvCxnSpPr>
          <p:nvPr/>
        </p:nvCxnSpPr>
        <p:spPr>
          <a:xfrm flipH="1" flipV="1">
            <a:off x="2202147" y="1798687"/>
            <a:ext cx="1475276" cy="9707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FED185-F878-674E-BAE9-94692593AB63}"/>
              </a:ext>
            </a:extLst>
          </p:cNvPr>
          <p:cNvCxnSpPr>
            <a:stCxn id="9" idx="3"/>
            <a:endCxn id="27" idx="1"/>
          </p:cNvCxnSpPr>
          <p:nvPr/>
        </p:nvCxnSpPr>
        <p:spPr>
          <a:xfrm flipV="1">
            <a:off x="5004418" y="1435703"/>
            <a:ext cx="1178393" cy="133376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6A27D4-EB97-C940-9671-A76926DB6A0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340920" y="3131882"/>
            <a:ext cx="1" cy="86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16E1938-B9EC-4ABD-88B3-2BA1A9A921AF}"/>
              </a:ext>
            </a:extLst>
          </p:cNvPr>
          <p:cNvSpPr/>
          <p:nvPr/>
        </p:nvSpPr>
        <p:spPr>
          <a:xfrm>
            <a:off x="658621" y="1437490"/>
            <a:ext cx="1633825" cy="7223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Weather Data for Location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907491-E83F-4F9E-AE88-16472C78963E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flipV="1">
            <a:off x="2202147" y="1454618"/>
            <a:ext cx="147527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09594B-27D1-4129-84B1-5B779DC8ED4E}"/>
              </a:ext>
            </a:extLst>
          </p:cNvPr>
          <p:cNvCxnSpPr>
            <a:stCxn id="27" idx="1"/>
            <a:endCxn id="21" idx="3"/>
          </p:cNvCxnSpPr>
          <p:nvPr/>
        </p:nvCxnSpPr>
        <p:spPr>
          <a:xfrm flipH="1">
            <a:off x="5004418" y="1435703"/>
            <a:ext cx="1178393" cy="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4C9-8D88-0B41-9EC5-F9214177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Correlations: </a:t>
            </a:r>
            <a:r>
              <a:rPr lang="en-US" sz="3600" dirty="0" err="1"/>
              <a:t>Montesinho</a:t>
            </a:r>
            <a:r>
              <a:rPr lang="en-US" sz="3600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3653-0E13-844D-B3E8-C06E34BAE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FD574-3C4F-474D-A2CF-5F2F919F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534455"/>
            <a:ext cx="5875392" cy="51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table, sitting, white&#10;&#10;Description automatically generated">
            <a:extLst>
              <a:ext uri="{FF2B5EF4-FFF2-40B4-BE49-F238E27FC236}">
                <a16:creationId xmlns:a16="http://schemas.microsoft.com/office/drawing/2014/main" id="{B44D9467-FDB0-47E1-AFC2-BBA787CAE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6" t="6963" r="6006" b="7970"/>
          <a:stretch/>
        </p:blipFill>
        <p:spPr>
          <a:xfrm>
            <a:off x="838381" y="2543908"/>
            <a:ext cx="7676970" cy="3812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A7505-F00B-664C-B451-9D390F0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A0F2-D579-AB48-AFA7-B20DC9DCC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skewed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736D-863D-144E-9CF2-23809E613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BC70-AAD5-D24E-ADE0-05B450CA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DE7A-81E9-F447-8882-A128446B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37424"/>
            <a:ext cx="8215313" cy="5039539"/>
          </a:xfrm>
        </p:spPr>
        <p:txBody>
          <a:bodyPr/>
          <a:lstStyle/>
          <a:p>
            <a:r>
              <a:rPr lang="en-US" dirty="0"/>
              <a:t>Of the independent variables, these 2 (FFMC, ISI) show clustering</a:t>
            </a:r>
          </a:p>
          <a:p>
            <a:pPr lvl="1"/>
            <a:r>
              <a:rPr lang="en-US" sz="2000" dirty="0"/>
              <a:t>Fine Fuel Moisture Code (FFMC) - numeric rating of the moisture content of litter and other cured fine fuels. An indicator of the relative ease of ignition and the flammability of fine fuel.</a:t>
            </a:r>
          </a:p>
          <a:p>
            <a:pPr lvl="1"/>
            <a:r>
              <a:rPr lang="en-US" sz="2000" dirty="0"/>
              <a:t>Initial Spread Index (ISI) - numeric rating of the expected rate of fire spread. It combines the effects of wind and the FFMC on rate of spread without the influence of variable quantities of fuel.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1165-5D0D-C64C-B377-233BCE704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6854C-2D8B-3D4F-A313-643A123E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" y="4417741"/>
            <a:ext cx="3706606" cy="2440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D7A25-D458-4940-B498-01A1D1A8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17740"/>
            <a:ext cx="3674306" cy="24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250</Words>
  <Application>Microsoft Office PowerPoint</Application>
  <PresentationFormat>On-screen Show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Wildfire Prediction</vt:lpstr>
      <vt:lpstr>Predict Assets at Risk from Wildfires</vt:lpstr>
      <vt:lpstr>Project Wildfire</vt:lpstr>
      <vt:lpstr>Correlations: Montesinho Data</vt:lpstr>
      <vt:lpstr>Dependent Variable</vt:lpstr>
      <vt:lpstr>Independent Variables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   W261 – Section 4 Fall 2019 Team 21</dc:title>
  <dc:subject/>
  <dc:creator>Thanh Le</dc:creator>
  <cp:keywords/>
  <dc:description/>
  <cp:lastModifiedBy>Laura Chutny</cp:lastModifiedBy>
  <cp:revision>47</cp:revision>
  <dcterms:created xsi:type="dcterms:W3CDTF">2019-07-31T05:34:57Z</dcterms:created>
  <dcterms:modified xsi:type="dcterms:W3CDTF">2020-01-27T04:38:48Z</dcterms:modified>
  <cp:category/>
</cp:coreProperties>
</file>