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Barlow" pitchFamily="2" charset="77"/>
      <p:regular r:id="rId23"/>
      <p:bold r:id="rId24"/>
      <p:italic r:id="rId25"/>
      <p:boldItalic r:id="rId26"/>
    </p:embeddedFont>
    <p:embeddedFont>
      <p:font typeface="Barlow Light" panose="020F0302020204030204" pitchFamily="34" charset="0"/>
      <p:regular r:id="rId27"/>
      <p:bold r:id="rId28"/>
      <p:italic r:id="rId29"/>
      <p:boldItalic r:id="rId30"/>
    </p:embeddedFont>
    <p:embeddedFont>
      <p:font typeface="Barlow Medium" panose="020F050202020403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Raleway" pitchFamily="2" charset="77"/>
      <p:regular r:id="rId39"/>
      <p:bold r:id="rId40"/>
      <p:italic r:id="rId41"/>
      <p:boldItalic r:id="rId42"/>
    </p:embeddedFont>
    <p:embeddedFont>
      <p:font typeface="Raleway SemiBold"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083C19-0F5C-422F-BB6C-D82AAB9F5DB0}">
  <a:tblStyle styleId="{60083C19-0F5C-422F-BB6C-D82AAB9F5D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everyone, we are the data miners and here’s our Subscriber Optimization for Rosetta Stone!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6272241ce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6272241c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 about how these are typical segmentations and the group wanted to go a little deeper to see if they can pull anymore insights from more specific segmentations.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625b9fc64c_1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625b9fc64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from the last side, talking about how we dove deeper and believed we have uncovered a behavior segmentation.</a:t>
            </a:r>
            <a:endParaRPr/>
          </a:p>
          <a:p>
            <a:pPr marL="0" lvl="0" indent="0" algn="l" rtl="0">
              <a:spcBef>
                <a:spcPts val="0"/>
              </a:spcBef>
              <a:spcAft>
                <a:spcPts val="0"/>
              </a:spcAft>
              <a:buNone/>
            </a:pPr>
            <a:r>
              <a:rPr lang="en"/>
              <a:t>Go in depth about defining who we see these people as:</a:t>
            </a:r>
            <a:endParaRPr/>
          </a:p>
          <a:p>
            <a:pPr marL="0" lvl="0" indent="0" algn="l" rtl="0">
              <a:spcBef>
                <a:spcPts val="0"/>
              </a:spcBef>
              <a:spcAft>
                <a:spcPts val="0"/>
              </a:spcAft>
              <a:buNone/>
            </a:pPr>
            <a:r>
              <a:rPr lang="en"/>
              <a:t>Content Motivated:</a:t>
            </a:r>
            <a:endParaRPr/>
          </a:p>
          <a:p>
            <a:pPr marL="0" lvl="0" indent="0" algn="l" rtl="0">
              <a:spcBef>
                <a:spcPts val="0"/>
              </a:spcBef>
              <a:spcAft>
                <a:spcPts val="0"/>
              </a:spcAft>
              <a:buNone/>
            </a:pPr>
            <a:r>
              <a:rPr lang="en"/>
              <a:t>These people are likely motivated learners, they likely have a hard personal or professional deadline they need to know the language by and will likely pay more for the content to have it right away and subscribe to the content longer. This segment will likely have a more defined learning plan and will keep themselves accountable and they on average complete more units and modules. </a:t>
            </a:r>
            <a:endParaRPr/>
          </a:p>
          <a:p>
            <a:pPr marL="0" lvl="0" indent="0" algn="l" rtl="0">
              <a:spcBef>
                <a:spcPts val="0"/>
              </a:spcBef>
              <a:spcAft>
                <a:spcPts val="0"/>
              </a:spcAft>
              <a:buNone/>
            </a:pPr>
            <a:r>
              <a:rPr lang="en"/>
              <a:t>These people could include, travelers with a trip planned or people who are learning a language for business or family purposes or possibly students taking a language and supplementing their learning.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a064f32665_8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a064f32665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from the last side, talking about how we dove deeper and believed we have uncovered a behavior segmentation.</a:t>
            </a:r>
            <a:endParaRPr/>
          </a:p>
          <a:p>
            <a:pPr marL="0" lvl="0" indent="0" algn="l" rtl="0">
              <a:spcBef>
                <a:spcPts val="0"/>
              </a:spcBef>
              <a:spcAft>
                <a:spcPts val="0"/>
              </a:spcAft>
              <a:buNone/>
            </a:pPr>
            <a:r>
              <a:rPr lang="en"/>
              <a:t>Go in depth about defining who we see these people as:</a:t>
            </a:r>
            <a:endParaRPr/>
          </a:p>
          <a:p>
            <a:pPr marL="0" lvl="0" indent="0" algn="l" rtl="0">
              <a:spcBef>
                <a:spcPts val="0"/>
              </a:spcBef>
              <a:spcAft>
                <a:spcPts val="0"/>
              </a:spcAft>
              <a:buNone/>
            </a:pPr>
            <a:endParaRPr/>
          </a:p>
          <a:p>
            <a:pPr marL="0" lvl="0" indent="0" algn="l" rtl="0">
              <a:spcBef>
                <a:spcPts val="0"/>
              </a:spcBef>
              <a:spcAft>
                <a:spcPts val="0"/>
              </a:spcAft>
              <a:buNone/>
            </a:pPr>
            <a:r>
              <a:rPr lang="en"/>
              <a:t>Value Motivated:</a:t>
            </a:r>
            <a:endParaRPr/>
          </a:p>
          <a:p>
            <a:pPr marL="0" lvl="0" indent="0" algn="l" rtl="0">
              <a:spcBef>
                <a:spcPts val="0"/>
              </a:spcBef>
              <a:spcAft>
                <a:spcPts val="0"/>
              </a:spcAft>
              <a:buNone/>
            </a:pPr>
            <a:r>
              <a:rPr lang="en"/>
              <a:t>These customers are likely people who sign up when they see a discounted price point. They are likely opposite of content motivated people, they likely do not have a deadline they need to know the language by, and they are willing to wait for a better price and access the content later. </a:t>
            </a:r>
            <a:endParaRPr/>
          </a:p>
          <a:p>
            <a:pPr marL="0" lvl="0" indent="0" algn="l" rtl="0">
              <a:spcBef>
                <a:spcPts val="0"/>
              </a:spcBef>
              <a:spcAft>
                <a:spcPts val="0"/>
              </a:spcAft>
              <a:buNone/>
            </a:pPr>
            <a:r>
              <a:rPr lang="en"/>
              <a:t>These may include people who are learning a language as a loose goal (new year resolution etc), people who have thought about traveling somewhere but do not have a trip booked yet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625b9fc64c_1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625b9fc64c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MailChimp Benchmarks.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a064f32665_1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a064f3266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 back to segmentation data, bring up the idea of users driven by learning the language vs. users motivated by price (those with auto renew off).</a:t>
            </a:r>
            <a:endParaRPr/>
          </a:p>
          <a:p>
            <a:pPr marL="0" lvl="0" indent="0" algn="l" rtl="0">
              <a:spcBef>
                <a:spcPts val="0"/>
              </a:spcBef>
              <a:spcAft>
                <a:spcPts val="0"/>
              </a:spcAft>
              <a:buNone/>
            </a:pPr>
            <a:r>
              <a:rPr lang="en"/>
              <a:t>60% of limited subscribers are do not have auto renew on. These only include limited subscribers due to the fact that any lifetime subscriptions will have auto renew off by default.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a064f32665_1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a064f32665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this people so they will receive more emails which could be geared towards getting them to engage with the application.</a:t>
            </a:r>
            <a:endParaRPr/>
          </a:p>
          <a:p>
            <a:pPr marL="0" lvl="0" indent="0" algn="l" rtl="0">
              <a:spcBef>
                <a:spcPts val="0"/>
              </a:spcBef>
              <a:spcAft>
                <a:spcPts val="0"/>
              </a:spcAft>
              <a:buNone/>
            </a:pPr>
            <a:endParaRPr/>
          </a:p>
          <a:p>
            <a:pPr marL="0" lvl="0" indent="0" algn="l" rtl="0">
              <a:spcBef>
                <a:spcPts val="0"/>
              </a:spcBef>
              <a:spcAft>
                <a:spcPts val="0"/>
              </a:spcAft>
              <a:buNone/>
            </a:pPr>
            <a:r>
              <a:rPr lang="en"/>
              <a:t>LAST POINT mention how emails are our main marketing and engagement tool, in order to increase engagement, we need these people to be subscribed.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625b9fc64c_1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625b9fc64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Lastly, during our data discovery phase of this project, we created a visual that plotted quarterly user growth based on the app activity data which is the graph on the left. We noticed a repeating trend in our data that during the months of </a:t>
            </a:r>
            <a:r>
              <a:rPr lang="en">
                <a:solidFill>
                  <a:schemeClr val="dk1"/>
                </a:solidFill>
              </a:rPr>
              <a:t>February and March each year, distinct application sessions increase drastically. With such a significant increase and the repetitiveness of this trend, the group wanted to investigate this further. We first hypothesized that if we are seeing increased application activity, we may be able to correlate this with the subscriber data and identify the most popular months for subscription growth. After creating a starting months column in our subscriber data, we were able to identify the number of customers who began their subscriptions within February and March. Referring to the graph on the right, we quickly were able to identify and visualize that almost 41% of our customers begin their subscription in either February or March.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ec44ef62e2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ec44ef62e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Upon further analysis, the group identified two main points of these subscriptions that started within this time frame. </a:t>
            </a:r>
            <a:endParaRPr/>
          </a:p>
          <a:p>
            <a:pPr marL="0" lvl="0" indent="0" algn="l" rtl="0">
              <a:spcBef>
                <a:spcPts val="0"/>
              </a:spcBef>
              <a:spcAft>
                <a:spcPts val="0"/>
              </a:spcAft>
              <a:buNone/>
            </a:pPr>
            <a:endParaRPr/>
          </a:p>
          <a:p>
            <a:pPr marL="0" lvl="0" indent="0" algn="l" rtl="0">
              <a:spcBef>
                <a:spcPts val="0"/>
              </a:spcBef>
              <a:spcAft>
                <a:spcPts val="0"/>
              </a:spcAft>
              <a:buNone/>
            </a:pPr>
            <a:r>
              <a:rPr lang="en"/>
              <a:t>First off, based on the pie charts on the left, the location distribution of all our customers and our customers beginning a subscription in February or March are almost identical. This leads us to believe that geographical location does not significantly impact the number of subscribers in this timeframe.</a:t>
            </a:r>
            <a:endParaRPr/>
          </a:p>
          <a:p>
            <a:pPr marL="0" lvl="0" indent="0" algn="l" rtl="0">
              <a:spcBef>
                <a:spcPts val="0"/>
              </a:spcBef>
              <a:spcAft>
                <a:spcPts val="0"/>
              </a:spcAft>
              <a:buNone/>
            </a:pPr>
            <a:endParaRPr/>
          </a:p>
          <a:p>
            <a:pPr marL="0" lvl="0" indent="0" algn="l" rtl="0">
              <a:spcBef>
                <a:spcPts val="0"/>
              </a:spcBef>
              <a:spcAft>
                <a:spcPts val="0"/>
              </a:spcAft>
              <a:buNone/>
            </a:pPr>
            <a:r>
              <a:rPr lang="en"/>
              <a:t>Staying on the idea of observing the data by country, the group then created the graph on the right. This graph shows us that, of the customers beginning their subscription in this timeframe, there are more popular languages by the subscription’s country of origin. To identify trends, the group elected to only look at languages that are not ALL.</a:t>
            </a:r>
            <a:endParaRPr/>
          </a:p>
          <a:p>
            <a:pPr marL="0" lvl="0" indent="0" algn="l" rtl="0">
              <a:spcBef>
                <a:spcPts val="0"/>
              </a:spcBef>
              <a:spcAft>
                <a:spcPts val="0"/>
              </a:spcAft>
              <a:buNone/>
            </a:pPr>
            <a:r>
              <a:rPr lang="en"/>
              <a:t>Our findings concluded that of our February and March Subscriptions, there is a higher concentration of U.S and Canada in languages like ESP, FRA, and ITA which we lightly identified as European Languages. Europe has a higher concentration in languages like EBR, ESC, and FRA. While the other countries category displays higher concentrations in ENG, ESP, FRA. </a:t>
            </a:r>
            <a:endParaRPr/>
          </a:p>
          <a:p>
            <a:pPr marL="0" lvl="0" indent="0" algn="l" rtl="0">
              <a:spcBef>
                <a:spcPts val="0"/>
              </a:spcBef>
              <a:spcAft>
                <a:spcPts val="0"/>
              </a:spcAft>
              <a:buNone/>
            </a:pPr>
            <a:endParaRPr/>
          </a:p>
          <a:p>
            <a:pPr marL="0" lvl="0" indent="0" algn="l" rtl="0">
              <a:spcBef>
                <a:spcPts val="0"/>
              </a:spcBef>
              <a:spcAft>
                <a:spcPts val="0"/>
              </a:spcAft>
              <a:buNone/>
            </a:pPr>
            <a:r>
              <a:rPr lang="en"/>
              <a:t>We believe that these trends could be attributed to summer travel plans and customers attempting to learn languages of areas they may be traveling to. We came to this idea based on the fact that our most popular months coincide right before the summer months, which is the most popular time of year for traveling.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064f32665_1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064f3266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Utilizing these insights and analysis, we believe we have found multiple business opportunities.</a:t>
            </a:r>
            <a:endParaRPr/>
          </a:p>
          <a:p>
            <a:pPr marL="0" lvl="0" indent="0" algn="l" rtl="0">
              <a:spcBef>
                <a:spcPts val="0"/>
              </a:spcBef>
              <a:spcAft>
                <a:spcPts val="0"/>
              </a:spcAft>
              <a:buNone/>
            </a:pPr>
            <a:endParaRPr/>
          </a:p>
          <a:p>
            <a:pPr marL="0" lvl="0" indent="0" algn="l" rtl="0">
              <a:spcBef>
                <a:spcPts val="0"/>
              </a:spcBef>
              <a:spcAft>
                <a:spcPts val="0"/>
              </a:spcAft>
              <a:buNone/>
            </a:pPr>
            <a:r>
              <a:rPr lang="en"/>
              <a:t>In hopes to increase marketing conversion rates we could:</a:t>
            </a:r>
            <a:endParaRPr/>
          </a:p>
          <a:p>
            <a:pPr marL="0" lvl="0" indent="0" algn="l" rtl="0">
              <a:spcBef>
                <a:spcPts val="0"/>
              </a:spcBef>
              <a:spcAft>
                <a:spcPts val="0"/>
              </a:spcAft>
              <a:buNone/>
            </a:pPr>
            <a:r>
              <a:rPr lang="en"/>
              <a:t>Increase marketing geared towards summer travel during these popular months. </a:t>
            </a:r>
            <a:endParaRPr/>
          </a:p>
          <a:p>
            <a:pPr marL="0" lvl="0" indent="0" algn="l" rtl="0">
              <a:spcBef>
                <a:spcPts val="0"/>
              </a:spcBef>
              <a:spcAft>
                <a:spcPts val="0"/>
              </a:spcAft>
              <a:buNone/>
            </a:pPr>
            <a:r>
              <a:rPr lang="en"/>
              <a:t>Secondly, based on our country of origin concentration in certain languages, we could target specific language subscriptions to different countries during this time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9f37ffd0db_0_2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9f37ffd0d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Conclusion 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f37ffd0db_0_1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f37ffd0d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our Agenda of  what we’ll discuss today!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a064f32665_1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a064f32665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1st example - </a:t>
            </a:r>
            <a:endParaRPr/>
          </a:p>
          <a:p>
            <a:pPr marL="0" lvl="0" indent="0" algn="l" rtl="0">
              <a:spcBef>
                <a:spcPts val="0"/>
              </a:spcBef>
              <a:spcAft>
                <a:spcPts val="0"/>
              </a:spcAft>
              <a:buNone/>
            </a:pPr>
            <a:r>
              <a:rPr lang="en"/>
              <a:t>2nd example - email coupons</a:t>
            </a:r>
            <a:endParaRPr/>
          </a:p>
          <a:p>
            <a:pPr marL="0" lvl="0" indent="0" algn="l" rtl="0">
              <a:spcBef>
                <a:spcPts val="0"/>
              </a:spcBef>
              <a:spcAft>
                <a:spcPts val="0"/>
              </a:spcAft>
              <a:buNone/>
            </a:pPr>
            <a:r>
              <a:rPr lang="en"/>
              <a:t>3rd example -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Lets get started! </a:t>
            </a:r>
            <a:endParaRPr b="1"/>
          </a:p>
          <a:p>
            <a:pPr marL="0" lvl="0" indent="0" algn="l" rtl="0">
              <a:spcBef>
                <a:spcPts val="0"/>
              </a:spcBef>
              <a:spcAft>
                <a:spcPts val="0"/>
              </a:spcAft>
              <a:buClr>
                <a:schemeClr val="dk1"/>
              </a:buClr>
              <a:buSzPts val="1100"/>
              <a:buFont typeface="Arial"/>
              <a:buNone/>
            </a:pPr>
            <a:r>
              <a:rPr lang="en" b="1"/>
              <a:t>Project Context:</a:t>
            </a:r>
            <a:r>
              <a:rPr lang="en"/>
              <a:t> Rosetta Stone Analytical Team Presentation.</a:t>
            </a:r>
            <a:endParaRPr/>
          </a:p>
          <a:p>
            <a:pPr marL="0" lvl="0" indent="0" algn="l" rtl="0">
              <a:spcBef>
                <a:spcPts val="0"/>
              </a:spcBef>
              <a:spcAft>
                <a:spcPts val="0"/>
              </a:spcAft>
              <a:buClr>
                <a:schemeClr val="dk1"/>
              </a:buClr>
              <a:buSzPts val="1100"/>
              <a:buFont typeface="Arial"/>
              <a:buNone/>
            </a:pPr>
            <a:r>
              <a:rPr lang="en" b="1"/>
              <a:t>Objective:</a:t>
            </a:r>
            <a:r>
              <a:rPr lang="en"/>
              <a:t> Analyzing app activity and subscriber datasets for insights.</a:t>
            </a:r>
            <a:endParaRPr/>
          </a:p>
          <a:p>
            <a:pPr marL="0" lvl="0" indent="0" algn="l" rtl="0">
              <a:spcBef>
                <a:spcPts val="0"/>
              </a:spcBef>
              <a:spcAft>
                <a:spcPts val="0"/>
              </a:spcAft>
              <a:buClr>
                <a:schemeClr val="dk1"/>
              </a:buClr>
              <a:buSzPts val="1100"/>
              <a:buFont typeface="Arial"/>
              <a:buNone/>
            </a:pPr>
            <a:r>
              <a:rPr lang="en" b="1"/>
              <a:t>Analysis Goals:</a:t>
            </a:r>
            <a:r>
              <a:rPr lang="en"/>
              <a:t> Identifying premier subscribers for potential upselling. Recognizing subscribers poised for additional product/service sales. Detecting subscribers disengaging from the product.</a:t>
            </a:r>
            <a:endParaRPr/>
          </a:p>
          <a:p>
            <a:pPr marL="0" lvl="0" indent="0" algn="l" rtl="0">
              <a:spcBef>
                <a:spcPts val="0"/>
              </a:spcBef>
              <a:spcAft>
                <a:spcPts val="0"/>
              </a:spcAft>
              <a:buClr>
                <a:schemeClr val="dk1"/>
              </a:buClr>
              <a:buSzPts val="1100"/>
              <a:buFont typeface="Arial"/>
              <a:buNone/>
            </a:pPr>
            <a:r>
              <a:rPr lang="en" b="1"/>
              <a:t>Strategic Approach:</a:t>
            </a:r>
            <a:r>
              <a:rPr lang="en"/>
              <a:t> Comprehensive analysis: data cleaning, transformation, and exploration. Utilizing data visualizations for clear, impactful presentation of findings.</a:t>
            </a:r>
            <a:endParaRPr/>
          </a:p>
          <a:p>
            <a:pPr marL="0" lvl="0" indent="0" algn="l" rtl="0">
              <a:spcBef>
                <a:spcPts val="0"/>
              </a:spcBef>
              <a:spcAft>
                <a:spcPts val="0"/>
              </a:spcAft>
              <a:buNone/>
            </a:pPr>
            <a:r>
              <a:rPr lang="en" b="1"/>
              <a:t>Business Focus: </a:t>
            </a:r>
            <a:r>
              <a:rPr lang="en"/>
              <a:t>Exploring strategic opportunities for Rosetta Stone's future growth.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f37ffd0d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9f37ffd0d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quick overview of our action plan; (dont think we should waste time on this)</a:t>
            </a:r>
            <a:endParaRPr/>
          </a:p>
          <a:p>
            <a:pPr marL="0" lvl="0" indent="0" algn="l" rtl="0">
              <a:spcBef>
                <a:spcPts val="0"/>
              </a:spcBef>
              <a:spcAft>
                <a:spcPts val="0"/>
              </a:spcAft>
              <a:buNone/>
            </a:pPr>
            <a:endParaRPr/>
          </a:p>
          <a:p>
            <a:pPr marL="0" lvl="0" indent="0" algn="l" rtl="0">
              <a:spcBef>
                <a:spcPts val="0"/>
              </a:spcBef>
              <a:spcAft>
                <a:spcPts val="0"/>
              </a:spcAft>
              <a:buNone/>
            </a:pPr>
            <a:r>
              <a:rPr lang="en"/>
              <a:t>Gantt Chart Action Plan– Can be added to appendix if not needed or need the slide space</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f37ffd0db_0_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9f37ffd0d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dive into our data cleaning!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9fa9d0c185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9fa9d0c1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created two other data sets for more specific models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9fa9d0c185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9fa9d0c18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6272241ce6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6272241c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define subscriber value, we focused on revenue contribution and developed linear regression models and data visualizations for deeper insights.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a:t>
            </a:r>
            <a:r>
              <a:rPr lang="en" b="1">
                <a:solidFill>
                  <a:schemeClr val="dk1"/>
                </a:solidFill>
              </a:rPr>
              <a:t>Analysis</a:t>
            </a:r>
            <a:r>
              <a:rPr lang="en">
                <a:solidFill>
                  <a:schemeClr val="dk1"/>
                </a:solidFill>
              </a:rPr>
              <a:t>– which we sorted by most </a:t>
            </a:r>
            <a:r>
              <a:rPr lang="en" b="1">
                <a:solidFill>
                  <a:schemeClr val="dk1"/>
                </a:solidFill>
              </a:rPr>
              <a:t>popular</a:t>
            </a:r>
            <a:r>
              <a:rPr lang="en">
                <a:solidFill>
                  <a:schemeClr val="dk1"/>
                </a:solidFill>
              </a:rPr>
              <a:t> languages– we discovered, there are 66% more </a:t>
            </a:r>
            <a:r>
              <a:rPr lang="en" b="1">
                <a:solidFill>
                  <a:schemeClr val="dk1"/>
                </a:solidFill>
              </a:rPr>
              <a:t>Limited</a:t>
            </a:r>
            <a:r>
              <a:rPr lang="en">
                <a:solidFill>
                  <a:schemeClr val="dk1"/>
                </a:solidFill>
              </a:rPr>
              <a:t> than </a:t>
            </a:r>
            <a:r>
              <a:rPr lang="en" b="1">
                <a:solidFill>
                  <a:schemeClr val="dk1"/>
                </a:solidFill>
              </a:rPr>
              <a:t>Lifetime</a:t>
            </a:r>
            <a:r>
              <a:rPr lang="en">
                <a:solidFill>
                  <a:schemeClr val="dk1"/>
                </a:solidFill>
              </a:rPr>
              <a:t> subscriptions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Keeping this in </a:t>
            </a:r>
            <a:r>
              <a:rPr lang="en" b="1">
                <a:solidFill>
                  <a:schemeClr val="dk1"/>
                </a:solidFill>
              </a:rPr>
              <a:t>consideration,</a:t>
            </a:r>
            <a:r>
              <a:rPr lang="en">
                <a:solidFill>
                  <a:schemeClr val="dk1"/>
                </a:solidFill>
              </a:rPr>
              <a:t> we found that even with this 2/3s (66%) difference, </a:t>
            </a:r>
            <a:r>
              <a:rPr lang="en" b="1">
                <a:solidFill>
                  <a:schemeClr val="dk1"/>
                </a:solidFill>
              </a:rPr>
              <a:t>Lifetime</a:t>
            </a:r>
            <a:r>
              <a:rPr lang="en">
                <a:solidFill>
                  <a:schemeClr val="dk1"/>
                </a:solidFill>
              </a:rPr>
              <a:t> subscriptions generate almost </a:t>
            </a:r>
            <a:r>
              <a:rPr lang="en" b="1">
                <a:solidFill>
                  <a:schemeClr val="dk1"/>
                </a:solidFill>
              </a:rPr>
              <a:t>the same</a:t>
            </a:r>
            <a:r>
              <a:rPr lang="en">
                <a:solidFill>
                  <a:schemeClr val="dk1"/>
                </a:solidFill>
              </a:rPr>
              <a:t> amount of revenue compared to all other subscription types…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6272241ce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6272241ce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going deeper into the fact that lifetime subs make up a large portion of our revenue, we found that most of that is attributed to ALL-Language-Lifetime subscriptions.</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b="1"/>
              <a:t>fact </a:t>
            </a:r>
            <a:r>
              <a:rPr lang="en"/>
              <a:t>we found that </a:t>
            </a:r>
            <a:r>
              <a:rPr lang="en" b="1">
                <a:solidFill>
                  <a:schemeClr val="dk1"/>
                </a:solidFill>
              </a:rPr>
              <a:t>ALL-Language-Lifetime</a:t>
            </a:r>
            <a:r>
              <a:rPr lang="en">
                <a:solidFill>
                  <a:schemeClr val="dk1"/>
                </a:solidFill>
              </a:rPr>
              <a:t> Subscribers make up </a:t>
            </a:r>
            <a:r>
              <a:rPr lang="en" b="1" u="sng"/>
              <a:t>18%</a:t>
            </a:r>
            <a:r>
              <a:rPr lang="en" b="1"/>
              <a:t> </a:t>
            </a:r>
            <a:r>
              <a:rPr lang="en"/>
              <a:t>of our subscriptions but those alone generate </a:t>
            </a:r>
            <a:r>
              <a:rPr lang="en" b="1" u="sng"/>
              <a:t>40.7%</a:t>
            </a:r>
            <a:r>
              <a:rPr lang="en" b="1"/>
              <a:t> of the Revenue!!! </a:t>
            </a:r>
            <a:r>
              <a:rPr lang="en"/>
              <a:t>As you can see in the charts right here. </a:t>
            </a:r>
            <a:endParaRPr/>
          </a:p>
          <a:p>
            <a:pPr marL="0" lvl="0" indent="0" algn="l" rtl="0">
              <a:spcBef>
                <a:spcPts val="0"/>
              </a:spcBef>
              <a:spcAft>
                <a:spcPts val="0"/>
              </a:spcAft>
              <a:buNone/>
            </a:pPr>
            <a:endParaRPr b="1"/>
          </a:p>
          <a:p>
            <a:pPr marL="0" lvl="0" indent="0" algn="l" rtl="0">
              <a:spcBef>
                <a:spcPts val="0"/>
              </a:spcBef>
              <a:spcAft>
                <a:spcPts val="0"/>
              </a:spcAft>
              <a:buNone/>
            </a:pPr>
            <a:r>
              <a:rPr lang="en"/>
              <a:t>We therefore </a:t>
            </a:r>
            <a:r>
              <a:rPr lang="en" b="1"/>
              <a:t>determine</a:t>
            </a:r>
            <a:r>
              <a:rPr lang="en"/>
              <a:t> that the most </a:t>
            </a:r>
            <a:r>
              <a:rPr lang="en" b="1"/>
              <a:t>valuable</a:t>
            </a:r>
            <a:r>
              <a:rPr lang="en"/>
              <a:t> subscribers are </a:t>
            </a:r>
            <a:r>
              <a:rPr lang="en">
                <a:solidFill>
                  <a:schemeClr val="dk1"/>
                </a:solidFill>
              </a:rPr>
              <a:t>ALL-Language-Lifetime</a:t>
            </a:r>
            <a:r>
              <a:rPr lang="en"/>
              <a:t> subscribers and </a:t>
            </a:r>
            <a:r>
              <a:rPr lang="en" b="1"/>
              <a:t>recommend</a:t>
            </a:r>
            <a:r>
              <a:rPr lang="en"/>
              <a:t> increasing the number of ALL-Language-Lifetime customers which of course requires balancing customer acquisition costs against the revenue they generate</a:t>
            </a:r>
            <a:endParaRPr/>
          </a:p>
          <a:p>
            <a:pPr marL="0" lvl="0" indent="0" algn="l" rtl="0">
              <a:spcBef>
                <a:spcPts val="0"/>
              </a:spcBef>
              <a:spcAft>
                <a:spcPts val="0"/>
              </a:spcAft>
              <a:buNone/>
            </a:pPr>
            <a:endParaRPr/>
          </a:p>
          <a:p>
            <a:pPr marL="0" lvl="0" indent="0" algn="l" rtl="0">
              <a:spcBef>
                <a:spcPts val="0"/>
              </a:spcBef>
              <a:spcAft>
                <a:spcPts val="0"/>
              </a:spcAft>
              <a:buNone/>
            </a:pPr>
            <a:r>
              <a:rPr lang="en"/>
              <a:t>HOWEVER– Under the assumption that ALL-Language- Lifetime subscribers have reached the highest level of subscriptions considering Rosetta Stone’s business model– Converting </a:t>
            </a:r>
            <a:r>
              <a:rPr lang="en" b="1"/>
              <a:t>existing</a:t>
            </a:r>
            <a:r>
              <a:rPr lang="en"/>
              <a:t> customers to ALL-</a:t>
            </a:r>
            <a:r>
              <a:rPr lang="en">
                <a:solidFill>
                  <a:schemeClr val="dk1"/>
                </a:solidFill>
              </a:rPr>
              <a:t>Language-</a:t>
            </a:r>
            <a:r>
              <a:rPr lang="en"/>
              <a:t>Lifetime subscribers, means we can </a:t>
            </a:r>
            <a:r>
              <a:rPr lang="en" b="1"/>
              <a:t>no longer</a:t>
            </a:r>
            <a:r>
              <a:rPr lang="en"/>
              <a:t> sell them additional products, maxing out their purchasing potential. In order to determine the best conversion strategy, the company will need to evaluate the </a:t>
            </a:r>
            <a:r>
              <a:rPr lang="en">
                <a:solidFill>
                  <a:schemeClr val="dk1"/>
                </a:solidFill>
              </a:rPr>
              <a:t>revenue created by increasing ALL-Lifetime Subscriptions and weigh it against new customer acquisition costs to replace the </a:t>
            </a:r>
            <a:r>
              <a:rPr lang="en" b="1">
                <a:solidFill>
                  <a:schemeClr val="dk1"/>
                </a:solidFill>
              </a:rPr>
              <a:t>long term</a:t>
            </a:r>
            <a:r>
              <a:rPr lang="en">
                <a:solidFill>
                  <a:schemeClr val="dk1"/>
                </a:solidFill>
              </a:rPr>
              <a:t> customer value we lose by upgrading existing customers to ALL-Languages-Lifetime.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So the </a:t>
            </a:r>
            <a:r>
              <a:rPr lang="en" b="1"/>
              <a:t>Caveat</a:t>
            </a:r>
            <a:r>
              <a:rPr lang="en"/>
              <a:t> is– to sustain revenue </a:t>
            </a:r>
            <a:r>
              <a:rPr lang="en" b="1"/>
              <a:t>growth overtime</a:t>
            </a:r>
            <a:r>
              <a:rPr lang="en"/>
              <a:t>, acquiring </a:t>
            </a:r>
            <a:r>
              <a:rPr lang="en" b="1"/>
              <a:t>new</a:t>
            </a:r>
            <a:r>
              <a:rPr lang="en"/>
              <a:t> limited subscriptions is also essential when when converting existing customers to </a:t>
            </a:r>
            <a:r>
              <a:rPr lang="en">
                <a:solidFill>
                  <a:schemeClr val="dk1"/>
                </a:solidFill>
              </a:rPr>
              <a:t>ALL-Language-Lifetime subscribers, </a:t>
            </a:r>
            <a:r>
              <a:rPr lang="en"/>
              <a:t>since once upgraded, they have reached their maximum purchasing potential.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8"/>
        <p:cNvGrpSpPr/>
        <p:nvPr/>
      </p:nvGrpSpPr>
      <p:grpSpPr>
        <a:xfrm>
          <a:off x="0" y="0"/>
          <a:ext cx="0" cy="0"/>
          <a:chOff x="0" y="0"/>
          <a:chExt cx="0" cy="0"/>
        </a:xfrm>
      </p:grpSpPr>
      <p:sp>
        <p:nvSpPr>
          <p:cNvPr id="59" name="Google Shape;59;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6" name="Google Shape;16;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8"/>
        <p:cNvGrpSpPr/>
        <p:nvPr/>
      </p:nvGrpSpPr>
      <p:grpSpPr>
        <a:xfrm>
          <a:off x="0" y="0"/>
          <a:ext cx="0" cy="0"/>
          <a:chOff x="0" y="0"/>
          <a:chExt cx="0" cy="0"/>
        </a:xfrm>
      </p:grpSpPr>
      <p:sp>
        <p:nvSpPr>
          <p:cNvPr id="19" name="Google Shape;19;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2" name="Google Shape;22;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3" name="Google Shape;23;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8" name="Google Shape;28;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9" name="Google Shape;29;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4" name="Google Shape;34;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5" name="Google Shape;35;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6" name="Google Shape;36;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3" name="Google Shape;43;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4" name="Google Shape;44;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9" name="Google Shape;49;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4" name="Google Shape;54;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A8FB"/>
            </a:gs>
            <a:gs pos="100000">
              <a:srgbClr val="054F74"/>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2"/>
          <p:cNvSpPr txBox="1">
            <a:spLocks noGrp="1"/>
          </p:cNvSpPr>
          <p:nvPr>
            <p:ph type="ctrTitle"/>
          </p:nvPr>
        </p:nvSpPr>
        <p:spPr>
          <a:xfrm>
            <a:off x="978300" y="723600"/>
            <a:ext cx="4962600" cy="36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SUBSCRIBER OPTIMIZATION FOR </a:t>
            </a:r>
            <a:endParaRPr>
              <a:solidFill>
                <a:schemeClr val="lt1"/>
              </a:solidFill>
            </a:endParaRPr>
          </a:p>
          <a:p>
            <a:pPr marL="0" lvl="0" indent="0" algn="l" rtl="0">
              <a:spcBef>
                <a:spcPts val="0"/>
              </a:spcBef>
              <a:spcAft>
                <a:spcPts val="0"/>
              </a:spcAft>
              <a:buNone/>
            </a:pPr>
            <a:r>
              <a:rPr lang="en">
                <a:solidFill>
                  <a:schemeClr val="lt1"/>
                </a:solidFill>
              </a:rPr>
              <a:t>ROSETTA </a:t>
            </a:r>
            <a:endParaRPr>
              <a:solidFill>
                <a:schemeClr val="lt1"/>
              </a:solidFill>
            </a:endParaRPr>
          </a:p>
          <a:p>
            <a:pPr marL="0" lvl="0" indent="0" algn="l" rtl="0">
              <a:spcBef>
                <a:spcPts val="0"/>
              </a:spcBef>
              <a:spcAft>
                <a:spcPts val="0"/>
              </a:spcAft>
              <a:buNone/>
            </a:pPr>
            <a:r>
              <a:rPr lang="en">
                <a:solidFill>
                  <a:schemeClr val="lt1"/>
                </a:solidFill>
              </a:rPr>
              <a:t>STONE</a:t>
            </a:r>
            <a:endParaRPr>
              <a:solidFill>
                <a:schemeClr val="lt1"/>
              </a:solidFill>
            </a:endParaRPr>
          </a:p>
        </p:txBody>
      </p:sp>
      <p:grpSp>
        <p:nvGrpSpPr>
          <p:cNvPr id="66" name="Google Shape;66;p12"/>
          <p:cNvGrpSpPr/>
          <p:nvPr/>
        </p:nvGrpSpPr>
        <p:grpSpPr>
          <a:xfrm>
            <a:off x="5475924" y="723590"/>
            <a:ext cx="3094258" cy="3958979"/>
            <a:chOff x="6065275" y="723600"/>
            <a:chExt cx="2510350" cy="3470353"/>
          </a:xfrm>
        </p:grpSpPr>
        <p:pic>
          <p:nvPicPr>
            <p:cNvPr id="67" name="Google Shape;67;p12"/>
            <p:cNvPicPr preferRelativeResize="0"/>
            <p:nvPr/>
          </p:nvPicPr>
          <p:blipFill>
            <a:blip r:embed="rId3">
              <a:alphaModFix/>
            </a:blip>
            <a:stretch>
              <a:fillRect/>
            </a:stretch>
          </p:blipFill>
          <p:spPr>
            <a:xfrm>
              <a:off x="6065275" y="723600"/>
              <a:ext cx="2510350" cy="2837350"/>
            </a:xfrm>
            <a:prstGeom prst="rect">
              <a:avLst/>
            </a:prstGeom>
            <a:noFill/>
            <a:ln>
              <a:noFill/>
            </a:ln>
          </p:spPr>
        </p:pic>
        <p:sp>
          <p:nvSpPr>
            <p:cNvPr id="68" name="Google Shape;68;p12"/>
            <p:cNvSpPr txBox="1"/>
            <p:nvPr/>
          </p:nvSpPr>
          <p:spPr>
            <a:xfrm>
              <a:off x="6253891" y="3604153"/>
              <a:ext cx="2269500" cy="58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1"/>
                  </a:solidFill>
                  <a:latin typeface="Barlow"/>
                  <a:ea typeface="Barlow"/>
                  <a:cs typeface="Barlow"/>
                  <a:sym typeface="Barlow"/>
                </a:rPr>
                <a:t>THE DATA MINERS</a:t>
              </a:r>
              <a:endParaRPr sz="2000" b="1">
                <a:solidFill>
                  <a:schemeClr val="lt1"/>
                </a:solidFill>
                <a:latin typeface="Barlow"/>
                <a:ea typeface="Barlow"/>
                <a:cs typeface="Barlow"/>
                <a:sym typeface="Barlow"/>
              </a:endParaRPr>
            </a:p>
            <a:p>
              <a:pPr marL="0" lvl="0" indent="0" algn="ctr" rtl="0">
                <a:spcBef>
                  <a:spcPts val="0"/>
                </a:spcBef>
                <a:spcAft>
                  <a:spcPts val="0"/>
                </a:spcAft>
                <a:buNone/>
              </a:pPr>
              <a:r>
                <a:rPr lang="en" sz="1100">
                  <a:solidFill>
                    <a:schemeClr val="lt1"/>
                  </a:solidFill>
                  <a:latin typeface="Barlow Light"/>
                  <a:ea typeface="Barlow Light"/>
                  <a:cs typeface="Barlow Light"/>
                  <a:sym typeface="Barlow Light"/>
                </a:rPr>
                <a:t>Charlotte Belke, Joseph Calise, Josh Drake, Ronan Kearns, Ryan King, Nella Khachian, </a:t>
              </a:r>
              <a:endParaRPr sz="1100">
                <a:solidFill>
                  <a:schemeClr val="lt1"/>
                </a:solidFill>
                <a:latin typeface="Barlow Light"/>
                <a:ea typeface="Barlow Light"/>
                <a:cs typeface="Barlow Light"/>
                <a:sym typeface="Barlow Light"/>
              </a:endParaRPr>
            </a:p>
          </p:txBody>
        </p:sp>
      </p:grpSp>
      <p:pic>
        <p:nvPicPr>
          <p:cNvPr id="69" name="Google Shape;69;p12"/>
          <p:cNvPicPr preferRelativeResize="0"/>
          <p:nvPr/>
        </p:nvPicPr>
        <p:blipFill rotWithShape="1">
          <a:blip r:embed="rId4">
            <a:alphaModFix/>
          </a:blip>
          <a:srcRect l="67876" t="-3613" r="-6724" b="-3602"/>
          <a:stretch/>
        </p:blipFill>
        <p:spPr>
          <a:xfrm>
            <a:off x="3090184" y="3497725"/>
            <a:ext cx="572925" cy="641025"/>
          </a:xfrm>
          <a:prstGeom prst="rect">
            <a:avLst/>
          </a:prstGeom>
          <a:noFill/>
          <a:ln>
            <a:noFill/>
          </a:ln>
        </p:spPr>
      </p:pic>
      <p:pic>
        <p:nvPicPr>
          <p:cNvPr id="70" name="Google Shape;70;p12"/>
          <p:cNvPicPr preferRelativeResize="0"/>
          <p:nvPr/>
        </p:nvPicPr>
        <p:blipFill>
          <a:blip r:embed="rId5">
            <a:alphaModFix/>
          </a:blip>
          <a:stretch>
            <a:fillRect/>
          </a:stretch>
        </p:blipFill>
        <p:spPr>
          <a:xfrm>
            <a:off x="0" y="2272072"/>
            <a:ext cx="572926" cy="599345"/>
          </a:xfrm>
          <a:prstGeom prst="rect">
            <a:avLst/>
          </a:prstGeom>
          <a:noFill/>
          <a:ln>
            <a:noFill/>
          </a:ln>
        </p:spPr>
      </p:pic>
      <p:sp>
        <p:nvSpPr>
          <p:cNvPr id="71" name="Google Shape;71;p1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1"/>
          <p:cNvSpPr txBox="1">
            <a:spLocks noGrp="1"/>
          </p:cNvSpPr>
          <p:nvPr>
            <p:ph type="title"/>
          </p:nvPr>
        </p:nvSpPr>
        <p:spPr>
          <a:xfrm>
            <a:off x="371600" y="462875"/>
            <a:ext cx="7332900" cy="63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Typical Segmentations</a:t>
            </a:r>
            <a:endParaRPr/>
          </a:p>
        </p:txBody>
      </p:sp>
      <p:sp>
        <p:nvSpPr>
          <p:cNvPr id="335" name="Google Shape;335;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336" name="Google Shape;336;p21"/>
          <p:cNvPicPr preferRelativeResize="0"/>
          <p:nvPr/>
        </p:nvPicPr>
        <p:blipFill>
          <a:blip r:embed="rId3">
            <a:alphaModFix/>
          </a:blip>
          <a:stretch>
            <a:fillRect/>
          </a:stretch>
        </p:blipFill>
        <p:spPr>
          <a:xfrm>
            <a:off x="38075" y="1625900"/>
            <a:ext cx="9086896" cy="3010850"/>
          </a:xfrm>
          <a:prstGeom prst="rect">
            <a:avLst/>
          </a:prstGeom>
          <a:noFill/>
          <a:ln>
            <a:noFill/>
          </a:ln>
        </p:spPr>
      </p:pic>
      <p:sp>
        <p:nvSpPr>
          <p:cNvPr id="337" name="Google Shape;337;p21"/>
          <p:cNvSpPr txBox="1"/>
          <p:nvPr/>
        </p:nvSpPr>
        <p:spPr>
          <a:xfrm>
            <a:off x="0" y="1205200"/>
            <a:ext cx="29100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1"/>
                </a:solidFill>
                <a:latin typeface="Barlow"/>
                <a:ea typeface="Barlow"/>
                <a:cs typeface="Barlow"/>
                <a:sym typeface="Barlow"/>
              </a:rPr>
              <a:t>Geographical Segment</a:t>
            </a:r>
            <a:endParaRPr sz="2000" b="1">
              <a:solidFill>
                <a:schemeClr val="dk1"/>
              </a:solidFill>
              <a:latin typeface="Barlow"/>
              <a:ea typeface="Barlow"/>
              <a:cs typeface="Barlow"/>
              <a:sym typeface="Barlow"/>
            </a:endParaRPr>
          </a:p>
        </p:txBody>
      </p:sp>
      <p:sp>
        <p:nvSpPr>
          <p:cNvPr id="338" name="Google Shape;338;p21"/>
          <p:cNvSpPr txBox="1"/>
          <p:nvPr/>
        </p:nvSpPr>
        <p:spPr>
          <a:xfrm>
            <a:off x="3097975" y="1205200"/>
            <a:ext cx="29100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1"/>
                </a:solidFill>
                <a:latin typeface="Barlow"/>
                <a:ea typeface="Barlow"/>
                <a:cs typeface="Barlow"/>
                <a:sym typeface="Barlow"/>
              </a:rPr>
              <a:t>Store Segment</a:t>
            </a:r>
            <a:endParaRPr sz="2000" b="1">
              <a:solidFill>
                <a:schemeClr val="dk1"/>
              </a:solidFill>
              <a:latin typeface="Barlow"/>
              <a:ea typeface="Barlow"/>
              <a:cs typeface="Barlow"/>
              <a:sym typeface="Barlow"/>
            </a:endParaRPr>
          </a:p>
        </p:txBody>
      </p:sp>
      <p:sp>
        <p:nvSpPr>
          <p:cNvPr id="339" name="Google Shape;339;p21"/>
          <p:cNvSpPr txBox="1"/>
          <p:nvPr/>
        </p:nvSpPr>
        <p:spPr>
          <a:xfrm>
            <a:off x="6195950" y="1205200"/>
            <a:ext cx="29100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1"/>
                </a:solidFill>
                <a:latin typeface="Barlow"/>
                <a:ea typeface="Barlow"/>
                <a:cs typeface="Barlow"/>
                <a:sym typeface="Barlow"/>
              </a:rPr>
              <a:t>Sub. Type Segment</a:t>
            </a:r>
            <a:endParaRPr sz="2000" b="1">
              <a:solidFill>
                <a:schemeClr val="dk1"/>
              </a:solidFill>
              <a:latin typeface="Barlow"/>
              <a:ea typeface="Barlow"/>
              <a:cs typeface="Barlow"/>
              <a:sym typeface="Barlow"/>
            </a:endParaRPr>
          </a:p>
        </p:txBody>
      </p:sp>
      <p:sp>
        <p:nvSpPr>
          <p:cNvPr id="340" name="Google Shape;340;p21"/>
          <p:cNvSpPr txBox="1"/>
          <p:nvPr/>
        </p:nvSpPr>
        <p:spPr>
          <a:xfrm>
            <a:off x="8090725" y="0"/>
            <a:ext cx="1015200" cy="725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Q2</a:t>
            </a:r>
            <a:endParaRPr sz="2000">
              <a:solidFill>
                <a:schemeClr val="dk1"/>
              </a:solidFill>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409850" y="120200"/>
            <a:ext cx="61398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800"/>
              <a:t>How do subscribers differ in behavior?</a:t>
            </a:r>
            <a:endParaRPr sz="3800"/>
          </a:p>
        </p:txBody>
      </p:sp>
      <p:sp>
        <p:nvSpPr>
          <p:cNvPr id="346" name="Google Shape;346;p22"/>
          <p:cNvSpPr txBox="1">
            <a:spLocks noGrp="1"/>
          </p:cNvSpPr>
          <p:nvPr>
            <p:ph type="body" idx="1"/>
          </p:nvPr>
        </p:nvSpPr>
        <p:spPr>
          <a:xfrm>
            <a:off x="495000" y="1509600"/>
            <a:ext cx="4053000" cy="3291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900" b="1">
                <a:highlight>
                  <a:srgbClr val="588FC4"/>
                </a:highlight>
                <a:latin typeface="Barlow"/>
                <a:ea typeface="Barlow"/>
                <a:cs typeface="Barlow"/>
                <a:sym typeface="Barlow"/>
              </a:rPr>
              <a:t>Content Motivated:</a:t>
            </a:r>
            <a:endParaRPr sz="1900" b="1">
              <a:highlight>
                <a:srgbClr val="588FC4"/>
              </a:highlight>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Having auto renew on more often</a:t>
            </a:r>
            <a:endParaRPr sz="1900">
              <a:solidFill>
                <a:srgbClr val="000000"/>
              </a:solidFill>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On average pay 10% more than their counterparts</a:t>
            </a:r>
            <a:endParaRPr sz="1900">
              <a:solidFill>
                <a:srgbClr val="000000"/>
              </a:solidFill>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more interactions with the application</a:t>
            </a:r>
            <a:endParaRPr sz="1900">
              <a:solidFill>
                <a:srgbClr val="000000"/>
              </a:solidFill>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more completed units and modules in the application</a:t>
            </a:r>
            <a:endParaRPr sz="1900"/>
          </a:p>
          <a:p>
            <a:pPr marL="0" lvl="0" indent="0" algn="l" rtl="0">
              <a:spcBef>
                <a:spcPts val="600"/>
              </a:spcBef>
              <a:spcAft>
                <a:spcPts val="0"/>
              </a:spcAft>
              <a:buNone/>
            </a:pPr>
            <a:endParaRPr/>
          </a:p>
        </p:txBody>
      </p:sp>
      <p:sp>
        <p:nvSpPr>
          <p:cNvPr id="347" name="Google Shape;347;p2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348" name="Google Shape;348;p22"/>
          <p:cNvSpPr txBox="1"/>
          <p:nvPr/>
        </p:nvSpPr>
        <p:spPr>
          <a:xfrm>
            <a:off x="8090725" y="0"/>
            <a:ext cx="1015200" cy="338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Q2</a:t>
            </a:r>
            <a:endParaRPr sz="2000">
              <a:solidFill>
                <a:schemeClr val="dk1"/>
              </a:solidFill>
              <a:latin typeface="Barlow Light"/>
              <a:ea typeface="Barlow Light"/>
              <a:cs typeface="Barlow Light"/>
              <a:sym typeface="Barlow Light"/>
            </a:endParaRPr>
          </a:p>
        </p:txBody>
      </p:sp>
      <p:sp>
        <p:nvSpPr>
          <p:cNvPr id="349" name="Google Shape;349;p22"/>
          <p:cNvSpPr txBox="1"/>
          <p:nvPr/>
        </p:nvSpPr>
        <p:spPr>
          <a:xfrm>
            <a:off x="495000" y="1111700"/>
            <a:ext cx="4053000" cy="46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u="sng">
                <a:solidFill>
                  <a:schemeClr val="dk1"/>
                </a:solidFill>
                <a:latin typeface="Barlow"/>
                <a:ea typeface="Barlow"/>
                <a:cs typeface="Barlow"/>
                <a:sym typeface="Barlow"/>
              </a:rPr>
              <a:t>Behavioral Segment</a:t>
            </a:r>
            <a:endParaRPr sz="2000" b="1" u="sng">
              <a:solidFill>
                <a:schemeClr val="dk1"/>
              </a:solidFill>
              <a:latin typeface="Barlow"/>
              <a:ea typeface="Barlow"/>
              <a:cs typeface="Barlow"/>
              <a:sym typeface="Barlow"/>
            </a:endParaRPr>
          </a:p>
        </p:txBody>
      </p:sp>
      <p:pic>
        <p:nvPicPr>
          <p:cNvPr id="350" name="Google Shape;350;p22"/>
          <p:cNvPicPr preferRelativeResize="0"/>
          <p:nvPr/>
        </p:nvPicPr>
        <p:blipFill>
          <a:blip r:embed="rId3">
            <a:alphaModFix/>
          </a:blip>
          <a:stretch>
            <a:fillRect/>
          </a:stretch>
        </p:blipFill>
        <p:spPr>
          <a:xfrm>
            <a:off x="5328100" y="752000"/>
            <a:ext cx="2762620" cy="4391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3"/>
          <p:cNvSpPr txBox="1">
            <a:spLocks noGrp="1"/>
          </p:cNvSpPr>
          <p:nvPr>
            <p:ph type="title"/>
          </p:nvPr>
        </p:nvSpPr>
        <p:spPr>
          <a:xfrm>
            <a:off x="415425" y="109350"/>
            <a:ext cx="59682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800"/>
              <a:t>How do subscribers differ in behavior?</a:t>
            </a:r>
            <a:endParaRPr sz="3800"/>
          </a:p>
        </p:txBody>
      </p:sp>
      <p:sp>
        <p:nvSpPr>
          <p:cNvPr id="356" name="Google Shape;356;p23"/>
          <p:cNvSpPr txBox="1">
            <a:spLocks noGrp="1"/>
          </p:cNvSpPr>
          <p:nvPr>
            <p:ph type="body" idx="1"/>
          </p:nvPr>
        </p:nvSpPr>
        <p:spPr>
          <a:xfrm>
            <a:off x="466225" y="1576200"/>
            <a:ext cx="4053000" cy="3291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900" b="1">
                <a:highlight>
                  <a:srgbClr val="F0B546"/>
                </a:highlight>
                <a:latin typeface="Barlow"/>
                <a:ea typeface="Barlow"/>
                <a:cs typeface="Barlow"/>
                <a:sym typeface="Barlow"/>
              </a:rPr>
              <a:t>Price Motivated:</a:t>
            </a:r>
            <a:endParaRPr sz="1900" b="1">
              <a:highlight>
                <a:srgbClr val="F0B546"/>
              </a:highlight>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Having auto renew off more often</a:t>
            </a:r>
            <a:endParaRPr sz="1900">
              <a:solidFill>
                <a:srgbClr val="000000"/>
              </a:solidFill>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Pay ~10% less on average</a:t>
            </a:r>
            <a:endParaRPr sz="1900">
              <a:solidFill>
                <a:srgbClr val="000000"/>
              </a:solidFill>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less overall interactions with the application</a:t>
            </a:r>
            <a:endParaRPr sz="1900">
              <a:solidFill>
                <a:srgbClr val="000000"/>
              </a:solidFill>
              <a:latin typeface="Barlow"/>
              <a:ea typeface="Barlow"/>
              <a:cs typeface="Barlow"/>
              <a:sym typeface="Barlow"/>
            </a:endParaRPr>
          </a:p>
          <a:p>
            <a:pPr marL="457200" lvl="0" indent="-349250" algn="l" rtl="0">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less complete units and modules in the application</a:t>
            </a:r>
            <a:endParaRPr sz="1900"/>
          </a:p>
          <a:p>
            <a:pPr marL="0" lvl="0" indent="0" algn="l" rtl="0">
              <a:spcBef>
                <a:spcPts val="600"/>
              </a:spcBef>
              <a:spcAft>
                <a:spcPts val="0"/>
              </a:spcAft>
              <a:buNone/>
            </a:pPr>
            <a:endParaRPr/>
          </a:p>
        </p:txBody>
      </p:sp>
      <p:sp>
        <p:nvSpPr>
          <p:cNvPr id="357" name="Google Shape;357;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58" name="Google Shape;358;p23"/>
          <p:cNvSpPr txBox="1"/>
          <p:nvPr/>
        </p:nvSpPr>
        <p:spPr>
          <a:xfrm>
            <a:off x="8090725" y="0"/>
            <a:ext cx="1015200" cy="338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Q2</a:t>
            </a:r>
            <a:endParaRPr sz="2000">
              <a:solidFill>
                <a:schemeClr val="dk1"/>
              </a:solidFill>
              <a:latin typeface="Barlow Light"/>
              <a:ea typeface="Barlow Light"/>
              <a:cs typeface="Barlow Light"/>
              <a:sym typeface="Barlow Light"/>
            </a:endParaRPr>
          </a:p>
        </p:txBody>
      </p:sp>
      <p:sp>
        <p:nvSpPr>
          <p:cNvPr id="359" name="Google Shape;359;p23"/>
          <p:cNvSpPr txBox="1"/>
          <p:nvPr/>
        </p:nvSpPr>
        <p:spPr>
          <a:xfrm>
            <a:off x="466225" y="1192050"/>
            <a:ext cx="4053000" cy="46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u="sng">
                <a:solidFill>
                  <a:schemeClr val="dk1"/>
                </a:solidFill>
                <a:latin typeface="Barlow"/>
                <a:ea typeface="Barlow"/>
                <a:cs typeface="Barlow"/>
                <a:sym typeface="Barlow"/>
              </a:rPr>
              <a:t>Behavioral Segment</a:t>
            </a:r>
            <a:endParaRPr sz="2000" b="1" u="sng">
              <a:solidFill>
                <a:schemeClr val="dk1"/>
              </a:solidFill>
              <a:latin typeface="Barlow"/>
              <a:ea typeface="Barlow"/>
              <a:cs typeface="Barlow"/>
              <a:sym typeface="Barlow"/>
            </a:endParaRPr>
          </a:p>
        </p:txBody>
      </p:sp>
      <p:pic>
        <p:nvPicPr>
          <p:cNvPr id="360" name="Google Shape;360;p23"/>
          <p:cNvPicPr preferRelativeResize="0"/>
          <p:nvPr/>
        </p:nvPicPr>
        <p:blipFill>
          <a:blip r:embed="rId3">
            <a:alphaModFix/>
          </a:blip>
          <a:stretch>
            <a:fillRect/>
          </a:stretch>
        </p:blipFill>
        <p:spPr>
          <a:xfrm>
            <a:off x="4556175" y="1277839"/>
            <a:ext cx="4549750" cy="27323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352550" y="168600"/>
            <a:ext cx="67365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800"/>
              <a:t>Which customers can we sell more to?</a:t>
            </a:r>
            <a:endParaRPr sz="3800"/>
          </a:p>
        </p:txBody>
      </p:sp>
      <p:sp>
        <p:nvSpPr>
          <p:cNvPr id="366" name="Google Shape;366;p24"/>
          <p:cNvSpPr txBox="1">
            <a:spLocks noGrp="1"/>
          </p:cNvSpPr>
          <p:nvPr>
            <p:ph type="body" idx="1"/>
          </p:nvPr>
        </p:nvSpPr>
        <p:spPr>
          <a:xfrm>
            <a:off x="129050" y="1098900"/>
            <a:ext cx="4166400" cy="2640900"/>
          </a:xfrm>
          <a:prstGeom prst="rect">
            <a:avLst/>
          </a:prstGeom>
        </p:spPr>
        <p:txBody>
          <a:bodyPr spcFirstLastPara="1" wrap="square" lIns="0" tIns="0" rIns="0" bIns="0" anchor="t" anchorCtr="0">
            <a:noAutofit/>
          </a:bodyPr>
          <a:lstStyle/>
          <a:p>
            <a:pPr marL="457200" lvl="0" indent="-311150" algn="l" rtl="0">
              <a:lnSpc>
                <a:spcPct val="115000"/>
              </a:lnSpc>
              <a:spcBef>
                <a:spcPts val="0"/>
              </a:spcBef>
              <a:spcAft>
                <a:spcPts val="0"/>
              </a:spcAft>
              <a:buSzPts val="1300"/>
              <a:buFont typeface="Barlow"/>
              <a:buChar char="-"/>
            </a:pPr>
            <a:r>
              <a:rPr lang="en" sz="1300" b="1">
                <a:solidFill>
                  <a:srgbClr val="000000"/>
                </a:solidFill>
                <a:latin typeface="Barlow"/>
                <a:ea typeface="Barlow"/>
                <a:cs typeface="Barlow"/>
                <a:sym typeface="Barlow"/>
              </a:rPr>
              <a:t>Customer Group</a:t>
            </a:r>
            <a:endParaRPr sz="1300" b="1">
              <a:solidFill>
                <a:srgbClr val="000000"/>
              </a:solidFill>
              <a:latin typeface="Barlow"/>
              <a:ea typeface="Barlow"/>
              <a:cs typeface="Barlow"/>
              <a:sym typeface="Barlow"/>
            </a:endParaRPr>
          </a:p>
          <a:p>
            <a:pPr marL="914400" lvl="1" indent="-330200" algn="l" rtl="0">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Customers who open 25% of our emails, and interact with 5% of them</a:t>
            </a:r>
            <a:endParaRPr sz="1600">
              <a:solidFill>
                <a:srgbClr val="000000"/>
              </a:solidFill>
              <a:latin typeface="Barlow"/>
              <a:ea typeface="Barlow"/>
              <a:cs typeface="Barlow"/>
              <a:sym typeface="Barlow"/>
            </a:endParaRPr>
          </a:p>
          <a:p>
            <a:pPr marL="914400" lvl="1" indent="-330200" algn="l" rtl="0">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No geographical affect</a:t>
            </a:r>
            <a:endParaRPr sz="1600">
              <a:solidFill>
                <a:srgbClr val="000000"/>
              </a:solidFill>
              <a:latin typeface="Barlow"/>
              <a:ea typeface="Barlow"/>
              <a:cs typeface="Barlow"/>
              <a:sym typeface="Barlow"/>
            </a:endParaRPr>
          </a:p>
          <a:p>
            <a:pPr marL="914400" lvl="1" indent="-330200" algn="l" rtl="0">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Clear geographical language preferences.</a:t>
            </a:r>
            <a:endParaRPr sz="1300" b="1">
              <a:solidFill>
                <a:srgbClr val="000000"/>
              </a:solidFill>
              <a:latin typeface="Barlow"/>
              <a:ea typeface="Barlow"/>
              <a:cs typeface="Barlow"/>
              <a:sym typeface="Barlow"/>
            </a:endParaRPr>
          </a:p>
          <a:p>
            <a:pPr marL="457200" lvl="0" indent="-311150" algn="l" rtl="0">
              <a:lnSpc>
                <a:spcPct val="115000"/>
              </a:lnSpc>
              <a:spcBef>
                <a:spcPts val="0"/>
              </a:spcBef>
              <a:spcAft>
                <a:spcPts val="0"/>
              </a:spcAft>
              <a:buSzPts val="1300"/>
              <a:buFont typeface="Barlow"/>
              <a:buChar char="-"/>
            </a:pPr>
            <a:r>
              <a:rPr lang="en" sz="1300" b="1">
                <a:solidFill>
                  <a:srgbClr val="000000"/>
                </a:solidFill>
                <a:latin typeface="Barlow"/>
                <a:ea typeface="Barlow"/>
                <a:cs typeface="Barlow"/>
                <a:sym typeface="Barlow"/>
              </a:rPr>
              <a:t>Limitation</a:t>
            </a:r>
            <a:endParaRPr sz="1300" b="1">
              <a:solidFill>
                <a:srgbClr val="000000"/>
              </a:solidFill>
              <a:latin typeface="Barlow"/>
              <a:ea typeface="Barlow"/>
              <a:cs typeface="Barlow"/>
              <a:sym typeface="Barlow"/>
            </a:endParaRPr>
          </a:p>
          <a:p>
            <a:pPr marL="914400" lvl="0" indent="-330200" algn="l" rtl="0">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These customers make up only 9.7% of our customer base</a:t>
            </a:r>
            <a:endParaRPr sz="1300" b="1">
              <a:solidFill>
                <a:srgbClr val="000000"/>
              </a:solidFill>
              <a:latin typeface="Barlow"/>
              <a:ea typeface="Barlow"/>
              <a:cs typeface="Barlow"/>
              <a:sym typeface="Barlow"/>
            </a:endParaRPr>
          </a:p>
          <a:p>
            <a:pPr marL="457200" lvl="0" indent="-311150" algn="l" rtl="0">
              <a:lnSpc>
                <a:spcPct val="115000"/>
              </a:lnSpc>
              <a:spcBef>
                <a:spcPts val="0"/>
              </a:spcBef>
              <a:spcAft>
                <a:spcPts val="0"/>
              </a:spcAft>
              <a:buSzPts val="1300"/>
              <a:buFont typeface="Barlow"/>
              <a:buChar char="-"/>
            </a:pPr>
            <a:r>
              <a:rPr lang="en" sz="1300" b="1">
                <a:solidFill>
                  <a:srgbClr val="000000"/>
                </a:solidFill>
                <a:latin typeface="Barlow"/>
                <a:ea typeface="Barlow"/>
                <a:cs typeface="Barlow"/>
                <a:sym typeface="Barlow"/>
              </a:rPr>
              <a:t>Upsell Possibility</a:t>
            </a:r>
            <a:endParaRPr sz="1300" b="1">
              <a:solidFill>
                <a:srgbClr val="000000"/>
              </a:solidFill>
              <a:latin typeface="Barlow"/>
              <a:ea typeface="Barlow"/>
              <a:cs typeface="Barlow"/>
              <a:sym typeface="Barlow"/>
            </a:endParaRPr>
          </a:p>
          <a:p>
            <a:pPr marL="914400" lvl="0" indent="-330200" algn="l" rtl="0">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Targeted promotions towards languages with higher  i.e, US/Canada have a higher interaction rate with European languages. </a:t>
            </a:r>
            <a:endParaRPr sz="1600">
              <a:solidFill>
                <a:srgbClr val="000000"/>
              </a:solidFill>
              <a:latin typeface="Barlow"/>
              <a:ea typeface="Barlow"/>
              <a:cs typeface="Barlow"/>
              <a:sym typeface="Barlow"/>
            </a:endParaRPr>
          </a:p>
          <a:p>
            <a:pPr marL="0" lvl="0" indent="0" algn="l" rtl="0">
              <a:lnSpc>
                <a:spcPct val="115000"/>
              </a:lnSpc>
              <a:spcBef>
                <a:spcPts val="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b="1">
              <a:solidFill>
                <a:srgbClr val="000000"/>
              </a:solidFill>
              <a:latin typeface="Arial"/>
              <a:ea typeface="Arial"/>
              <a:cs typeface="Arial"/>
              <a:sym typeface="Arial"/>
            </a:endParaRPr>
          </a:p>
        </p:txBody>
      </p:sp>
      <p:sp>
        <p:nvSpPr>
          <p:cNvPr id="367" name="Google Shape;367;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368" name="Google Shape;368;p24"/>
          <p:cNvPicPr preferRelativeResize="0"/>
          <p:nvPr/>
        </p:nvPicPr>
        <p:blipFill>
          <a:blip r:embed="rId3">
            <a:alphaModFix/>
          </a:blip>
          <a:stretch>
            <a:fillRect/>
          </a:stretch>
        </p:blipFill>
        <p:spPr>
          <a:xfrm>
            <a:off x="4363300" y="1428475"/>
            <a:ext cx="4780698" cy="2789524"/>
          </a:xfrm>
          <a:prstGeom prst="rect">
            <a:avLst/>
          </a:prstGeom>
          <a:noFill/>
          <a:ln>
            <a:noFill/>
          </a:ln>
        </p:spPr>
      </p:pic>
      <p:sp>
        <p:nvSpPr>
          <p:cNvPr id="369" name="Google Shape;369;p24"/>
          <p:cNvSpPr txBox="1"/>
          <p:nvPr/>
        </p:nvSpPr>
        <p:spPr>
          <a:xfrm>
            <a:off x="8090725" y="0"/>
            <a:ext cx="1015200" cy="338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Q3</a:t>
            </a:r>
            <a:endParaRPr sz="2000">
              <a:solidFill>
                <a:schemeClr val="dk1"/>
              </a:solidFill>
              <a:latin typeface="Barlow Light"/>
              <a:ea typeface="Barlow Light"/>
              <a:cs typeface="Barlow Light"/>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5"/>
          <p:cNvSpPr txBox="1">
            <a:spLocks noGrp="1"/>
          </p:cNvSpPr>
          <p:nvPr>
            <p:ph type="title"/>
          </p:nvPr>
        </p:nvSpPr>
        <p:spPr>
          <a:xfrm>
            <a:off x="298400" y="133900"/>
            <a:ext cx="5640900" cy="950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Profiling our customers not continuing</a:t>
            </a:r>
            <a:endParaRPr sz="3700"/>
          </a:p>
        </p:txBody>
      </p:sp>
      <p:sp>
        <p:nvSpPr>
          <p:cNvPr id="375" name="Google Shape;375;p25"/>
          <p:cNvSpPr txBox="1">
            <a:spLocks noGrp="1"/>
          </p:cNvSpPr>
          <p:nvPr>
            <p:ph type="body" idx="1"/>
          </p:nvPr>
        </p:nvSpPr>
        <p:spPr>
          <a:xfrm>
            <a:off x="249600" y="1422250"/>
            <a:ext cx="5265900" cy="2824500"/>
          </a:xfrm>
          <a:prstGeom prst="rect">
            <a:avLst/>
          </a:prstGeom>
        </p:spPr>
        <p:txBody>
          <a:bodyPr spcFirstLastPara="1" wrap="square" lIns="0" tIns="0" rIns="0" bIns="0" anchor="t" anchorCtr="0">
            <a:noAutofit/>
          </a:bodyPr>
          <a:lstStyle/>
          <a:p>
            <a:pPr marL="457200" lvl="0" indent="-361950" algn="l" rtl="0">
              <a:spcBef>
                <a:spcPts val="600"/>
              </a:spcBef>
              <a:spcAft>
                <a:spcPts val="0"/>
              </a:spcAft>
              <a:buSzPts val="2100"/>
              <a:buChar char="-"/>
            </a:pPr>
            <a:r>
              <a:rPr lang="en" sz="2100"/>
              <a:t>Customers with auto renew off equate to </a:t>
            </a:r>
            <a:r>
              <a:rPr lang="en" sz="2100" b="1">
                <a:latin typeface="Barlow"/>
                <a:ea typeface="Barlow"/>
                <a:cs typeface="Barlow"/>
                <a:sym typeface="Barlow"/>
              </a:rPr>
              <a:t>60%</a:t>
            </a:r>
            <a:r>
              <a:rPr lang="en" sz="2100"/>
              <a:t> of all limited customers.</a:t>
            </a:r>
            <a:endParaRPr sz="2100"/>
          </a:p>
          <a:p>
            <a:pPr marL="457200" lvl="0" indent="-336550" algn="l" rtl="0">
              <a:spcBef>
                <a:spcPts val="0"/>
              </a:spcBef>
              <a:spcAft>
                <a:spcPts val="0"/>
              </a:spcAft>
              <a:buSzPts val="1700"/>
              <a:buChar char="-"/>
            </a:pPr>
            <a:r>
              <a:rPr lang="en" sz="2100"/>
              <a:t>Profile matches our segmentation group of </a:t>
            </a:r>
            <a:r>
              <a:rPr lang="en" sz="1900" b="1">
                <a:highlight>
                  <a:srgbClr val="F0B546"/>
                </a:highlight>
                <a:latin typeface="Barlow"/>
                <a:ea typeface="Barlow"/>
                <a:cs typeface="Barlow"/>
                <a:sym typeface="Barlow"/>
              </a:rPr>
              <a:t>Price Motivated</a:t>
            </a:r>
            <a:r>
              <a:rPr lang="en" sz="1800" b="1">
                <a:highlight>
                  <a:schemeClr val="lt1"/>
                </a:highlight>
                <a:latin typeface="Barlow"/>
                <a:ea typeface="Barlow"/>
                <a:cs typeface="Barlow"/>
                <a:sym typeface="Barlow"/>
              </a:rPr>
              <a:t> </a:t>
            </a:r>
            <a:r>
              <a:rPr lang="en" sz="2100">
                <a:highlight>
                  <a:schemeClr val="lt1"/>
                </a:highlight>
              </a:rPr>
              <a:t>customers</a:t>
            </a:r>
            <a:r>
              <a:rPr lang="en" sz="1800" b="1">
                <a:highlight>
                  <a:schemeClr val="lt1"/>
                </a:highlight>
                <a:latin typeface="Barlow"/>
                <a:ea typeface="Barlow"/>
                <a:cs typeface="Barlow"/>
                <a:sym typeface="Barlow"/>
              </a:rPr>
              <a:t>:</a:t>
            </a:r>
            <a:endParaRPr sz="2100">
              <a:highlight>
                <a:schemeClr val="lt1"/>
              </a:highlight>
            </a:endParaRPr>
          </a:p>
          <a:p>
            <a:pPr marL="914400" lvl="1" indent="-361950" algn="l" rtl="0">
              <a:spcBef>
                <a:spcPts val="0"/>
              </a:spcBef>
              <a:spcAft>
                <a:spcPts val="0"/>
              </a:spcAft>
              <a:buSzPts val="2100"/>
              <a:buChar char="-"/>
            </a:pPr>
            <a:r>
              <a:rPr lang="en" sz="2100"/>
              <a:t>Tend to subscribe for ~3 months less.</a:t>
            </a:r>
            <a:endParaRPr sz="2100"/>
          </a:p>
          <a:p>
            <a:pPr marL="914400" lvl="1" indent="-361950" algn="l" rtl="0">
              <a:spcBef>
                <a:spcPts val="0"/>
              </a:spcBef>
              <a:spcAft>
                <a:spcPts val="0"/>
              </a:spcAft>
              <a:buSzPts val="2100"/>
              <a:buChar char="-"/>
            </a:pPr>
            <a:r>
              <a:rPr lang="en" sz="2100"/>
              <a:t>Pay on average 10% less.</a:t>
            </a:r>
            <a:endParaRPr sz="2100"/>
          </a:p>
          <a:p>
            <a:pPr marL="914400" lvl="1" indent="-361950" algn="l" rtl="0">
              <a:spcBef>
                <a:spcPts val="0"/>
              </a:spcBef>
              <a:spcAft>
                <a:spcPts val="0"/>
              </a:spcAft>
              <a:buSzPts val="2100"/>
              <a:buChar char="-"/>
            </a:pPr>
            <a:r>
              <a:rPr lang="en" sz="2100"/>
              <a:t>Will usually have less application activity and completed units and modules.</a:t>
            </a:r>
            <a:endParaRPr sz="2100"/>
          </a:p>
          <a:p>
            <a:pPr marL="0" lvl="0" indent="0" algn="l" rtl="0">
              <a:spcBef>
                <a:spcPts val="600"/>
              </a:spcBef>
              <a:spcAft>
                <a:spcPts val="0"/>
              </a:spcAft>
              <a:buNone/>
            </a:pPr>
            <a:endParaRPr sz="1900"/>
          </a:p>
          <a:p>
            <a:pPr marL="0" lvl="0" indent="0" algn="l" rtl="0">
              <a:spcBef>
                <a:spcPts val="600"/>
              </a:spcBef>
              <a:spcAft>
                <a:spcPts val="0"/>
              </a:spcAft>
              <a:buNone/>
            </a:pPr>
            <a:endParaRPr/>
          </a:p>
        </p:txBody>
      </p:sp>
      <p:sp>
        <p:nvSpPr>
          <p:cNvPr id="376" name="Google Shape;376;p2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pic>
        <p:nvPicPr>
          <p:cNvPr id="377" name="Google Shape;377;p25"/>
          <p:cNvPicPr preferRelativeResize="0"/>
          <p:nvPr/>
        </p:nvPicPr>
        <p:blipFill>
          <a:blip r:embed="rId3">
            <a:alphaModFix/>
          </a:blip>
          <a:stretch>
            <a:fillRect/>
          </a:stretch>
        </p:blipFill>
        <p:spPr>
          <a:xfrm>
            <a:off x="5593125" y="494050"/>
            <a:ext cx="3550875" cy="2129125"/>
          </a:xfrm>
          <a:prstGeom prst="rect">
            <a:avLst/>
          </a:prstGeom>
          <a:noFill/>
          <a:ln>
            <a:noFill/>
          </a:ln>
        </p:spPr>
      </p:pic>
      <p:sp>
        <p:nvSpPr>
          <p:cNvPr id="378" name="Google Shape;378;p25"/>
          <p:cNvSpPr txBox="1"/>
          <p:nvPr/>
        </p:nvSpPr>
        <p:spPr>
          <a:xfrm>
            <a:off x="8090725" y="-177350"/>
            <a:ext cx="1015200" cy="735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Q4</a:t>
            </a:r>
            <a:endParaRPr sz="2000">
              <a:solidFill>
                <a:schemeClr val="dk1"/>
              </a:solidFill>
              <a:latin typeface="Barlow Light"/>
              <a:ea typeface="Barlow Light"/>
              <a:cs typeface="Barlow Light"/>
              <a:sym typeface="Barlow Light"/>
            </a:endParaRPr>
          </a:p>
        </p:txBody>
      </p:sp>
      <p:pic>
        <p:nvPicPr>
          <p:cNvPr id="379" name="Google Shape;379;p25"/>
          <p:cNvPicPr preferRelativeResize="0"/>
          <p:nvPr/>
        </p:nvPicPr>
        <p:blipFill>
          <a:blip r:embed="rId4">
            <a:alphaModFix/>
          </a:blip>
          <a:stretch>
            <a:fillRect/>
          </a:stretch>
        </p:blipFill>
        <p:spPr>
          <a:xfrm>
            <a:off x="5579665" y="2617425"/>
            <a:ext cx="3545285" cy="212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xfrm>
            <a:off x="457200" y="323125"/>
            <a:ext cx="6985500" cy="628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Barriers to Engagement</a:t>
            </a:r>
            <a:endParaRPr/>
          </a:p>
        </p:txBody>
      </p:sp>
      <p:sp>
        <p:nvSpPr>
          <p:cNvPr id="385" name="Google Shape;385;p26"/>
          <p:cNvSpPr txBox="1">
            <a:spLocks noGrp="1"/>
          </p:cNvSpPr>
          <p:nvPr>
            <p:ph type="body" idx="1"/>
          </p:nvPr>
        </p:nvSpPr>
        <p:spPr>
          <a:xfrm>
            <a:off x="457200" y="1208075"/>
            <a:ext cx="5409300" cy="3428700"/>
          </a:xfrm>
          <a:prstGeom prst="rect">
            <a:avLst/>
          </a:prstGeom>
        </p:spPr>
        <p:txBody>
          <a:bodyPr spcFirstLastPara="1" wrap="square" lIns="0" tIns="0" rIns="0" bIns="0" anchor="t" anchorCtr="0">
            <a:noAutofit/>
          </a:bodyPr>
          <a:lstStyle/>
          <a:p>
            <a:pPr marL="457200" lvl="0" indent="-336550" algn="l" rtl="0">
              <a:spcBef>
                <a:spcPts val="600"/>
              </a:spcBef>
              <a:spcAft>
                <a:spcPts val="0"/>
              </a:spcAft>
              <a:buSzPts val="1700"/>
              <a:buChar char="-"/>
            </a:pPr>
            <a:r>
              <a:rPr lang="en" sz="1700"/>
              <a:t>We identified Email Subscriptions as our largest barrier to engagement.</a:t>
            </a:r>
            <a:endParaRPr sz="1700"/>
          </a:p>
          <a:p>
            <a:pPr marL="914400" lvl="1" indent="-336550" algn="l" rtl="0">
              <a:spcBef>
                <a:spcPts val="0"/>
              </a:spcBef>
              <a:spcAft>
                <a:spcPts val="0"/>
              </a:spcAft>
              <a:buSzPts val="1700"/>
              <a:buChar char="-"/>
            </a:pPr>
            <a:r>
              <a:rPr lang="en" sz="1700"/>
              <a:t>Only</a:t>
            </a:r>
            <a:r>
              <a:rPr lang="en" sz="1700" b="1">
                <a:latin typeface="Barlow"/>
                <a:ea typeface="Barlow"/>
                <a:cs typeface="Barlow"/>
                <a:sym typeface="Barlow"/>
              </a:rPr>
              <a:t> 47.5%</a:t>
            </a:r>
            <a:r>
              <a:rPr lang="en" sz="1700"/>
              <a:t> of our customers are subscribed to emails.</a:t>
            </a:r>
            <a:endParaRPr sz="1700"/>
          </a:p>
          <a:p>
            <a:pPr marL="914400" lvl="1" indent="-336550" algn="l" rtl="0">
              <a:spcBef>
                <a:spcPts val="0"/>
              </a:spcBef>
              <a:spcAft>
                <a:spcPts val="0"/>
              </a:spcAft>
              <a:buSzPts val="1700"/>
              <a:buChar char="-"/>
            </a:pPr>
            <a:r>
              <a:rPr lang="en" sz="1700"/>
              <a:t>These customers have an average click rate of </a:t>
            </a:r>
            <a:r>
              <a:rPr lang="en" sz="1700" b="1">
                <a:latin typeface="Barlow"/>
                <a:ea typeface="Barlow"/>
                <a:cs typeface="Barlow"/>
                <a:sym typeface="Barlow"/>
              </a:rPr>
              <a:t>26%</a:t>
            </a:r>
            <a:r>
              <a:rPr lang="en" sz="1700"/>
              <a:t> which is above MailChimp’s benchmarks for our industry.</a:t>
            </a:r>
            <a:endParaRPr sz="1700"/>
          </a:p>
          <a:p>
            <a:pPr marL="457200" lvl="0" indent="-336550" algn="l" rtl="0">
              <a:spcBef>
                <a:spcPts val="0"/>
              </a:spcBef>
              <a:spcAft>
                <a:spcPts val="0"/>
              </a:spcAft>
              <a:buSzPts val="1700"/>
              <a:buChar char="-"/>
            </a:pPr>
            <a:r>
              <a:rPr lang="en" sz="1700"/>
              <a:t>Customers with </a:t>
            </a:r>
            <a:r>
              <a:rPr lang="en" sz="1700" b="1">
                <a:latin typeface="Barlow"/>
                <a:ea typeface="Barlow"/>
                <a:cs typeface="Barlow"/>
                <a:sym typeface="Barlow"/>
              </a:rPr>
              <a:t>auto renew off</a:t>
            </a:r>
            <a:r>
              <a:rPr lang="en" sz="1700"/>
              <a:t> have lower engagement, and show to be subscribed less to emails </a:t>
            </a:r>
            <a:r>
              <a:rPr lang="en" sz="1700" b="1">
                <a:latin typeface="Barlow"/>
                <a:ea typeface="Barlow"/>
                <a:cs typeface="Barlow"/>
                <a:sym typeface="Barlow"/>
              </a:rPr>
              <a:t>(only 43%)</a:t>
            </a:r>
            <a:endParaRPr sz="1700" b="1">
              <a:latin typeface="Barlow"/>
              <a:ea typeface="Barlow"/>
              <a:cs typeface="Barlow"/>
              <a:sym typeface="Barlow"/>
            </a:endParaRPr>
          </a:p>
          <a:p>
            <a:pPr marL="457200" lvl="0" indent="-336550" algn="l" rtl="0">
              <a:spcBef>
                <a:spcPts val="0"/>
              </a:spcBef>
              <a:spcAft>
                <a:spcPts val="0"/>
              </a:spcAft>
              <a:buSzPts val="1700"/>
              <a:buChar char="-"/>
            </a:pPr>
            <a:r>
              <a:rPr lang="en" sz="1700"/>
              <a:t>We recommend to focus on converting non-renewing subscribers to email subscribers to improve engagement metrics.</a:t>
            </a:r>
            <a:endParaRPr sz="1700"/>
          </a:p>
          <a:p>
            <a:pPr marL="0" lvl="0" indent="0" algn="l" rtl="0">
              <a:spcBef>
                <a:spcPts val="600"/>
              </a:spcBef>
              <a:spcAft>
                <a:spcPts val="0"/>
              </a:spcAft>
              <a:buNone/>
            </a:pPr>
            <a:endParaRPr/>
          </a:p>
        </p:txBody>
      </p:sp>
      <p:sp>
        <p:nvSpPr>
          <p:cNvPr id="386" name="Google Shape;386;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87" name="Google Shape;387;p26"/>
          <p:cNvSpPr txBox="1"/>
          <p:nvPr/>
        </p:nvSpPr>
        <p:spPr>
          <a:xfrm>
            <a:off x="8090725" y="-11800"/>
            <a:ext cx="1015200" cy="735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Q4</a:t>
            </a:r>
            <a:endParaRPr sz="2000">
              <a:solidFill>
                <a:schemeClr val="dk1"/>
              </a:solidFill>
              <a:latin typeface="Barlow Light"/>
              <a:ea typeface="Barlow Light"/>
              <a:cs typeface="Barlow Light"/>
              <a:sym typeface="Barlow Light"/>
            </a:endParaRPr>
          </a:p>
        </p:txBody>
      </p:sp>
      <p:pic>
        <p:nvPicPr>
          <p:cNvPr id="388" name="Google Shape;388;p26"/>
          <p:cNvPicPr preferRelativeResize="0"/>
          <p:nvPr/>
        </p:nvPicPr>
        <p:blipFill>
          <a:blip r:embed="rId3">
            <a:alphaModFix/>
          </a:blip>
          <a:stretch>
            <a:fillRect/>
          </a:stretch>
        </p:blipFill>
        <p:spPr>
          <a:xfrm>
            <a:off x="5953650" y="1517713"/>
            <a:ext cx="2972699" cy="25532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7"/>
          <p:cNvSpPr txBox="1">
            <a:spLocks noGrp="1"/>
          </p:cNvSpPr>
          <p:nvPr>
            <p:ph type="title"/>
          </p:nvPr>
        </p:nvSpPr>
        <p:spPr>
          <a:xfrm>
            <a:off x="444475" y="138800"/>
            <a:ext cx="6340200" cy="10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900" b="1">
                <a:latin typeface="Raleway"/>
                <a:ea typeface="Raleway"/>
                <a:cs typeface="Raleway"/>
                <a:sym typeface="Raleway"/>
              </a:rPr>
              <a:t>40.7%</a:t>
            </a:r>
            <a:r>
              <a:rPr lang="en" sz="3900"/>
              <a:t> of our subscriptions begin within 2 months</a:t>
            </a:r>
            <a:endParaRPr sz="3900"/>
          </a:p>
        </p:txBody>
      </p:sp>
      <p:sp>
        <p:nvSpPr>
          <p:cNvPr id="394" name="Google Shape;39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395" name="Google Shape;395;p27"/>
          <p:cNvPicPr preferRelativeResize="0"/>
          <p:nvPr/>
        </p:nvPicPr>
        <p:blipFill>
          <a:blip r:embed="rId3">
            <a:alphaModFix/>
          </a:blip>
          <a:stretch>
            <a:fillRect/>
          </a:stretch>
        </p:blipFill>
        <p:spPr>
          <a:xfrm>
            <a:off x="444475" y="1099300"/>
            <a:ext cx="4537301" cy="2944900"/>
          </a:xfrm>
          <a:prstGeom prst="rect">
            <a:avLst/>
          </a:prstGeom>
          <a:noFill/>
          <a:ln>
            <a:noFill/>
          </a:ln>
        </p:spPr>
      </p:pic>
      <p:sp>
        <p:nvSpPr>
          <p:cNvPr id="396" name="Google Shape;396;p27"/>
          <p:cNvSpPr txBox="1"/>
          <p:nvPr/>
        </p:nvSpPr>
        <p:spPr>
          <a:xfrm>
            <a:off x="8090725" y="0"/>
            <a:ext cx="1015200" cy="735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Q5</a:t>
            </a:r>
            <a:endParaRPr sz="2000">
              <a:solidFill>
                <a:schemeClr val="dk1"/>
              </a:solidFill>
              <a:latin typeface="Barlow Light"/>
              <a:ea typeface="Barlow Light"/>
              <a:cs typeface="Barlow Light"/>
              <a:sym typeface="Barlow Light"/>
            </a:endParaRPr>
          </a:p>
        </p:txBody>
      </p:sp>
      <p:pic>
        <p:nvPicPr>
          <p:cNvPr id="397" name="Google Shape;397;p27"/>
          <p:cNvPicPr preferRelativeResize="0"/>
          <p:nvPr/>
        </p:nvPicPr>
        <p:blipFill>
          <a:blip r:embed="rId4">
            <a:alphaModFix/>
          </a:blip>
          <a:stretch>
            <a:fillRect/>
          </a:stretch>
        </p:blipFill>
        <p:spPr>
          <a:xfrm>
            <a:off x="5645279" y="1099300"/>
            <a:ext cx="2716771" cy="2819800"/>
          </a:xfrm>
          <a:prstGeom prst="rect">
            <a:avLst/>
          </a:prstGeom>
          <a:noFill/>
          <a:ln>
            <a:noFill/>
          </a:ln>
        </p:spPr>
      </p:pic>
      <p:sp>
        <p:nvSpPr>
          <p:cNvPr id="398" name="Google Shape;398;p27"/>
          <p:cNvSpPr txBox="1">
            <a:spLocks noGrp="1"/>
          </p:cNvSpPr>
          <p:nvPr>
            <p:ph type="body" idx="1"/>
          </p:nvPr>
        </p:nvSpPr>
        <p:spPr>
          <a:xfrm>
            <a:off x="317475" y="3992400"/>
            <a:ext cx="8261700" cy="12405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Repeated surge in app activity during February and March. (App Activity data)</a:t>
            </a:r>
            <a:endParaRPr sz="1800"/>
          </a:p>
          <a:p>
            <a:pPr marL="457200" lvl="0" indent="-342900" algn="l" rtl="0">
              <a:spcBef>
                <a:spcPts val="0"/>
              </a:spcBef>
              <a:spcAft>
                <a:spcPts val="0"/>
              </a:spcAft>
              <a:buSzPts val="1800"/>
              <a:buChar char="-"/>
            </a:pPr>
            <a:r>
              <a:rPr lang="en" sz="1800"/>
              <a:t>Correlated the phenomenon with subscription start dates. (Subscription Data)</a:t>
            </a:r>
            <a:endParaRPr sz="1800"/>
          </a:p>
          <a:p>
            <a:pPr marL="457200" lvl="0" indent="-342900" algn="l" rtl="0">
              <a:spcBef>
                <a:spcPts val="0"/>
              </a:spcBef>
              <a:spcAft>
                <a:spcPts val="0"/>
              </a:spcAft>
              <a:buSzPts val="1800"/>
              <a:buChar char="-"/>
            </a:pPr>
            <a:r>
              <a:rPr lang="en" sz="1800"/>
              <a:t>40.7% of annual subscriptions begin in only February and March</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28"/>
          <p:cNvPicPr preferRelativeResize="0"/>
          <p:nvPr/>
        </p:nvPicPr>
        <p:blipFill>
          <a:blip r:embed="rId3">
            <a:alphaModFix/>
          </a:blip>
          <a:stretch>
            <a:fillRect/>
          </a:stretch>
        </p:blipFill>
        <p:spPr>
          <a:xfrm>
            <a:off x="5015800" y="2505075"/>
            <a:ext cx="3986627" cy="2326175"/>
          </a:xfrm>
          <a:prstGeom prst="rect">
            <a:avLst/>
          </a:prstGeom>
          <a:noFill/>
          <a:ln>
            <a:noFill/>
          </a:ln>
        </p:spPr>
      </p:pic>
      <p:sp>
        <p:nvSpPr>
          <p:cNvPr id="404" name="Google Shape;404;p28"/>
          <p:cNvSpPr txBox="1">
            <a:spLocks noGrp="1"/>
          </p:cNvSpPr>
          <p:nvPr>
            <p:ph type="title"/>
          </p:nvPr>
        </p:nvSpPr>
        <p:spPr>
          <a:xfrm>
            <a:off x="457200" y="605600"/>
            <a:ext cx="7633500" cy="58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900"/>
              <a:t>Further Analysis</a:t>
            </a:r>
            <a:endParaRPr sz="3900"/>
          </a:p>
        </p:txBody>
      </p:sp>
      <p:sp>
        <p:nvSpPr>
          <p:cNvPr id="405" name="Google Shape;405;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406" name="Google Shape;406;p28"/>
          <p:cNvSpPr txBox="1"/>
          <p:nvPr/>
        </p:nvSpPr>
        <p:spPr>
          <a:xfrm>
            <a:off x="8090725" y="0"/>
            <a:ext cx="1015200" cy="735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Q5</a:t>
            </a:r>
            <a:endParaRPr sz="2000">
              <a:solidFill>
                <a:schemeClr val="dk1"/>
              </a:solidFill>
              <a:latin typeface="Barlow Light"/>
              <a:ea typeface="Barlow Light"/>
              <a:cs typeface="Barlow Light"/>
              <a:sym typeface="Barlow Light"/>
            </a:endParaRPr>
          </a:p>
        </p:txBody>
      </p:sp>
      <p:sp>
        <p:nvSpPr>
          <p:cNvPr id="407" name="Google Shape;407;p28"/>
          <p:cNvSpPr txBox="1">
            <a:spLocks noGrp="1"/>
          </p:cNvSpPr>
          <p:nvPr>
            <p:ph type="body" idx="1"/>
          </p:nvPr>
        </p:nvSpPr>
        <p:spPr>
          <a:xfrm>
            <a:off x="374550" y="1190050"/>
            <a:ext cx="4090500" cy="18927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Geographic location does not significantly impact subscription trends in these months</a:t>
            </a:r>
            <a:endParaRPr sz="1800"/>
          </a:p>
        </p:txBody>
      </p:sp>
      <p:pic>
        <p:nvPicPr>
          <p:cNvPr id="408" name="Google Shape;408;p28"/>
          <p:cNvPicPr preferRelativeResize="0"/>
          <p:nvPr/>
        </p:nvPicPr>
        <p:blipFill>
          <a:blip r:embed="rId4">
            <a:alphaModFix/>
          </a:blip>
          <a:stretch>
            <a:fillRect/>
          </a:stretch>
        </p:blipFill>
        <p:spPr>
          <a:xfrm>
            <a:off x="15288" y="2505075"/>
            <a:ext cx="1981200" cy="2028825"/>
          </a:xfrm>
          <a:prstGeom prst="rect">
            <a:avLst/>
          </a:prstGeom>
          <a:noFill/>
          <a:ln>
            <a:noFill/>
          </a:ln>
        </p:spPr>
      </p:pic>
      <p:sp>
        <p:nvSpPr>
          <p:cNvPr id="409" name="Google Shape;409;p28"/>
          <p:cNvSpPr txBox="1"/>
          <p:nvPr/>
        </p:nvSpPr>
        <p:spPr>
          <a:xfrm>
            <a:off x="4940825" y="1110375"/>
            <a:ext cx="3884700" cy="1394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There is a concentration of country origin in specific languages during these months.</a:t>
            </a:r>
            <a:endParaRPr sz="2000">
              <a:solidFill>
                <a:schemeClr val="dk1"/>
              </a:solidFill>
              <a:latin typeface="Barlow Light"/>
              <a:ea typeface="Barlow Light"/>
              <a:cs typeface="Barlow Light"/>
              <a:sym typeface="Barlow Light"/>
            </a:endParaRPr>
          </a:p>
        </p:txBody>
      </p:sp>
      <p:pic>
        <p:nvPicPr>
          <p:cNvPr id="410" name="Google Shape;410;p28"/>
          <p:cNvPicPr preferRelativeResize="0"/>
          <p:nvPr/>
        </p:nvPicPr>
        <p:blipFill>
          <a:blip r:embed="rId5">
            <a:alphaModFix/>
          </a:blip>
          <a:stretch>
            <a:fillRect/>
          </a:stretch>
        </p:blipFill>
        <p:spPr>
          <a:xfrm>
            <a:off x="1996500" y="2505075"/>
            <a:ext cx="2705101" cy="2028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Relevant Business Opportunities</a:t>
            </a:r>
            <a:endParaRPr/>
          </a:p>
        </p:txBody>
      </p:sp>
      <p:sp>
        <p:nvSpPr>
          <p:cNvPr id="416" name="Google Shape;416;p29"/>
          <p:cNvSpPr txBox="1">
            <a:spLocks noGrp="1"/>
          </p:cNvSpPr>
          <p:nvPr>
            <p:ph type="body" idx="1"/>
          </p:nvPr>
        </p:nvSpPr>
        <p:spPr>
          <a:xfrm>
            <a:off x="270400" y="19958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Font typeface="Barlow"/>
              <a:buChar char="-"/>
            </a:pPr>
            <a:r>
              <a:rPr lang="en" sz="1800" b="1">
                <a:latin typeface="Barlow"/>
                <a:ea typeface="Barlow"/>
                <a:cs typeface="Barlow"/>
                <a:sym typeface="Barlow"/>
              </a:rPr>
              <a:t>Opportunities</a:t>
            </a:r>
            <a:endParaRPr sz="1800" b="1">
              <a:latin typeface="Barlow"/>
              <a:ea typeface="Barlow"/>
              <a:cs typeface="Barlow"/>
              <a:sym typeface="Barlow"/>
            </a:endParaRPr>
          </a:p>
          <a:p>
            <a:pPr marL="914400" lvl="1" indent="-342900" algn="l" rtl="0">
              <a:spcBef>
                <a:spcPts val="0"/>
              </a:spcBef>
              <a:spcAft>
                <a:spcPts val="0"/>
              </a:spcAft>
              <a:buSzPts val="1800"/>
              <a:buChar char="-"/>
            </a:pPr>
            <a:r>
              <a:rPr lang="en" sz="1800"/>
              <a:t>Increase marketing efforts during peak months to leverage high conversion rates</a:t>
            </a:r>
            <a:endParaRPr sz="1800"/>
          </a:p>
          <a:p>
            <a:pPr marL="914400" lvl="1" indent="-342900" algn="l" rtl="0">
              <a:spcBef>
                <a:spcPts val="0"/>
              </a:spcBef>
              <a:spcAft>
                <a:spcPts val="0"/>
              </a:spcAft>
              <a:buSzPts val="1800"/>
              <a:buChar char="-"/>
            </a:pPr>
            <a:r>
              <a:rPr lang="en" sz="1800"/>
              <a:t>Run more global promotions to incentivize customers</a:t>
            </a:r>
            <a:endParaRPr sz="1800"/>
          </a:p>
          <a:p>
            <a:pPr marL="914400" lvl="1" indent="-342900" algn="l" rtl="0">
              <a:spcBef>
                <a:spcPts val="0"/>
              </a:spcBef>
              <a:spcAft>
                <a:spcPts val="0"/>
              </a:spcAft>
              <a:buSzPts val="1800"/>
              <a:buChar char="-"/>
            </a:pPr>
            <a:r>
              <a:rPr lang="en" sz="1800"/>
              <a:t>Offer bundles tailored to popular destinations relevant to these months (e.g., France and Spain) </a:t>
            </a:r>
            <a:endParaRPr/>
          </a:p>
        </p:txBody>
      </p:sp>
      <p:sp>
        <p:nvSpPr>
          <p:cNvPr id="417" name="Google Shape;417;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pic>
        <p:nvPicPr>
          <p:cNvPr id="418" name="Google Shape;418;p29"/>
          <p:cNvPicPr preferRelativeResize="0"/>
          <p:nvPr/>
        </p:nvPicPr>
        <p:blipFill>
          <a:blip r:embed="rId3">
            <a:alphaModFix/>
          </a:blip>
          <a:stretch>
            <a:fillRect/>
          </a:stretch>
        </p:blipFill>
        <p:spPr>
          <a:xfrm>
            <a:off x="6890425" y="1062800"/>
            <a:ext cx="1460850" cy="2082700"/>
          </a:xfrm>
          <a:prstGeom prst="rect">
            <a:avLst/>
          </a:prstGeom>
          <a:noFill/>
          <a:ln>
            <a:noFill/>
          </a:ln>
        </p:spPr>
      </p:pic>
      <p:pic>
        <p:nvPicPr>
          <p:cNvPr id="419" name="Google Shape;419;p29"/>
          <p:cNvPicPr preferRelativeResize="0"/>
          <p:nvPr/>
        </p:nvPicPr>
        <p:blipFill>
          <a:blip r:embed="rId4">
            <a:alphaModFix/>
          </a:blip>
          <a:stretch>
            <a:fillRect/>
          </a:stretch>
        </p:blipFill>
        <p:spPr>
          <a:xfrm>
            <a:off x="6029775" y="3082648"/>
            <a:ext cx="1015550" cy="1381718"/>
          </a:xfrm>
          <a:prstGeom prst="rect">
            <a:avLst/>
          </a:prstGeom>
          <a:noFill/>
          <a:ln>
            <a:noFill/>
          </a:ln>
        </p:spPr>
      </p:pic>
      <p:pic>
        <p:nvPicPr>
          <p:cNvPr id="420" name="Google Shape;420;p29"/>
          <p:cNvPicPr preferRelativeResize="0"/>
          <p:nvPr/>
        </p:nvPicPr>
        <p:blipFill rotWithShape="1">
          <a:blip r:embed="rId5">
            <a:alphaModFix/>
          </a:blip>
          <a:srcRect l="10272" t="4359" r="6884" b="5371"/>
          <a:stretch/>
        </p:blipFill>
        <p:spPr>
          <a:xfrm>
            <a:off x="7033225" y="3078400"/>
            <a:ext cx="1015550" cy="1390209"/>
          </a:xfrm>
          <a:prstGeom prst="rect">
            <a:avLst/>
          </a:prstGeom>
          <a:noFill/>
          <a:ln>
            <a:noFill/>
          </a:ln>
        </p:spPr>
      </p:pic>
      <p:pic>
        <p:nvPicPr>
          <p:cNvPr id="421" name="Google Shape;421;p29"/>
          <p:cNvPicPr preferRelativeResize="0"/>
          <p:nvPr/>
        </p:nvPicPr>
        <p:blipFill rotWithShape="1">
          <a:blip r:embed="rId6">
            <a:alphaModFix/>
          </a:blip>
          <a:srcRect l="13139" r="13330"/>
          <a:stretch/>
        </p:blipFill>
        <p:spPr>
          <a:xfrm>
            <a:off x="8048775" y="3082950"/>
            <a:ext cx="1015543" cy="138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0"/>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Conclusion/ Executive Summary</a:t>
            </a:r>
            <a:endParaRPr/>
          </a:p>
        </p:txBody>
      </p:sp>
      <p:sp>
        <p:nvSpPr>
          <p:cNvPr id="427" name="Google Shape;427;p3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Agenda</a:t>
            </a:r>
            <a:endParaRPr/>
          </a:p>
        </p:txBody>
      </p:sp>
      <p:sp>
        <p:nvSpPr>
          <p:cNvPr id="77" name="Google Shape;7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78" name="Google Shape;78;p13"/>
          <p:cNvPicPr preferRelativeResize="0"/>
          <p:nvPr/>
        </p:nvPicPr>
        <p:blipFill>
          <a:blip r:embed="rId3">
            <a:alphaModFix/>
          </a:blip>
          <a:stretch>
            <a:fillRect/>
          </a:stretch>
        </p:blipFill>
        <p:spPr>
          <a:xfrm>
            <a:off x="5475924" y="723590"/>
            <a:ext cx="3094258" cy="3236849"/>
          </a:xfrm>
          <a:prstGeom prst="rect">
            <a:avLst/>
          </a:prstGeom>
          <a:noFill/>
          <a:ln>
            <a:noFill/>
          </a:ln>
        </p:spPr>
      </p:pic>
      <p:sp>
        <p:nvSpPr>
          <p:cNvPr id="79" name="Google Shape;79;p13"/>
          <p:cNvSpPr txBox="1"/>
          <p:nvPr/>
        </p:nvSpPr>
        <p:spPr>
          <a:xfrm>
            <a:off x="457200" y="1338050"/>
            <a:ext cx="4761900" cy="318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Introduction</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Action Plan</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Cleaning</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Q1. Valuable Subscriber Identification</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Q2. Subscriber Segment Analysis</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Q3. Upsell Subscriber Identification</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Q4. Non-Renewal Subscriber Profile</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Q5. Business Opportunity Insights</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Action Plan</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Conclusion</a:t>
            </a:r>
            <a:endParaRPr sz="2000">
              <a:solidFill>
                <a:schemeClr val="dk1"/>
              </a:solidFill>
              <a:latin typeface="Barlow Medium"/>
              <a:ea typeface="Barlow Medium"/>
              <a:cs typeface="Barlow Medium"/>
              <a:sym typeface="Barlow Medium"/>
            </a:endParaRPr>
          </a:p>
          <a:p>
            <a:pPr marL="0" lvl="0" indent="0" algn="l" rtl="0">
              <a:lnSpc>
                <a:spcPct val="115000"/>
              </a:lnSpc>
              <a:spcBef>
                <a:spcPts val="0"/>
              </a:spcBef>
              <a:spcAft>
                <a:spcPts val="0"/>
              </a:spcAft>
              <a:buNone/>
            </a:pPr>
            <a:endParaRPr sz="2000">
              <a:solidFill>
                <a:schemeClr val="dk1"/>
              </a:solidFill>
              <a:latin typeface="Barlow Medium"/>
              <a:ea typeface="Barlow Medium"/>
              <a:cs typeface="Barlow Medium"/>
              <a:sym typeface="Barlow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1"/>
          <p:cNvSpPr txBox="1">
            <a:spLocks noGrp="1"/>
          </p:cNvSpPr>
          <p:nvPr>
            <p:ph type="title"/>
          </p:nvPr>
        </p:nvSpPr>
        <p:spPr>
          <a:xfrm>
            <a:off x="510150" y="208600"/>
            <a:ext cx="70065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Executive Summary Recommendations</a:t>
            </a:r>
            <a:endParaRPr/>
          </a:p>
        </p:txBody>
      </p:sp>
      <p:sp>
        <p:nvSpPr>
          <p:cNvPr id="433" name="Google Shape;433;p31"/>
          <p:cNvSpPr txBox="1">
            <a:spLocks noGrp="1"/>
          </p:cNvSpPr>
          <p:nvPr>
            <p:ph type="body" idx="1"/>
          </p:nvPr>
        </p:nvSpPr>
        <p:spPr>
          <a:xfrm>
            <a:off x="457200" y="1519900"/>
            <a:ext cx="7112400" cy="3345300"/>
          </a:xfrm>
          <a:prstGeom prst="rect">
            <a:avLst/>
          </a:prstGeom>
        </p:spPr>
        <p:txBody>
          <a:bodyPr spcFirstLastPara="1" wrap="square" lIns="0" tIns="0" rIns="0" bIns="0" anchor="t" anchorCtr="0">
            <a:noAutofit/>
          </a:bodyPr>
          <a:lstStyle/>
          <a:p>
            <a:pPr marL="0" lvl="0" indent="0" algn="l" rtl="0">
              <a:lnSpc>
                <a:spcPct val="150000"/>
              </a:lnSpc>
              <a:spcBef>
                <a:spcPts val="0"/>
              </a:spcBef>
              <a:spcAft>
                <a:spcPts val="0"/>
              </a:spcAft>
              <a:buNone/>
            </a:pPr>
            <a:r>
              <a:rPr lang="en" sz="1800" b="1" u="sng">
                <a:solidFill>
                  <a:srgbClr val="000000"/>
                </a:solidFill>
                <a:latin typeface="Barlow"/>
                <a:ea typeface="Barlow"/>
                <a:cs typeface="Barlow"/>
                <a:sym typeface="Barlow"/>
              </a:rPr>
              <a:t>Target Scope:</a:t>
            </a:r>
            <a:endParaRPr sz="1800" b="1" u="sng">
              <a:solidFill>
                <a:srgbClr val="000000"/>
              </a:solidFill>
              <a:latin typeface="Barlow"/>
              <a:ea typeface="Barlow"/>
              <a:cs typeface="Barlow"/>
              <a:sym typeface="Barlow"/>
            </a:endParaRPr>
          </a:p>
          <a:p>
            <a:pPr marL="457200" lvl="0" indent="-342900" algn="l" rtl="0">
              <a:lnSpc>
                <a:spcPct val="150000"/>
              </a:lnSpc>
              <a:spcBef>
                <a:spcPts val="0"/>
              </a:spcBef>
              <a:spcAft>
                <a:spcPts val="0"/>
              </a:spcAft>
              <a:buSzPts val="1800"/>
              <a:buFont typeface="Barlow Light"/>
              <a:buChar char="ー"/>
            </a:pPr>
            <a:r>
              <a:rPr lang="en" sz="1800">
                <a:solidFill>
                  <a:srgbClr val="000000"/>
                </a:solidFill>
              </a:rPr>
              <a:t>Balance efforts between converting existing customers to ALL-Lifetime subscriptions and acquiring new customers to replace converted customers.</a:t>
            </a:r>
            <a:endParaRPr sz="1800">
              <a:solidFill>
                <a:srgbClr val="000000"/>
              </a:solidFill>
            </a:endParaRPr>
          </a:p>
          <a:p>
            <a:pPr marL="457200" lvl="0" indent="-342900" algn="l" rtl="0">
              <a:lnSpc>
                <a:spcPct val="150000"/>
              </a:lnSpc>
              <a:spcBef>
                <a:spcPts val="0"/>
              </a:spcBef>
              <a:spcAft>
                <a:spcPts val="0"/>
              </a:spcAft>
              <a:buSzPts val="1800"/>
              <a:buFont typeface="Barlow Light"/>
              <a:buChar char="ー"/>
            </a:pPr>
            <a:r>
              <a:rPr lang="en" sz="1800">
                <a:solidFill>
                  <a:srgbClr val="000000"/>
                </a:solidFill>
              </a:rPr>
              <a:t>Utilize tailored marketing strategies based on customer behavior and geographical data to enhance conversion and retention.</a:t>
            </a:r>
            <a:endParaRPr sz="1800">
              <a:solidFill>
                <a:srgbClr val="000000"/>
              </a:solidFill>
            </a:endParaRPr>
          </a:p>
          <a:p>
            <a:pPr marL="457200" lvl="0" indent="-342900" algn="l" rtl="0">
              <a:lnSpc>
                <a:spcPct val="150000"/>
              </a:lnSpc>
              <a:spcBef>
                <a:spcPts val="0"/>
              </a:spcBef>
              <a:spcAft>
                <a:spcPts val="0"/>
              </a:spcAft>
              <a:buSzPts val="1800"/>
              <a:buFont typeface="Barlow Light"/>
              <a:buChar char="ー"/>
            </a:pPr>
            <a:r>
              <a:rPr lang="en" sz="1800">
                <a:solidFill>
                  <a:srgbClr val="000000"/>
                </a:solidFill>
              </a:rPr>
              <a:t>Leverage seasonal trends for strategic promotional campaigns.</a:t>
            </a:r>
            <a:endParaRPr sz="1800"/>
          </a:p>
        </p:txBody>
      </p:sp>
      <p:sp>
        <p:nvSpPr>
          <p:cNvPr id="434" name="Google Shape;434;p3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892300" y="2096975"/>
            <a:ext cx="4676700" cy="783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INTRODUCTION</a:t>
            </a:r>
            <a:endParaRPr/>
          </a:p>
        </p:txBody>
      </p:sp>
      <p:pic>
        <p:nvPicPr>
          <p:cNvPr id="85" name="Google Shape;85;p14"/>
          <p:cNvPicPr preferRelativeResize="0"/>
          <p:nvPr/>
        </p:nvPicPr>
        <p:blipFill rotWithShape="1">
          <a:blip r:embed="rId3">
            <a:alphaModFix/>
          </a:blip>
          <a:srcRect l="67876" t="-3613" r="-6724" b="-3602"/>
          <a:stretch/>
        </p:blipFill>
        <p:spPr>
          <a:xfrm>
            <a:off x="6892375" y="1552160"/>
            <a:ext cx="1265325" cy="1415713"/>
          </a:xfrm>
          <a:prstGeom prst="rect">
            <a:avLst/>
          </a:prstGeom>
          <a:noFill/>
          <a:ln>
            <a:noFill/>
          </a:ln>
        </p:spPr>
      </p:pic>
      <p:sp>
        <p:nvSpPr>
          <p:cNvPr id="86" name="Google Shape;86;p14"/>
          <p:cNvSpPr/>
          <p:nvPr/>
        </p:nvSpPr>
        <p:spPr>
          <a:xfrm>
            <a:off x="6821926" y="1213273"/>
            <a:ext cx="1304721" cy="231289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D9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B3C1"/>
              </a:solidFill>
            </a:endParaRPr>
          </a:p>
        </p:txBody>
      </p:sp>
      <p:sp>
        <p:nvSpPr>
          <p:cNvPr id="87" name="Google Shape;87;p14"/>
          <p:cNvSpPr/>
          <p:nvPr/>
        </p:nvSpPr>
        <p:spPr>
          <a:xfrm>
            <a:off x="6109004" y="2921804"/>
            <a:ext cx="151501" cy="87741"/>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4"/>
          <p:cNvSpPr/>
          <p:nvPr/>
        </p:nvSpPr>
        <p:spPr>
          <a:xfrm>
            <a:off x="6092931" y="3865762"/>
            <a:ext cx="630998" cy="365326"/>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4"/>
          <p:cNvSpPr/>
          <p:nvPr/>
        </p:nvSpPr>
        <p:spPr>
          <a:xfrm>
            <a:off x="6224203" y="3519667"/>
            <a:ext cx="631182" cy="634232"/>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4"/>
          <p:cNvSpPr/>
          <p:nvPr/>
        </p:nvSpPr>
        <p:spPr>
          <a:xfrm>
            <a:off x="6224203" y="3421716"/>
            <a:ext cx="630817" cy="365487"/>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4"/>
          <p:cNvSpPr/>
          <p:nvPr/>
        </p:nvSpPr>
        <p:spPr>
          <a:xfrm>
            <a:off x="6224104" y="3372570"/>
            <a:ext cx="630998" cy="365145"/>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4"/>
          <p:cNvSpPr/>
          <p:nvPr/>
        </p:nvSpPr>
        <p:spPr>
          <a:xfrm>
            <a:off x="6385387" y="3465016"/>
            <a:ext cx="90318" cy="52289"/>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4"/>
          <p:cNvSpPr/>
          <p:nvPr/>
        </p:nvSpPr>
        <p:spPr>
          <a:xfrm>
            <a:off x="6385387" y="3448518"/>
            <a:ext cx="90318" cy="52299"/>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4"/>
          <p:cNvSpPr/>
          <p:nvPr/>
        </p:nvSpPr>
        <p:spPr>
          <a:xfrm>
            <a:off x="6498564" y="3528782"/>
            <a:ext cx="90295" cy="52257"/>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4"/>
          <p:cNvSpPr/>
          <p:nvPr/>
        </p:nvSpPr>
        <p:spPr>
          <a:xfrm>
            <a:off x="6499866" y="3540131"/>
            <a:ext cx="87875" cy="409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4"/>
          <p:cNvSpPr/>
          <p:nvPr/>
        </p:nvSpPr>
        <p:spPr>
          <a:xfrm>
            <a:off x="6603567" y="3593376"/>
            <a:ext cx="90318" cy="52289"/>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4"/>
          <p:cNvSpPr/>
          <p:nvPr/>
        </p:nvSpPr>
        <p:spPr>
          <a:xfrm>
            <a:off x="6603567" y="3576879"/>
            <a:ext cx="90318" cy="52299"/>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4"/>
          <p:cNvSpPr/>
          <p:nvPr/>
        </p:nvSpPr>
        <p:spPr>
          <a:xfrm>
            <a:off x="8086661" y="3941317"/>
            <a:ext cx="326177" cy="188757"/>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4"/>
          <p:cNvSpPr/>
          <p:nvPr/>
        </p:nvSpPr>
        <p:spPr>
          <a:xfrm>
            <a:off x="8188682" y="3116821"/>
            <a:ext cx="169410" cy="248463"/>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4"/>
          <p:cNvSpPr/>
          <p:nvPr/>
        </p:nvSpPr>
        <p:spPr>
          <a:xfrm>
            <a:off x="8201528" y="3114534"/>
            <a:ext cx="80865" cy="100301"/>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4"/>
          <p:cNvSpPr/>
          <p:nvPr/>
        </p:nvSpPr>
        <p:spPr>
          <a:xfrm>
            <a:off x="8217369" y="3223524"/>
            <a:ext cx="100085" cy="11219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4"/>
          <p:cNvSpPr/>
          <p:nvPr/>
        </p:nvSpPr>
        <p:spPr>
          <a:xfrm>
            <a:off x="8125852" y="3305085"/>
            <a:ext cx="84837" cy="198038"/>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4"/>
          <p:cNvSpPr/>
          <p:nvPr/>
        </p:nvSpPr>
        <p:spPr>
          <a:xfrm>
            <a:off x="8188297" y="3260218"/>
            <a:ext cx="145812" cy="167960"/>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4"/>
          <p:cNvSpPr/>
          <p:nvPr/>
        </p:nvSpPr>
        <p:spPr>
          <a:xfrm>
            <a:off x="8214236" y="3122549"/>
            <a:ext cx="107306" cy="132566"/>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4"/>
          <p:cNvSpPr/>
          <p:nvPr/>
        </p:nvSpPr>
        <p:spPr>
          <a:xfrm>
            <a:off x="8218562" y="3121822"/>
            <a:ext cx="107767" cy="101701"/>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4"/>
          <p:cNvSpPr/>
          <p:nvPr/>
        </p:nvSpPr>
        <p:spPr>
          <a:xfrm>
            <a:off x="8236619" y="4003239"/>
            <a:ext cx="84725" cy="64862"/>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4"/>
          <p:cNvSpPr/>
          <p:nvPr/>
        </p:nvSpPr>
        <p:spPr>
          <a:xfrm>
            <a:off x="8236705" y="4023948"/>
            <a:ext cx="84380" cy="44139"/>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4"/>
          <p:cNvSpPr/>
          <p:nvPr/>
        </p:nvSpPr>
        <p:spPr>
          <a:xfrm>
            <a:off x="8172145" y="3988970"/>
            <a:ext cx="77598" cy="60264"/>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4"/>
          <p:cNvSpPr/>
          <p:nvPr/>
        </p:nvSpPr>
        <p:spPr>
          <a:xfrm>
            <a:off x="8172543" y="4008816"/>
            <a:ext cx="77249" cy="4042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4"/>
          <p:cNvSpPr/>
          <p:nvPr/>
        </p:nvSpPr>
        <p:spPr>
          <a:xfrm>
            <a:off x="8184643" y="3428806"/>
            <a:ext cx="165759" cy="580626"/>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4"/>
          <p:cNvSpPr/>
          <p:nvPr/>
        </p:nvSpPr>
        <p:spPr>
          <a:xfrm>
            <a:off x="8177560" y="3414604"/>
            <a:ext cx="176666" cy="386001"/>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4"/>
          <p:cNvSpPr/>
          <p:nvPr/>
        </p:nvSpPr>
        <p:spPr>
          <a:xfrm>
            <a:off x="8183931" y="3260146"/>
            <a:ext cx="49462" cy="51981"/>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4"/>
          <p:cNvSpPr/>
          <p:nvPr/>
        </p:nvSpPr>
        <p:spPr>
          <a:xfrm>
            <a:off x="8046203" y="3489203"/>
            <a:ext cx="177192" cy="102940"/>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4"/>
          <p:cNvSpPr/>
          <p:nvPr/>
        </p:nvSpPr>
        <p:spPr>
          <a:xfrm>
            <a:off x="8101560" y="3493560"/>
            <a:ext cx="37412" cy="31196"/>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4"/>
          <p:cNvSpPr/>
          <p:nvPr/>
        </p:nvSpPr>
        <p:spPr>
          <a:xfrm>
            <a:off x="8157702" y="3290624"/>
            <a:ext cx="176665" cy="224873"/>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4"/>
          <p:cNvSpPr/>
          <p:nvPr/>
        </p:nvSpPr>
        <p:spPr>
          <a:xfrm>
            <a:off x="8290671" y="3279603"/>
            <a:ext cx="50657" cy="7218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 name="Google Shape;117;p14"/>
          <p:cNvGrpSpPr/>
          <p:nvPr/>
        </p:nvGrpSpPr>
        <p:grpSpPr>
          <a:xfrm flipH="1">
            <a:off x="6130780" y="3224116"/>
            <a:ext cx="416696" cy="933930"/>
            <a:chOff x="4210728" y="4525714"/>
            <a:chExt cx="546438" cy="1224366"/>
          </a:xfrm>
        </p:grpSpPr>
        <p:sp>
          <p:nvSpPr>
            <p:cNvPr id="118" name="Google Shape;118;p14"/>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4"/>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4"/>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4"/>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4"/>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4"/>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4"/>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4"/>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4"/>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4"/>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4"/>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4"/>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4"/>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 name="Google Shape;131;p1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137" name="Google Shape;137;p15"/>
          <p:cNvGraphicFramePr/>
          <p:nvPr/>
        </p:nvGraphicFramePr>
        <p:xfrm>
          <a:off x="617913" y="783556"/>
          <a:ext cx="7908175" cy="4105775"/>
        </p:xfrm>
        <a:graphic>
          <a:graphicData uri="http://schemas.openxmlformats.org/drawingml/2006/table">
            <a:tbl>
              <a:tblPr>
                <a:noFill/>
                <a:tableStyleId>{60083C19-0F5C-422F-BB6C-D82AAB9F5DB0}</a:tableStyleId>
              </a:tblPr>
              <a:tblGrid>
                <a:gridCol w="1361775">
                  <a:extLst>
                    <a:ext uri="{9D8B030D-6E8A-4147-A177-3AD203B41FA5}">
                      <a16:colId xmlns:a16="http://schemas.microsoft.com/office/drawing/2014/main" val="20000"/>
                    </a:ext>
                  </a:extLst>
                </a:gridCol>
                <a:gridCol w="467600">
                  <a:extLst>
                    <a:ext uri="{9D8B030D-6E8A-4147-A177-3AD203B41FA5}">
                      <a16:colId xmlns:a16="http://schemas.microsoft.com/office/drawing/2014/main" val="20001"/>
                    </a:ext>
                  </a:extLst>
                </a:gridCol>
                <a:gridCol w="467600">
                  <a:extLst>
                    <a:ext uri="{9D8B030D-6E8A-4147-A177-3AD203B41FA5}">
                      <a16:colId xmlns:a16="http://schemas.microsoft.com/office/drawing/2014/main" val="20002"/>
                    </a:ext>
                  </a:extLst>
                </a:gridCol>
                <a:gridCol w="467600">
                  <a:extLst>
                    <a:ext uri="{9D8B030D-6E8A-4147-A177-3AD203B41FA5}">
                      <a16:colId xmlns:a16="http://schemas.microsoft.com/office/drawing/2014/main" val="20003"/>
                    </a:ext>
                  </a:extLst>
                </a:gridCol>
                <a:gridCol w="467600">
                  <a:extLst>
                    <a:ext uri="{9D8B030D-6E8A-4147-A177-3AD203B41FA5}">
                      <a16:colId xmlns:a16="http://schemas.microsoft.com/office/drawing/2014/main" val="20004"/>
                    </a:ext>
                  </a:extLst>
                </a:gridCol>
                <a:gridCol w="467600">
                  <a:extLst>
                    <a:ext uri="{9D8B030D-6E8A-4147-A177-3AD203B41FA5}">
                      <a16:colId xmlns:a16="http://schemas.microsoft.com/office/drawing/2014/main" val="20005"/>
                    </a:ext>
                  </a:extLst>
                </a:gridCol>
                <a:gridCol w="467600">
                  <a:extLst>
                    <a:ext uri="{9D8B030D-6E8A-4147-A177-3AD203B41FA5}">
                      <a16:colId xmlns:a16="http://schemas.microsoft.com/office/drawing/2014/main" val="20006"/>
                    </a:ext>
                  </a:extLst>
                </a:gridCol>
                <a:gridCol w="467600">
                  <a:extLst>
                    <a:ext uri="{9D8B030D-6E8A-4147-A177-3AD203B41FA5}">
                      <a16:colId xmlns:a16="http://schemas.microsoft.com/office/drawing/2014/main" val="20007"/>
                    </a:ext>
                  </a:extLst>
                </a:gridCol>
                <a:gridCol w="467600">
                  <a:extLst>
                    <a:ext uri="{9D8B030D-6E8A-4147-A177-3AD203B41FA5}">
                      <a16:colId xmlns:a16="http://schemas.microsoft.com/office/drawing/2014/main" val="20008"/>
                    </a:ext>
                  </a:extLst>
                </a:gridCol>
                <a:gridCol w="467600">
                  <a:extLst>
                    <a:ext uri="{9D8B030D-6E8A-4147-A177-3AD203B41FA5}">
                      <a16:colId xmlns:a16="http://schemas.microsoft.com/office/drawing/2014/main" val="20009"/>
                    </a:ext>
                  </a:extLst>
                </a:gridCol>
                <a:gridCol w="467600">
                  <a:extLst>
                    <a:ext uri="{9D8B030D-6E8A-4147-A177-3AD203B41FA5}">
                      <a16:colId xmlns:a16="http://schemas.microsoft.com/office/drawing/2014/main" val="20010"/>
                    </a:ext>
                  </a:extLst>
                </a:gridCol>
                <a:gridCol w="467600">
                  <a:extLst>
                    <a:ext uri="{9D8B030D-6E8A-4147-A177-3AD203B41FA5}">
                      <a16:colId xmlns:a16="http://schemas.microsoft.com/office/drawing/2014/main" val="20011"/>
                    </a:ext>
                  </a:extLst>
                </a:gridCol>
                <a:gridCol w="467600">
                  <a:extLst>
                    <a:ext uri="{9D8B030D-6E8A-4147-A177-3AD203B41FA5}">
                      <a16:colId xmlns:a16="http://schemas.microsoft.com/office/drawing/2014/main" val="20012"/>
                    </a:ext>
                  </a:extLst>
                </a:gridCol>
                <a:gridCol w="467600">
                  <a:extLst>
                    <a:ext uri="{9D8B030D-6E8A-4147-A177-3AD203B41FA5}">
                      <a16:colId xmlns:a16="http://schemas.microsoft.com/office/drawing/2014/main" val="20013"/>
                    </a:ext>
                  </a:extLst>
                </a:gridCol>
                <a:gridCol w="467600">
                  <a:extLst>
                    <a:ext uri="{9D8B030D-6E8A-4147-A177-3AD203B41FA5}">
                      <a16:colId xmlns:a16="http://schemas.microsoft.com/office/drawing/2014/main" val="20014"/>
                    </a:ext>
                  </a:extLst>
                </a:gridCol>
              </a:tblGrid>
              <a:tr h="470025">
                <a:tc>
                  <a:txBody>
                    <a:bodyPr/>
                    <a:lstStyle/>
                    <a:p>
                      <a:pPr marL="0" lvl="0" indent="0" algn="l" rtl="0">
                        <a:spcBef>
                          <a:spcPts val="0"/>
                        </a:spcBef>
                        <a:spcAft>
                          <a:spcPts val="0"/>
                        </a:spcAft>
                        <a:buNone/>
                      </a:pPr>
                      <a:endParaRPr sz="800">
                        <a:solidFill>
                          <a:schemeClr val="dk2"/>
                        </a:solidFill>
                        <a:latin typeface="Barlow"/>
                        <a:ea typeface="Barlow"/>
                        <a:cs typeface="Barlow"/>
                        <a:sym typeface="Barlow"/>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1500" b="1">
                          <a:solidFill>
                            <a:schemeClr val="dk2"/>
                          </a:solidFill>
                          <a:latin typeface="Barlow"/>
                          <a:ea typeface="Barlow"/>
                          <a:cs typeface="Barlow"/>
                          <a:sym typeface="Barlow"/>
                        </a:rPr>
                        <a:t>Week 1</a:t>
                      </a:r>
                      <a:endParaRPr sz="15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1500" b="1">
                          <a:solidFill>
                            <a:schemeClr val="dk2"/>
                          </a:solidFill>
                          <a:latin typeface="Barlow"/>
                          <a:ea typeface="Barlow"/>
                          <a:cs typeface="Barlow"/>
                          <a:sym typeface="Barlow"/>
                        </a:rPr>
                        <a:t>Week 2</a:t>
                      </a:r>
                      <a:endParaRPr sz="15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8150">
                <a:tc>
                  <a:txBody>
                    <a:bodyPr/>
                    <a:lstStyle/>
                    <a:p>
                      <a:pPr marL="0" lvl="0" indent="0" algn="l" rtl="0">
                        <a:spcBef>
                          <a:spcPts val="0"/>
                        </a:spcBef>
                        <a:spcAft>
                          <a:spcPts val="0"/>
                        </a:spcAft>
                        <a:buNone/>
                      </a:pPr>
                      <a:endParaRPr sz="800">
                        <a:solidFill>
                          <a:schemeClr val="dk2"/>
                        </a:solidFill>
                        <a:latin typeface="Barlow"/>
                        <a:ea typeface="Barlow"/>
                        <a:cs typeface="Barlow"/>
                        <a:sym typeface="Barlow"/>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1</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2</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3</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4</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5</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6</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7</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8</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9</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10</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11</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12</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13</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2"/>
                          </a:solidFill>
                          <a:latin typeface="Barlow"/>
                          <a:ea typeface="Barlow"/>
                          <a:cs typeface="Barlow"/>
                          <a:sym typeface="Barlow"/>
                        </a:rPr>
                        <a:t>14</a:t>
                      </a:r>
                      <a:endParaRPr sz="11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8150">
                <a:tc>
                  <a:txBody>
                    <a:bodyPr/>
                    <a:lstStyle/>
                    <a:p>
                      <a:pPr marL="0" lvl="0" indent="0" algn="l" rtl="0">
                        <a:spcBef>
                          <a:spcPts val="0"/>
                        </a:spcBef>
                        <a:spcAft>
                          <a:spcPts val="0"/>
                        </a:spcAft>
                        <a:buNone/>
                      </a:pPr>
                      <a:r>
                        <a:rPr lang="en" sz="1100" b="1">
                          <a:solidFill>
                            <a:srgbClr val="666666"/>
                          </a:solidFill>
                          <a:latin typeface="Barlow"/>
                          <a:ea typeface="Barlow"/>
                          <a:cs typeface="Barlow"/>
                          <a:sym typeface="Barlow"/>
                        </a:rPr>
                        <a:t>Open Data:</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98150">
                <a:tc>
                  <a:txBody>
                    <a:bodyPr/>
                    <a:lstStyle/>
                    <a:p>
                      <a:pPr marL="0" lvl="0" indent="0" algn="l" rtl="0">
                        <a:spcBef>
                          <a:spcPts val="0"/>
                        </a:spcBef>
                        <a:spcAft>
                          <a:spcPts val="0"/>
                        </a:spcAft>
                        <a:buClr>
                          <a:schemeClr val="dk1"/>
                        </a:buClr>
                        <a:buSzPts val="1100"/>
                        <a:buFont typeface="Arial"/>
                        <a:buNone/>
                      </a:pPr>
                      <a:r>
                        <a:rPr lang="en" sz="1100" b="1">
                          <a:solidFill>
                            <a:srgbClr val="666666"/>
                          </a:solidFill>
                          <a:latin typeface="Barlow"/>
                          <a:ea typeface="Barlow"/>
                          <a:cs typeface="Barlow"/>
                          <a:sym typeface="Barlow"/>
                        </a:rPr>
                        <a:t>Data Discovery:</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29000">
                <a:tc>
                  <a:txBody>
                    <a:bodyPr/>
                    <a:lstStyle/>
                    <a:p>
                      <a:pPr marL="0" lvl="0" indent="0" algn="l" rtl="0">
                        <a:spcBef>
                          <a:spcPts val="0"/>
                        </a:spcBef>
                        <a:spcAft>
                          <a:spcPts val="0"/>
                        </a:spcAft>
                        <a:buClr>
                          <a:schemeClr val="dk1"/>
                        </a:buClr>
                        <a:buSzPts val="1100"/>
                        <a:buFont typeface="Arial"/>
                        <a:buNone/>
                      </a:pPr>
                      <a:r>
                        <a:rPr lang="en" sz="1100" b="1">
                          <a:solidFill>
                            <a:srgbClr val="666666"/>
                          </a:solidFill>
                          <a:latin typeface="Barlow"/>
                          <a:ea typeface="Barlow"/>
                          <a:cs typeface="Barlow"/>
                          <a:sym typeface="Barlow"/>
                        </a:rPr>
                        <a:t>Data Cleaning / Transformation:</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429000">
                <a:tc>
                  <a:txBody>
                    <a:bodyPr/>
                    <a:lstStyle/>
                    <a:p>
                      <a:pPr marL="0" lvl="0" indent="0" algn="l" rtl="0">
                        <a:spcBef>
                          <a:spcPts val="0"/>
                        </a:spcBef>
                        <a:spcAft>
                          <a:spcPts val="0"/>
                        </a:spcAft>
                        <a:buClr>
                          <a:schemeClr val="dk1"/>
                        </a:buClr>
                        <a:buSzPts val="1100"/>
                        <a:buFont typeface="Arial"/>
                        <a:buNone/>
                      </a:pPr>
                      <a:r>
                        <a:rPr lang="en" sz="1100" b="1">
                          <a:solidFill>
                            <a:srgbClr val="666666"/>
                          </a:solidFill>
                          <a:latin typeface="Barlow"/>
                          <a:ea typeface="Barlow"/>
                          <a:cs typeface="Barlow"/>
                          <a:sym typeface="Barlow"/>
                        </a:rPr>
                        <a:t>Early Visualization:</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150">
                <a:tc>
                  <a:txBody>
                    <a:bodyPr/>
                    <a:lstStyle/>
                    <a:p>
                      <a:pPr marL="0" lvl="0" indent="0" algn="l" rtl="0">
                        <a:spcBef>
                          <a:spcPts val="0"/>
                        </a:spcBef>
                        <a:spcAft>
                          <a:spcPts val="0"/>
                        </a:spcAft>
                        <a:buClr>
                          <a:schemeClr val="dk1"/>
                        </a:buClr>
                        <a:buSzPts val="1100"/>
                        <a:buFont typeface="Arial"/>
                        <a:buNone/>
                      </a:pPr>
                      <a:r>
                        <a:rPr lang="en" sz="1100" b="1">
                          <a:solidFill>
                            <a:srgbClr val="666666"/>
                          </a:solidFill>
                          <a:latin typeface="Barlow"/>
                          <a:ea typeface="Barlow"/>
                          <a:cs typeface="Barlow"/>
                          <a:sym typeface="Barlow"/>
                        </a:rPr>
                        <a:t>Modeling:</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429000">
                <a:tc>
                  <a:txBody>
                    <a:bodyPr/>
                    <a:lstStyle/>
                    <a:p>
                      <a:pPr marL="0" lvl="0" indent="0" algn="l" rtl="0">
                        <a:spcBef>
                          <a:spcPts val="0"/>
                        </a:spcBef>
                        <a:spcAft>
                          <a:spcPts val="0"/>
                        </a:spcAft>
                        <a:buClr>
                          <a:schemeClr val="dk1"/>
                        </a:buClr>
                        <a:buSzPts val="1100"/>
                        <a:buFont typeface="Arial"/>
                        <a:buNone/>
                      </a:pPr>
                      <a:r>
                        <a:rPr lang="en" sz="1100" b="1">
                          <a:solidFill>
                            <a:srgbClr val="666666"/>
                          </a:solidFill>
                          <a:latin typeface="Barlow"/>
                          <a:ea typeface="Barlow"/>
                          <a:cs typeface="Barlow"/>
                          <a:sym typeface="Barlow"/>
                        </a:rPr>
                        <a:t>Consolidation and Analysis:</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98150">
                <a:tc>
                  <a:txBody>
                    <a:bodyPr/>
                    <a:lstStyle/>
                    <a:p>
                      <a:pPr marL="0" lvl="0" indent="0" algn="l" rtl="0">
                        <a:spcBef>
                          <a:spcPts val="0"/>
                        </a:spcBef>
                        <a:spcAft>
                          <a:spcPts val="0"/>
                        </a:spcAft>
                        <a:buClr>
                          <a:schemeClr val="dk1"/>
                        </a:buClr>
                        <a:buSzPts val="1100"/>
                        <a:buFont typeface="Arial"/>
                        <a:buNone/>
                      </a:pPr>
                      <a:r>
                        <a:rPr lang="en" sz="1100" b="1">
                          <a:solidFill>
                            <a:srgbClr val="666666"/>
                          </a:solidFill>
                          <a:latin typeface="Barlow"/>
                          <a:ea typeface="Barlow"/>
                          <a:cs typeface="Barlow"/>
                          <a:sym typeface="Barlow"/>
                        </a:rPr>
                        <a:t>Documentation:</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429000">
                <a:tc>
                  <a:txBody>
                    <a:bodyPr/>
                    <a:lstStyle/>
                    <a:p>
                      <a:pPr marL="0" lvl="0" indent="0" algn="l" rtl="0">
                        <a:spcBef>
                          <a:spcPts val="0"/>
                        </a:spcBef>
                        <a:spcAft>
                          <a:spcPts val="0"/>
                        </a:spcAft>
                        <a:buClr>
                          <a:schemeClr val="dk1"/>
                        </a:buClr>
                        <a:buSzPts val="1100"/>
                        <a:buFont typeface="Arial"/>
                        <a:buNone/>
                      </a:pPr>
                      <a:r>
                        <a:rPr lang="en" sz="1100" b="1">
                          <a:solidFill>
                            <a:srgbClr val="666666"/>
                          </a:solidFill>
                          <a:latin typeface="Barlow"/>
                          <a:ea typeface="Barlow"/>
                          <a:cs typeface="Barlow"/>
                          <a:sym typeface="Barlow"/>
                        </a:rPr>
                        <a:t>Presentation Creation:</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r h="429000">
                <a:tc>
                  <a:txBody>
                    <a:bodyPr/>
                    <a:lstStyle/>
                    <a:p>
                      <a:pPr marL="0" lvl="0" indent="0" algn="l" rtl="0">
                        <a:spcBef>
                          <a:spcPts val="0"/>
                        </a:spcBef>
                        <a:spcAft>
                          <a:spcPts val="0"/>
                        </a:spcAft>
                        <a:buNone/>
                      </a:pPr>
                      <a:r>
                        <a:rPr lang="en" sz="1100" b="1">
                          <a:solidFill>
                            <a:srgbClr val="666666"/>
                          </a:solidFill>
                          <a:latin typeface="Barlow"/>
                          <a:ea typeface="Barlow"/>
                          <a:cs typeface="Barlow"/>
                          <a:sym typeface="Barlow"/>
                        </a:rPr>
                        <a:t>Presentation Practice:</a:t>
                      </a:r>
                      <a:endParaRPr sz="1100" b="1">
                        <a:solidFill>
                          <a:srgbClr val="666666"/>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10"/>
                  </a:ext>
                </a:extLst>
              </a:tr>
            </a:tbl>
          </a:graphicData>
        </a:graphic>
      </p:graphicFrame>
      <p:sp>
        <p:nvSpPr>
          <p:cNvPr id="138" name="Google Shape;138;p15"/>
          <p:cNvSpPr txBox="1"/>
          <p:nvPr/>
        </p:nvSpPr>
        <p:spPr>
          <a:xfrm>
            <a:off x="271200" y="73750"/>
            <a:ext cx="4199700" cy="571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4600">
                <a:solidFill>
                  <a:schemeClr val="accent2"/>
                </a:solidFill>
                <a:latin typeface="Raleway SemiBold"/>
                <a:ea typeface="Raleway SemiBold"/>
                <a:cs typeface="Raleway SemiBold"/>
                <a:sym typeface="Raleway SemiBold"/>
              </a:rPr>
              <a:t>Action Plan</a:t>
            </a:r>
            <a:endParaRPr sz="1800">
              <a:solidFill>
                <a:schemeClr val="dk1"/>
              </a:solidFill>
              <a:latin typeface="Barlow Light"/>
              <a:ea typeface="Barlow Light"/>
              <a:cs typeface="Barlow Light"/>
              <a:sym typeface="Barlow Light"/>
            </a:endParaRPr>
          </a:p>
        </p:txBody>
      </p:sp>
      <p:sp>
        <p:nvSpPr>
          <p:cNvPr id="139" name="Google Shape;139;p15"/>
          <p:cNvSpPr/>
          <p:nvPr/>
        </p:nvSpPr>
        <p:spPr>
          <a:xfrm rot="5400000">
            <a:off x="-83700" y="290350"/>
            <a:ext cx="438600" cy="271200"/>
          </a:xfrm>
          <a:prstGeom prst="triangle">
            <a:avLst>
              <a:gd name="adj" fmla="val 51659"/>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6"/>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Data Cleaning</a:t>
            </a:r>
            <a:endParaRPr/>
          </a:p>
        </p:txBody>
      </p:sp>
      <p:sp>
        <p:nvSpPr>
          <p:cNvPr id="145" name="Google Shape;145;p1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46" name="Google Shape;146;p16"/>
          <p:cNvGrpSpPr/>
          <p:nvPr/>
        </p:nvGrpSpPr>
        <p:grpSpPr>
          <a:xfrm>
            <a:off x="5604377" y="942748"/>
            <a:ext cx="3134052" cy="3258023"/>
            <a:chOff x="2602525" y="317054"/>
            <a:chExt cx="4174283" cy="4762495"/>
          </a:xfrm>
        </p:grpSpPr>
        <p:sp>
          <p:nvSpPr>
            <p:cNvPr id="147" name="Google Shape;147;p16"/>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6"/>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6"/>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6"/>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6"/>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6"/>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6"/>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6"/>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6"/>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6"/>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6"/>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6"/>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6"/>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6"/>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6"/>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6"/>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6"/>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6"/>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6"/>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6"/>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6"/>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6"/>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6"/>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6"/>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6"/>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6"/>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6"/>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6"/>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6"/>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6"/>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6"/>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6"/>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6"/>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6"/>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6"/>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6"/>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6"/>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6"/>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6"/>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6"/>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6"/>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6"/>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6"/>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6"/>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6"/>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6"/>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6"/>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6"/>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6"/>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6"/>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6"/>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6"/>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6"/>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6"/>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6"/>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6"/>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6"/>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 name="Google Shape;204;p16"/>
            <p:cNvGrpSpPr/>
            <p:nvPr/>
          </p:nvGrpSpPr>
          <p:grpSpPr>
            <a:xfrm>
              <a:off x="2941619" y="3895613"/>
              <a:ext cx="483621" cy="510995"/>
              <a:chOff x="4345944" y="4626313"/>
              <a:chExt cx="483621" cy="510995"/>
            </a:xfrm>
          </p:grpSpPr>
          <p:grpSp>
            <p:nvGrpSpPr>
              <p:cNvPr id="205" name="Google Shape;205;p16"/>
              <p:cNvGrpSpPr/>
              <p:nvPr/>
            </p:nvGrpSpPr>
            <p:grpSpPr>
              <a:xfrm>
                <a:off x="4345944" y="4852987"/>
                <a:ext cx="474200" cy="284321"/>
                <a:chOff x="4345944" y="4852987"/>
                <a:chExt cx="474200" cy="284321"/>
              </a:xfrm>
            </p:grpSpPr>
            <p:sp>
              <p:nvSpPr>
                <p:cNvPr id="206" name="Google Shape;206;p16"/>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6"/>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6"/>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9" name="Google Shape;209;p16"/>
                <p:cNvGrpSpPr/>
                <p:nvPr/>
              </p:nvGrpSpPr>
              <p:grpSpPr>
                <a:xfrm>
                  <a:off x="4457040" y="4985575"/>
                  <a:ext cx="133724" cy="77247"/>
                  <a:chOff x="4457040" y="4985575"/>
                  <a:chExt cx="133724" cy="77247"/>
                </a:xfrm>
              </p:grpSpPr>
              <p:sp>
                <p:nvSpPr>
                  <p:cNvPr id="210" name="Google Shape;210;p16"/>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6"/>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 name="Google Shape;212;p16"/>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6"/>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6"/>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6"/>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6"/>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6"/>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6"/>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6"/>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6"/>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6"/>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6"/>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6"/>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6"/>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6"/>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6"/>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6"/>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6"/>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6"/>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6"/>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6"/>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6"/>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6"/>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6"/>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6"/>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6"/>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6"/>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6"/>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6"/>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6"/>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6"/>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6"/>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6"/>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6"/>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6"/>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6"/>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6"/>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6"/>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6"/>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6"/>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6"/>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6"/>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6"/>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6"/>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6"/>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6"/>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6"/>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6"/>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6"/>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6"/>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6"/>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6"/>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6"/>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6"/>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6"/>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6"/>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6"/>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6"/>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6"/>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6"/>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6"/>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6"/>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6"/>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6"/>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6"/>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 name="Google Shape;276;p16"/>
              <p:cNvGrpSpPr/>
              <p:nvPr/>
            </p:nvGrpSpPr>
            <p:grpSpPr>
              <a:xfrm>
                <a:off x="4543079" y="4626313"/>
                <a:ext cx="286486" cy="386884"/>
                <a:chOff x="4543079" y="4626313"/>
                <a:chExt cx="286486" cy="386884"/>
              </a:xfrm>
            </p:grpSpPr>
            <p:grpSp>
              <p:nvGrpSpPr>
                <p:cNvPr id="277" name="Google Shape;277;p16"/>
                <p:cNvGrpSpPr/>
                <p:nvPr/>
              </p:nvGrpSpPr>
              <p:grpSpPr>
                <a:xfrm>
                  <a:off x="4543079" y="4626313"/>
                  <a:ext cx="286486" cy="386884"/>
                  <a:chOff x="4543079" y="4626313"/>
                  <a:chExt cx="286486" cy="386884"/>
                </a:xfrm>
              </p:grpSpPr>
              <p:sp>
                <p:nvSpPr>
                  <p:cNvPr id="278" name="Google Shape;278;p16"/>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6"/>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6"/>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6"/>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6"/>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3" name="Google Shape;283;p16"/>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6"/>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6"/>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86" name="Google Shape;286;p16"/>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6"/>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6"/>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6"/>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6"/>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6"/>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7"/>
          <p:cNvSpPr txBox="1">
            <a:spLocks noGrp="1"/>
          </p:cNvSpPr>
          <p:nvPr>
            <p:ph type="title"/>
          </p:nvPr>
        </p:nvSpPr>
        <p:spPr>
          <a:xfrm>
            <a:off x="457200" y="246575"/>
            <a:ext cx="852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Cleaning: Subscriber Dataset</a:t>
            </a:r>
            <a:endParaRPr/>
          </a:p>
        </p:txBody>
      </p:sp>
      <p:sp>
        <p:nvSpPr>
          <p:cNvPr id="297" name="Google Shape;297;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200">
                <a:solidFill>
                  <a:schemeClr val="lt1"/>
                </a:solidFill>
              </a:rPr>
              <a:t>6</a:t>
            </a:fld>
            <a:endParaRPr sz="1200">
              <a:solidFill>
                <a:schemeClr val="lt1"/>
              </a:solidFill>
            </a:endParaRPr>
          </a:p>
        </p:txBody>
      </p:sp>
      <p:sp>
        <p:nvSpPr>
          <p:cNvPr id="298" name="Google Shape;298;p17"/>
          <p:cNvSpPr txBox="1">
            <a:spLocks noGrp="1"/>
          </p:cNvSpPr>
          <p:nvPr>
            <p:ph type="body" idx="1"/>
          </p:nvPr>
        </p:nvSpPr>
        <p:spPr>
          <a:xfrm>
            <a:off x="457200" y="813650"/>
            <a:ext cx="8103300" cy="35796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a:t>Addressed </a:t>
            </a:r>
            <a:r>
              <a:rPr lang="en" b="1">
                <a:latin typeface="Barlow"/>
                <a:ea typeface="Barlow"/>
                <a:cs typeface="Barlow"/>
                <a:sym typeface="Barlow"/>
              </a:rPr>
              <a:t>NULL values </a:t>
            </a:r>
            <a:r>
              <a:rPr lang="en"/>
              <a:t>in key columns: Purchase Amounts, Currency, Free Trial Dates, Notifications</a:t>
            </a:r>
            <a:endParaRPr/>
          </a:p>
          <a:p>
            <a:pPr marL="457200" lvl="0" indent="-342900" algn="l" rtl="0">
              <a:lnSpc>
                <a:spcPct val="115000"/>
              </a:lnSpc>
              <a:spcBef>
                <a:spcPts val="0"/>
              </a:spcBef>
              <a:spcAft>
                <a:spcPts val="0"/>
              </a:spcAft>
              <a:buSzPts val="1800"/>
              <a:buChar char="-"/>
            </a:pPr>
            <a:r>
              <a:rPr lang="en"/>
              <a:t>Implemented </a:t>
            </a:r>
            <a:r>
              <a:rPr lang="en" b="1">
                <a:latin typeface="Barlow"/>
                <a:ea typeface="Barlow"/>
                <a:cs typeface="Barlow"/>
                <a:sym typeface="Barlow"/>
              </a:rPr>
              <a:t>currency conversion</a:t>
            </a:r>
            <a:r>
              <a:rPr lang="en"/>
              <a:t> to USD from 2020 exchange data</a:t>
            </a:r>
            <a:endParaRPr/>
          </a:p>
          <a:p>
            <a:pPr marL="457200" lvl="0" indent="-342900" algn="l" rtl="0">
              <a:lnSpc>
                <a:spcPct val="115000"/>
              </a:lnSpc>
              <a:spcBef>
                <a:spcPts val="0"/>
              </a:spcBef>
              <a:spcAft>
                <a:spcPts val="0"/>
              </a:spcAft>
              <a:buSzPts val="1800"/>
              <a:buChar char="-"/>
            </a:pPr>
            <a:r>
              <a:rPr lang="en"/>
              <a:t>Dropped Major Purchase Amount outliers ( &gt; $100,000 USD)</a:t>
            </a:r>
            <a:endParaRPr/>
          </a:p>
          <a:p>
            <a:pPr marL="457200" lvl="0" indent="-342900" algn="l" rtl="0">
              <a:lnSpc>
                <a:spcPct val="115000"/>
              </a:lnSpc>
              <a:spcBef>
                <a:spcPts val="0"/>
              </a:spcBef>
              <a:spcAft>
                <a:spcPts val="0"/>
              </a:spcAft>
              <a:buSzPts val="1800"/>
              <a:buChar char="-"/>
            </a:pPr>
            <a:r>
              <a:rPr lang="en"/>
              <a:t>Filled 1400 rows of that reflected $0 Web purchases with averages calculated by other Web purchases by the language and type observed.</a:t>
            </a:r>
            <a:endParaRPr/>
          </a:p>
          <a:p>
            <a:pPr marL="457200" lvl="0" indent="-342900" algn="l" rtl="0">
              <a:lnSpc>
                <a:spcPct val="115000"/>
              </a:lnSpc>
              <a:spcBef>
                <a:spcPts val="0"/>
              </a:spcBef>
              <a:spcAft>
                <a:spcPts val="0"/>
              </a:spcAft>
              <a:buSzPts val="1800"/>
              <a:buChar char="-"/>
            </a:pPr>
            <a:r>
              <a:rPr lang="en"/>
              <a:t>Final row total: </a:t>
            </a:r>
            <a:r>
              <a:rPr lang="en" b="1">
                <a:latin typeface="Barlow"/>
                <a:ea typeface="Barlow"/>
                <a:cs typeface="Barlow"/>
                <a:sym typeface="Barlow"/>
              </a:rPr>
              <a:t>38,611</a:t>
            </a:r>
            <a:r>
              <a:rPr lang="en"/>
              <a:t> observations.</a:t>
            </a:r>
            <a:endParaRPr/>
          </a:p>
          <a:p>
            <a:pPr marL="457200" lvl="0" indent="-342900" algn="l" rtl="0">
              <a:lnSpc>
                <a:spcPct val="115000"/>
              </a:lnSpc>
              <a:spcBef>
                <a:spcPts val="0"/>
              </a:spcBef>
              <a:spcAft>
                <a:spcPts val="0"/>
              </a:spcAft>
              <a:buSzPts val="1800"/>
              <a:buChar char="-"/>
            </a:pPr>
            <a:r>
              <a:rPr lang="en"/>
              <a:t>After cleaning the team created two more datasets:</a:t>
            </a:r>
            <a:endParaRPr/>
          </a:p>
          <a:p>
            <a:pPr marL="914400" lvl="0" indent="-330200" algn="l" rtl="0">
              <a:lnSpc>
                <a:spcPct val="115000"/>
              </a:lnSpc>
              <a:spcBef>
                <a:spcPts val="0"/>
              </a:spcBef>
              <a:spcAft>
                <a:spcPts val="0"/>
              </a:spcAft>
              <a:buSzPts val="1600"/>
              <a:buAutoNum type="arabicPeriod"/>
            </a:pPr>
            <a:r>
              <a:rPr lang="en" sz="1800" b="1">
                <a:latin typeface="Barlow"/>
                <a:ea typeface="Barlow"/>
                <a:cs typeface="Barlow"/>
                <a:sym typeface="Barlow"/>
              </a:rPr>
              <a:t>appFilled.csv:</a:t>
            </a:r>
            <a:r>
              <a:rPr lang="en" sz="1800"/>
              <a:t> addresses unreliable app purchase amounts in original dataset </a:t>
            </a:r>
            <a:endParaRPr sz="1800"/>
          </a:p>
          <a:p>
            <a:pPr marL="914400" lvl="0" indent="-330200" algn="l" rtl="0">
              <a:lnSpc>
                <a:spcPct val="115000"/>
              </a:lnSpc>
              <a:spcBef>
                <a:spcPts val="0"/>
              </a:spcBef>
              <a:spcAft>
                <a:spcPts val="0"/>
              </a:spcAft>
              <a:buSzPts val="1600"/>
              <a:buAutoNum type="arabicPeriod"/>
            </a:pPr>
            <a:r>
              <a:rPr lang="en" sz="1800" b="1">
                <a:latin typeface="Barlow"/>
                <a:ea typeface="Barlow"/>
                <a:cs typeface="Barlow"/>
                <a:sym typeface="Barlow"/>
              </a:rPr>
              <a:t>merged.csv:</a:t>
            </a:r>
            <a:r>
              <a:rPr lang="en" sz="1800"/>
              <a:t> developed to combine subscriber data and app activity data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xfrm>
            <a:off x="457200" y="605600"/>
            <a:ext cx="89634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600"/>
              <a:t>Cleaning: App Activity Dataset</a:t>
            </a:r>
            <a:endParaRPr sz="4600"/>
          </a:p>
        </p:txBody>
      </p:sp>
      <p:sp>
        <p:nvSpPr>
          <p:cNvPr id="304" name="Google Shape;304;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1200">
                <a:solidFill>
                  <a:schemeClr val="lt1"/>
                </a:solidFill>
              </a:rPr>
              <a:t>7</a:t>
            </a:fld>
            <a:endParaRPr sz="1200">
              <a:solidFill>
                <a:schemeClr val="lt1"/>
              </a:solidFill>
            </a:endParaRPr>
          </a:p>
        </p:txBody>
      </p:sp>
      <p:sp>
        <p:nvSpPr>
          <p:cNvPr id="305" name="Google Shape;305;p18"/>
          <p:cNvSpPr txBox="1">
            <a:spLocks noGrp="1"/>
          </p:cNvSpPr>
          <p:nvPr>
            <p:ph type="body" idx="1"/>
          </p:nvPr>
        </p:nvSpPr>
        <p:spPr>
          <a:xfrm>
            <a:off x="102475" y="1256900"/>
            <a:ext cx="4221900" cy="33798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a:t>Tracks user actions within the app and includes platform used, action taken, and date.</a:t>
            </a:r>
            <a:endParaRPr/>
          </a:p>
          <a:p>
            <a:pPr marL="457200" lvl="0" indent="-342900" algn="l" rtl="0">
              <a:lnSpc>
                <a:spcPct val="115000"/>
              </a:lnSpc>
              <a:spcBef>
                <a:spcPts val="0"/>
              </a:spcBef>
              <a:spcAft>
                <a:spcPts val="0"/>
              </a:spcAft>
              <a:buSzPts val="1800"/>
              <a:buChar char="▸"/>
            </a:pPr>
            <a:r>
              <a:rPr lang="en"/>
              <a:t>Python for data assessment, cleansing and identified missing or null values</a:t>
            </a:r>
            <a:endParaRPr/>
          </a:p>
          <a:p>
            <a:pPr marL="457200" lvl="0" indent="-342900" algn="l" rtl="0">
              <a:lnSpc>
                <a:spcPct val="115000"/>
              </a:lnSpc>
              <a:spcBef>
                <a:spcPts val="0"/>
              </a:spcBef>
              <a:spcAft>
                <a:spcPts val="0"/>
              </a:spcAft>
              <a:buSzPts val="1800"/>
              <a:buChar char="▸"/>
            </a:pPr>
            <a:r>
              <a:rPr lang="en"/>
              <a:t>44,718 actions lacked platform data</a:t>
            </a:r>
            <a:endParaRPr/>
          </a:p>
          <a:p>
            <a:pPr marL="457200" lvl="0" indent="-342900" algn="l" rtl="0">
              <a:lnSpc>
                <a:spcPct val="115000"/>
              </a:lnSpc>
              <a:spcBef>
                <a:spcPts val="0"/>
              </a:spcBef>
              <a:spcAft>
                <a:spcPts val="0"/>
              </a:spcAft>
              <a:buSzPts val="1800"/>
              <a:buChar char="▸"/>
            </a:pPr>
            <a:r>
              <a:rPr lang="en"/>
              <a:t>Placed 'Unknown' for empty platform fields</a:t>
            </a:r>
            <a:endParaRPr/>
          </a:p>
        </p:txBody>
      </p:sp>
      <p:sp>
        <p:nvSpPr>
          <p:cNvPr id="306" name="Google Shape;306;p18"/>
          <p:cNvSpPr txBox="1"/>
          <p:nvPr/>
        </p:nvSpPr>
        <p:spPr>
          <a:xfrm>
            <a:off x="4679225" y="1256900"/>
            <a:ext cx="4426800" cy="2970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60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14,420 entries missing both Activity Type and Date- removed to ensure data completeness</a:t>
            </a:r>
            <a:endParaRPr sz="2000">
              <a:solidFill>
                <a:schemeClr val="dk1"/>
              </a:solidFill>
              <a:latin typeface="Barlow Light"/>
              <a:ea typeface="Barlow Light"/>
              <a:cs typeface="Barlow Light"/>
              <a:sym typeface="Barlow Light"/>
            </a:endParaRPr>
          </a:p>
          <a:p>
            <a:pPr marL="457200" lvl="0" indent="-342900" algn="l" rtl="0">
              <a:lnSpc>
                <a:spcPct val="115000"/>
              </a:lnSpc>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Original dataset: </a:t>
            </a:r>
            <a:r>
              <a:rPr lang="en" sz="2000" b="1">
                <a:solidFill>
                  <a:schemeClr val="dk1"/>
                </a:solidFill>
                <a:latin typeface="Barlow"/>
                <a:ea typeface="Barlow"/>
                <a:cs typeface="Barlow"/>
                <a:sym typeface="Barlow"/>
              </a:rPr>
              <a:t>809,478</a:t>
            </a:r>
            <a:r>
              <a:rPr lang="en" sz="2000">
                <a:solidFill>
                  <a:schemeClr val="dk1"/>
                </a:solidFill>
                <a:latin typeface="Barlow Light"/>
                <a:ea typeface="Barlow Light"/>
                <a:cs typeface="Barlow Light"/>
                <a:sym typeface="Barlow Light"/>
              </a:rPr>
              <a:t> data points</a:t>
            </a:r>
            <a:endParaRPr sz="2000">
              <a:solidFill>
                <a:schemeClr val="dk1"/>
              </a:solidFill>
              <a:latin typeface="Barlow Light"/>
              <a:ea typeface="Barlow Light"/>
              <a:cs typeface="Barlow Light"/>
              <a:sym typeface="Barlow Light"/>
            </a:endParaRPr>
          </a:p>
          <a:p>
            <a:pPr marL="457200" lvl="0" indent="-342900" algn="l" rtl="0">
              <a:lnSpc>
                <a:spcPct val="115000"/>
              </a:lnSpc>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Post-cleaning: </a:t>
            </a:r>
            <a:r>
              <a:rPr lang="en" sz="2000" b="1">
                <a:solidFill>
                  <a:schemeClr val="dk1"/>
                </a:solidFill>
                <a:latin typeface="Barlow"/>
                <a:ea typeface="Barlow"/>
                <a:cs typeface="Barlow"/>
                <a:sym typeface="Barlow"/>
              </a:rPr>
              <a:t>795,058</a:t>
            </a:r>
            <a:r>
              <a:rPr lang="en" sz="2000">
                <a:solidFill>
                  <a:schemeClr val="dk1"/>
                </a:solidFill>
                <a:latin typeface="Barlow Light"/>
                <a:ea typeface="Barlow Light"/>
                <a:cs typeface="Barlow Light"/>
                <a:sym typeface="Barlow Light"/>
              </a:rPr>
              <a:t> rows</a:t>
            </a:r>
            <a:endParaRPr sz="2000">
              <a:solidFill>
                <a:schemeClr val="dk1"/>
              </a:solidFill>
              <a:latin typeface="Barlow Light"/>
              <a:ea typeface="Barlow Light"/>
              <a:cs typeface="Barlow Light"/>
              <a:sym typeface="Barlow Light"/>
            </a:endParaRPr>
          </a:p>
          <a:p>
            <a:pPr marL="457200" lvl="0" indent="-342900" algn="l" rtl="0">
              <a:lnSpc>
                <a:spcPct val="115000"/>
              </a:lnSpc>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Aimed to retain maximum useful activity data</a:t>
            </a:r>
            <a:endParaRPr sz="2000">
              <a:solidFill>
                <a:schemeClr val="dk1"/>
              </a:solidFill>
              <a:latin typeface="Barlow Light"/>
              <a:ea typeface="Barlow Light"/>
              <a:cs typeface="Barlow Light"/>
              <a:sym typeface="Barlow Light"/>
            </a:endParaRPr>
          </a:p>
        </p:txBody>
      </p:sp>
      <p:cxnSp>
        <p:nvCxnSpPr>
          <p:cNvPr id="307" name="Google Shape;307;p18"/>
          <p:cNvCxnSpPr/>
          <p:nvPr/>
        </p:nvCxnSpPr>
        <p:spPr>
          <a:xfrm flipH="1">
            <a:off x="4417225" y="1217600"/>
            <a:ext cx="6600" cy="3928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457200" y="605600"/>
            <a:ext cx="77226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900"/>
              <a:t>Understanding Subscriber Value</a:t>
            </a:r>
            <a:endParaRPr sz="3900"/>
          </a:p>
        </p:txBody>
      </p:sp>
      <p:sp>
        <p:nvSpPr>
          <p:cNvPr id="313" name="Google Shape;313;p19"/>
          <p:cNvSpPr txBox="1">
            <a:spLocks noGrp="1"/>
          </p:cNvSpPr>
          <p:nvPr>
            <p:ph type="body" idx="1"/>
          </p:nvPr>
        </p:nvSpPr>
        <p:spPr>
          <a:xfrm>
            <a:off x="254625" y="1628700"/>
            <a:ext cx="3284100" cy="18861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sz="1800"/>
              <a:t>We defined subscriber value by:        </a:t>
            </a:r>
            <a:endParaRPr sz="1800"/>
          </a:p>
          <a:p>
            <a:pPr marL="914400" lvl="1" indent="-330200" algn="l" rtl="0">
              <a:spcBef>
                <a:spcPts val="0"/>
              </a:spcBef>
              <a:spcAft>
                <a:spcPts val="0"/>
              </a:spcAft>
              <a:buSzPts val="1600"/>
              <a:buFont typeface="Barlow"/>
              <a:buChar char="-"/>
            </a:pPr>
            <a:r>
              <a:rPr lang="en" sz="1800" b="1">
                <a:latin typeface="Barlow"/>
                <a:ea typeface="Barlow"/>
                <a:cs typeface="Barlow"/>
                <a:sym typeface="Barlow"/>
              </a:rPr>
              <a:t>Revenue contribution</a:t>
            </a:r>
            <a:endParaRPr sz="1800" b="1">
              <a:latin typeface="Barlow"/>
              <a:ea typeface="Barlow"/>
              <a:cs typeface="Barlow"/>
              <a:sym typeface="Barlow"/>
            </a:endParaRPr>
          </a:p>
          <a:p>
            <a:pPr marL="0" lvl="0" indent="0" algn="l" rtl="0">
              <a:spcBef>
                <a:spcPts val="600"/>
              </a:spcBef>
              <a:spcAft>
                <a:spcPts val="0"/>
              </a:spcAft>
              <a:buNone/>
            </a:pPr>
            <a:r>
              <a:rPr lang="en" sz="1800"/>
              <a:t>Subscription Type Breakdown:</a:t>
            </a:r>
            <a:endParaRPr sz="1800"/>
          </a:p>
          <a:p>
            <a:pPr marL="457200" lvl="0" indent="-330200" algn="l" rtl="0">
              <a:spcBef>
                <a:spcPts val="600"/>
              </a:spcBef>
              <a:spcAft>
                <a:spcPts val="0"/>
              </a:spcAft>
              <a:buSzPts val="1600"/>
              <a:buChar char="-"/>
            </a:pPr>
            <a:r>
              <a:rPr lang="en" sz="1800"/>
              <a:t>83% Limited subscriptions</a:t>
            </a:r>
            <a:endParaRPr sz="1800"/>
          </a:p>
          <a:p>
            <a:pPr marL="457200" lvl="0" indent="-330200" algn="l" rtl="0">
              <a:spcBef>
                <a:spcPts val="0"/>
              </a:spcBef>
              <a:spcAft>
                <a:spcPts val="0"/>
              </a:spcAft>
              <a:buSzPts val="1600"/>
              <a:buChar char="-"/>
            </a:pPr>
            <a:r>
              <a:rPr lang="en" sz="1800"/>
              <a:t>17% Lifetime subscriptions</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latin typeface="Barlow Medium"/>
              <a:ea typeface="Barlow Medium"/>
              <a:cs typeface="Barlow Medium"/>
              <a:sym typeface="Barlow Medium"/>
            </a:endParaRPr>
          </a:p>
        </p:txBody>
      </p:sp>
      <p:sp>
        <p:nvSpPr>
          <p:cNvPr id="314" name="Google Shape;314;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315" name="Google Shape;315;p19"/>
          <p:cNvSpPr/>
          <p:nvPr/>
        </p:nvSpPr>
        <p:spPr>
          <a:xfrm rot="5400000">
            <a:off x="808650" y="2292175"/>
            <a:ext cx="216000" cy="255300"/>
          </a:xfrm>
          <a:prstGeom prst="bentUpArrow">
            <a:avLst>
              <a:gd name="adj1" fmla="val 25000"/>
              <a:gd name="adj2" fmla="val 24968"/>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
        <p:nvSpPr>
          <p:cNvPr id="316" name="Google Shape;316;p19"/>
          <p:cNvSpPr txBox="1"/>
          <p:nvPr/>
        </p:nvSpPr>
        <p:spPr>
          <a:xfrm>
            <a:off x="8128800" y="-129700"/>
            <a:ext cx="1015200" cy="735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Q1</a:t>
            </a:r>
            <a:endParaRPr sz="2000">
              <a:solidFill>
                <a:schemeClr val="dk1"/>
              </a:solidFill>
              <a:latin typeface="Barlow Light"/>
              <a:ea typeface="Barlow Light"/>
              <a:cs typeface="Barlow Light"/>
              <a:sym typeface="Barlow Light"/>
            </a:endParaRPr>
          </a:p>
        </p:txBody>
      </p:sp>
      <p:pic>
        <p:nvPicPr>
          <p:cNvPr id="317" name="Google Shape;317;p19"/>
          <p:cNvPicPr preferRelativeResize="0"/>
          <p:nvPr/>
        </p:nvPicPr>
        <p:blipFill rotWithShape="1">
          <a:blip r:embed="rId3">
            <a:alphaModFix/>
          </a:blip>
          <a:srcRect l="23717" t="5151" r="21407" b="13850"/>
          <a:stretch/>
        </p:blipFill>
        <p:spPr>
          <a:xfrm>
            <a:off x="6266375" y="2243850"/>
            <a:ext cx="2274624" cy="2797923"/>
          </a:xfrm>
          <a:prstGeom prst="rect">
            <a:avLst/>
          </a:prstGeom>
          <a:noFill/>
          <a:ln>
            <a:noFill/>
          </a:ln>
        </p:spPr>
      </p:pic>
      <p:sp>
        <p:nvSpPr>
          <p:cNvPr id="318" name="Google Shape;318;p19"/>
          <p:cNvSpPr txBox="1"/>
          <p:nvPr/>
        </p:nvSpPr>
        <p:spPr>
          <a:xfrm>
            <a:off x="5779025" y="1166400"/>
            <a:ext cx="3000000" cy="766500"/>
          </a:xfrm>
          <a:prstGeom prst="rect">
            <a:avLst/>
          </a:prstGeom>
          <a:noFill/>
          <a:ln>
            <a:noFill/>
          </a:ln>
        </p:spPr>
        <p:txBody>
          <a:bodyPr spcFirstLastPara="1" wrap="square" lIns="91425" tIns="91425" rIns="91425" bIns="91425" anchor="t" anchorCtr="0">
            <a:spAutoFit/>
          </a:bodyPr>
          <a:lstStyle/>
          <a:p>
            <a:pPr marL="457200" lvl="0" indent="-342900" algn="l" rtl="0">
              <a:lnSpc>
                <a:spcPct val="110000"/>
              </a:lnSpc>
              <a:spcBef>
                <a:spcPts val="600"/>
              </a:spcBef>
              <a:spcAft>
                <a:spcPts val="0"/>
              </a:spcAft>
              <a:buClr>
                <a:schemeClr val="accent1"/>
              </a:buClr>
              <a:buSzPts val="1800"/>
              <a:buFont typeface="Barlow Light"/>
              <a:buChar char="-"/>
            </a:pPr>
            <a:r>
              <a:rPr lang="en" sz="1800">
                <a:solidFill>
                  <a:schemeClr val="dk1"/>
                </a:solidFill>
                <a:latin typeface="Barlow Light"/>
                <a:ea typeface="Barlow Light"/>
                <a:cs typeface="Barlow Light"/>
                <a:sym typeface="Barlow Light"/>
              </a:rPr>
              <a:t>With a 66% difference, revenue is almost even!</a:t>
            </a:r>
            <a:endParaRPr/>
          </a:p>
        </p:txBody>
      </p:sp>
      <p:pic>
        <p:nvPicPr>
          <p:cNvPr id="319" name="Google Shape;319;p19"/>
          <p:cNvPicPr preferRelativeResize="0"/>
          <p:nvPr/>
        </p:nvPicPr>
        <p:blipFill rotWithShape="1">
          <a:blip r:embed="rId4">
            <a:alphaModFix/>
          </a:blip>
          <a:srcRect b="10857"/>
          <a:stretch/>
        </p:blipFill>
        <p:spPr>
          <a:xfrm>
            <a:off x="3998025" y="1218575"/>
            <a:ext cx="1718703" cy="382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idx="4294967295"/>
          </p:nvPr>
        </p:nvSpPr>
        <p:spPr>
          <a:xfrm>
            <a:off x="183825" y="735300"/>
            <a:ext cx="1993500" cy="276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5000" b="1">
                <a:latin typeface="Raleway"/>
                <a:ea typeface="Raleway"/>
                <a:cs typeface="Raleway"/>
                <a:sym typeface="Raleway"/>
              </a:rPr>
              <a:t>18%</a:t>
            </a:r>
            <a:r>
              <a:rPr lang="en" sz="3500"/>
              <a:t> </a:t>
            </a:r>
            <a:endParaRPr sz="3500"/>
          </a:p>
          <a:p>
            <a:pPr marL="0" lvl="0" indent="0" algn="ctr" rtl="0">
              <a:spcBef>
                <a:spcPts val="0"/>
              </a:spcBef>
              <a:spcAft>
                <a:spcPts val="0"/>
              </a:spcAft>
              <a:buNone/>
            </a:pPr>
            <a:r>
              <a:rPr lang="en" sz="3500"/>
              <a:t>of Subs make up</a:t>
            </a:r>
            <a:endParaRPr sz="3500"/>
          </a:p>
          <a:p>
            <a:pPr marL="0" lvl="0" indent="0" algn="ctr" rtl="0">
              <a:spcBef>
                <a:spcPts val="0"/>
              </a:spcBef>
              <a:spcAft>
                <a:spcPts val="0"/>
              </a:spcAft>
              <a:buNone/>
            </a:pPr>
            <a:r>
              <a:rPr lang="en" sz="3500"/>
              <a:t> </a:t>
            </a:r>
            <a:endParaRPr sz="3500"/>
          </a:p>
          <a:p>
            <a:pPr marL="0" lvl="0" indent="0" algn="ctr" rtl="0">
              <a:spcBef>
                <a:spcPts val="0"/>
              </a:spcBef>
              <a:spcAft>
                <a:spcPts val="0"/>
              </a:spcAft>
              <a:buNone/>
            </a:pPr>
            <a:r>
              <a:rPr lang="en" sz="5000" b="1">
                <a:latin typeface="Raleway"/>
                <a:ea typeface="Raleway"/>
                <a:cs typeface="Raleway"/>
                <a:sym typeface="Raleway"/>
              </a:rPr>
              <a:t>40.7%</a:t>
            </a:r>
            <a:r>
              <a:rPr lang="en" sz="3500"/>
              <a:t> </a:t>
            </a:r>
            <a:endParaRPr sz="3500"/>
          </a:p>
          <a:p>
            <a:pPr marL="0" lvl="0" indent="0" algn="ctr" rtl="0">
              <a:spcBef>
                <a:spcPts val="0"/>
              </a:spcBef>
              <a:spcAft>
                <a:spcPts val="0"/>
              </a:spcAft>
              <a:buNone/>
            </a:pPr>
            <a:r>
              <a:rPr lang="en" sz="3500"/>
              <a:t>of our Revenue</a:t>
            </a:r>
            <a:endParaRPr sz="3500"/>
          </a:p>
        </p:txBody>
      </p:sp>
      <p:sp>
        <p:nvSpPr>
          <p:cNvPr id="325" name="Google Shape;325;p20"/>
          <p:cNvSpPr txBox="1">
            <a:spLocks noGrp="1"/>
          </p:cNvSpPr>
          <p:nvPr>
            <p:ph type="body" idx="4294967295"/>
          </p:nvPr>
        </p:nvSpPr>
        <p:spPr>
          <a:xfrm>
            <a:off x="5719775" y="618075"/>
            <a:ext cx="3113507" cy="4388725"/>
          </a:xfrm>
          <a:prstGeom prst="rect">
            <a:avLst/>
          </a:prstGeom>
        </p:spPr>
        <p:txBody>
          <a:bodyPr spcFirstLastPara="1" wrap="square" lIns="0" tIns="0" rIns="0" bIns="0" anchor="t" anchorCtr="0">
            <a:noAutofit/>
          </a:bodyPr>
          <a:lstStyle/>
          <a:p>
            <a:pPr marL="457200" lvl="0" indent="0" algn="l" rtl="0">
              <a:spcBef>
                <a:spcPts val="600"/>
              </a:spcBef>
              <a:spcAft>
                <a:spcPts val="0"/>
              </a:spcAft>
              <a:buNone/>
            </a:pPr>
            <a:r>
              <a:rPr lang="en" sz="1700" b="1" dirty="0">
                <a:latin typeface="Barlow"/>
                <a:ea typeface="Barlow"/>
                <a:cs typeface="Barlow"/>
                <a:sym typeface="Barlow"/>
              </a:rPr>
              <a:t>Most Valuable Subscribers:</a:t>
            </a:r>
            <a:r>
              <a:rPr lang="en" sz="1700" dirty="0"/>
              <a:t> ALL-Language-Lifetime subscribers.</a:t>
            </a:r>
            <a:endParaRPr sz="1700" dirty="0"/>
          </a:p>
          <a:p>
            <a:pPr marL="457200" lvl="0" indent="0" algn="l" rtl="0">
              <a:spcBef>
                <a:spcPts val="600"/>
              </a:spcBef>
              <a:spcAft>
                <a:spcPts val="0"/>
              </a:spcAft>
              <a:buNone/>
            </a:pPr>
            <a:endParaRPr sz="300" dirty="0"/>
          </a:p>
          <a:p>
            <a:pPr marL="457200" lvl="0" indent="0" algn="l" rtl="0">
              <a:spcBef>
                <a:spcPts val="600"/>
              </a:spcBef>
              <a:spcAft>
                <a:spcPts val="0"/>
              </a:spcAft>
              <a:buNone/>
            </a:pPr>
            <a:r>
              <a:rPr lang="en" sz="1700" b="1" dirty="0">
                <a:latin typeface="Barlow"/>
                <a:ea typeface="Barlow"/>
                <a:cs typeface="Barlow"/>
                <a:sym typeface="Barlow"/>
              </a:rPr>
              <a:t>Assumption: </a:t>
            </a:r>
            <a:r>
              <a:rPr lang="en" sz="1700" dirty="0"/>
              <a:t>ALL-Language-Lifetime subscribers have no further products to purchase, diminishing those customers’ remaining value.</a:t>
            </a:r>
            <a:endParaRPr sz="1700" dirty="0"/>
          </a:p>
          <a:p>
            <a:pPr marL="457200" lvl="0" indent="0" algn="l" rtl="0">
              <a:spcBef>
                <a:spcPts val="600"/>
              </a:spcBef>
              <a:spcAft>
                <a:spcPts val="0"/>
              </a:spcAft>
              <a:buNone/>
            </a:pPr>
            <a:endParaRPr sz="300" dirty="0"/>
          </a:p>
          <a:p>
            <a:pPr marL="457200" lvl="0" indent="0" algn="l" rtl="0">
              <a:spcBef>
                <a:spcPts val="600"/>
              </a:spcBef>
              <a:spcAft>
                <a:spcPts val="0"/>
              </a:spcAft>
              <a:buNone/>
            </a:pPr>
            <a:r>
              <a:rPr lang="en" sz="1700" b="1" dirty="0">
                <a:latin typeface="Barlow"/>
                <a:ea typeface="Barlow"/>
                <a:cs typeface="Barlow"/>
                <a:sym typeface="Barlow"/>
              </a:rPr>
              <a:t>Caveat: </a:t>
            </a:r>
            <a:r>
              <a:rPr lang="en" sz="1700" dirty="0"/>
              <a:t>Growing Limited/Other subscriptions must take place to sustain revenue growth over time.</a:t>
            </a:r>
            <a:endParaRPr sz="1700" dirty="0"/>
          </a:p>
        </p:txBody>
      </p:sp>
      <p:sp>
        <p:nvSpPr>
          <p:cNvPr id="326" name="Google Shape;326;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327" name="Google Shape;327;p20"/>
          <p:cNvSpPr txBox="1"/>
          <p:nvPr/>
        </p:nvSpPr>
        <p:spPr>
          <a:xfrm>
            <a:off x="8090725" y="0"/>
            <a:ext cx="1015200" cy="735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Q1</a:t>
            </a:r>
            <a:endParaRPr sz="2000">
              <a:solidFill>
                <a:schemeClr val="dk1"/>
              </a:solidFill>
              <a:latin typeface="Barlow Light"/>
              <a:ea typeface="Barlow Light"/>
              <a:cs typeface="Barlow Light"/>
              <a:sym typeface="Barlow Light"/>
            </a:endParaRPr>
          </a:p>
        </p:txBody>
      </p:sp>
      <p:pic>
        <p:nvPicPr>
          <p:cNvPr id="328" name="Google Shape;328;p20"/>
          <p:cNvPicPr preferRelativeResize="0"/>
          <p:nvPr/>
        </p:nvPicPr>
        <p:blipFill>
          <a:blip r:embed="rId3">
            <a:alphaModFix/>
          </a:blip>
          <a:stretch>
            <a:fillRect/>
          </a:stretch>
        </p:blipFill>
        <p:spPr>
          <a:xfrm>
            <a:off x="2662250" y="255300"/>
            <a:ext cx="3209925" cy="2121025"/>
          </a:xfrm>
          <a:prstGeom prst="rect">
            <a:avLst/>
          </a:prstGeom>
          <a:noFill/>
          <a:ln>
            <a:noFill/>
          </a:ln>
        </p:spPr>
      </p:pic>
      <p:pic>
        <p:nvPicPr>
          <p:cNvPr id="329" name="Google Shape;329;p20"/>
          <p:cNvPicPr preferRelativeResize="0"/>
          <p:nvPr/>
        </p:nvPicPr>
        <p:blipFill>
          <a:blip r:embed="rId4">
            <a:alphaModFix/>
          </a:blip>
          <a:stretch>
            <a:fillRect/>
          </a:stretch>
        </p:blipFill>
        <p:spPr>
          <a:xfrm>
            <a:off x="2915348" y="2492200"/>
            <a:ext cx="2703727" cy="2514600"/>
          </a:xfrm>
          <a:prstGeom prst="rect">
            <a:avLst/>
          </a:prstGeom>
          <a:noFill/>
          <a:ln>
            <a:noFill/>
          </a:ln>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2280</Words>
  <Application>Microsoft Macintosh PowerPoint</Application>
  <PresentationFormat>On-screen Show (16:9)</PresentationFormat>
  <Paragraphs>234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Barlow Light</vt:lpstr>
      <vt:lpstr>Raleway SemiBold</vt:lpstr>
      <vt:lpstr>Calibri</vt:lpstr>
      <vt:lpstr>Barlow Medium</vt:lpstr>
      <vt:lpstr>Raleway</vt:lpstr>
      <vt:lpstr>Barlow</vt:lpstr>
      <vt:lpstr>Gaoler template</vt:lpstr>
      <vt:lpstr>SUBSCRIBER OPTIMIZATION FOR  ROSETTA  STONE</vt:lpstr>
      <vt:lpstr>Agenda</vt:lpstr>
      <vt:lpstr>INTRODUCTION</vt:lpstr>
      <vt:lpstr>PowerPoint Presentation</vt:lpstr>
      <vt:lpstr>Data Cleaning</vt:lpstr>
      <vt:lpstr>Cleaning: Subscriber Dataset</vt:lpstr>
      <vt:lpstr>Cleaning: App Activity Dataset</vt:lpstr>
      <vt:lpstr>Understanding Subscriber Value</vt:lpstr>
      <vt:lpstr>18%  of Subs make up   40.7%  of our Revenue</vt:lpstr>
      <vt:lpstr>Typical Segmentations</vt:lpstr>
      <vt:lpstr>How do subscribers differ in behavior?</vt:lpstr>
      <vt:lpstr>How do subscribers differ in behavior?</vt:lpstr>
      <vt:lpstr>Which customers can we sell more to?</vt:lpstr>
      <vt:lpstr>Profiling our customers not continuing</vt:lpstr>
      <vt:lpstr>Barriers to Engagement</vt:lpstr>
      <vt:lpstr>40.7% of our subscriptions begin within 2 months</vt:lpstr>
      <vt:lpstr>Further Analysis</vt:lpstr>
      <vt:lpstr>Relevant Business Opportunities</vt:lpstr>
      <vt:lpstr>Conclusion/ Executive Summary</vt:lpstr>
      <vt:lpstr>Executive Summary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 OPTIMIZATION FOR  ROSETTA  STONE</dc:title>
  <cp:lastModifiedBy>Khachian, Nella (Student)</cp:lastModifiedBy>
  <cp:revision>1</cp:revision>
  <dcterms:modified xsi:type="dcterms:W3CDTF">2023-11-30T18:04:42Z</dcterms:modified>
</cp:coreProperties>
</file>