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SemiBold"/>
      <p:regular r:id="rId26"/>
      <p:bold r:id="rId27"/>
      <p:italic r:id="rId28"/>
      <p:boldItalic r:id="rId29"/>
    </p:embeddedFont>
    <p:embeddedFont>
      <p:font typeface="Raleway"/>
      <p:regular r:id="rId30"/>
      <p:bold r:id="rId31"/>
      <p:italic r:id="rId32"/>
      <p:boldItalic r:id="rId33"/>
    </p:embeddedFont>
    <p:embeddedFont>
      <p:font typeface="Barlow Medium"/>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01DB70-3342-494E-B274-96380E4224AE}">
  <a:tblStyle styleId="{7701DB70-3342-494E-B274-96380E4224A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5.xml"/><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slide" Target="slides/slide17.xml"/><Relationship Id="rId44" Type="http://schemas.openxmlformats.org/officeDocument/2006/relationships/font" Target="fonts/Barlow-italic.fntdata"/><Relationship Id="rId21" Type="http://schemas.openxmlformats.org/officeDocument/2006/relationships/slide" Target="slides/slide16.xml"/><Relationship Id="rId43" Type="http://schemas.openxmlformats.org/officeDocument/2006/relationships/font" Target="fonts/Barlow-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SemiBold-regular.fntdata"/><Relationship Id="rId25" Type="http://schemas.openxmlformats.org/officeDocument/2006/relationships/slide" Target="slides/slide20.xml"/><Relationship Id="rId28" Type="http://schemas.openxmlformats.org/officeDocument/2006/relationships/font" Target="fonts/RalewaySemiBold-italic.fntdata"/><Relationship Id="rId27" Type="http://schemas.openxmlformats.org/officeDocument/2006/relationships/font" Target="fonts/Raleway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BarlowMedium-bold.fntdata"/><Relationship Id="rId12" Type="http://schemas.openxmlformats.org/officeDocument/2006/relationships/slide" Target="slides/slide7.xml"/><Relationship Id="rId34" Type="http://schemas.openxmlformats.org/officeDocument/2006/relationships/font" Target="fonts/BarlowMedium-regular.fntdata"/><Relationship Id="rId15" Type="http://schemas.openxmlformats.org/officeDocument/2006/relationships/slide" Target="slides/slide10.xml"/><Relationship Id="rId37" Type="http://schemas.openxmlformats.org/officeDocument/2006/relationships/font" Target="fonts/BarlowMedium-boldItalic.fntdata"/><Relationship Id="rId14" Type="http://schemas.openxmlformats.org/officeDocument/2006/relationships/slide" Target="slides/slide9.xml"/><Relationship Id="rId36" Type="http://schemas.openxmlformats.org/officeDocument/2006/relationships/font" Target="fonts/BarlowMedium-italic.fntdata"/><Relationship Id="rId17" Type="http://schemas.openxmlformats.org/officeDocument/2006/relationships/slide" Target="slides/slide12.xml"/><Relationship Id="rId39" Type="http://schemas.openxmlformats.org/officeDocument/2006/relationships/font" Target="fonts/BarlowLight-bold.fntdata"/><Relationship Id="rId16" Type="http://schemas.openxmlformats.org/officeDocument/2006/relationships/slide" Target="slides/slide11.xml"/><Relationship Id="rId38" Type="http://schemas.openxmlformats.org/officeDocument/2006/relationships/font" Target="fonts/Barlow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the data miners and here’s our Subscriber Optimization for Rosetta Stone!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272241ce6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272241ce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on the slide you can see a few of the basic customer segmentations we pulled from the data. We see that the majority of users are from the US and Canada, most activity comes from the website, and over 80% of customers are only on the limited subscription plan. However, this doesn’t tell us much of a story so we wanted to go deeper.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25b9fc64c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25b9fc64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we dug around, we found behavioral segments. Customers who are Content Motivated, and customers who are Price Motivated. We imagine these content motivated customers are determined learners who might have a personal or professional deadline and will pay more for the content to have it right away and subscribe to it longer. This segment will have a more defined learning plan and will keep themselves accountable and they on average complete more units and modules. Examples of this group could be travelers planning for a foreign trip, students supplementing their school studies, or business men and women for a job.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064f32665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064f3266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other group that’s Price Motivated, These customers are likely people who sign up when they see a discounted price point. They are opposite of content motivated people, they do not have a deadline they need to know the language by, and they are willing to wait for a better price and access the content later. These may include people who are learning a language as a loose goal (new year resolution etc), people who have thought about traveling somewhere but do not have a trip booked yet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25b9fc64c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25b9fc64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find who we believe to be the customers most likely to be sold additional products, we felt that leaning heavily into customer’s email behavior would be vital information to assess. We isolated users who open 25% or more of the emails Rosetta Stone sends them and have a 5% or more interaction rate with those emails they open. We created this threshold based on benchmarks we found from MailChimp, a popular email marketing company: </a:t>
            </a:r>
            <a:r>
              <a:rPr b="1" lang="en">
                <a:solidFill>
                  <a:schemeClr val="dk1"/>
                </a:solidFill>
              </a:rPr>
              <a:t>21%, while the benchmark click rate is 2.9%. </a:t>
            </a:r>
            <a:r>
              <a:rPr lang="en">
                <a:solidFill>
                  <a:schemeClr val="dk1"/>
                </a:solidFill>
              </a:rPr>
              <a:t>Sadly this group is only 9.7% of Rosetta’s customer base, and 20% of this group already have a lifetime subscription. We acknowledge that this is a very low percentage of customers. But we still believe that is the best metric to identify customers we can sell more to. Now, looking at the graphic, we can see possibilities of marketing packages we could sell based on demographics, for Example, a bundle or promotions for european languages for US/Canada subscribers because the interaction rate is typically much higher for those languages.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064f32665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064f3266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similarities we found between customers without auto renew and our Price Motivated customers, they aren’t subscribed for long, they pay less, and are not as active with their learning. This makes up 60% of our limited subscribers. This is a large number of people who we need to target with the goal of turning them into auto renew customers. How might we do that?s are do not have auto renew on. These only include limited subscribers due to the fact that any lifetime subscriptions will have auto renew off by </a:t>
            </a:r>
            <a:r>
              <a:rPr lang="en"/>
              <a:t>default.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064f32665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064f3266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Summing up the previous slides, we believe that converting customers to Auto Renew is vital for increasing engagement, and the best way to do that is through email interactions. That is why our biggest barrier is that only 47.5% of customers are subscribed to emails. And those that do have a higher click rate. The more customers we can get to subscribe to emails, means the more customers we will convert to auto renew, which means more active users, which means more profit. Email subscription is key.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25b9fc64c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25b9fc64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Lastly, during our data discovery phase of this project, we created a visual that plotted quarterly user growth based on the app activity data which is the graph on the left. We noticed a repeating trend in our data that during the months of </a:t>
            </a:r>
            <a:r>
              <a:rPr lang="en">
                <a:solidFill>
                  <a:schemeClr val="dk1"/>
                </a:solidFill>
              </a:rPr>
              <a:t>February and March each year, distinct application sessions increase drastically. With such a significant increase and the repetitiveness of this trend, the group wanted to investigate this further. We first hypothesized that if we are seeing increased application activity, we may be able to correlate this with the subscriber data and identify the most popular months for subscription growth. After creating a starting months column in our subscriber data, we were able to identify the number of customers who began their subscriptions within February and March. Referring to the graph on the right, we quickly were able to identify and visualize that almost 41% of our customers begin their subscription in either February or March. The spike in 2020 could’ve been due to people preparing for vacations/trips/traveling before the pandemic occurred.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c44ef62e2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c44ef62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further </a:t>
            </a:r>
            <a:r>
              <a:rPr lang="en"/>
              <a:t>analysis, the group identified two main points of these subscriptions that started within this time frame.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off, based on the pie charts on the left, the location distribution of all our customers and our customers beginning a subscription in February or March are almost identical. This leads us to believe that geographical location does not significantly impact the number of subscribers in this timeframe.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Staying on the idea of observing the data by country, the group then created the graph on the right. This graph shows us that, of the customers beginning their subscription in this timeframe, there are more popular languages by the subscription’s country of origin. To identify trends, the group elected to only look at languages that are not ALL.</a:t>
            </a:r>
            <a:endParaRPr/>
          </a:p>
          <a:p>
            <a:pPr indent="0" lvl="0" marL="0" rtl="0" algn="l">
              <a:spcBef>
                <a:spcPts val="0"/>
              </a:spcBef>
              <a:spcAft>
                <a:spcPts val="0"/>
              </a:spcAft>
              <a:buNone/>
            </a:pPr>
            <a:r>
              <a:rPr lang="en"/>
              <a:t>Our findings concluded that of our February and March Subscriptions, there is a higher concentration of U.S and Canada in languages like ESP, FRA, and ITA which we lightly identified as European Languages. Europe has a higher concentration in languages like EBR, ESC, and FRA. While the other countries category displays higher concentrations in ENG, ESP, FRA.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believe that these trends could be attributed to summer travel plans and customers attempting to learn languages of areas they may be traveling to. We came to this idea based on the fact that our most popular months coincide right before the summer months, which is the most popular time of year for traveling.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064f32665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a064f3266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Utilizing</a:t>
            </a:r>
            <a:r>
              <a:rPr lang="en"/>
              <a:t> these insights and analysis, we believe we have found multiple </a:t>
            </a:r>
            <a:r>
              <a:rPr lang="en"/>
              <a:t>business</a:t>
            </a:r>
            <a:r>
              <a:rPr lang="en"/>
              <a:t> </a:t>
            </a:r>
            <a:r>
              <a:rPr lang="en"/>
              <a:t>opportunities.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hopes to increase marketing conversion rates we could:</a:t>
            </a:r>
            <a:endParaRPr/>
          </a:p>
          <a:p>
            <a:pPr indent="0" lvl="0" marL="0" rtl="0" algn="l">
              <a:spcBef>
                <a:spcPts val="0"/>
              </a:spcBef>
              <a:spcAft>
                <a:spcPts val="0"/>
              </a:spcAft>
              <a:buNone/>
            </a:pPr>
            <a:r>
              <a:rPr lang="en"/>
              <a:t>Increase marketing geared towards summer travel during these popular months. </a:t>
            </a:r>
            <a:endParaRPr/>
          </a:p>
          <a:p>
            <a:pPr indent="0" lvl="0" marL="0" rtl="0" algn="l">
              <a:spcBef>
                <a:spcPts val="0"/>
              </a:spcBef>
              <a:spcAft>
                <a:spcPts val="0"/>
              </a:spcAft>
              <a:buNone/>
            </a:pPr>
            <a:r>
              <a:rPr lang="en"/>
              <a:t>Secondly, based on our country of origin concentration in certain languages, we could target specific language subscriptions to different countries during this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f37ffd0db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9f37ffd0d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Conclusion 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f37ffd0db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f37ffd0d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Agenda of  what we’ll discuss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064f32665_1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a064f3266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summation, we want to balance between converting existing customers into lifetime subscriptions, and acquiring new customers for a reliable cash flow. We want to take advantage of our geographical and behavioral data to enhance marketing strategies. One idea would be to include coupons in emails to encourage email engagement.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Lets get started! </a:t>
            </a:r>
            <a:endParaRPr b="1"/>
          </a:p>
          <a:p>
            <a:pPr indent="0" lvl="0" marL="0" rtl="0" algn="l">
              <a:spcBef>
                <a:spcPts val="0"/>
              </a:spcBef>
              <a:spcAft>
                <a:spcPts val="0"/>
              </a:spcAft>
              <a:buClr>
                <a:schemeClr val="dk1"/>
              </a:buClr>
              <a:buSzPts val="1100"/>
              <a:buFont typeface="Arial"/>
              <a:buNone/>
            </a:pPr>
            <a:r>
              <a:rPr b="1" lang="en"/>
              <a:t>Project Context:</a:t>
            </a:r>
            <a:r>
              <a:rPr lang="en"/>
              <a:t> Rosetta Stone Analytical Team Presentation.</a:t>
            </a:r>
            <a:endParaRPr/>
          </a:p>
          <a:p>
            <a:pPr indent="0" lvl="0" marL="0" rtl="0" algn="l">
              <a:spcBef>
                <a:spcPts val="0"/>
              </a:spcBef>
              <a:spcAft>
                <a:spcPts val="0"/>
              </a:spcAft>
              <a:buClr>
                <a:schemeClr val="dk1"/>
              </a:buClr>
              <a:buSzPts val="1100"/>
              <a:buFont typeface="Arial"/>
              <a:buNone/>
            </a:pPr>
            <a:r>
              <a:rPr b="1" lang="en"/>
              <a:t>Objective:</a:t>
            </a:r>
            <a:r>
              <a:rPr lang="en"/>
              <a:t> Analyzing app activity and subscriber datasets for insights.</a:t>
            </a:r>
            <a:endParaRPr/>
          </a:p>
          <a:p>
            <a:pPr indent="0" lvl="0" marL="0" rtl="0" algn="l">
              <a:spcBef>
                <a:spcPts val="0"/>
              </a:spcBef>
              <a:spcAft>
                <a:spcPts val="0"/>
              </a:spcAft>
              <a:buClr>
                <a:schemeClr val="dk1"/>
              </a:buClr>
              <a:buSzPts val="1100"/>
              <a:buFont typeface="Arial"/>
              <a:buNone/>
            </a:pPr>
            <a:r>
              <a:rPr b="1" lang="en"/>
              <a:t>Analysis Goals:</a:t>
            </a:r>
            <a:r>
              <a:rPr lang="en"/>
              <a:t> Identifying premier subscribers for potential upselling. Recognizing subscribers poised for additional product/service sales. Detecting subscribers disengaging from the product.</a:t>
            </a:r>
            <a:endParaRPr/>
          </a:p>
          <a:p>
            <a:pPr indent="0" lvl="0" marL="0" rtl="0" algn="l">
              <a:spcBef>
                <a:spcPts val="0"/>
              </a:spcBef>
              <a:spcAft>
                <a:spcPts val="0"/>
              </a:spcAft>
              <a:buClr>
                <a:schemeClr val="dk1"/>
              </a:buClr>
              <a:buSzPts val="1100"/>
              <a:buFont typeface="Arial"/>
              <a:buNone/>
            </a:pPr>
            <a:r>
              <a:rPr b="1" lang="en"/>
              <a:t>Strategic Approach:</a:t>
            </a:r>
            <a:r>
              <a:rPr lang="en"/>
              <a:t> Comprehensive analysis: data cleaning, transformation, and exploration. Utilizing data visualizations for clear, impactful presentation of findings.</a:t>
            </a:r>
            <a:endParaRPr/>
          </a:p>
          <a:p>
            <a:pPr indent="0" lvl="0" marL="0" rtl="0" algn="l">
              <a:spcBef>
                <a:spcPts val="0"/>
              </a:spcBef>
              <a:spcAft>
                <a:spcPts val="0"/>
              </a:spcAft>
              <a:buNone/>
            </a:pPr>
            <a:r>
              <a:rPr b="1" lang="en"/>
              <a:t>Business Focus: </a:t>
            </a:r>
            <a:r>
              <a:rPr lang="en"/>
              <a:t>Exploring strategic opportunities for Rosetta Stone's future growth.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37ffd0db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f37ffd0d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quick overview of our action plan; (dont think we should waste time on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Gantt Chart Action Plan– Can be added to appendix if not needed or need the slide space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f37ffd0db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f37ffd0d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dive into our data </a:t>
            </a:r>
            <a:r>
              <a:rPr lang="en"/>
              <a:t>cleaning</a:t>
            </a:r>
            <a:r>
              <a:rPr lang="en"/>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fa9d0c18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fa9d0c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created two other data sets for more specific models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fa9d0c18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fa9d0c1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272241ce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272241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define subscriber value, we focused on revenue contribution and developed linear regression models and data visualizations for deeper insights.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a:t>
            </a:r>
            <a:r>
              <a:rPr b="1" lang="en">
                <a:solidFill>
                  <a:schemeClr val="dk1"/>
                </a:solidFill>
              </a:rPr>
              <a:t>Analysis</a:t>
            </a:r>
            <a:r>
              <a:rPr lang="en">
                <a:solidFill>
                  <a:schemeClr val="dk1"/>
                </a:solidFill>
              </a:rPr>
              <a:t>– which we sorted by most </a:t>
            </a:r>
            <a:r>
              <a:rPr b="1" lang="en">
                <a:solidFill>
                  <a:schemeClr val="dk1"/>
                </a:solidFill>
              </a:rPr>
              <a:t>popular</a:t>
            </a:r>
            <a:r>
              <a:rPr lang="en">
                <a:solidFill>
                  <a:schemeClr val="dk1"/>
                </a:solidFill>
              </a:rPr>
              <a:t> languages– we discovered, there are 66% more </a:t>
            </a:r>
            <a:r>
              <a:rPr b="1" lang="en">
                <a:solidFill>
                  <a:schemeClr val="dk1"/>
                </a:solidFill>
              </a:rPr>
              <a:t>Limited</a:t>
            </a:r>
            <a:r>
              <a:rPr lang="en">
                <a:solidFill>
                  <a:schemeClr val="dk1"/>
                </a:solidFill>
              </a:rPr>
              <a:t> than </a:t>
            </a:r>
            <a:r>
              <a:rPr b="1" lang="en">
                <a:solidFill>
                  <a:schemeClr val="dk1"/>
                </a:solidFill>
              </a:rPr>
              <a:t>Lifetime</a:t>
            </a:r>
            <a:r>
              <a:rPr lang="en">
                <a:solidFill>
                  <a:schemeClr val="dk1"/>
                </a:solidFill>
              </a:rPr>
              <a:t> subscriptions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Keeping this in </a:t>
            </a:r>
            <a:r>
              <a:rPr b="1" lang="en">
                <a:solidFill>
                  <a:schemeClr val="dk1"/>
                </a:solidFill>
              </a:rPr>
              <a:t>consideration,</a:t>
            </a:r>
            <a:r>
              <a:rPr lang="en">
                <a:solidFill>
                  <a:schemeClr val="dk1"/>
                </a:solidFill>
              </a:rPr>
              <a:t> we found that even with this 2/3s (66%) difference, </a:t>
            </a:r>
            <a:r>
              <a:rPr b="1" lang="en">
                <a:solidFill>
                  <a:schemeClr val="dk1"/>
                </a:solidFill>
              </a:rPr>
              <a:t>Lifetime</a:t>
            </a:r>
            <a:r>
              <a:rPr lang="en">
                <a:solidFill>
                  <a:schemeClr val="dk1"/>
                </a:solidFill>
              </a:rPr>
              <a:t> subscriptions generate almost </a:t>
            </a:r>
            <a:r>
              <a:rPr b="1" lang="en">
                <a:solidFill>
                  <a:schemeClr val="dk1"/>
                </a:solidFill>
              </a:rPr>
              <a:t>the same</a:t>
            </a:r>
            <a:r>
              <a:rPr lang="en">
                <a:solidFill>
                  <a:schemeClr val="dk1"/>
                </a:solidFill>
              </a:rPr>
              <a:t> amount of revenue compared to all other subscription types…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272241ce6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272241c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going deeper into the fact that lifetime subs make up a large portion of our revenue, we found that most of that is attributed to ALL-Language-Lifetime subscriptions.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b="1" lang="en"/>
              <a:t>fact </a:t>
            </a:r>
            <a:r>
              <a:rPr lang="en"/>
              <a:t>we found that </a:t>
            </a:r>
            <a:r>
              <a:rPr b="1" lang="en">
                <a:solidFill>
                  <a:schemeClr val="dk1"/>
                </a:solidFill>
              </a:rPr>
              <a:t>ALL-Language-Lifetime</a:t>
            </a:r>
            <a:r>
              <a:rPr lang="en">
                <a:solidFill>
                  <a:schemeClr val="dk1"/>
                </a:solidFill>
              </a:rPr>
              <a:t> Subscribers make up </a:t>
            </a:r>
            <a:r>
              <a:rPr b="1" lang="en" u="sng"/>
              <a:t>18%</a:t>
            </a:r>
            <a:r>
              <a:rPr b="1" lang="en"/>
              <a:t> </a:t>
            </a:r>
            <a:r>
              <a:rPr lang="en"/>
              <a:t>of our subscriptions but those alone generate</a:t>
            </a:r>
            <a:r>
              <a:rPr lang="en"/>
              <a:t> </a:t>
            </a:r>
            <a:r>
              <a:rPr b="1" lang="en" u="sng"/>
              <a:t>40.7%</a:t>
            </a:r>
            <a:r>
              <a:rPr b="1" lang="en"/>
              <a:t> of the Revenue!!! </a:t>
            </a:r>
            <a:r>
              <a:rPr lang="en"/>
              <a:t>As you can see in the charts right here.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We therefore </a:t>
            </a:r>
            <a:r>
              <a:rPr b="1" lang="en"/>
              <a:t>determine</a:t>
            </a:r>
            <a:r>
              <a:rPr lang="en"/>
              <a:t> that the most </a:t>
            </a:r>
            <a:r>
              <a:rPr b="1" lang="en"/>
              <a:t>valuable</a:t>
            </a:r>
            <a:r>
              <a:rPr lang="en"/>
              <a:t> subscribers are </a:t>
            </a:r>
            <a:r>
              <a:rPr lang="en">
                <a:solidFill>
                  <a:schemeClr val="dk1"/>
                </a:solidFill>
              </a:rPr>
              <a:t>ALL-Language-Lifetime</a:t>
            </a:r>
            <a:r>
              <a:rPr lang="en"/>
              <a:t> subscribers and </a:t>
            </a:r>
            <a:r>
              <a:rPr b="1" lang="en"/>
              <a:t>recommend</a:t>
            </a:r>
            <a:r>
              <a:rPr lang="en"/>
              <a:t> i</a:t>
            </a:r>
            <a:r>
              <a:rPr lang="en"/>
              <a:t>ncreasing the number of ALL-Language-Lifetime customers which of course requires balancing customer acquisition costs against the revenue they generate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Under the assumption that ALL-Language- Lifetime subscribers have reached the highest level of subscriptions considering Rosetta Stone’s business model– Converting </a:t>
            </a:r>
            <a:r>
              <a:rPr b="1" lang="en"/>
              <a:t>existing</a:t>
            </a:r>
            <a:r>
              <a:rPr lang="en"/>
              <a:t> customers to ALL-</a:t>
            </a:r>
            <a:r>
              <a:rPr lang="en">
                <a:solidFill>
                  <a:schemeClr val="dk1"/>
                </a:solidFill>
              </a:rPr>
              <a:t>Language-</a:t>
            </a:r>
            <a:r>
              <a:rPr lang="en"/>
              <a:t>Lifetime subscribers, means we can </a:t>
            </a:r>
            <a:r>
              <a:rPr b="1" lang="en"/>
              <a:t>no longer</a:t>
            </a:r>
            <a:r>
              <a:rPr lang="en"/>
              <a:t> sell them additional products, maxing out their purchasing potential. In order to determine the best conversion strategy, the company will need to evaluate the </a:t>
            </a:r>
            <a:r>
              <a:rPr lang="en">
                <a:solidFill>
                  <a:schemeClr val="dk1"/>
                </a:solidFill>
              </a:rPr>
              <a:t>revenue created by increasing ALL-Lifetime Subscriptions and weigh it against new customer acquisition costs to replace the </a:t>
            </a:r>
            <a:r>
              <a:rPr b="1" lang="en">
                <a:solidFill>
                  <a:schemeClr val="dk1"/>
                </a:solidFill>
              </a:rPr>
              <a:t>long term</a:t>
            </a:r>
            <a:r>
              <a:rPr lang="en">
                <a:solidFill>
                  <a:schemeClr val="dk1"/>
                </a:solidFill>
              </a:rPr>
              <a:t> customer value we lose by upgrading existing customers to ALL-Languages-Lifetime.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So the </a:t>
            </a:r>
            <a:r>
              <a:rPr b="1" lang="en"/>
              <a:t>Caveat</a:t>
            </a:r>
            <a:r>
              <a:rPr lang="en"/>
              <a:t> is– to sustain revenue </a:t>
            </a:r>
            <a:r>
              <a:rPr b="1" lang="en"/>
              <a:t>growth overtime</a:t>
            </a:r>
            <a:r>
              <a:rPr lang="en"/>
              <a:t>, acquiring </a:t>
            </a:r>
            <a:r>
              <a:rPr b="1" lang="en"/>
              <a:t>new</a:t>
            </a:r>
            <a:r>
              <a:rPr lang="en"/>
              <a:t> limited subscriptions is also essential when when converting existing customers to </a:t>
            </a:r>
            <a:r>
              <a:rPr lang="en">
                <a:solidFill>
                  <a:schemeClr val="dk1"/>
                </a:solidFill>
              </a:rPr>
              <a:t>ALL-Language-Lifetime subscribers, </a:t>
            </a:r>
            <a:r>
              <a:rPr lang="en"/>
              <a:t>since once upgraded, they have reached their maximum purchasing potential.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8" name="Shape 58"/>
        <p:cNvGrpSpPr/>
        <p:nvPr/>
      </p:nvGrpSpPr>
      <p:grpSpPr>
        <a:xfrm>
          <a:off x="0" y="0"/>
          <a:ext cx="0" cy="0"/>
          <a:chOff x="0" y="0"/>
          <a:chExt cx="0" cy="0"/>
        </a:xfrm>
      </p:grpSpPr>
      <p:sp>
        <p:nvSpPr>
          <p:cNvPr id="59" name="Google Shape;59;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6" name="Google Shape;16;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8" name="Shape 18"/>
        <p:cNvGrpSpPr/>
        <p:nvPr/>
      </p:nvGrpSpPr>
      <p:grpSpPr>
        <a:xfrm>
          <a:off x="0" y="0"/>
          <a:ext cx="0" cy="0"/>
          <a:chOff x="0" y="0"/>
          <a:chExt cx="0" cy="0"/>
        </a:xfrm>
      </p:grpSpPr>
      <p:sp>
        <p:nvSpPr>
          <p:cNvPr id="19" name="Google Shape;19;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2" name="Google Shape;22;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3" name="Google Shape;23;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9" name="Google Shape;29;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4" name="Google Shape;34;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5" name="Google Shape;35;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6" name="Google Shape;36;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1" name="Google Shape;41;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3" name="Google Shape;43;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4" name="Google Shape;44;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9" name="Google Shape;49;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4" name="Google Shape;54;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jpg"/><Relationship Id="rId5" Type="http://schemas.openxmlformats.org/officeDocument/2006/relationships/image" Target="../media/image14.jpg"/><Relationship Id="rId6"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A8FB"/>
            </a:gs>
            <a:gs pos="100000">
              <a:srgbClr val="054F74"/>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2"/>
          <p:cNvSpPr txBox="1"/>
          <p:nvPr>
            <p:ph type="ctrTitle"/>
          </p:nvPr>
        </p:nvSpPr>
        <p:spPr>
          <a:xfrm>
            <a:off x="978300" y="723600"/>
            <a:ext cx="4962600" cy="36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SUBSCRIBER OPTIMIZATION FOR </a:t>
            </a:r>
            <a:endParaRPr>
              <a:solidFill>
                <a:schemeClr val="lt1"/>
              </a:solidFill>
            </a:endParaRPr>
          </a:p>
          <a:p>
            <a:pPr indent="0" lvl="0" marL="0" rtl="0" algn="l">
              <a:spcBef>
                <a:spcPts val="0"/>
              </a:spcBef>
              <a:spcAft>
                <a:spcPts val="0"/>
              </a:spcAft>
              <a:buNone/>
            </a:pPr>
            <a:r>
              <a:rPr lang="en">
                <a:solidFill>
                  <a:schemeClr val="lt1"/>
                </a:solidFill>
              </a:rPr>
              <a:t>ROSETTA </a:t>
            </a:r>
            <a:endParaRPr>
              <a:solidFill>
                <a:schemeClr val="lt1"/>
              </a:solidFill>
            </a:endParaRPr>
          </a:p>
          <a:p>
            <a:pPr indent="0" lvl="0" marL="0" rtl="0" algn="l">
              <a:spcBef>
                <a:spcPts val="0"/>
              </a:spcBef>
              <a:spcAft>
                <a:spcPts val="0"/>
              </a:spcAft>
              <a:buNone/>
            </a:pPr>
            <a:r>
              <a:rPr lang="en">
                <a:solidFill>
                  <a:schemeClr val="lt1"/>
                </a:solidFill>
              </a:rPr>
              <a:t>STONE</a:t>
            </a:r>
            <a:endParaRPr>
              <a:solidFill>
                <a:schemeClr val="lt1"/>
              </a:solidFill>
            </a:endParaRPr>
          </a:p>
        </p:txBody>
      </p:sp>
      <p:grpSp>
        <p:nvGrpSpPr>
          <p:cNvPr id="66" name="Google Shape;66;p12"/>
          <p:cNvGrpSpPr/>
          <p:nvPr/>
        </p:nvGrpSpPr>
        <p:grpSpPr>
          <a:xfrm>
            <a:off x="5475924" y="723590"/>
            <a:ext cx="3094258" cy="3958979"/>
            <a:chOff x="6065275" y="723600"/>
            <a:chExt cx="2510350" cy="3470353"/>
          </a:xfrm>
        </p:grpSpPr>
        <p:pic>
          <p:nvPicPr>
            <p:cNvPr id="67" name="Google Shape;67;p12"/>
            <p:cNvPicPr preferRelativeResize="0"/>
            <p:nvPr/>
          </p:nvPicPr>
          <p:blipFill>
            <a:blip r:embed="rId3">
              <a:alphaModFix/>
            </a:blip>
            <a:stretch>
              <a:fillRect/>
            </a:stretch>
          </p:blipFill>
          <p:spPr>
            <a:xfrm>
              <a:off x="6065275" y="723600"/>
              <a:ext cx="2510350" cy="2837350"/>
            </a:xfrm>
            <a:prstGeom prst="rect">
              <a:avLst/>
            </a:prstGeom>
            <a:noFill/>
            <a:ln>
              <a:noFill/>
            </a:ln>
          </p:spPr>
        </p:pic>
        <p:sp>
          <p:nvSpPr>
            <p:cNvPr id="68" name="Google Shape;68;p12"/>
            <p:cNvSpPr txBox="1"/>
            <p:nvPr/>
          </p:nvSpPr>
          <p:spPr>
            <a:xfrm>
              <a:off x="6253891" y="3604153"/>
              <a:ext cx="2269500" cy="5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Barlow"/>
                  <a:ea typeface="Barlow"/>
                  <a:cs typeface="Barlow"/>
                  <a:sym typeface="Barlow"/>
                </a:rPr>
                <a:t>THE DATA MINERS</a:t>
              </a:r>
              <a:endParaRPr b="1" sz="2000">
                <a:solidFill>
                  <a:schemeClr val="lt1"/>
                </a:solidFill>
                <a:latin typeface="Barlow"/>
                <a:ea typeface="Barlow"/>
                <a:cs typeface="Barlow"/>
                <a:sym typeface="Barlow"/>
              </a:endParaRPr>
            </a:p>
            <a:p>
              <a:pPr indent="0" lvl="0" marL="0" rtl="0" algn="ctr">
                <a:spcBef>
                  <a:spcPts val="0"/>
                </a:spcBef>
                <a:spcAft>
                  <a:spcPts val="0"/>
                </a:spcAft>
                <a:buNone/>
              </a:pPr>
              <a:r>
                <a:rPr lang="en" sz="1100">
                  <a:solidFill>
                    <a:schemeClr val="lt1"/>
                  </a:solidFill>
                  <a:latin typeface="Barlow Light"/>
                  <a:ea typeface="Barlow Light"/>
                  <a:cs typeface="Barlow Light"/>
                  <a:sym typeface="Barlow Light"/>
                </a:rPr>
                <a:t>Charlotte Belke, Joseph Calise, Josh Drake, Ronan Kearns, Ryan King, Nella Khachian, </a:t>
              </a:r>
              <a:endParaRPr sz="1100">
                <a:solidFill>
                  <a:schemeClr val="lt1"/>
                </a:solidFill>
                <a:latin typeface="Barlow Light"/>
                <a:ea typeface="Barlow Light"/>
                <a:cs typeface="Barlow Light"/>
                <a:sym typeface="Barlow Light"/>
              </a:endParaRPr>
            </a:p>
          </p:txBody>
        </p:sp>
      </p:grpSp>
      <p:pic>
        <p:nvPicPr>
          <p:cNvPr id="69" name="Google Shape;69;p12"/>
          <p:cNvPicPr preferRelativeResize="0"/>
          <p:nvPr/>
        </p:nvPicPr>
        <p:blipFill rotWithShape="1">
          <a:blip r:embed="rId4">
            <a:alphaModFix/>
          </a:blip>
          <a:srcRect b="-3602" l="67876" r="-6724" t="-3613"/>
          <a:stretch/>
        </p:blipFill>
        <p:spPr>
          <a:xfrm>
            <a:off x="3090184" y="3497725"/>
            <a:ext cx="572925" cy="641025"/>
          </a:xfrm>
          <a:prstGeom prst="rect">
            <a:avLst/>
          </a:prstGeom>
          <a:noFill/>
          <a:ln>
            <a:noFill/>
          </a:ln>
        </p:spPr>
      </p:pic>
      <p:pic>
        <p:nvPicPr>
          <p:cNvPr id="70" name="Google Shape;70;p12"/>
          <p:cNvPicPr preferRelativeResize="0"/>
          <p:nvPr/>
        </p:nvPicPr>
        <p:blipFill>
          <a:blip r:embed="rId5">
            <a:alphaModFix/>
          </a:blip>
          <a:stretch>
            <a:fillRect/>
          </a:stretch>
        </p:blipFill>
        <p:spPr>
          <a:xfrm>
            <a:off x="0" y="2272072"/>
            <a:ext cx="572926" cy="599345"/>
          </a:xfrm>
          <a:prstGeom prst="rect">
            <a:avLst/>
          </a:prstGeom>
          <a:noFill/>
          <a:ln>
            <a:noFill/>
          </a:ln>
        </p:spPr>
      </p:pic>
      <p:sp>
        <p:nvSpPr>
          <p:cNvPr id="71" name="Google Shape;71;p1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371600" y="462875"/>
            <a:ext cx="7332900" cy="63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Typical Segmentations</a:t>
            </a:r>
            <a:endParaRPr/>
          </a:p>
        </p:txBody>
      </p:sp>
      <p:sp>
        <p:nvSpPr>
          <p:cNvPr id="335" name="Google Shape;335;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21"/>
          <p:cNvPicPr preferRelativeResize="0"/>
          <p:nvPr/>
        </p:nvPicPr>
        <p:blipFill>
          <a:blip r:embed="rId3">
            <a:alphaModFix/>
          </a:blip>
          <a:stretch>
            <a:fillRect/>
          </a:stretch>
        </p:blipFill>
        <p:spPr>
          <a:xfrm>
            <a:off x="-19037" y="1625900"/>
            <a:ext cx="9144008" cy="3067350"/>
          </a:xfrm>
          <a:prstGeom prst="rect">
            <a:avLst/>
          </a:prstGeom>
          <a:noFill/>
          <a:ln>
            <a:noFill/>
          </a:ln>
        </p:spPr>
      </p:pic>
      <p:sp>
        <p:nvSpPr>
          <p:cNvPr id="337" name="Google Shape;337;p21"/>
          <p:cNvSpPr txBox="1"/>
          <p:nvPr/>
        </p:nvSpPr>
        <p:spPr>
          <a:xfrm>
            <a:off x="0" y="1205200"/>
            <a:ext cx="29100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Barlow"/>
                <a:ea typeface="Barlow"/>
                <a:cs typeface="Barlow"/>
                <a:sym typeface="Barlow"/>
              </a:rPr>
              <a:t>Geographical </a:t>
            </a:r>
            <a:r>
              <a:rPr b="1" lang="en" sz="2000">
                <a:solidFill>
                  <a:schemeClr val="dk1"/>
                </a:solidFill>
                <a:latin typeface="Barlow"/>
                <a:ea typeface="Barlow"/>
                <a:cs typeface="Barlow"/>
                <a:sym typeface="Barlow"/>
              </a:rPr>
              <a:t>Segment</a:t>
            </a:r>
            <a:endParaRPr b="1" sz="2000">
              <a:solidFill>
                <a:schemeClr val="dk1"/>
              </a:solidFill>
              <a:latin typeface="Barlow"/>
              <a:ea typeface="Barlow"/>
              <a:cs typeface="Barlow"/>
              <a:sym typeface="Barlow"/>
            </a:endParaRPr>
          </a:p>
        </p:txBody>
      </p:sp>
      <p:sp>
        <p:nvSpPr>
          <p:cNvPr id="338" name="Google Shape;338;p21"/>
          <p:cNvSpPr txBox="1"/>
          <p:nvPr/>
        </p:nvSpPr>
        <p:spPr>
          <a:xfrm>
            <a:off x="3097975" y="1205200"/>
            <a:ext cx="29100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Barlow"/>
                <a:ea typeface="Barlow"/>
                <a:cs typeface="Barlow"/>
                <a:sym typeface="Barlow"/>
              </a:rPr>
              <a:t>Store Segment</a:t>
            </a:r>
            <a:endParaRPr b="1" sz="2000">
              <a:solidFill>
                <a:schemeClr val="dk1"/>
              </a:solidFill>
              <a:latin typeface="Barlow"/>
              <a:ea typeface="Barlow"/>
              <a:cs typeface="Barlow"/>
              <a:sym typeface="Barlow"/>
            </a:endParaRPr>
          </a:p>
        </p:txBody>
      </p:sp>
      <p:sp>
        <p:nvSpPr>
          <p:cNvPr id="339" name="Google Shape;339;p21"/>
          <p:cNvSpPr txBox="1"/>
          <p:nvPr/>
        </p:nvSpPr>
        <p:spPr>
          <a:xfrm>
            <a:off x="6195950" y="1205200"/>
            <a:ext cx="29100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Barlow"/>
                <a:ea typeface="Barlow"/>
                <a:cs typeface="Barlow"/>
                <a:sym typeface="Barlow"/>
              </a:rPr>
              <a:t>Sub. Type Segment</a:t>
            </a:r>
            <a:endParaRPr b="1" sz="2000">
              <a:solidFill>
                <a:schemeClr val="dk1"/>
              </a:solidFill>
              <a:latin typeface="Barlow"/>
              <a:ea typeface="Barlow"/>
              <a:cs typeface="Barlow"/>
              <a:sym typeface="Barlow"/>
            </a:endParaRPr>
          </a:p>
        </p:txBody>
      </p:sp>
      <p:sp>
        <p:nvSpPr>
          <p:cNvPr id="340" name="Google Shape;340;p21"/>
          <p:cNvSpPr txBox="1"/>
          <p:nvPr/>
        </p:nvSpPr>
        <p:spPr>
          <a:xfrm>
            <a:off x="8090725" y="0"/>
            <a:ext cx="1015200" cy="72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Q2</a:t>
            </a:r>
            <a:endParaRPr sz="2000">
              <a:solidFill>
                <a:schemeClr val="dk1"/>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409850" y="120200"/>
            <a:ext cx="6139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800"/>
              <a:t>How do subscribers differ in behavior?</a:t>
            </a:r>
            <a:endParaRPr sz="3800"/>
          </a:p>
        </p:txBody>
      </p:sp>
      <p:sp>
        <p:nvSpPr>
          <p:cNvPr id="346" name="Google Shape;346;p22"/>
          <p:cNvSpPr txBox="1"/>
          <p:nvPr>
            <p:ph idx="1" type="body"/>
          </p:nvPr>
        </p:nvSpPr>
        <p:spPr>
          <a:xfrm>
            <a:off x="495000" y="1509600"/>
            <a:ext cx="4053000" cy="3291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900">
                <a:highlight>
                  <a:srgbClr val="588FC4"/>
                </a:highlight>
                <a:latin typeface="Barlow"/>
                <a:ea typeface="Barlow"/>
                <a:cs typeface="Barlow"/>
                <a:sym typeface="Barlow"/>
              </a:rPr>
              <a:t>Content Motivated:</a:t>
            </a:r>
            <a:endParaRPr b="1" sz="1900">
              <a:highlight>
                <a:srgbClr val="588FC4"/>
              </a:highlight>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Having auto renew on more often</a:t>
            </a:r>
            <a:endParaRPr sz="1900">
              <a:solidFill>
                <a:srgbClr val="000000"/>
              </a:solidFill>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On average pay 10% more than their counterparts</a:t>
            </a:r>
            <a:endParaRPr sz="1900">
              <a:solidFill>
                <a:srgbClr val="000000"/>
              </a:solidFill>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more interactions with the application</a:t>
            </a:r>
            <a:endParaRPr sz="1900">
              <a:solidFill>
                <a:srgbClr val="000000"/>
              </a:solidFill>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more completed units and modules in the application</a:t>
            </a:r>
            <a:endParaRPr sz="1900"/>
          </a:p>
          <a:p>
            <a:pPr indent="0" lvl="0" marL="0" rtl="0" algn="l">
              <a:spcBef>
                <a:spcPts val="600"/>
              </a:spcBef>
              <a:spcAft>
                <a:spcPts val="0"/>
              </a:spcAft>
              <a:buNone/>
            </a:pPr>
            <a:r>
              <a:t/>
            </a:r>
            <a:endParaRPr/>
          </a:p>
        </p:txBody>
      </p:sp>
      <p:sp>
        <p:nvSpPr>
          <p:cNvPr id="347" name="Google Shape;347;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22"/>
          <p:cNvSpPr txBox="1"/>
          <p:nvPr/>
        </p:nvSpPr>
        <p:spPr>
          <a:xfrm>
            <a:off x="8090725" y="0"/>
            <a:ext cx="1015200" cy="33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Q2</a:t>
            </a:r>
            <a:endParaRPr sz="2000">
              <a:solidFill>
                <a:schemeClr val="dk1"/>
              </a:solidFill>
              <a:latin typeface="Barlow Light"/>
              <a:ea typeface="Barlow Light"/>
              <a:cs typeface="Barlow Light"/>
              <a:sym typeface="Barlow Light"/>
            </a:endParaRPr>
          </a:p>
        </p:txBody>
      </p:sp>
      <p:sp>
        <p:nvSpPr>
          <p:cNvPr id="349" name="Google Shape;349;p22"/>
          <p:cNvSpPr txBox="1"/>
          <p:nvPr/>
        </p:nvSpPr>
        <p:spPr>
          <a:xfrm>
            <a:off x="495000" y="1111700"/>
            <a:ext cx="4053000" cy="4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Barlow"/>
                <a:ea typeface="Barlow"/>
                <a:cs typeface="Barlow"/>
                <a:sym typeface="Barlow"/>
              </a:rPr>
              <a:t>Behavioral</a:t>
            </a:r>
            <a:r>
              <a:rPr b="1" lang="en" sz="2000" u="sng">
                <a:solidFill>
                  <a:schemeClr val="dk1"/>
                </a:solidFill>
                <a:latin typeface="Barlow"/>
                <a:ea typeface="Barlow"/>
                <a:cs typeface="Barlow"/>
                <a:sym typeface="Barlow"/>
              </a:rPr>
              <a:t> Segment</a:t>
            </a:r>
            <a:endParaRPr b="1" sz="2000" u="sng">
              <a:solidFill>
                <a:schemeClr val="dk1"/>
              </a:solidFill>
              <a:latin typeface="Barlow"/>
              <a:ea typeface="Barlow"/>
              <a:cs typeface="Barlow"/>
              <a:sym typeface="Barlow"/>
            </a:endParaRPr>
          </a:p>
        </p:txBody>
      </p:sp>
      <p:pic>
        <p:nvPicPr>
          <p:cNvPr id="350" name="Google Shape;350;p22"/>
          <p:cNvPicPr preferRelativeResize="0"/>
          <p:nvPr/>
        </p:nvPicPr>
        <p:blipFill>
          <a:blip r:embed="rId3">
            <a:alphaModFix/>
          </a:blip>
          <a:stretch>
            <a:fillRect/>
          </a:stretch>
        </p:blipFill>
        <p:spPr>
          <a:xfrm>
            <a:off x="5328100" y="752000"/>
            <a:ext cx="2762620" cy="4391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415425" y="109350"/>
            <a:ext cx="5968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800"/>
              <a:t>How do subscribers differ in behavior?</a:t>
            </a:r>
            <a:endParaRPr sz="3800"/>
          </a:p>
        </p:txBody>
      </p:sp>
      <p:sp>
        <p:nvSpPr>
          <p:cNvPr id="356" name="Google Shape;356;p23"/>
          <p:cNvSpPr txBox="1"/>
          <p:nvPr>
            <p:ph idx="1" type="body"/>
          </p:nvPr>
        </p:nvSpPr>
        <p:spPr>
          <a:xfrm>
            <a:off x="466225" y="1576200"/>
            <a:ext cx="4053000" cy="3291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900">
                <a:highlight>
                  <a:srgbClr val="F0B546"/>
                </a:highlight>
                <a:latin typeface="Barlow"/>
                <a:ea typeface="Barlow"/>
                <a:cs typeface="Barlow"/>
                <a:sym typeface="Barlow"/>
              </a:rPr>
              <a:t>Price Motivated:</a:t>
            </a:r>
            <a:endParaRPr b="1" sz="1900">
              <a:highlight>
                <a:srgbClr val="F0B546"/>
              </a:highlight>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Having auto renew off more often</a:t>
            </a:r>
            <a:endParaRPr sz="1900">
              <a:solidFill>
                <a:srgbClr val="000000"/>
              </a:solidFill>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Pay ~10% less on average</a:t>
            </a:r>
            <a:endParaRPr sz="1900">
              <a:solidFill>
                <a:srgbClr val="000000"/>
              </a:solidFill>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less overall interactions with the application</a:t>
            </a:r>
            <a:endParaRPr sz="1900">
              <a:solidFill>
                <a:srgbClr val="000000"/>
              </a:solidFill>
              <a:latin typeface="Barlow"/>
              <a:ea typeface="Barlow"/>
              <a:cs typeface="Barlow"/>
              <a:sym typeface="Barlow"/>
            </a:endParaRPr>
          </a:p>
          <a:p>
            <a:pPr indent="-349250" lvl="0" marL="457200" rtl="0" algn="l">
              <a:lnSpc>
                <a:spcPct val="115000"/>
              </a:lnSpc>
              <a:spcBef>
                <a:spcPts val="0"/>
              </a:spcBef>
              <a:spcAft>
                <a:spcPts val="0"/>
              </a:spcAft>
              <a:buSzPts val="1900"/>
              <a:buFont typeface="Barlow"/>
              <a:buChar char="-"/>
            </a:pPr>
            <a:r>
              <a:rPr lang="en" sz="1900">
                <a:solidFill>
                  <a:srgbClr val="000000"/>
                </a:solidFill>
                <a:latin typeface="Barlow"/>
                <a:ea typeface="Barlow"/>
                <a:cs typeface="Barlow"/>
                <a:sym typeface="Barlow"/>
              </a:rPr>
              <a:t>Have less completed units and modules in the application</a:t>
            </a:r>
            <a:endParaRPr sz="1900"/>
          </a:p>
          <a:p>
            <a:pPr indent="0" lvl="0" marL="0" rtl="0" algn="l">
              <a:spcBef>
                <a:spcPts val="600"/>
              </a:spcBef>
              <a:spcAft>
                <a:spcPts val="0"/>
              </a:spcAft>
              <a:buNone/>
            </a:pPr>
            <a:r>
              <a:t/>
            </a:r>
            <a:endParaRPr/>
          </a:p>
        </p:txBody>
      </p:sp>
      <p:sp>
        <p:nvSpPr>
          <p:cNvPr id="357" name="Google Shape;357;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23"/>
          <p:cNvSpPr txBox="1"/>
          <p:nvPr/>
        </p:nvSpPr>
        <p:spPr>
          <a:xfrm>
            <a:off x="8090725" y="0"/>
            <a:ext cx="1015200" cy="33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Q2</a:t>
            </a:r>
            <a:endParaRPr sz="2000">
              <a:solidFill>
                <a:schemeClr val="dk1"/>
              </a:solidFill>
              <a:latin typeface="Barlow Light"/>
              <a:ea typeface="Barlow Light"/>
              <a:cs typeface="Barlow Light"/>
              <a:sym typeface="Barlow Light"/>
            </a:endParaRPr>
          </a:p>
        </p:txBody>
      </p:sp>
      <p:sp>
        <p:nvSpPr>
          <p:cNvPr id="359" name="Google Shape;359;p23"/>
          <p:cNvSpPr txBox="1"/>
          <p:nvPr/>
        </p:nvSpPr>
        <p:spPr>
          <a:xfrm>
            <a:off x="466225" y="1192050"/>
            <a:ext cx="4053000" cy="4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Barlow"/>
                <a:ea typeface="Barlow"/>
                <a:cs typeface="Barlow"/>
                <a:sym typeface="Barlow"/>
              </a:rPr>
              <a:t>Behavioral Segment</a:t>
            </a:r>
            <a:endParaRPr b="1" sz="2000" u="sng">
              <a:solidFill>
                <a:schemeClr val="dk1"/>
              </a:solidFill>
              <a:latin typeface="Barlow"/>
              <a:ea typeface="Barlow"/>
              <a:cs typeface="Barlow"/>
              <a:sym typeface="Barlow"/>
            </a:endParaRPr>
          </a:p>
        </p:txBody>
      </p:sp>
      <p:pic>
        <p:nvPicPr>
          <p:cNvPr id="360" name="Google Shape;360;p23"/>
          <p:cNvPicPr preferRelativeResize="0"/>
          <p:nvPr/>
        </p:nvPicPr>
        <p:blipFill>
          <a:blip r:embed="rId3">
            <a:alphaModFix/>
          </a:blip>
          <a:stretch>
            <a:fillRect/>
          </a:stretch>
        </p:blipFill>
        <p:spPr>
          <a:xfrm>
            <a:off x="4556175" y="1277839"/>
            <a:ext cx="4549750" cy="27323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352550" y="168600"/>
            <a:ext cx="6736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800"/>
              <a:t>Which</a:t>
            </a:r>
            <a:r>
              <a:rPr lang="en" sz="3800"/>
              <a:t> customers can we sell more to?</a:t>
            </a:r>
            <a:endParaRPr sz="3800"/>
          </a:p>
        </p:txBody>
      </p:sp>
      <p:sp>
        <p:nvSpPr>
          <p:cNvPr id="366" name="Google Shape;366;p24"/>
          <p:cNvSpPr txBox="1"/>
          <p:nvPr>
            <p:ph idx="1" type="body"/>
          </p:nvPr>
        </p:nvSpPr>
        <p:spPr>
          <a:xfrm>
            <a:off x="129050" y="1098900"/>
            <a:ext cx="4166400" cy="2640900"/>
          </a:xfrm>
          <a:prstGeom prst="rect">
            <a:avLst/>
          </a:prstGeom>
        </p:spPr>
        <p:txBody>
          <a:bodyPr anchorCtr="0" anchor="t" bIns="0" lIns="0" spcFirstLastPara="1" rIns="0" wrap="square" tIns="0">
            <a:noAutofit/>
          </a:bodyPr>
          <a:lstStyle/>
          <a:p>
            <a:pPr indent="-311150" lvl="0" marL="457200" rtl="0" algn="l">
              <a:lnSpc>
                <a:spcPct val="115000"/>
              </a:lnSpc>
              <a:spcBef>
                <a:spcPts val="0"/>
              </a:spcBef>
              <a:spcAft>
                <a:spcPts val="0"/>
              </a:spcAft>
              <a:buSzPts val="1300"/>
              <a:buFont typeface="Barlow"/>
              <a:buChar char="-"/>
            </a:pPr>
            <a:r>
              <a:rPr b="1" lang="en" sz="1300">
                <a:solidFill>
                  <a:srgbClr val="000000"/>
                </a:solidFill>
                <a:latin typeface="Barlow"/>
                <a:ea typeface="Barlow"/>
                <a:cs typeface="Barlow"/>
                <a:sym typeface="Barlow"/>
              </a:rPr>
              <a:t>Customer Group</a:t>
            </a:r>
            <a:endParaRPr b="1" sz="1300">
              <a:solidFill>
                <a:srgbClr val="000000"/>
              </a:solidFill>
              <a:latin typeface="Barlow"/>
              <a:ea typeface="Barlow"/>
              <a:cs typeface="Barlow"/>
              <a:sym typeface="Barlow"/>
            </a:endParaRPr>
          </a:p>
          <a:p>
            <a:pPr indent="-330200" lvl="1" marL="914400" rtl="0" algn="l">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Customers</a:t>
            </a:r>
            <a:r>
              <a:rPr lang="en" sz="1600">
                <a:solidFill>
                  <a:srgbClr val="000000"/>
                </a:solidFill>
                <a:latin typeface="Barlow"/>
                <a:ea typeface="Barlow"/>
                <a:cs typeface="Barlow"/>
                <a:sym typeface="Barlow"/>
              </a:rPr>
              <a:t> who open 25% of our emails, and </a:t>
            </a:r>
            <a:r>
              <a:rPr lang="en" sz="1600">
                <a:solidFill>
                  <a:srgbClr val="000000"/>
                </a:solidFill>
                <a:latin typeface="Barlow"/>
                <a:ea typeface="Barlow"/>
                <a:cs typeface="Barlow"/>
                <a:sym typeface="Barlow"/>
              </a:rPr>
              <a:t>interact with 5% of them</a:t>
            </a:r>
            <a:endParaRPr sz="1600">
              <a:solidFill>
                <a:srgbClr val="000000"/>
              </a:solidFill>
              <a:latin typeface="Barlow"/>
              <a:ea typeface="Barlow"/>
              <a:cs typeface="Barlow"/>
              <a:sym typeface="Barlow"/>
            </a:endParaRPr>
          </a:p>
          <a:p>
            <a:pPr indent="-330200" lvl="1" marL="914400" rtl="0" algn="l">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No geographical affect</a:t>
            </a:r>
            <a:endParaRPr sz="1600">
              <a:solidFill>
                <a:srgbClr val="000000"/>
              </a:solidFill>
              <a:latin typeface="Barlow"/>
              <a:ea typeface="Barlow"/>
              <a:cs typeface="Barlow"/>
              <a:sym typeface="Barlow"/>
            </a:endParaRPr>
          </a:p>
          <a:p>
            <a:pPr indent="-330200" lvl="1" marL="914400" rtl="0" algn="l">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Clear geographical language preferences.</a:t>
            </a:r>
            <a:endParaRPr b="1" sz="1300">
              <a:solidFill>
                <a:srgbClr val="000000"/>
              </a:solidFill>
              <a:latin typeface="Barlow"/>
              <a:ea typeface="Barlow"/>
              <a:cs typeface="Barlow"/>
              <a:sym typeface="Barlow"/>
            </a:endParaRPr>
          </a:p>
          <a:p>
            <a:pPr indent="-311150" lvl="0" marL="457200" rtl="0" algn="l">
              <a:lnSpc>
                <a:spcPct val="115000"/>
              </a:lnSpc>
              <a:spcBef>
                <a:spcPts val="0"/>
              </a:spcBef>
              <a:spcAft>
                <a:spcPts val="0"/>
              </a:spcAft>
              <a:buSzPts val="1300"/>
              <a:buFont typeface="Barlow"/>
              <a:buChar char="-"/>
            </a:pPr>
            <a:r>
              <a:rPr b="1" lang="en" sz="1300">
                <a:solidFill>
                  <a:srgbClr val="000000"/>
                </a:solidFill>
                <a:latin typeface="Barlow"/>
                <a:ea typeface="Barlow"/>
                <a:cs typeface="Barlow"/>
                <a:sym typeface="Barlow"/>
              </a:rPr>
              <a:t>Limitation</a:t>
            </a:r>
            <a:endParaRPr b="1" sz="1300">
              <a:solidFill>
                <a:srgbClr val="000000"/>
              </a:solidFill>
              <a:latin typeface="Barlow"/>
              <a:ea typeface="Barlow"/>
              <a:cs typeface="Barlow"/>
              <a:sym typeface="Barlow"/>
            </a:endParaRPr>
          </a:p>
          <a:p>
            <a:pPr indent="-330200" lvl="0" marL="914400" rtl="0" algn="l">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These customers make up only 9.7% of our customer base</a:t>
            </a:r>
            <a:endParaRPr b="1" sz="1300">
              <a:solidFill>
                <a:srgbClr val="000000"/>
              </a:solidFill>
              <a:latin typeface="Barlow"/>
              <a:ea typeface="Barlow"/>
              <a:cs typeface="Barlow"/>
              <a:sym typeface="Barlow"/>
            </a:endParaRPr>
          </a:p>
          <a:p>
            <a:pPr indent="-311150" lvl="0" marL="457200" rtl="0" algn="l">
              <a:lnSpc>
                <a:spcPct val="115000"/>
              </a:lnSpc>
              <a:spcBef>
                <a:spcPts val="0"/>
              </a:spcBef>
              <a:spcAft>
                <a:spcPts val="0"/>
              </a:spcAft>
              <a:buSzPts val="1300"/>
              <a:buFont typeface="Barlow"/>
              <a:buChar char="-"/>
            </a:pPr>
            <a:r>
              <a:rPr b="1" lang="en" sz="1300">
                <a:solidFill>
                  <a:srgbClr val="000000"/>
                </a:solidFill>
                <a:latin typeface="Barlow"/>
                <a:ea typeface="Barlow"/>
                <a:cs typeface="Barlow"/>
                <a:sym typeface="Barlow"/>
              </a:rPr>
              <a:t>Upsell Possibility</a:t>
            </a:r>
            <a:endParaRPr b="1" sz="1300">
              <a:solidFill>
                <a:srgbClr val="000000"/>
              </a:solidFill>
              <a:latin typeface="Barlow"/>
              <a:ea typeface="Barlow"/>
              <a:cs typeface="Barlow"/>
              <a:sym typeface="Barlow"/>
            </a:endParaRPr>
          </a:p>
          <a:p>
            <a:pPr indent="-330200" lvl="0" marL="914400" rtl="0" algn="l">
              <a:lnSpc>
                <a:spcPct val="115000"/>
              </a:lnSpc>
              <a:spcBef>
                <a:spcPts val="0"/>
              </a:spcBef>
              <a:spcAft>
                <a:spcPts val="0"/>
              </a:spcAft>
              <a:buSzPts val="1600"/>
              <a:buFont typeface="Barlow"/>
              <a:buChar char="-"/>
            </a:pPr>
            <a:r>
              <a:rPr lang="en" sz="1600">
                <a:solidFill>
                  <a:srgbClr val="000000"/>
                </a:solidFill>
                <a:latin typeface="Barlow"/>
                <a:ea typeface="Barlow"/>
                <a:cs typeface="Barlow"/>
                <a:sym typeface="Barlow"/>
              </a:rPr>
              <a:t>Targeted promotions towards languages with higher  i.e, US/Canada have a higher interaction rate with European languages. </a:t>
            </a:r>
            <a:endParaRPr sz="1600">
              <a:solidFill>
                <a:srgbClr val="000000"/>
              </a:solidFill>
              <a:latin typeface="Barlow"/>
              <a:ea typeface="Barlow"/>
              <a:cs typeface="Barlow"/>
              <a:sym typeface="Barlow"/>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p:txBody>
      </p:sp>
      <p:sp>
        <p:nvSpPr>
          <p:cNvPr id="367" name="Google Shape;367;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68" name="Google Shape;368;p24"/>
          <p:cNvPicPr preferRelativeResize="0"/>
          <p:nvPr/>
        </p:nvPicPr>
        <p:blipFill>
          <a:blip r:embed="rId3">
            <a:alphaModFix/>
          </a:blip>
          <a:stretch>
            <a:fillRect/>
          </a:stretch>
        </p:blipFill>
        <p:spPr>
          <a:xfrm>
            <a:off x="4363300" y="1428475"/>
            <a:ext cx="4780698" cy="2789524"/>
          </a:xfrm>
          <a:prstGeom prst="rect">
            <a:avLst/>
          </a:prstGeom>
          <a:noFill/>
          <a:ln>
            <a:noFill/>
          </a:ln>
        </p:spPr>
      </p:pic>
      <p:sp>
        <p:nvSpPr>
          <p:cNvPr id="369" name="Google Shape;369;p24"/>
          <p:cNvSpPr txBox="1"/>
          <p:nvPr/>
        </p:nvSpPr>
        <p:spPr>
          <a:xfrm>
            <a:off x="8090725" y="0"/>
            <a:ext cx="1015200" cy="33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Q3</a:t>
            </a:r>
            <a:endParaRPr sz="2000">
              <a:solidFill>
                <a:schemeClr val="dk1"/>
              </a:solidFill>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ph type="title"/>
          </p:nvPr>
        </p:nvSpPr>
        <p:spPr>
          <a:xfrm>
            <a:off x="298400" y="133900"/>
            <a:ext cx="5640900" cy="95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700"/>
              <a:t>Profiling our customers not continuing</a:t>
            </a:r>
            <a:endParaRPr sz="3700"/>
          </a:p>
        </p:txBody>
      </p:sp>
      <p:sp>
        <p:nvSpPr>
          <p:cNvPr id="375" name="Google Shape;375;p25"/>
          <p:cNvSpPr txBox="1"/>
          <p:nvPr>
            <p:ph idx="1" type="body"/>
          </p:nvPr>
        </p:nvSpPr>
        <p:spPr>
          <a:xfrm>
            <a:off x="249600" y="1422250"/>
            <a:ext cx="5265900" cy="28245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lang="en" sz="2100"/>
              <a:t>Customers with auto renew off equate to </a:t>
            </a:r>
            <a:r>
              <a:rPr b="1" lang="en" sz="2100">
                <a:latin typeface="Barlow"/>
                <a:ea typeface="Barlow"/>
                <a:cs typeface="Barlow"/>
                <a:sym typeface="Barlow"/>
              </a:rPr>
              <a:t>60%</a:t>
            </a:r>
            <a:r>
              <a:rPr lang="en" sz="2100"/>
              <a:t> of all limited customers.</a:t>
            </a:r>
            <a:endParaRPr sz="2100"/>
          </a:p>
          <a:p>
            <a:pPr indent="-336550" lvl="0" marL="457200" rtl="0" algn="l">
              <a:spcBef>
                <a:spcPts val="0"/>
              </a:spcBef>
              <a:spcAft>
                <a:spcPts val="0"/>
              </a:spcAft>
              <a:buSzPts val="1700"/>
              <a:buChar char="-"/>
            </a:pPr>
            <a:r>
              <a:rPr lang="en" sz="2100"/>
              <a:t>Profile matches our segmentation group of </a:t>
            </a:r>
            <a:r>
              <a:rPr b="1" lang="en" sz="1900">
                <a:highlight>
                  <a:srgbClr val="F0B546"/>
                </a:highlight>
                <a:latin typeface="Barlow"/>
                <a:ea typeface="Barlow"/>
                <a:cs typeface="Barlow"/>
                <a:sym typeface="Barlow"/>
              </a:rPr>
              <a:t>Price Motivated</a:t>
            </a:r>
            <a:r>
              <a:rPr b="1" lang="en" sz="1800">
                <a:highlight>
                  <a:schemeClr val="lt1"/>
                </a:highlight>
                <a:latin typeface="Barlow"/>
                <a:ea typeface="Barlow"/>
                <a:cs typeface="Barlow"/>
                <a:sym typeface="Barlow"/>
              </a:rPr>
              <a:t> </a:t>
            </a:r>
            <a:r>
              <a:rPr lang="en" sz="2100">
                <a:highlight>
                  <a:schemeClr val="lt1"/>
                </a:highlight>
              </a:rPr>
              <a:t>customers</a:t>
            </a:r>
            <a:r>
              <a:rPr b="1" lang="en" sz="1800">
                <a:highlight>
                  <a:schemeClr val="lt1"/>
                </a:highlight>
                <a:latin typeface="Barlow"/>
                <a:ea typeface="Barlow"/>
                <a:cs typeface="Barlow"/>
                <a:sym typeface="Barlow"/>
              </a:rPr>
              <a:t>:</a:t>
            </a:r>
            <a:endParaRPr sz="2100">
              <a:highlight>
                <a:schemeClr val="lt1"/>
              </a:highlight>
            </a:endParaRPr>
          </a:p>
          <a:p>
            <a:pPr indent="-361950" lvl="1" marL="914400" rtl="0" algn="l">
              <a:spcBef>
                <a:spcPts val="0"/>
              </a:spcBef>
              <a:spcAft>
                <a:spcPts val="0"/>
              </a:spcAft>
              <a:buSzPts val="2100"/>
              <a:buChar char="-"/>
            </a:pPr>
            <a:r>
              <a:rPr lang="en" sz="2100"/>
              <a:t>Tend to subscribe for ~3 months less.</a:t>
            </a:r>
            <a:endParaRPr sz="2100"/>
          </a:p>
          <a:p>
            <a:pPr indent="-361950" lvl="1" marL="914400" rtl="0" algn="l">
              <a:spcBef>
                <a:spcPts val="0"/>
              </a:spcBef>
              <a:spcAft>
                <a:spcPts val="0"/>
              </a:spcAft>
              <a:buSzPts val="2100"/>
              <a:buChar char="-"/>
            </a:pPr>
            <a:r>
              <a:rPr lang="en" sz="2100"/>
              <a:t>Pay on average 10% less.</a:t>
            </a:r>
            <a:endParaRPr sz="2100"/>
          </a:p>
          <a:p>
            <a:pPr indent="-361950" lvl="1" marL="914400" rtl="0" algn="l">
              <a:spcBef>
                <a:spcPts val="0"/>
              </a:spcBef>
              <a:spcAft>
                <a:spcPts val="0"/>
              </a:spcAft>
              <a:buSzPts val="2100"/>
              <a:buChar char="-"/>
            </a:pPr>
            <a:r>
              <a:rPr lang="en" sz="2100"/>
              <a:t>Will usually have less application activity and completed units and modules.</a:t>
            </a:r>
            <a:endParaRPr sz="2100"/>
          </a:p>
          <a:p>
            <a:pPr indent="0" lvl="0" marL="0" rtl="0" algn="l">
              <a:spcBef>
                <a:spcPts val="600"/>
              </a:spcBef>
              <a:spcAft>
                <a:spcPts val="0"/>
              </a:spcAft>
              <a:buNone/>
            </a:pPr>
            <a:r>
              <a:t/>
            </a:r>
            <a:endParaRPr sz="1900"/>
          </a:p>
          <a:p>
            <a:pPr indent="0" lvl="0" marL="0" rtl="0" algn="l">
              <a:spcBef>
                <a:spcPts val="600"/>
              </a:spcBef>
              <a:spcAft>
                <a:spcPts val="0"/>
              </a:spcAft>
              <a:buNone/>
            </a:pPr>
            <a:r>
              <a:t/>
            </a:r>
            <a:endParaRPr/>
          </a:p>
        </p:txBody>
      </p:sp>
      <p:sp>
        <p:nvSpPr>
          <p:cNvPr id="376" name="Google Shape;376;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77" name="Google Shape;377;p25"/>
          <p:cNvPicPr preferRelativeResize="0"/>
          <p:nvPr/>
        </p:nvPicPr>
        <p:blipFill>
          <a:blip r:embed="rId3">
            <a:alphaModFix/>
          </a:blip>
          <a:stretch>
            <a:fillRect/>
          </a:stretch>
        </p:blipFill>
        <p:spPr>
          <a:xfrm>
            <a:off x="5593125" y="494050"/>
            <a:ext cx="3550875" cy="2129125"/>
          </a:xfrm>
          <a:prstGeom prst="rect">
            <a:avLst/>
          </a:prstGeom>
          <a:noFill/>
          <a:ln>
            <a:noFill/>
          </a:ln>
        </p:spPr>
      </p:pic>
      <p:sp>
        <p:nvSpPr>
          <p:cNvPr id="378" name="Google Shape;378;p25"/>
          <p:cNvSpPr txBox="1"/>
          <p:nvPr/>
        </p:nvSpPr>
        <p:spPr>
          <a:xfrm>
            <a:off x="8090725" y="-177350"/>
            <a:ext cx="1015200" cy="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Q4</a:t>
            </a:r>
            <a:endParaRPr sz="2000">
              <a:solidFill>
                <a:schemeClr val="dk1"/>
              </a:solidFill>
              <a:latin typeface="Barlow Light"/>
              <a:ea typeface="Barlow Light"/>
              <a:cs typeface="Barlow Light"/>
              <a:sym typeface="Barlow Light"/>
            </a:endParaRPr>
          </a:p>
        </p:txBody>
      </p:sp>
      <p:pic>
        <p:nvPicPr>
          <p:cNvPr id="379" name="Google Shape;379;p25"/>
          <p:cNvPicPr preferRelativeResize="0"/>
          <p:nvPr/>
        </p:nvPicPr>
        <p:blipFill>
          <a:blip r:embed="rId4">
            <a:alphaModFix/>
          </a:blip>
          <a:stretch>
            <a:fillRect/>
          </a:stretch>
        </p:blipFill>
        <p:spPr>
          <a:xfrm>
            <a:off x="5579665" y="2617425"/>
            <a:ext cx="3545285" cy="212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457200" y="323125"/>
            <a:ext cx="6985500" cy="62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Barriers to Engagement</a:t>
            </a:r>
            <a:endParaRPr/>
          </a:p>
        </p:txBody>
      </p:sp>
      <p:sp>
        <p:nvSpPr>
          <p:cNvPr id="385" name="Google Shape;385;p26"/>
          <p:cNvSpPr txBox="1"/>
          <p:nvPr>
            <p:ph idx="1" type="body"/>
          </p:nvPr>
        </p:nvSpPr>
        <p:spPr>
          <a:xfrm>
            <a:off x="457200" y="1208075"/>
            <a:ext cx="5409300" cy="34287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We identified Email Subscriptions as our largest </a:t>
            </a:r>
            <a:r>
              <a:rPr lang="en" sz="1700"/>
              <a:t>barrier</a:t>
            </a:r>
            <a:r>
              <a:rPr lang="en" sz="1700"/>
              <a:t> to </a:t>
            </a:r>
            <a:r>
              <a:rPr lang="en" sz="1700"/>
              <a:t>engagement.</a:t>
            </a:r>
            <a:endParaRPr sz="1700"/>
          </a:p>
          <a:p>
            <a:pPr indent="-336550" lvl="1" marL="914400" rtl="0" algn="l">
              <a:spcBef>
                <a:spcPts val="0"/>
              </a:spcBef>
              <a:spcAft>
                <a:spcPts val="0"/>
              </a:spcAft>
              <a:buSzPts val="1700"/>
              <a:buChar char="-"/>
            </a:pPr>
            <a:r>
              <a:rPr lang="en" sz="1700"/>
              <a:t>Only</a:t>
            </a:r>
            <a:r>
              <a:rPr b="1" lang="en" sz="1700">
                <a:latin typeface="Barlow"/>
                <a:ea typeface="Barlow"/>
                <a:cs typeface="Barlow"/>
                <a:sym typeface="Barlow"/>
              </a:rPr>
              <a:t> 47.5%</a:t>
            </a:r>
            <a:r>
              <a:rPr lang="en" sz="1700"/>
              <a:t> of our customers are subscribed to emails.</a:t>
            </a:r>
            <a:endParaRPr sz="1700"/>
          </a:p>
          <a:p>
            <a:pPr indent="-336550" lvl="1" marL="914400" rtl="0" algn="l">
              <a:spcBef>
                <a:spcPts val="0"/>
              </a:spcBef>
              <a:spcAft>
                <a:spcPts val="0"/>
              </a:spcAft>
              <a:buSzPts val="1700"/>
              <a:buChar char="-"/>
            </a:pPr>
            <a:r>
              <a:rPr lang="en" sz="1700"/>
              <a:t>These customers have an average click rate of </a:t>
            </a:r>
            <a:r>
              <a:rPr b="1" lang="en" sz="1700">
                <a:latin typeface="Barlow"/>
                <a:ea typeface="Barlow"/>
                <a:cs typeface="Barlow"/>
                <a:sym typeface="Barlow"/>
              </a:rPr>
              <a:t>26%</a:t>
            </a:r>
            <a:r>
              <a:rPr lang="en" sz="1700"/>
              <a:t> which is above MailChimp’s benchmarks for our industry.</a:t>
            </a:r>
            <a:endParaRPr sz="1700"/>
          </a:p>
          <a:p>
            <a:pPr indent="-336550" lvl="0" marL="457200" rtl="0" algn="l">
              <a:spcBef>
                <a:spcPts val="0"/>
              </a:spcBef>
              <a:spcAft>
                <a:spcPts val="0"/>
              </a:spcAft>
              <a:buSzPts val="1700"/>
              <a:buChar char="-"/>
            </a:pPr>
            <a:r>
              <a:rPr lang="en" sz="1700"/>
              <a:t>Customers with </a:t>
            </a:r>
            <a:r>
              <a:rPr b="1" lang="en" sz="1700">
                <a:latin typeface="Barlow"/>
                <a:ea typeface="Barlow"/>
                <a:cs typeface="Barlow"/>
                <a:sym typeface="Barlow"/>
              </a:rPr>
              <a:t>auto renew off</a:t>
            </a:r>
            <a:r>
              <a:rPr lang="en" sz="1700"/>
              <a:t> have lower engagement, and show to be subscribed less to emails </a:t>
            </a:r>
            <a:r>
              <a:rPr b="1" lang="en" sz="1700">
                <a:latin typeface="Barlow"/>
                <a:ea typeface="Barlow"/>
                <a:cs typeface="Barlow"/>
                <a:sym typeface="Barlow"/>
              </a:rPr>
              <a:t>(only 43%)</a:t>
            </a:r>
            <a:endParaRPr b="1" sz="1700">
              <a:latin typeface="Barlow"/>
              <a:ea typeface="Barlow"/>
              <a:cs typeface="Barlow"/>
              <a:sym typeface="Barlow"/>
            </a:endParaRPr>
          </a:p>
          <a:p>
            <a:pPr indent="-336550" lvl="0" marL="457200" rtl="0" algn="l">
              <a:spcBef>
                <a:spcPts val="0"/>
              </a:spcBef>
              <a:spcAft>
                <a:spcPts val="0"/>
              </a:spcAft>
              <a:buSzPts val="1700"/>
              <a:buChar char="-"/>
            </a:pPr>
            <a:r>
              <a:rPr lang="en" sz="1700"/>
              <a:t>We recommend to focus on converting non-renewing subscribers to email subscribers to improve engagement metrics.</a:t>
            </a:r>
            <a:endParaRPr sz="1700"/>
          </a:p>
          <a:p>
            <a:pPr indent="0" lvl="0" marL="0" rtl="0" algn="l">
              <a:spcBef>
                <a:spcPts val="600"/>
              </a:spcBef>
              <a:spcAft>
                <a:spcPts val="0"/>
              </a:spcAft>
              <a:buNone/>
            </a:pPr>
            <a:r>
              <a:t/>
            </a:r>
            <a:endParaRPr/>
          </a:p>
        </p:txBody>
      </p:sp>
      <p:sp>
        <p:nvSpPr>
          <p:cNvPr id="386" name="Google Shape;386;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26"/>
          <p:cNvSpPr txBox="1"/>
          <p:nvPr/>
        </p:nvSpPr>
        <p:spPr>
          <a:xfrm>
            <a:off x="8090725" y="-11800"/>
            <a:ext cx="1015200" cy="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Q4</a:t>
            </a:r>
            <a:endParaRPr sz="2000">
              <a:solidFill>
                <a:schemeClr val="dk1"/>
              </a:solidFill>
              <a:latin typeface="Barlow Light"/>
              <a:ea typeface="Barlow Light"/>
              <a:cs typeface="Barlow Light"/>
              <a:sym typeface="Barlow Light"/>
            </a:endParaRPr>
          </a:p>
        </p:txBody>
      </p:sp>
      <p:pic>
        <p:nvPicPr>
          <p:cNvPr id="388" name="Google Shape;388;p26"/>
          <p:cNvPicPr preferRelativeResize="0"/>
          <p:nvPr/>
        </p:nvPicPr>
        <p:blipFill>
          <a:blip r:embed="rId3">
            <a:alphaModFix/>
          </a:blip>
          <a:stretch>
            <a:fillRect/>
          </a:stretch>
        </p:blipFill>
        <p:spPr>
          <a:xfrm>
            <a:off x="5953650" y="1517713"/>
            <a:ext cx="2972699" cy="25532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type="title"/>
          </p:nvPr>
        </p:nvSpPr>
        <p:spPr>
          <a:xfrm>
            <a:off x="444475" y="138800"/>
            <a:ext cx="6340200" cy="10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900">
                <a:latin typeface="Raleway"/>
                <a:ea typeface="Raleway"/>
                <a:cs typeface="Raleway"/>
                <a:sym typeface="Raleway"/>
              </a:rPr>
              <a:t>40.7%</a:t>
            </a:r>
            <a:r>
              <a:rPr lang="en" sz="3900"/>
              <a:t> of our subscriptions begin within 2 months</a:t>
            </a:r>
            <a:endParaRPr sz="3900"/>
          </a:p>
        </p:txBody>
      </p:sp>
      <p:sp>
        <p:nvSpPr>
          <p:cNvPr id="394" name="Google Shape;394;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95" name="Google Shape;395;p27"/>
          <p:cNvPicPr preferRelativeResize="0"/>
          <p:nvPr/>
        </p:nvPicPr>
        <p:blipFill>
          <a:blip r:embed="rId3">
            <a:alphaModFix/>
          </a:blip>
          <a:stretch>
            <a:fillRect/>
          </a:stretch>
        </p:blipFill>
        <p:spPr>
          <a:xfrm>
            <a:off x="444475" y="1099300"/>
            <a:ext cx="4537301" cy="2944900"/>
          </a:xfrm>
          <a:prstGeom prst="rect">
            <a:avLst/>
          </a:prstGeom>
          <a:noFill/>
          <a:ln>
            <a:noFill/>
          </a:ln>
        </p:spPr>
      </p:pic>
      <p:sp>
        <p:nvSpPr>
          <p:cNvPr id="396" name="Google Shape;396;p27"/>
          <p:cNvSpPr txBox="1"/>
          <p:nvPr/>
        </p:nvSpPr>
        <p:spPr>
          <a:xfrm>
            <a:off x="8090725" y="0"/>
            <a:ext cx="1015200" cy="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Q5</a:t>
            </a:r>
            <a:endParaRPr sz="2000">
              <a:solidFill>
                <a:schemeClr val="dk1"/>
              </a:solidFill>
              <a:latin typeface="Barlow Light"/>
              <a:ea typeface="Barlow Light"/>
              <a:cs typeface="Barlow Light"/>
              <a:sym typeface="Barlow Light"/>
            </a:endParaRPr>
          </a:p>
        </p:txBody>
      </p:sp>
      <p:pic>
        <p:nvPicPr>
          <p:cNvPr id="397" name="Google Shape;397;p27"/>
          <p:cNvPicPr preferRelativeResize="0"/>
          <p:nvPr/>
        </p:nvPicPr>
        <p:blipFill>
          <a:blip r:embed="rId4">
            <a:alphaModFix/>
          </a:blip>
          <a:stretch>
            <a:fillRect/>
          </a:stretch>
        </p:blipFill>
        <p:spPr>
          <a:xfrm>
            <a:off x="5645279" y="1099300"/>
            <a:ext cx="2716771" cy="2819800"/>
          </a:xfrm>
          <a:prstGeom prst="rect">
            <a:avLst/>
          </a:prstGeom>
          <a:noFill/>
          <a:ln>
            <a:noFill/>
          </a:ln>
        </p:spPr>
      </p:pic>
      <p:sp>
        <p:nvSpPr>
          <p:cNvPr id="398" name="Google Shape;398;p27"/>
          <p:cNvSpPr txBox="1"/>
          <p:nvPr>
            <p:ph idx="1" type="body"/>
          </p:nvPr>
        </p:nvSpPr>
        <p:spPr>
          <a:xfrm>
            <a:off x="317475" y="3992400"/>
            <a:ext cx="8261700" cy="1240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Repeated s</a:t>
            </a:r>
            <a:r>
              <a:rPr lang="en" sz="1800"/>
              <a:t>urge in app activity during February and March. (App Activity data)</a:t>
            </a:r>
            <a:endParaRPr sz="1800"/>
          </a:p>
          <a:p>
            <a:pPr indent="-342900" lvl="0" marL="457200" rtl="0" algn="l">
              <a:spcBef>
                <a:spcPts val="0"/>
              </a:spcBef>
              <a:spcAft>
                <a:spcPts val="0"/>
              </a:spcAft>
              <a:buSzPts val="1800"/>
              <a:buChar char="-"/>
            </a:pPr>
            <a:r>
              <a:rPr lang="en" sz="1800"/>
              <a:t>Correlated the phenomenon with </a:t>
            </a:r>
            <a:r>
              <a:rPr lang="en" sz="1800"/>
              <a:t>subscription</a:t>
            </a:r>
            <a:r>
              <a:rPr lang="en" sz="1800"/>
              <a:t> start dates. (Subscription Data)</a:t>
            </a:r>
            <a:endParaRPr sz="1800"/>
          </a:p>
          <a:p>
            <a:pPr indent="-342900" lvl="0" marL="457200" rtl="0" algn="l">
              <a:spcBef>
                <a:spcPts val="0"/>
              </a:spcBef>
              <a:spcAft>
                <a:spcPts val="0"/>
              </a:spcAft>
              <a:buSzPts val="1800"/>
              <a:buChar char="-"/>
            </a:pPr>
            <a:r>
              <a:rPr lang="en" sz="1800"/>
              <a:t>40.7%</a:t>
            </a:r>
            <a:r>
              <a:rPr lang="en" sz="1800"/>
              <a:t> of annual subscriptions begin in only February and March</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8"/>
          <p:cNvPicPr preferRelativeResize="0"/>
          <p:nvPr/>
        </p:nvPicPr>
        <p:blipFill>
          <a:blip r:embed="rId3">
            <a:alphaModFix/>
          </a:blip>
          <a:stretch>
            <a:fillRect/>
          </a:stretch>
        </p:blipFill>
        <p:spPr>
          <a:xfrm>
            <a:off x="5015800" y="2505075"/>
            <a:ext cx="3986627" cy="2326175"/>
          </a:xfrm>
          <a:prstGeom prst="rect">
            <a:avLst/>
          </a:prstGeom>
          <a:noFill/>
          <a:ln>
            <a:noFill/>
          </a:ln>
        </p:spPr>
      </p:pic>
      <p:sp>
        <p:nvSpPr>
          <p:cNvPr id="404" name="Google Shape;404;p28"/>
          <p:cNvSpPr txBox="1"/>
          <p:nvPr>
            <p:ph type="title"/>
          </p:nvPr>
        </p:nvSpPr>
        <p:spPr>
          <a:xfrm>
            <a:off x="457200" y="605600"/>
            <a:ext cx="7633500" cy="58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900"/>
              <a:t>Further Analysis</a:t>
            </a:r>
            <a:endParaRPr sz="3900"/>
          </a:p>
        </p:txBody>
      </p:sp>
      <p:sp>
        <p:nvSpPr>
          <p:cNvPr id="405" name="Google Shape;405;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28"/>
          <p:cNvSpPr txBox="1"/>
          <p:nvPr/>
        </p:nvSpPr>
        <p:spPr>
          <a:xfrm>
            <a:off x="8090725" y="0"/>
            <a:ext cx="1015200" cy="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Q5</a:t>
            </a:r>
            <a:endParaRPr sz="2000">
              <a:solidFill>
                <a:schemeClr val="dk1"/>
              </a:solidFill>
              <a:latin typeface="Barlow Light"/>
              <a:ea typeface="Barlow Light"/>
              <a:cs typeface="Barlow Light"/>
              <a:sym typeface="Barlow Light"/>
            </a:endParaRPr>
          </a:p>
        </p:txBody>
      </p:sp>
      <p:sp>
        <p:nvSpPr>
          <p:cNvPr id="407" name="Google Shape;407;p28"/>
          <p:cNvSpPr txBox="1"/>
          <p:nvPr>
            <p:ph idx="1" type="body"/>
          </p:nvPr>
        </p:nvSpPr>
        <p:spPr>
          <a:xfrm>
            <a:off x="374550" y="1190050"/>
            <a:ext cx="4090500" cy="18927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Geographic location does not significantly impact subscription trends in these months</a:t>
            </a:r>
            <a:endParaRPr sz="1800"/>
          </a:p>
        </p:txBody>
      </p:sp>
      <p:pic>
        <p:nvPicPr>
          <p:cNvPr id="408" name="Google Shape;408;p28"/>
          <p:cNvPicPr preferRelativeResize="0"/>
          <p:nvPr/>
        </p:nvPicPr>
        <p:blipFill>
          <a:blip r:embed="rId4">
            <a:alphaModFix/>
          </a:blip>
          <a:stretch>
            <a:fillRect/>
          </a:stretch>
        </p:blipFill>
        <p:spPr>
          <a:xfrm>
            <a:off x="15288" y="2505075"/>
            <a:ext cx="1981200" cy="2028825"/>
          </a:xfrm>
          <a:prstGeom prst="rect">
            <a:avLst/>
          </a:prstGeom>
          <a:noFill/>
          <a:ln>
            <a:noFill/>
          </a:ln>
        </p:spPr>
      </p:pic>
      <p:sp>
        <p:nvSpPr>
          <p:cNvPr id="409" name="Google Shape;409;p28"/>
          <p:cNvSpPr txBox="1"/>
          <p:nvPr/>
        </p:nvSpPr>
        <p:spPr>
          <a:xfrm>
            <a:off x="4940825" y="1110375"/>
            <a:ext cx="3884700" cy="139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There is a concentration of country origin in specific languages during these months.</a:t>
            </a:r>
            <a:endParaRPr sz="2000">
              <a:solidFill>
                <a:schemeClr val="dk1"/>
              </a:solidFill>
              <a:latin typeface="Barlow Light"/>
              <a:ea typeface="Barlow Light"/>
              <a:cs typeface="Barlow Light"/>
              <a:sym typeface="Barlow Light"/>
            </a:endParaRPr>
          </a:p>
        </p:txBody>
      </p:sp>
      <p:pic>
        <p:nvPicPr>
          <p:cNvPr id="410" name="Google Shape;410;p28"/>
          <p:cNvPicPr preferRelativeResize="0"/>
          <p:nvPr/>
        </p:nvPicPr>
        <p:blipFill>
          <a:blip r:embed="rId5">
            <a:alphaModFix/>
          </a:blip>
          <a:stretch>
            <a:fillRect/>
          </a:stretch>
        </p:blipFill>
        <p:spPr>
          <a:xfrm>
            <a:off x="1996500" y="2505075"/>
            <a:ext cx="2705101" cy="2028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9"/>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Relevant</a:t>
            </a:r>
            <a:r>
              <a:rPr lang="en"/>
              <a:t> Business </a:t>
            </a:r>
            <a:r>
              <a:rPr lang="en"/>
              <a:t>Opportunities</a:t>
            </a:r>
            <a:endParaRPr/>
          </a:p>
        </p:txBody>
      </p:sp>
      <p:sp>
        <p:nvSpPr>
          <p:cNvPr id="416" name="Google Shape;416;p29"/>
          <p:cNvSpPr txBox="1"/>
          <p:nvPr>
            <p:ph idx="1" type="body"/>
          </p:nvPr>
        </p:nvSpPr>
        <p:spPr>
          <a:xfrm>
            <a:off x="270400" y="1995850"/>
            <a:ext cx="5640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Font typeface="Barlow"/>
              <a:buChar char="-"/>
            </a:pPr>
            <a:r>
              <a:rPr b="1" lang="en" sz="1800">
                <a:latin typeface="Barlow"/>
                <a:ea typeface="Barlow"/>
                <a:cs typeface="Barlow"/>
                <a:sym typeface="Barlow"/>
              </a:rPr>
              <a:t>Opportunities</a:t>
            </a:r>
            <a:endParaRPr b="1" sz="1800">
              <a:latin typeface="Barlow"/>
              <a:ea typeface="Barlow"/>
              <a:cs typeface="Barlow"/>
              <a:sym typeface="Barlow"/>
            </a:endParaRPr>
          </a:p>
          <a:p>
            <a:pPr indent="-342900" lvl="1" marL="914400" rtl="0" algn="l">
              <a:spcBef>
                <a:spcPts val="0"/>
              </a:spcBef>
              <a:spcAft>
                <a:spcPts val="0"/>
              </a:spcAft>
              <a:buSzPts val="1800"/>
              <a:buChar char="-"/>
            </a:pPr>
            <a:r>
              <a:rPr lang="en" sz="1800"/>
              <a:t>Increase marketing efforts during peak months to leverage high conversion rates</a:t>
            </a:r>
            <a:endParaRPr sz="1800"/>
          </a:p>
          <a:p>
            <a:pPr indent="-342900" lvl="1" marL="914400" rtl="0" algn="l">
              <a:spcBef>
                <a:spcPts val="0"/>
              </a:spcBef>
              <a:spcAft>
                <a:spcPts val="0"/>
              </a:spcAft>
              <a:buSzPts val="1800"/>
              <a:buChar char="-"/>
            </a:pPr>
            <a:r>
              <a:rPr lang="en" sz="1800"/>
              <a:t>Run more global promotions to incentivize customers</a:t>
            </a:r>
            <a:endParaRPr sz="1800"/>
          </a:p>
          <a:p>
            <a:pPr indent="-342900" lvl="1" marL="914400" rtl="0" algn="l">
              <a:spcBef>
                <a:spcPts val="0"/>
              </a:spcBef>
              <a:spcAft>
                <a:spcPts val="0"/>
              </a:spcAft>
              <a:buSzPts val="1800"/>
              <a:buChar char="-"/>
            </a:pPr>
            <a:r>
              <a:rPr lang="en" sz="1800"/>
              <a:t>Offer bundles tailored to popular destinations relevant to these months (e.g., France and Spain) </a:t>
            </a:r>
            <a:endParaRPr/>
          </a:p>
        </p:txBody>
      </p:sp>
      <p:sp>
        <p:nvSpPr>
          <p:cNvPr id="417" name="Google Shape;417;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29"/>
          <p:cNvPicPr preferRelativeResize="0"/>
          <p:nvPr/>
        </p:nvPicPr>
        <p:blipFill>
          <a:blip r:embed="rId3">
            <a:alphaModFix/>
          </a:blip>
          <a:stretch>
            <a:fillRect/>
          </a:stretch>
        </p:blipFill>
        <p:spPr>
          <a:xfrm>
            <a:off x="6890425" y="1062800"/>
            <a:ext cx="1460850" cy="2082700"/>
          </a:xfrm>
          <a:prstGeom prst="rect">
            <a:avLst/>
          </a:prstGeom>
          <a:noFill/>
          <a:ln>
            <a:noFill/>
          </a:ln>
        </p:spPr>
      </p:pic>
      <p:pic>
        <p:nvPicPr>
          <p:cNvPr id="419" name="Google Shape;419;p29"/>
          <p:cNvPicPr preferRelativeResize="0"/>
          <p:nvPr/>
        </p:nvPicPr>
        <p:blipFill>
          <a:blip r:embed="rId4">
            <a:alphaModFix/>
          </a:blip>
          <a:stretch>
            <a:fillRect/>
          </a:stretch>
        </p:blipFill>
        <p:spPr>
          <a:xfrm>
            <a:off x="6029775" y="3082648"/>
            <a:ext cx="1015550" cy="1381718"/>
          </a:xfrm>
          <a:prstGeom prst="rect">
            <a:avLst/>
          </a:prstGeom>
          <a:noFill/>
          <a:ln>
            <a:noFill/>
          </a:ln>
        </p:spPr>
      </p:pic>
      <p:pic>
        <p:nvPicPr>
          <p:cNvPr id="420" name="Google Shape;420;p29"/>
          <p:cNvPicPr preferRelativeResize="0"/>
          <p:nvPr/>
        </p:nvPicPr>
        <p:blipFill rotWithShape="1">
          <a:blip r:embed="rId5">
            <a:alphaModFix/>
          </a:blip>
          <a:srcRect b="5371" l="10272" r="6884" t="4359"/>
          <a:stretch/>
        </p:blipFill>
        <p:spPr>
          <a:xfrm>
            <a:off x="7033225" y="3078400"/>
            <a:ext cx="1015550" cy="1390209"/>
          </a:xfrm>
          <a:prstGeom prst="rect">
            <a:avLst/>
          </a:prstGeom>
          <a:noFill/>
          <a:ln>
            <a:noFill/>
          </a:ln>
        </p:spPr>
      </p:pic>
      <p:pic>
        <p:nvPicPr>
          <p:cNvPr id="421" name="Google Shape;421;p29"/>
          <p:cNvPicPr preferRelativeResize="0"/>
          <p:nvPr/>
        </p:nvPicPr>
        <p:blipFill rotWithShape="1">
          <a:blip r:embed="rId6">
            <a:alphaModFix/>
          </a:blip>
          <a:srcRect b="0" l="13139" r="13330" t="0"/>
          <a:stretch/>
        </p:blipFill>
        <p:spPr>
          <a:xfrm>
            <a:off x="8048775" y="3082950"/>
            <a:ext cx="1015543" cy="13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 Executive Summary</a:t>
            </a:r>
            <a:endParaRPr/>
          </a:p>
        </p:txBody>
      </p:sp>
      <p:sp>
        <p:nvSpPr>
          <p:cNvPr id="427" name="Google Shape;427;p3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
        <p:nvSpPr>
          <p:cNvPr id="77" name="Google Shape;77;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3"/>
          <p:cNvPicPr preferRelativeResize="0"/>
          <p:nvPr/>
        </p:nvPicPr>
        <p:blipFill>
          <a:blip r:embed="rId3">
            <a:alphaModFix/>
          </a:blip>
          <a:stretch>
            <a:fillRect/>
          </a:stretch>
        </p:blipFill>
        <p:spPr>
          <a:xfrm>
            <a:off x="5475924" y="723590"/>
            <a:ext cx="3094258" cy="3236849"/>
          </a:xfrm>
          <a:prstGeom prst="rect">
            <a:avLst/>
          </a:prstGeom>
          <a:noFill/>
          <a:ln>
            <a:noFill/>
          </a:ln>
        </p:spPr>
      </p:pic>
      <p:sp>
        <p:nvSpPr>
          <p:cNvPr id="79" name="Google Shape;79;p13"/>
          <p:cNvSpPr txBox="1"/>
          <p:nvPr/>
        </p:nvSpPr>
        <p:spPr>
          <a:xfrm>
            <a:off x="457200" y="1338050"/>
            <a:ext cx="4761900" cy="31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Introduction</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Action Plan</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Cleaning</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Q1. Valuable Subscriber Identification</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Q2. Subscriber Segment Analysis</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Q3. Upsell Subscriber Identification</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Q4. Non-Renewal Subscriber Profile</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Q5. Business Opportunity Insights</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Conclusion</a:t>
            </a:r>
            <a:endParaRPr sz="20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t/>
            </a:r>
            <a:endParaRPr sz="2000">
              <a:solidFill>
                <a:schemeClr val="dk1"/>
              </a:solidFill>
              <a:latin typeface="Barlow Medium"/>
              <a:ea typeface="Barlow Medium"/>
              <a:cs typeface="Barlow Medium"/>
              <a:sym typeface="Barlow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txBox="1"/>
          <p:nvPr>
            <p:ph type="title"/>
          </p:nvPr>
        </p:nvSpPr>
        <p:spPr>
          <a:xfrm>
            <a:off x="510150" y="208600"/>
            <a:ext cx="7006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Executive Summary Recommendations</a:t>
            </a:r>
            <a:endParaRPr/>
          </a:p>
        </p:txBody>
      </p:sp>
      <p:sp>
        <p:nvSpPr>
          <p:cNvPr id="433" name="Google Shape;433;p31"/>
          <p:cNvSpPr txBox="1"/>
          <p:nvPr>
            <p:ph idx="1" type="body"/>
          </p:nvPr>
        </p:nvSpPr>
        <p:spPr>
          <a:xfrm>
            <a:off x="457200" y="1519900"/>
            <a:ext cx="7112400" cy="33453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 sz="1800" u="sng">
                <a:solidFill>
                  <a:srgbClr val="000000"/>
                </a:solidFill>
                <a:latin typeface="Barlow"/>
                <a:ea typeface="Barlow"/>
                <a:cs typeface="Barlow"/>
                <a:sym typeface="Barlow"/>
              </a:rPr>
              <a:t>Target Scope:</a:t>
            </a:r>
            <a:endParaRPr b="1" sz="1800" u="sng">
              <a:solidFill>
                <a:srgbClr val="000000"/>
              </a:solidFill>
              <a:latin typeface="Barlow"/>
              <a:ea typeface="Barlow"/>
              <a:cs typeface="Barlow"/>
              <a:sym typeface="Barlow"/>
            </a:endParaRPr>
          </a:p>
          <a:p>
            <a:pPr indent="-342900" lvl="0" marL="457200" rtl="0" algn="l">
              <a:lnSpc>
                <a:spcPct val="150000"/>
              </a:lnSpc>
              <a:spcBef>
                <a:spcPts val="0"/>
              </a:spcBef>
              <a:spcAft>
                <a:spcPts val="0"/>
              </a:spcAft>
              <a:buSzPts val="1800"/>
              <a:buFont typeface="Barlow Light"/>
              <a:buChar char="ー"/>
            </a:pPr>
            <a:r>
              <a:rPr lang="en" sz="1800">
                <a:solidFill>
                  <a:srgbClr val="000000"/>
                </a:solidFill>
              </a:rPr>
              <a:t>Balance efforts between converting existing customers to ALL-Lifetime subscriptions and acquiring new customers to replace converted customers.</a:t>
            </a:r>
            <a:endParaRPr sz="1800">
              <a:solidFill>
                <a:srgbClr val="000000"/>
              </a:solidFill>
            </a:endParaRPr>
          </a:p>
          <a:p>
            <a:pPr indent="-342900" lvl="0" marL="457200" rtl="0" algn="l">
              <a:lnSpc>
                <a:spcPct val="150000"/>
              </a:lnSpc>
              <a:spcBef>
                <a:spcPts val="0"/>
              </a:spcBef>
              <a:spcAft>
                <a:spcPts val="0"/>
              </a:spcAft>
              <a:buSzPts val="1800"/>
              <a:buFont typeface="Barlow Light"/>
              <a:buChar char="ー"/>
            </a:pPr>
            <a:r>
              <a:rPr lang="en" sz="1800">
                <a:solidFill>
                  <a:srgbClr val="000000"/>
                </a:solidFill>
              </a:rPr>
              <a:t>Utilize tailored marketing strategies based on customer behavior and geographical data to enhance conversion and retention.</a:t>
            </a:r>
            <a:endParaRPr sz="1800">
              <a:solidFill>
                <a:srgbClr val="000000"/>
              </a:solidFill>
            </a:endParaRPr>
          </a:p>
          <a:p>
            <a:pPr indent="-342900" lvl="0" marL="457200" rtl="0" algn="l">
              <a:lnSpc>
                <a:spcPct val="150000"/>
              </a:lnSpc>
              <a:spcBef>
                <a:spcPts val="0"/>
              </a:spcBef>
              <a:spcAft>
                <a:spcPts val="0"/>
              </a:spcAft>
              <a:buSzPts val="1800"/>
              <a:buFont typeface="Barlow Light"/>
              <a:buChar char="ー"/>
            </a:pPr>
            <a:r>
              <a:rPr lang="en" sz="1800">
                <a:solidFill>
                  <a:srgbClr val="000000"/>
                </a:solidFill>
              </a:rPr>
              <a:t>Leverage seasonal trends for strategic promotional campaigns.</a:t>
            </a:r>
            <a:endParaRPr sz="1800"/>
          </a:p>
        </p:txBody>
      </p:sp>
      <p:sp>
        <p:nvSpPr>
          <p:cNvPr id="434" name="Google Shape;434;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ctrTitle"/>
          </p:nvPr>
        </p:nvSpPr>
        <p:spPr>
          <a:xfrm>
            <a:off x="892300" y="2096975"/>
            <a:ext cx="4676700" cy="78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pic>
        <p:nvPicPr>
          <p:cNvPr id="85" name="Google Shape;85;p14"/>
          <p:cNvPicPr preferRelativeResize="0"/>
          <p:nvPr/>
        </p:nvPicPr>
        <p:blipFill rotWithShape="1">
          <a:blip r:embed="rId3">
            <a:alphaModFix/>
          </a:blip>
          <a:srcRect b="-3602" l="67876" r="-6724" t="-3613"/>
          <a:stretch/>
        </p:blipFill>
        <p:spPr>
          <a:xfrm>
            <a:off x="6892375" y="1552160"/>
            <a:ext cx="1265325" cy="1415713"/>
          </a:xfrm>
          <a:prstGeom prst="rect">
            <a:avLst/>
          </a:prstGeom>
          <a:noFill/>
          <a:ln>
            <a:noFill/>
          </a:ln>
        </p:spPr>
      </p:pic>
      <p:sp>
        <p:nvSpPr>
          <p:cNvPr id="86" name="Google Shape;86;p14"/>
          <p:cNvSpPr/>
          <p:nvPr/>
        </p:nvSpPr>
        <p:spPr>
          <a:xfrm>
            <a:off x="6821926" y="1213273"/>
            <a:ext cx="1304721" cy="231289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D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0B3C1"/>
              </a:solidFill>
            </a:endParaRPr>
          </a:p>
        </p:txBody>
      </p:sp>
      <p:sp>
        <p:nvSpPr>
          <p:cNvPr id="87" name="Google Shape;87;p14"/>
          <p:cNvSpPr/>
          <p:nvPr/>
        </p:nvSpPr>
        <p:spPr>
          <a:xfrm>
            <a:off x="6109004" y="2921804"/>
            <a:ext cx="151501" cy="87741"/>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4"/>
          <p:cNvSpPr/>
          <p:nvPr/>
        </p:nvSpPr>
        <p:spPr>
          <a:xfrm>
            <a:off x="6092931" y="3865762"/>
            <a:ext cx="630998" cy="365326"/>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4"/>
          <p:cNvSpPr/>
          <p:nvPr/>
        </p:nvSpPr>
        <p:spPr>
          <a:xfrm>
            <a:off x="6224203" y="3519667"/>
            <a:ext cx="631182" cy="634232"/>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4"/>
          <p:cNvSpPr/>
          <p:nvPr/>
        </p:nvSpPr>
        <p:spPr>
          <a:xfrm>
            <a:off x="6224203" y="3421716"/>
            <a:ext cx="630817" cy="365487"/>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4"/>
          <p:cNvSpPr/>
          <p:nvPr/>
        </p:nvSpPr>
        <p:spPr>
          <a:xfrm>
            <a:off x="6224104" y="3372570"/>
            <a:ext cx="630998" cy="365145"/>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4"/>
          <p:cNvSpPr/>
          <p:nvPr/>
        </p:nvSpPr>
        <p:spPr>
          <a:xfrm>
            <a:off x="6385387" y="3465016"/>
            <a:ext cx="90318" cy="52289"/>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4"/>
          <p:cNvSpPr/>
          <p:nvPr/>
        </p:nvSpPr>
        <p:spPr>
          <a:xfrm>
            <a:off x="6385387" y="3448518"/>
            <a:ext cx="90318" cy="52299"/>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4"/>
          <p:cNvSpPr/>
          <p:nvPr/>
        </p:nvSpPr>
        <p:spPr>
          <a:xfrm>
            <a:off x="6498564" y="3528782"/>
            <a:ext cx="90295" cy="52257"/>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4"/>
          <p:cNvSpPr/>
          <p:nvPr/>
        </p:nvSpPr>
        <p:spPr>
          <a:xfrm>
            <a:off x="6499866" y="3540131"/>
            <a:ext cx="87875" cy="409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4"/>
          <p:cNvSpPr/>
          <p:nvPr/>
        </p:nvSpPr>
        <p:spPr>
          <a:xfrm>
            <a:off x="6603567" y="3593376"/>
            <a:ext cx="90318" cy="52289"/>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4"/>
          <p:cNvSpPr/>
          <p:nvPr/>
        </p:nvSpPr>
        <p:spPr>
          <a:xfrm>
            <a:off x="6603567" y="3576879"/>
            <a:ext cx="90318" cy="52299"/>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4"/>
          <p:cNvSpPr/>
          <p:nvPr/>
        </p:nvSpPr>
        <p:spPr>
          <a:xfrm>
            <a:off x="8086661" y="3941317"/>
            <a:ext cx="326177" cy="188757"/>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4"/>
          <p:cNvSpPr/>
          <p:nvPr/>
        </p:nvSpPr>
        <p:spPr>
          <a:xfrm>
            <a:off x="8188682" y="3116821"/>
            <a:ext cx="169410" cy="248463"/>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4"/>
          <p:cNvSpPr/>
          <p:nvPr/>
        </p:nvSpPr>
        <p:spPr>
          <a:xfrm>
            <a:off x="8201528" y="3114534"/>
            <a:ext cx="80865" cy="100301"/>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4"/>
          <p:cNvSpPr/>
          <p:nvPr/>
        </p:nvSpPr>
        <p:spPr>
          <a:xfrm>
            <a:off x="8217369" y="3223524"/>
            <a:ext cx="100085" cy="11219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4"/>
          <p:cNvSpPr/>
          <p:nvPr/>
        </p:nvSpPr>
        <p:spPr>
          <a:xfrm>
            <a:off x="8125852" y="3305085"/>
            <a:ext cx="84837" cy="198038"/>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4"/>
          <p:cNvSpPr/>
          <p:nvPr/>
        </p:nvSpPr>
        <p:spPr>
          <a:xfrm>
            <a:off x="8188297" y="3260218"/>
            <a:ext cx="145812" cy="167960"/>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4"/>
          <p:cNvSpPr/>
          <p:nvPr/>
        </p:nvSpPr>
        <p:spPr>
          <a:xfrm>
            <a:off x="8214236" y="3122549"/>
            <a:ext cx="107306" cy="132566"/>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4"/>
          <p:cNvSpPr/>
          <p:nvPr/>
        </p:nvSpPr>
        <p:spPr>
          <a:xfrm>
            <a:off x="8218562" y="3121822"/>
            <a:ext cx="107767" cy="101701"/>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4"/>
          <p:cNvSpPr/>
          <p:nvPr/>
        </p:nvSpPr>
        <p:spPr>
          <a:xfrm>
            <a:off x="8236619" y="4003239"/>
            <a:ext cx="84725" cy="64862"/>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4"/>
          <p:cNvSpPr/>
          <p:nvPr/>
        </p:nvSpPr>
        <p:spPr>
          <a:xfrm>
            <a:off x="8236705" y="4023948"/>
            <a:ext cx="84380" cy="44139"/>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4"/>
          <p:cNvSpPr/>
          <p:nvPr/>
        </p:nvSpPr>
        <p:spPr>
          <a:xfrm>
            <a:off x="8172145" y="3988970"/>
            <a:ext cx="77598" cy="60264"/>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4"/>
          <p:cNvSpPr/>
          <p:nvPr/>
        </p:nvSpPr>
        <p:spPr>
          <a:xfrm>
            <a:off x="8172543" y="4008816"/>
            <a:ext cx="77249" cy="4042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4"/>
          <p:cNvSpPr/>
          <p:nvPr/>
        </p:nvSpPr>
        <p:spPr>
          <a:xfrm>
            <a:off x="8184643" y="3428806"/>
            <a:ext cx="165759" cy="580626"/>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4"/>
          <p:cNvSpPr/>
          <p:nvPr/>
        </p:nvSpPr>
        <p:spPr>
          <a:xfrm>
            <a:off x="8177560" y="3414604"/>
            <a:ext cx="176666" cy="386001"/>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4"/>
          <p:cNvSpPr/>
          <p:nvPr/>
        </p:nvSpPr>
        <p:spPr>
          <a:xfrm>
            <a:off x="8183931" y="3260146"/>
            <a:ext cx="49462" cy="51981"/>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4"/>
          <p:cNvSpPr/>
          <p:nvPr/>
        </p:nvSpPr>
        <p:spPr>
          <a:xfrm>
            <a:off x="8046203" y="3489203"/>
            <a:ext cx="177192" cy="102940"/>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4"/>
          <p:cNvSpPr/>
          <p:nvPr/>
        </p:nvSpPr>
        <p:spPr>
          <a:xfrm>
            <a:off x="8101560" y="3493560"/>
            <a:ext cx="37412" cy="31196"/>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4"/>
          <p:cNvSpPr/>
          <p:nvPr/>
        </p:nvSpPr>
        <p:spPr>
          <a:xfrm>
            <a:off x="8157702" y="3290624"/>
            <a:ext cx="176665" cy="224873"/>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4"/>
          <p:cNvSpPr/>
          <p:nvPr/>
        </p:nvSpPr>
        <p:spPr>
          <a:xfrm>
            <a:off x="8290671" y="3279603"/>
            <a:ext cx="50657" cy="7218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 name="Google Shape;117;p14"/>
          <p:cNvGrpSpPr/>
          <p:nvPr/>
        </p:nvGrpSpPr>
        <p:grpSpPr>
          <a:xfrm flipH="1">
            <a:off x="6130780" y="3224116"/>
            <a:ext cx="416696" cy="933930"/>
            <a:chOff x="4210728" y="4525714"/>
            <a:chExt cx="546438" cy="1224366"/>
          </a:xfrm>
        </p:grpSpPr>
        <p:sp>
          <p:nvSpPr>
            <p:cNvPr id="118" name="Google Shape;118;p14"/>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4"/>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4"/>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4"/>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4"/>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4"/>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4"/>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4"/>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4"/>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4"/>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4"/>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4"/>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4"/>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1" name="Google Shape;131;p1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7" name="Google Shape;137;p15"/>
          <p:cNvGraphicFramePr/>
          <p:nvPr/>
        </p:nvGraphicFramePr>
        <p:xfrm>
          <a:off x="617913" y="783556"/>
          <a:ext cx="3000000" cy="3000000"/>
        </p:xfrm>
        <a:graphic>
          <a:graphicData uri="http://schemas.openxmlformats.org/drawingml/2006/table">
            <a:tbl>
              <a:tblPr>
                <a:noFill/>
                <a:tableStyleId>{7701DB70-3342-494E-B274-96380E4224AE}</a:tableStyleId>
              </a:tblPr>
              <a:tblGrid>
                <a:gridCol w="1361775"/>
                <a:gridCol w="467600"/>
                <a:gridCol w="467600"/>
                <a:gridCol w="467600"/>
                <a:gridCol w="467600"/>
                <a:gridCol w="467600"/>
                <a:gridCol w="467600"/>
                <a:gridCol w="467600"/>
                <a:gridCol w="467600"/>
                <a:gridCol w="467600"/>
                <a:gridCol w="467600"/>
                <a:gridCol w="467600"/>
                <a:gridCol w="467600"/>
                <a:gridCol w="467600"/>
                <a:gridCol w="467600"/>
              </a:tblGrid>
              <a:tr h="470025">
                <a:tc>
                  <a:txBody>
                    <a:bodyPr/>
                    <a:lstStyle/>
                    <a:p>
                      <a:pPr indent="0" lvl="0" marL="0" rtl="0" algn="l">
                        <a:spcBef>
                          <a:spcPts val="0"/>
                        </a:spcBef>
                        <a:spcAft>
                          <a:spcPts val="0"/>
                        </a:spcAft>
                        <a:buNone/>
                      </a:pPr>
                      <a:r>
                        <a:t/>
                      </a:r>
                      <a:endParaRPr sz="800">
                        <a:solidFill>
                          <a:schemeClr val="dk2"/>
                        </a:solidFill>
                        <a:latin typeface="Barlow"/>
                        <a:ea typeface="Barlow"/>
                        <a:cs typeface="Barlow"/>
                        <a:sym typeface="Barlow"/>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1500">
                          <a:solidFill>
                            <a:schemeClr val="dk2"/>
                          </a:solidFill>
                          <a:latin typeface="Barlow"/>
                          <a:ea typeface="Barlow"/>
                          <a:cs typeface="Barlow"/>
                          <a:sym typeface="Barlow"/>
                        </a:rPr>
                        <a:t>Week 1</a:t>
                      </a:r>
                      <a:endParaRPr b="1" sz="15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c gridSpan="7">
                  <a:txBody>
                    <a:bodyPr/>
                    <a:lstStyle/>
                    <a:p>
                      <a:pPr indent="0" lvl="0" marL="0" rtl="0" algn="ctr">
                        <a:spcBef>
                          <a:spcPts val="0"/>
                        </a:spcBef>
                        <a:spcAft>
                          <a:spcPts val="0"/>
                        </a:spcAft>
                        <a:buNone/>
                      </a:pPr>
                      <a:r>
                        <a:rPr b="1" lang="en" sz="1500">
                          <a:solidFill>
                            <a:schemeClr val="dk2"/>
                          </a:solidFill>
                          <a:latin typeface="Barlow"/>
                          <a:ea typeface="Barlow"/>
                          <a:cs typeface="Barlow"/>
                          <a:sym typeface="Barlow"/>
                        </a:rPr>
                        <a:t>Week 2</a:t>
                      </a:r>
                      <a:endParaRPr b="1" sz="15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r>
              <a:tr h="298150">
                <a:tc>
                  <a:txBody>
                    <a:bodyPr/>
                    <a:lstStyle/>
                    <a:p>
                      <a:pPr indent="0" lvl="0" marL="0" rtl="0" algn="l">
                        <a:spcBef>
                          <a:spcPts val="0"/>
                        </a:spcBef>
                        <a:spcAft>
                          <a:spcPts val="0"/>
                        </a:spcAft>
                        <a:buNone/>
                      </a:pPr>
                      <a:r>
                        <a:t/>
                      </a:r>
                      <a:endParaRPr sz="800">
                        <a:solidFill>
                          <a:schemeClr val="dk2"/>
                        </a:solidFill>
                        <a:latin typeface="Barlow"/>
                        <a:ea typeface="Barlow"/>
                        <a:cs typeface="Barlow"/>
                        <a:sym typeface="Barlow"/>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1</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2</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3</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4</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5</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6</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7</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8</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9</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10</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11</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12</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13</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dk2"/>
                          </a:solidFill>
                          <a:latin typeface="Barlow"/>
                          <a:ea typeface="Barlow"/>
                          <a:cs typeface="Barlow"/>
                          <a:sym typeface="Barlow"/>
                        </a:rPr>
                        <a:t>14</a:t>
                      </a:r>
                      <a:endParaRPr b="1" sz="1100">
                        <a:solidFill>
                          <a:schemeClr val="dk2"/>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298150">
                <a:tc>
                  <a:txBody>
                    <a:bodyPr/>
                    <a:lstStyle/>
                    <a:p>
                      <a:pPr indent="0" lvl="0" marL="0" rtl="0" algn="l">
                        <a:spcBef>
                          <a:spcPts val="0"/>
                        </a:spcBef>
                        <a:spcAft>
                          <a:spcPts val="0"/>
                        </a:spcAft>
                        <a:buNone/>
                      </a:pPr>
                      <a:r>
                        <a:rPr b="1" lang="en" sz="1100">
                          <a:solidFill>
                            <a:srgbClr val="666666"/>
                          </a:solidFill>
                          <a:latin typeface="Barlow"/>
                          <a:ea typeface="Barlow"/>
                          <a:cs typeface="Barlow"/>
                          <a:sym typeface="Barlow"/>
                        </a:rPr>
                        <a:t>Open Data:</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r>
              <a:tr h="29815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Data Discovery:</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42900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Data Cleaning / Transformation:</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900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Early Visualization:</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29815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Modeling:</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900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Consolidation and Analysis:</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800">
                          <a:solidFill>
                            <a:schemeClr val="lt1"/>
                          </a:solidFill>
                          <a:latin typeface="Barlow"/>
                          <a:ea typeface="Barlow"/>
                          <a:cs typeface="Barlow"/>
                          <a:sym typeface="Barlow"/>
                        </a:rPr>
                        <a:t>◆</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29815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Documentation:</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r>
              <a:tr h="429000">
                <a:tc>
                  <a:txBody>
                    <a:bodyPr/>
                    <a:lstStyle/>
                    <a:p>
                      <a:pPr indent="0" lvl="0" marL="0" rtl="0" algn="l">
                        <a:spcBef>
                          <a:spcPts val="0"/>
                        </a:spcBef>
                        <a:spcAft>
                          <a:spcPts val="0"/>
                        </a:spcAft>
                        <a:buClr>
                          <a:schemeClr val="dk1"/>
                        </a:buClr>
                        <a:buSzPts val="1100"/>
                        <a:buFont typeface="Arial"/>
                        <a:buNone/>
                      </a:pPr>
                      <a:r>
                        <a:rPr b="1" lang="en" sz="1100">
                          <a:solidFill>
                            <a:srgbClr val="666666"/>
                          </a:solidFill>
                          <a:latin typeface="Barlow"/>
                          <a:ea typeface="Barlow"/>
                          <a:cs typeface="Barlow"/>
                          <a:sym typeface="Barlow"/>
                        </a:rPr>
                        <a:t>Presentation Creation:</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r>
              <a:tr h="429000">
                <a:tc>
                  <a:txBody>
                    <a:bodyPr/>
                    <a:lstStyle/>
                    <a:p>
                      <a:pPr indent="0" lvl="0" marL="0" rtl="0" algn="l">
                        <a:spcBef>
                          <a:spcPts val="0"/>
                        </a:spcBef>
                        <a:spcAft>
                          <a:spcPts val="0"/>
                        </a:spcAft>
                        <a:buNone/>
                      </a:pPr>
                      <a:r>
                        <a:rPr b="1" lang="en" sz="1100">
                          <a:solidFill>
                            <a:srgbClr val="666666"/>
                          </a:solidFill>
                          <a:latin typeface="Barlow"/>
                          <a:ea typeface="Barlow"/>
                          <a:cs typeface="Barlow"/>
                          <a:sym typeface="Barlow"/>
                        </a:rPr>
                        <a:t>Presentation Practice:</a:t>
                      </a:r>
                      <a:endParaRPr b="1" sz="1100">
                        <a:solidFill>
                          <a:srgbClr val="666666"/>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Barlow"/>
                        <a:ea typeface="Barlow"/>
                        <a:cs typeface="Barlow"/>
                        <a:sym typeface="Barlow"/>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r>
            </a:tbl>
          </a:graphicData>
        </a:graphic>
      </p:graphicFrame>
      <p:sp>
        <p:nvSpPr>
          <p:cNvPr id="138" name="Google Shape;138;p15"/>
          <p:cNvSpPr txBox="1"/>
          <p:nvPr/>
        </p:nvSpPr>
        <p:spPr>
          <a:xfrm>
            <a:off x="271200" y="73750"/>
            <a:ext cx="4199700" cy="571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600">
                <a:solidFill>
                  <a:schemeClr val="accent2"/>
                </a:solidFill>
                <a:latin typeface="Raleway SemiBold"/>
                <a:ea typeface="Raleway SemiBold"/>
                <a:cs typeface="Raleway SemiBold"/>
                <a:sym typeface="Raleway SemiBold"/>
              </a:rPr>
              <a:t>Action Plan</a:t>
            </a:r>
            <a:endParaRPr sz="1800">
              <a:solidFill>
                <a:schemeClr val="dk1"/>
              </a:solidFill>
              <a:latin typeface="Barlow Light"/>
              <a:ea typeface="Barlow Light"/>
              <a:cs typeface="Barlow Light"/>
              <a:sym typeface="Barlow Light"/>
            </a:endParaRPr>
          </a:p>
        </p:txBody>
      </p:sp>
      <p:sp>
        <p:nvSpPr>
          <p:cNvPr id="139" name="Google Shape;139;p15"/>
          <p:cNvSpPr/>
          <p:nvPr/>
        </p:nvSpPr>
        <p:spPr>
          <a:xfrm rot="5400000">
            <a:off x="-83700" y="290350"/>
            <a:ext cx="438600" cy="271200"/>
          </a:xfrm>
          <a:prstGeom prst="triangle">
            <a:avLst>
              <a:gd fmla="val 51659"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Cleaning</a:t>
            </a:r>
            <a:endParaRPr/>
          </a:p>
        </p:txBody>
      </p:sp>
      <p:sp>
        <p:nvSpPr>
          <p:cNvPr id="145" name="Google Shape;145;p1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46" name="Google Shape;146;p16"/>
          <p:cNvGrpSpPr/>
          <p:nvPr/>
        </p:nvGrpSpPr>
        <p:grpSpPr>
          <a:xfrm>
            <a:off x="5604377" y="942748"/>
            <a:ext cx="3134052" cy="3258023"/>
            <a:chOff x="2602525" y="317054"/>
            <a:chExt cx="4174283" cy="4762495"/>
          </a:xfrm>
        </p:grpSpPr>
        <p:sp>
          <p:nvSpPr>
            <p:cNvPr id="147" name="Google Shape;147;p16"/>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6"/>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6"/>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6"/>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6"/>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6"/>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6"/>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6"/>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6"/>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6"/>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6"/>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6"/>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6"/>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6"/>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6"/>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6"/>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6"/>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6"/>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6"/>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6"/>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6"/>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6"/>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6"/>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6"/>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6"/>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6"/>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6"/>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6"/>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6"/>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6"/>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6"/>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6"/>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6"/>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6"/>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6"/>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6"/>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6"/>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6"/>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6"/>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6"/>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6"/>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6"/>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6"/>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6"/>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6"/>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6"/>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6"/>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6"/>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6"/>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6"/>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6"/>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6"/>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6"/>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6"/>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6"/>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6"/>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6"/>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4" name="Google Shape;204;p16"/>
            <p:cNvGrpSpPr/>
            <p:nvPr/>
          </p:nvGrpSpPr>
          <p:grpSpPr>
            <a:xfrm>
              <a:off x="2941619" y="3895613"/>
              <a:ext cx="483621" cy="510995"/>
              <a:chOff x="4345944" y="4626313"/>
              <a:chExt cx="483621" cy="510995"/>
            </a:xfrm>
          </p:grpSpPr>
          <p:grpSp>
            <p:nvGrpSpPr>
              <p:cNvPr id="205" name="Google Shape;205;p16"/>
              <p:cNvGrpSpPr/>
              <p:nvPr/>
            </p:nvGrpSpPr>
            <p:grpSpPr>
              <a:xfrm>
                <a:off x="4345944" y="4852987"/>
                <a:ext cx="474200" cy="284321"/>
                <a:chOff x="4345944" y="4852987"/>
                <a:chExt cx="474200" cy="284321"/>
              </a:xfrm>
            </p:grpSpPr>
            <p:sp>
              <p:nvSpPr>
                <p:cNvPr id="206" name="Google Shape;206;p16"/>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6"/>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6"/>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9" name="Google Shape;209;p16"/>
                <p:cNvGrpSpPr/>
                <p:nvPr/>
              </p:nvGrpSpPr>
              <p:grpSpPr>
                <a:xfrm>
                  <a:off x="4457040" y="4985575"/>
                  <a:ext cx="133724" cy="77247"/>
                  <a:chOff x="4457040" y="4985575"/>
                  <a:chExt cx="133724" cy="77247"/>
                </a:xfrm>
              </p:grpSpPr>
              <p:sp>
                <p:nvSpPr>
                  <p:cNvPr id="210" name="Google Shape;210;p16"/>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6"/>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2" name="Google Shape;212;p16"/>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6"/>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6"/>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6"/>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6"/>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6"/>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6"/>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6"/>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6"/>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6"/>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6"/>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6"/>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6"/>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6"/>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6"/>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6"/>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6"/>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6"/>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6"/>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6"/>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6"/>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6"/>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6"/>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6"/>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6"/>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6"/>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6"/>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6"/>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6"/>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6"/>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6"/>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6"/>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6"/>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6"/>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6"/>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6"/>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6"/>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6"/>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6"/>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6"/>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6"/>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6"/>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6"/>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6"/>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6"/>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6"/>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6"/>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6"/>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6"/>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6"/>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6"/>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6"/>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6"/>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6"/>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6"/>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6"/>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6"/>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6"/>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6"/>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6"/>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6"/>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6"/>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6"/>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6"/>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6" name="Google Shape;276;p16"/>
              <p:cNvGrpSpPr/>
              <p:nvPr/>
            </p:nvGrpSpPr>
            <p:grpSpPr>
              <a:xfrm>
                <a:off x="4543079" y="4626313"/>
                <a:ext cx="286486" cy="386884"/>
                <a:chOff x="4543079" y="4626313"/>
                <a:chExt cx="286486" cy="386884"/>
              </a:xfrm>
            </p:grpSpPr>
            <p:grpSp>
              <p:nvGrpSpPr>
                <p:cNvPr id="277" name="Google Shape;277;p16"/>
                <p:cNvGrpSpPr/>
                <p:nvPr/>
              </p:nvGrpSpPr>
              <p:grpSpPr>
                <a:xfrm>
                  <a:off x="4543079" y="4626313"/>
                  <a:ext cx="286486" cy="386884"/>
                  <a:chOff x="4543079" y="4626313"/>
                  <a:chExt cx="286486" cy="386884"/>
                </a:xfrm>
              </p:grpSpPr>
              <p:sp>
                <p:nvSpPr>
                  <p:cNvPr id="278" name="Google Shape;278;p16"/>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6"/>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6"/>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6"/>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6"/>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3" name="Google Shape;283;p16"/>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6"/>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6"/>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86" name="Google Shape;286;p16"/>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6"/>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6"/>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6"/>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6"/>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6"/>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457200" y="246575"/>
            <a:ext cx="852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Cleaning: Subscriber Dataset</a:t>
            </a:r>
            <a:endParaRPr/>
          </a:p>
        </p:txBody>
      </p:sp>
      <p:sp>
        <p:nvSpPr>
          <p:cNvPr id="297" name="Google Shape;297;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sz="1200">
                <a:solidFill>
                  <a:schemeClr val="lt1"/>
                </a:solidFill>
              </a:rPr>
              <a:t>‹#›</a:t>
            </a:fld>
            <a:endParaRPr sz="1200">
              <a:solidFill>
                <a:schemeClr val="lt1"/>
              </a:solidFill>
            </a:endParaRPr>
          </a:p>
        </p:txBody>
      </p:sp>
      <p:sp>
        <p:nvSpPr>
          <p:cNvPr id="298" name="Google Shape;298;p17"/>
          <p:cNvSpPr txBox="1"/>
          <p:nvPr>
            <p:ph idx="1" type="body"/>
          </p:nvPr>
        </p:nvSpPr>
        <p:spPr>
          <a:xfrm>
            <a:off x="457200" y="813650"/>
            <a:ext cx="8103300" cy="3579600"/>
          </a:xfrm>
          <a:prstGeom prst="rect">
            <a:avLst/>
          </a:prstGeom>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
              <a:t>Addressed </a:t>
            </a:r>
            <a:r>
              <a:rPr b="1" lang="en">
                <a:latin typeface="Barlow"/>
                <a:ea typeface="Barlow"/>
                <a:cs typeface="Barlow"/>
                <a:sym typeface="Barlow"/>
              </a:rPr>
              <a:t>NULL values </a:t>
            </a:r>
            <a:r>
              <a:rPr lang="en"/>
              <a:t>in key columns: </a:t>
            </a:r>
            <a:r>
              <a:rPr lang="en"/>
              <a:t>Purchase Amounts, Currency, Free Trial Dates, Notifications</a:t>
            </a:r>
            <a:endParaRPr/>
          </a:p>
          <a:p>
            <a:pPr indent="-342900" lvl="0" marL="457200" rtl="0" algn="l">
              <a:lnSpc>
                <a:spcPct val="115000"/>
              </a:lnSpc>
              <a:spcBef>
                <a:spcPts val="0"/>
              </a:spcBef>
              <a:spcAft>
                <a:spcPts val="0"/>
              </a:spcAft>
              <a:buSzPts val="1800"/>
              <a:buChar char="-"/>
            </a:pPr>
            <a:r>
              <a:rPr lang="en"/>
              <a:t>Implemented </a:t>
            </a:r>
            <a:r>
              <a:rPr b="1" lang="en">
                <a:latin typeface="Barlow"/>
                <a:ea typeface="Barlow"/>
                <a:cs typeface="Barlow"/>
                <a:sym typeface="Barlow"/>
              </a:rPr>
              <a:t>currency conversion</a:t>
            </a:r>
            <a:r>
              <a:rPr lang="en"/>
              <a:t> to USD from 2020 exchange data</a:t>
            </a:r>
            <a:endParaRPr/>
          </a:p>
          <a:p>
            <a:pPr indent="-342900" lvl="0" marL="457200" rtl="0" algn="l">
              <a:lnSpc>
                <a:spcPct val="115000"/>
              </a:lnSpc>
              <a:spcBef>
                <a:spcPts val="0"/>
              </a:spcBef>
              <a:spcAft>
                <a:spcPts val="0"/>
              </a:spcAft>
              <a:buSzPts val="1800"/>
              <a:buChar char="-"/>
            </a:pPr>
            <a:r>
              <a:rPr lang="en"/>
              <a:t>Dropped Major Purchase Amount outliers ( &gt; $100,000 USD)</a:t>
            </a:r>
            <a:endParaRPr/>
          </a:p>
          <a:p>
            <a:pPr indent="-342900" lvl="0" marL="457200" rtl="0" algn="l">
              <a:lnSpc>
                <a:spcPct val="115000"/>
              </a:lnSpc>
              <a:spcBef>
                <a:spcPts val="0"/>
              </a:spcBef>
              <a:spcAft>
                <a:spcPts val="0"/>
              </a:spcAft>
              <a:buSzPts val="1800"/>
              <a:buChar char="-"/>
            </a:pPr>
            <a:r>
              <a:rPr lang="en"/>
              <a:t>Filled 1400 rows of that reflected $0 Web purchases with averages calculated by other Web purchases by the language and type observed.</a:t>
            </a:r>
            <a:endParaRPr/>
          </a:p>
          <a:p>
            <a:pPr indent="-342900" lvl="0" marL="457200" rtl="0" algn="l">
              <a:lnSpc>
                <a:spcPct val="115000"/>
              </a:lnSpc>
              <a:spcBef>
                <a:spcPts val="0"/>
              </a:spcBef>
              <a:spcAft>
                <a:spcPts val="0"/>
              </a:spcAft>
              <a:buSzPts val="1800"/>
              <a:buChar char="-"/>
            </a:pPr>
            <a:r>
              <a:rPr lang="en"/>
              <a:t>Final row total: </a:t>
            </a:r>
            <a:r>
              <a:rPr b="1" lang="en">
                <a:latin typeface="Barlow"/>
                <a:ea typeface="Barlow"/>
                <a:cs typeface="Barlow"/>
                <a:sym typeface="Barlow"/>
              </a:rPr>
              <a:t>38,611</a:t>
            </a:r>
            <a:r>
              <a:rPr lang="en"/>
              <a:t> observations.</a:t>
            </a:r>
            <a:endParaRPr/>
          </a:p>
          <a:p>
            <a:pPr indent="-342900" lvl="0" marL="457200" rtl="0" algn="l">
              <a:lnSpc>
                <a:spcPct val="115000"/>
              </a:lnSpc>
              <a:spcBef>
                <a:spcPts val="0"/>
              </a:spcBef>
              <a:spcAft>
                <a:spcPts val="0"/>
              </a:spcAft>
              <a:buSzPts val="1800"/>
              <a:buChar char="-"/>
            </a:pPr>
            <a:r>
              <a:rPr lang="en"/>
              <a:t>After cleaning the team created two more datasets:</a:t>
            </a:r>
            <a:endParaRPr/>
          </a:p>
          <a:p>
            <a:pPr indent="-330200" lvl="0" marL="914400" rtl="0" algn="l">
              <a:lnSpc>
                <a:spcPct val="115000"/>
              </a:lnSpc>
              <a:spcBef>
                <a:spcPts val="0"/>
              </a:spcBef>
              <a:spcAft>
                <a:spcPts val="0"/>
              </a:spcAft>
              <a:buSzPts val="1600"/>
              <a:buAutoNum type="arabicPeriod"/>
            </a:pPr>
            <a:r>
              <a:rPr b="1" lang="en" sz="1800">
                <a:latin typeface="Barlow"/>
                <a:ea typeface="Barlow"/>
                <a:cs typeface="Barlow"/>
                <a:sym typeface="Barlow"/>
              </a:rPr>
              <a:t>appFilled.csv:</a:t>
            </a:r>
            <a:r>
              <a:rPr lang="en" sz="1800"/>
              <a:t> addresses unreliable app purchase amounts in original dataset </a:t>
            </a:r>
            <a:endParaRPr sz="1800"/>
          </a:p>
          <a:p>
            <a:pPr indent="-330200" lvl="0" marL="914400" rtl="0" algn="l">
              <a:lnSpc>
                <a:spcPct val="115000"/>
              </a:lnSpc>
              <a:spcBef>
                <a:spcPts val="0"/>
              </a:spcBef>
              <a:spcAft>
                <a:spcPts val="0"/>
              </a:spcAft>
              <a:buSzPts val="1600"/>
              <a:buAutoNum type="arabicPeriod"/>
            </a:pPr>
            <a:r>
              <a:rPr b="1" lang="en" sz="1800">
                <a:latin typeface="Barlow"/>
                <a:ea typeface="Barlow"/>
                <a:cs typeface="Barlow"/>
                <a:sym typeface="Barlow"/>
              </a:rPr>
              <a:t>merged.csv:</a:t>
            </a:r>
            <a:r>
              <a:rPr lang="en" sz="1800"/>
              <a:t> developed to combine subscriber data and app </a:t>
            </a:r>
            <a:r>
              <a:rPr lang="en" sz="1800"/>
              <a:t>activity</a:t>
            </a:r>
            <a:r>
              <a:rPr lang="en" sz="1800"/>
              <a:t> data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457200" y="605600"/>
            <a:ext cx="8963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600"/>
              <a:t>Cleaning: </a:t>
            </a:r>
            <a:r>
              <a:rPr lang="en" sz="4600"/>
              <a:t>App Activity</a:t>
            </a:r>
            <a:r>
              <a:rPr lang="en" sz="4600"/>
              <a:t> Dataset</a:t>
            </a:r>
            <a:endParaRPr sz="4600"/>
          </a:p>
        </p:txBody>
      </p:sp>
      <p:sp>
        <p:nvSpPr>
          <p:cNvPr id="304" name="Google Shape;304;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sz="1200">
                <a:solidFill>
                  <a:schemeClr val="lt1"/>
                </a:solidFill>
              </a:rPr>
              <a:t>‹#›</a:t>
            </a:fld>
            <a:endParaRPr sz="1200">
              <a:solidFill>
                <a:schemeClr val="lt1"/>
              </a:solidFill>
            </a:endParaRPr>
          </a:p>
        </p:txBody>
      </p:sp>
      <p:sp>
        <p:nvSpPr>
          <p:cNvPr id="305" name="Google Shape;305;p18"/>
          <p:cNvSpPr txBox="1"/>
          <p:nvPr>
            <p:ph idx="1" type="body"/>
          </p:nvPr>
        </p:nvSpPr>
        <p:spPr>
          <a:xfrm>
            <a:off x="102475" y="1256900"/>
            <a:ext cx="4221900" cy="3379800"/>
          </a:xfrm>
          <a:prstGeom prst="rect">
            <a:avLst/>
          </a:prstGeom>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
              <a:t>Tracks user actions within the app and includes platform used, action taken, and date.</a:t>
            </a:r>
            <a:endParaRPr/>
          </a:p>
          <a:p>
            <a:pPr indent="-342900" lvl="0" marL="457200" rtl="0" algn="l">
              <a:lnSpc>
                <a:spcPct val="115000"/>
              </a:lnSpc>
              <a:spcBef>
                <a:spcPts val="0"/>
              </a:spcBef>
              <a:spcAft>
                <a:spcPts val="0"/>
              </a:spcAft>
              <a:buSzPts val="1800"/>
              <a:buChar char="▸"/>
            </a:pPr>
            <a:r>
              <a:rPr lang="en"/>
              <a:t>Python for data assessment, cleansing and identified missing or null values</a:t>
            </a:r>
            <a:endParaRPr/>
          </a:p>
          <a:p>
            <a:pPr indent="-342900" lvl="0" marL="457200" rtl="0" algn="l">
              <a:lnSpc>
                <a:spcPct val="115000"/>
              </a:lnSpc>
              <a:spcBef>
                <a:spcPts val="0"/>
              </a:spcBef>
              <a:spcAft>
                <a:spcPts val="0"/>
              </a:spcAft>
              <a:buSzPts val="1800"/>
              <a:buChar char="▸"/>
            </a:pPr>
            <a:r>
              <a:rPr lang="en"/>
              <a:t>44,718 actions lacked platform data</a:t>
            </a:r>
            <a:endParaRPr/>
          </a:p>
          <a:p>
            <a:pPr indent="-342900" lvl="0" marL="457200" rtl="0" algn="l">
              <a:lnSpc>
                <a:spcPct val="115000"/>
              </a:lnSpc>
              <a:spcBef>
                <a:spcPts val="0"/>
              </a:spcBef>
              <a:spcAft>
                <a:spcPts val="0"/>
              </a:spcAft>
              <a:buSzPts val="1800"/>
              <a:buChar char="▸"/>
            </a:pPr>
            <a:r>
              <a:rPr lang="en"/>
              <a:t>Placed 'Unknown' for empty platform fields</a:t>
            </a:r>
            <a:endParaRPr/>
          </a:p>
        </p:txBody>
      </p:sp>
      <p:sp>
        <p:nvSpPr>
          <p:cNvPr id="306" name="Google Shape;306;p18"/>
          <p:cNvSpPr txBox="1"/>
          <p:nvPr/>
        </p:nvSpPr>
        <p:spPr>
          <a:xfrm>
            <a:off x="4679225" y="1256900"/>
            <a:ext cx="4426800" cy="2970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14,420 entries missing both Activity Type and Date- removed to ensure data completeness</a:t>
            </a:r>
            <a:endParaRPr sz="2000">
              <a:solidFill>
                <a:schemeClr val="dk1"/>
              </a:solidFill>
              <a:latin typeface="Barlow Light"/>
              <a:ea typeface="Barlow Light"/>
              <a:cs typeface="Barlow Light"/>
              <a:sym typeface="Barlow Light"/>
            </a:endParaRPr>
          </a:p>
          <a:p>
            <a:pPr indent="-342900" lvl="0" marL="457200" rtl="0" algn="l">
              <a:lnSpc>
                <a:spcPct val="115000"/>
              </a:lnSpc>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Original dataset: </a:t>
            </a:r>
            <a:r>
              <a:rPr b="1" lang="en" sz="2000">
                <a:solidFill>
                  <a:schemeClr val="dk1"/>
                </a:solidFill>
                <a:latin typeface="Barlow"/>
                <a:ea typeface="Barlow"/>
                <a:cs typeface="Barlow"/>
                <a:sym typeface="Barlow"/>
              </a:rPr>
              <a:t>809,478</a:t>
            </a:r>
            <a:r>
              <a:rPr lang="en" sz="2000">
                <a:solidFill>
                  <a:schemeClr val="dk1"/>
                </a:solidFill>
                <a:latin typeface="Barlow Light"/>
                <a:ea typeface="Barlow Light"/>
                <a:cs typeface="Barlow Light"/>
                <a:sym typeface="Barlow Light"/>
              </a:rPr>
              <a:t> data points</a:t>
            </a:r>
            <a:endParaRPr sz="2000">
              <a:solidFill>
                <a:schemeClr val="dk1"/>
              </a:solidFill>
              <a:latin typeface="Barlow Light"/>
              <a:ea typeface="Barlow Light"/>
              <a:cs typeface="Barlow Light"/>
              <a:sym typeface="Barlow Light"/>
            </a:endParaRPr>
          </a:p>
          <a:p>
            <a:pPr indent="-342900" lvl="0" marL="457200" rtl="0" algn="l">
              <a:lnSpc>
                <a:spcPct val="115000"/>
              </a:lnSpc>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Post-cleaning: </a:t>
            </a:r>
            <a:r>
              <a:rPr b="1" lang="en" sz="2000">
                <a:solidFill>
                  <a:schemeClr val="dk1"/>
                </a:solidFill>
                <a:latin typeface="Barlow"/>
                <a:ea typeface="Barlow"/>
                <a:cs typeface="Barlow"/>
                <a:sym typeface="Barlow"/>
              </a:rPr>
              <a:t>795,058</a:t>
            </a:r>
            <a:r>
              <a:rPr lang="en" sz="2000">
                <a:solidFill>
                  <a:schemeClr val="dk1"/>
                </a:solidFill>
                <a:latin typeface="Barlow Light"/>
                <a:ea typeface="Barlow Light"/>
                <a:cs typeface="Barlow Light"/>
                <a:sym typeface="Barlow Light"/>
              </a:rPr>
              <a:t> rows</a:t>
            </a:r>
            <a:endParaRPr sz="2000">
              <a:solidFill>
                <a:schemeClr val="dk1"/>
              </a:solidFill>
              <a:latin typeface="Barlow Light"/>
              <a:ea typeface="Barlow Light"/>
              <a:cs typeface="Barlow Light"/>
              <a:sym typeface="Barlow Light"/>
            </a:endParaRPr>
          </a:p>
          <a:p>
            <a:pPr indent="-342900" lvl="0" marL="457200" rtl="0" algn="l">
              <a:lnSpc>
                <a:spcPct val="115000"/>
              </a:lnSpc>
              <a:spcBef>
                <a:spcPts val="0"/>
              </a:spcBef>
              <a:spcAft>
                <a:spcPts val="0"/>
              </a:spcAft>
              <a:buClr>
                <a:schemeClr val="accent1"/>
              </a:buClr>
              <a:buSzPts val="1800"/>
              <a:buFont typeface="Barlow Light"/>
              <a:buChar char="▸"/>
            </a:pPr>
            <a:r>
              <a:rPr lang="en" sz="2000">
                <a:solidFill>
                  <a:schemeClr val="dk1"/>
                </a:solidFill>
                <a:latin typeface="Barlow Light"/>
                <a:ea typeface="Barlow Light"/>
                <a:cs typeface="Barlow Light"/>
                <a:sym typeface="Barlow Light"/>
              </a:rPr>
              <a:t>Aimed to retain maximum useful activity data</a:t>
            </a:r>
            <a:endParaRPr sz="2000">
              <a:solidFill>
                <a:schemeClr val="dk1"/>
              </a:solidFill>
              <a:latin typeface="Barlow Light"/>
              <a:ea typeface="Barlow Light"/>
              <a:cs typeface="Barlow Light"/>
              <a:sym typeface="Barlow Light"/>
            </a:endParaRPr>
          </a:p>
        </p:txBody>
      </p:sp>
      <p:cxnSp>
        <p:nvCxnSpPr>
          <p:cNvPr id="307" name="Google Shape;307;p18"/>
          <p:cNvCxnSpPr/>
          <p:nvPr/>
        </p:nvCxnSpPr>
        <p:spPr>
          <a:xfrm flipH="1">
            <a:off x="4417225" y="1217600"/>
            <a:ext cx="6600" cy="3928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457200" y="605600"/>
            <a:ext cx="77226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900"/>
              <a:t>Understanding Subscriber Value</a:t>
            </a:r>
            <a:endParaRPr sz="3900"/>
          </a:p>
        </p:txBody>
      </p:sp>
      <p:sp>
        <p:nvSpPr>
          <p:cNvPr id="313" name="Google Shape;313;p19"/>
          <p:cNvSpPr txBox="1"/>
          <p:nvPr>
            <p:ph idx="1" type="body"/>
          </p:nvPr>
        </p:nvSpPr>
        <p:spPr>
          <a:xfrm>
            <a:off x="254625" y="1628700"/>
            <a:ext cx="3284100" cy="18861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800"/>
              <a:t>We defined subscriber value by:   </a:t>
            </a:r>
            <a:r>
              <a:rPr lang="en" sz="1800"/>
              <a:t>     </a:t>
            </a:r>
            <a:endParaRPr sz="1800"/>
          </a:p>
          <a:p>
            <a:pPr indent="-330200" lvl="1" marL="914400" rtl="0" algn="l">
              <a:spcBef>
                <a:spcPts val="0"/>
              </a:spcBef>
              <a:spcAft>
                <a:spcPts val="0"/>
              </a:spcAft>
              <a:buSzPts val="1600"/>
              <a:buFont typeface="Barlow"/>
              <a:buChar char="-"/>
            </a:pPr>
            <a:r>
              <a:rPr b="1" lang="en" sz="1800">
                <a:latin typeface="Barlow"/>
                <a:ea typeface="Barlow"/>
                <a:cs typeface="Barlow"/>
                <a:sym typeface="Barlow"/>
              </a:rPr>
              <a:t>R</a:t>
            </a:r>
            <a:r>
              <a:rPr b="1" lang="en" sz="1800">
                <a:latin typeface="Barlow"/>
                <a:ea typeface="Barlow"/>
                <a:cs typeface="Barlow"/>
                <a:sym typeface="Barlow"/>
              </a:rPr>
              <a:t>evenue</a:t>
            </a:r>
            <a:r>
              <a:rPr b="1" lang="en" sz="1800">
                <a:latin typeface="Barlow"/>
                <a:ea typeface="Barlow"/>
                <a:cs typeface="Barlow"/>
                <a:sym typeface="Barlow"/>
              </a:rPr>
              <a:t> </a:t>
            </a:r>
            <a:r>
              <a:rPr b="1" lang="en" sz="1800">
                <a:latin typeface="Barlow"/>
                <a:ea typeface="Barlow"/>
                <a:cs typeface="Barlow"/>
                <a:sym typeface="Barlow"/>
              </a:rPr>
              <a:t>c</a:t>
            </a:r>
            <a:r>
              <a:rPr b="1" lang="en" sz="1800">
                <a:latin typeface="Barlow"/>
                <a:ea typeface="Barlow"/>
                <a:cs typeface="Barlow"/>
                <a:sym typeface="Barlow"/>
              </a:rPr>
              <a:t>ontribution</a:t>
            </a:r>
            <a:endParaRPr b="1" sz="1800">
              <a:latin typeface="Barlow"/>
              <a:ea typeface="Barlow"/>
              <a:cs typeface="Barlow"/>
              <a:sym typeface="Barlow"/>
            </a:endParaRPr>
          </a:p>
          <a:p>
            <a:pPr indent="0" lvl="0" marL="0" rtl="0" algn="l">
              <a:spcBef>
                <a:spcPts val="600"/>
              </a:spcBef>
              <a:spcAft>
                <a:spcPts val="0"/>
              </a:spcAft>
              <a:buNone/>
            </a:pPr>
            <a:r>
              <a:rPr lang="en" sz="1800"/>
              <a:t>Subscription Type Breakdown:</a:t>
            </a:r>
            <a:endParaRPr sz="1800"/>
          </a:p>
          <a:p>
            <a:pPr indent="-330200" lvl="0" marL="457200" rtl="0" algn="l">
              <a:spcBef>
                <a:spcPts val="600"/>
              </a:spcBef>
              <a:spcAft>
                <a:spcPts val="0"/>
              </a:spcAft>
              <a:buSzPts val="1600"/>
              <a:buChar char="-"/>
            </a:pPr>
            <a:r>
              <a:rPr lang="en" sz="1800"/>
              <a:t>83% Limited subscriptions</a:t>
            </a:r>
            <a:endParaRPr sz="1800"/>
          </a:p>
          <a:p>
            <a:pPr indent="-330200" lvl="0" marL="457200" rtl="0" algn="l">
              <a:spcBef>
                <a:spcPts val="0"/>
              </a:spcBef>
              <a:spcAft>
                <a:spcPts val="0"/>
              </a:spcAft>
              <a:buSzPts val="1600"/>
              <a:buChar char="-"/>
            </a:pPr>
            <a:r>
              <a:rPr lang="en" sz="1800"/>
              <a:t>17% Lifetime subscriptions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latin typeface="Barlow Medium"/>
              <a:ea typeface="Barlow Medium"/>
              <a:cs typeface="Barlow Medium"/>
              <a:sym typeface="Barlow Medium"/>
            </a:endParaRPr>
          </a:p>
        </p:txBody>
      </p:sp>
      <p:sp>
        <p:nvSpPr>
          <p:cNvPr id="314" name="Google Shape;314;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19"/>
          <p:cNvSpPr/>
          <p:nvPr/>
        </p:nvSpPr>
        <p:spPr>
          <a:xfrm rot="5400000">
            <a:off x="808650" y="2292175"/>
            <a:ext cx="216000" cy="255300"/>
          </a:xfrm>
          <a:prstGeom prst="bentUpArrow">
            <a:avLst>
              <a:gd fmla="val 25000" name="adj1"/>
              <a:gd fmla="val 24968"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316" name="Google Shape;316;p19"/>
          <p:cNvSpPr txBox="1"/>
          <p:nvPr/>
        </p:nvSpPr>
        <p:spPr>
          <a:xfrm>
            <a:off x="8128800" y="-129700"/>
            <a:ext cx="1015200" cy="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Q1</a:t>
            </a:r>
            <a:endParaRPr sz="2000">
              <a:solidFill>
                <a:schemeClr val="dk1"/>
              </a:solidFill>
              <a:latin typeface="Barlow Light"/>
              <a:ea typeface="Barlow Light"/>
              <a:cs typeface="Barlow Light"/>
              <a:sym typeface="Barlow Light"/>
            </a:endParaRPr>
          </a:p>
        </p:txBody>
      </p:sp>
      <p:pic>
        <p:nvPicPr>
          <p:cNvPr id="317" name="Google Shape;317;p19"/>
          <p:cNvPicPr preferRelativeResize="0"/>
          <p:nvPr/>
        </p:nvPicPr>
        <p:blipFill rotWithShape="1">
          <a:blip r:embed="rId3">
            <a:alphaModFix/>
          </a:blip>
          <a:srcRect b="13850" l="23717" r="21407" t="5151"/>
          <a:stretch/>
        </p:blipFill>
        <p:spPr>
          <a:xfrm>
            <a:off x="6266375" y="2243850"/>
            <a:ext cx="2274624" cy="2797923"/>
          </a:xfrm>
          <a:prstGeom prst="rect">
            <a:avLst/>
          </a:prstGeom>
          <a:noFill/>
          <a:ln>
            <a:noFill/>
          </a:ln>
        </p:spPr>
      </p:pic>
      <p:sp>
        <p:nvSpPr>
          <p:cNvPr id="318" name="Google Shape;318;p19"/>
          <p:cNvSpPr txBox="1"/>
          <p:nvPr/>
        </p:nvSpPr>
        <p:spPr>
          <a:xfrm>
            <a:off x="5779025" y="1166400"/>
            <a:ext cx="3000000" cy="766500"/>
          </a:xfrm>
          <a:prstGeom prst="rect">
            <a:avLst/>
          </a:prstGeom>
          <a:noFill/>
          <a:ln>
            <a:noFill/>
          </a:ln>
        </p:spPr>
        <p:txBody>
          <a:bodyPr anchorCtr="0" anchor="t" bIns="91425" lIns="91425" spcFirstLastPara="1" rIns="91425" wrap="square" tIns="91425">
            <a:spAutoFit/>
          </a:bodyPr>
          <a:lstStyle/>
          <a:p>
            <a:pPr indent="-342900" lvl="0" marL="457200" rtl="0" algn="l">
              <a:lnSpc>
                <a:spcPct val="110000"/>
              </a:lnSpc>
              <a:spcBef>
                <a:spcPts val="600"/>
              </a:spcBef>
              <a:spcAft>
                <a:spcPts val="0"/>
              </a:spcAft>
              <a:buClr>
                <a:schemeClr val="accent1"/>
              </a:buClr>
              <a:buSzPts val="1800"/>
              <a:buFont typeface="Barlow Light"/>
              <a:buChar char="-"/>
            </a:pPr>
            <a:r>
              <a:rPr lang="en" sz="1800">
                <a:solidFill>
                  <a:schemeClr val="dk1"/>
                </a:solidFill>
                <a:latin typeface="Barlow Light"/>
                <a:ea typeface="Barlow Light"/>
                <a:cs typeface="Barlow Light"/>
                <a:sym typeface="Barlow Light"/>
              </a:rPr>
              <a:t>With a 66% difference, revenue is almost even!</a:t>
            </a:r>
            <a:endParaRPr/>
          </a:p>
        </p:txBody>
      </p:sp>
      <p:pic>
        <p:nvPicPr>
          <p:cNvPr id="319" name="Google Shape;319;p19"/>
          <p:cNvPicPr preferRelativeResize="0"/>
          <p:nvPr/>
        </p:nvPicPr>
        <p:blipFill rotWithShape="1">
          <a:blip r:embed="rId4">
            <a:alphaModFix/>
          </a:blip>
          <a:srcRect b="10857" l="0" r="0" t="0"/>
          <a:stretch/>
        </p:blipFill>
        <p:spPr>
          <a:xfrm>
            <a:off x="3998025" y="1218575"/>
            <a:ext cx="1718703" cy="382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idx="4294967295" type="title"/>
          </p:nvPr>
        </p:nvSpPr>
        <p:spPr>
          <a:xfrm>
            <a:off x="183825" y="735300"/>
            <a:ext cx="1993500" cy="276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5000">
                <a:latin typeface="Raleway"/>
                <a:ea typeface="Raleway"/>
                <a:cs typeface="Raleway"/>
                <a:sym typeface="Raleway"/>
              </a:rPr>
              <a:t>18%</a:t>
            </a:r>
            <a:r>
              <a:rPr lang="en" sz="3500"/>
              <a:t> </a:t>
            </a:r>
            <a:endParaRPr sz="3500"/>
          </a:p>
          <a:p>
            <a:pPr indent="0" lvl="0" marL="0" rtl="0" algn="ctr">
              <a:spcBef>
                <a:spcPts val="0"/>
              </a:spcBef>
              <a:spcAft>
                <a:spcPts val="0"/>
              </a:spcAft>
              <a:buNone/>
            </a:pPr>
            <a:r>
              <a:rPr lang="en" sz="3500"/>
              <a:t>of </a:t>
            </a:r>
            <a:r>
              <a:rPr lang="en" sz="3500"/>
              <a:t>Subs</a:t>
            </a:r>
            <a:r>
              <a:rPr lang="en" sz="3500"/>
              <a:t> make up</a:t>
            </a:r>
            <a:endParaRPr sz="3500"/>
          </a:p>
          <a:p>
            <a:pPr indent="0" lvl="0" marL="0" rtl="0" algn="ctr">
              <a:spcBef>
                <a:spcPts val="0"/>
              </a:spcBef>
              <a:spcAft>
                <a:spcPts val="0"/>
              </a:spcAft>
              <a:buNone/>
            </a:pPr>
            <a:r>
              <a:rPr lang="en" sz="3500"/>
              <a:t> </a:t>
            </a:r>
            <a:endParaRPr sz="3500"/>
          </a:p>
          <a:p>
            <a:pPr indent="0" lvl="0" marL="0" rtl="0" algn="ctr">
              <a:spcBef>
                <a:spcPts val="0"/>
              </a:spcBef>
              <a:spcAft>
                <a:spcPts val="0"/>
              </a:spcAft>
              <a:buNone/>
            </a:pPr>
            <a:r>
              <a:rPr b="1" lang="en" sz="5000">
                <a:latin typeface="Raleway"/>
                <a:ea typeface="Raleway"/>
                <a:cs typeface="Raleway"/>
                <a:sym typeface="Raleway"/>
              </a:rPr>
              <a:t>40.7%</a:t>
            </a:r>
            <a:r>
              <a:rPr lang="en" sz="3500"/>
              <a:t> </a:t>
            </a:r>
            <a:endParaRPr sz="3500"/>
          </a:p>
          <a:p>
            <a:pPr indent="0" lvl="0" marL="0" rtl="0" algn="ctr">
              <a:spcBef>
                <a:spcPts val="0"/>
              </a:spcBef>
              <a:spcAft>
                <a:spcPts val="0"/>
              </a:spcAft>
              <a:buNone/>
            </a:pPr>
            <a:r>
              <a:rPr lang="en" sz="3500"/>
              <a:t>of our Revenue</a:t>
            </a:r>
            <a:endParaRPr sz="3500"/>
          </a:p>
        </p:txBody>
      </p:sp>
      <p:sp>
        <p:nvSpPr>
          <p:cNvPr id="325" name="Google Shape;325;p20"/>
          <p:cNvSpPr txBox="1"/>
          <p:nvPr>
            <p:ph idx="4294967295" type="body"/>
          </p:nvPr>
        </p:nvSpPr>
        <p:spPr>
          <a:xfrm>
            <a:off x="5719775" y="618075"/>
            <a:ext cx="3063600" cy="41844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sz="1700">
                <a:latin typeface="Barlow"/>
                <a:ea typeface="Barlow"/>
                <a:cs typeface="Barlow"/>
                <a:sym typeface="Barlow"/>
              </a:rPr>
              <a:t>Most Valuable Subscribers:</a:t>
            </a:r>
            <a:r>
              <a:rPr lang="en" sz="1700"/>
              <a:t> ALL-Language-Lifetime subscribers.</a:t>
            </a:r>
            <a:endParaRPr sz="1700"/>
          </a:p>
          <a:p>
            <a:pPr indent="0" lvl="0" marL="457200" rtl="0" algn="l">
              <a:spcBef>
                <a:spcPts val="600"/>
              </a:spcBef>
              <a:spcAft>
                <a:spcPts val="0"/>
              </a:spcAft>
              <a:buNone/>
            </a:pPr>
            <a:r>
              <a:t/>
            </a:r>
            <a:endParaRPr sz="300"/>
          </a:p>
          <a:p>
            <a:pPr indent="0" lvl="0" marL="457200" rtl="0" algn="l">
              <a:spcBef>
                <a:spcPts val="600"/>
              </a:spcBef>
              <a:spcAft>
                <a:spcPts val="0"/>
              </a:spcAft>
              <a:buNone/>
            </a:pPr>
            <a:r>
              <a:rPr b="1" lang="en" sz="1700">
                <a:latin typeface="Barlow"/>
                <a:ea typeface="Barlow"/>
                <a:cs typeface="Barlow"/>
                <a:sym typeface="Barlow"/>
              </a:rPr>
              <a:t>Assumption: </a:t>
            </a:r>
            <a:r>
              <a:rPr lang="en" sz="1700"/>
              <a:t>ALL-Language-Lifetime subscribers </a:t>
            </a:r>
            <a:r>
              <a:rPr lang="en" sz="1700"/>
              <a:t>have no further products to purchase, diminishing those customers’ remaining value.</a:t>
            </a:r>
            <a:endParaRPr sz="1700"/>
          </a:p>
          <a:p>
            <a:pPr indent="0" lvl="0" marL="457200" rtl="0" algn="l">
              <a:spcBef>
                <a:spcPts val="600"/>
              </a:spcBef>
              <a:spcAft>
                <a:spcPts val="0"/>
              </a:spcAft>
              <a:buNone/>
            </a:pPr>
            <a:r>
              <a:t/>
            </a:r>
            <a:endParaRPr sz="300"/>
          </a:p>
          <a:p>
            <a:pPr indent="0" lvl="0" marL="457200" rtl="0" algn="l">
              <a:spcBef>
                <a:spcPts val="600"/>
              </a:spcBef>
              <a:spcAft>
                <a:spcPts val="0"/>
              </a:spcAft>
              <a:buNone/>
            </a:pPr>
            <a:r>
              <a:rPr b="1" lang="en" sz="1700">
                <a:latin typeface="Barlow"/>
                <a:ea typeface="Barlow"/>
                <a:cs typeface="Barlow"/>
                <a:sym typeface="Barlow"/>
              </a:rPr>
              <a:t>Caveat: </a:t>
            </a:r>
            <a:r>
              <a:rPr lang="en" sz="1700"/>
              <a:t>Growing </a:t>
            </a:r>
            <a:r>
              <a:rPr lang="en" sz="1700"/>
              <a:t>Limited/Other subscriptions must take place to sustain revenue growth over time.</a:t>
            </a:r>
            <a:endParaRPr sz="1700"/>
          </a:p>
        </p:txBody>
      </p:sp>
      <p:sp>
        <p:nvSpPr>
          <p:cNvPr id="326" name="Google Shape;326;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20"/>
          <p:cNvSpPr txBox="1"/>
          <p:nvPr/>
        </p:nvSpPr>
        <p:spPr>
          <a:xfrm>
            <a:off x="8090725" y="0"/>
            <a:ext cx="1015200" cy="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800">
                <a:solidFill>
                  <a:schemeClr val="accent2"/>
                </a:solidFill>
                <a:latin typeface="Raleway SemiBold"/>
                <a:ea typeface="Raleway SemiBold"/>
                <a:cs typeface="Raleway SemiBold"/>
                <a:sym typeface="Raleway SemiBold"/>
              </a:rPr>
              <a:t>Q1</a:t>
            </a:r>
            <a:endParaRPr sz="2000">
              <a:solidFill>
                <a:schemeClr val="dk1"/>
              </a:solidFill>
              <a:latin typeface="Barlow Light"/>
              <a:ea typeface="Barlow Light"/>
              <a:cs typeface="Barlow Light"/>
              <a:sym typeface="Barlow Light"/>
            </a:endParaRPr>
          </a:p>
        </p:txBody>
      </p:sp>
      <p:pic>
        <p:nvPicPr>
          <p:cNvPr id="328" name="Google Shape;328;p20"/>
          <p:cNvPicPr preferRelativeResize="0"/>
          <p:nvPr/>
        </p:nvPicPr>
        <p:blipFill>
          <a:blip r:embed="rId3">
            <a:alphaModFix/>
          </a:blip>
          <a:stretch>
            <a:fillRect/>
          </a:stretch>
        </p:blipFill>
        <p:spPr>
          <a:xfrm>
            <a:off x="2662250" y="255300"/>
            <a:ext cx="3209925" cy="2121025"/>
          </a:xfrm>
          <a:prstGeom prst="rect">
            <a:avLst/>
          </a:prstGeom>
          <a:noFill/>
          <a:ln>
            <a:noFill/>
          </a:ln>
        </p:spPr>
      </p:pic>
      <p:pic>
        <p:nvPicPr>
          <p:cNvPr id="329" name="Google Shape;329;p20"/>
          <p:cNvPicPr preferRelativeResize="0"/>
          <p:nvPr/>
        </p:nvPicPr>
        <p:blipFill>
          <a:blip r:embed="rId4">
            <a:alphaModFix/>
          </a:blip>
          <a:stretch>
            <a:fillRect/>
          </a:stretch>
        </p:blipFill>
        <p:spPr>
          <a:xfrm>
            <a:off x="2915348" y="2492200"/>
            <a:ext cx="2703727"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