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 id="2147483667" r:id="rId2"/>
  </p:sldMasterIdLst>
  <p:notesMasterIdLst>
    <p:notesMasterId r:id="rId13"/>
  </p:notesMasterIdLst>
  <p:sldIdLst>
    <p:sldId id="256" r:id="rId3"/>
    <p:sldId id="257" r:id="rId4"/>
    <p:sldId id="258" r:id="rId5"/>
    <p:sldId id="259" r:id="rId6"/>
    <p:sldId id="260" r:id="rId7"/>
    <p:sldId id="265" r:id="rId8"/>
    <p:sldId id="261" r:id="rId9"/>
    <p:sldId id="262" r:id="rId10"/>
    <p:sldId id="264" r:id="rId11"/>
    <p:sldId id="263"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Nunito" pitchFamily="2" charset="77"/>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CB2D68-0A59-4A5A-B642-D4716A3F7241}">
  <a:tblStyle styleId="{0ECB2D68-0A59-4A5A-B642-D4716A3F724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0612"/>
  </p:normalViewPr>
  <p:slideViewPr>
    <p:cSldViewPr snapToGrid="0">
      <p:cViewPr varScale="1">
        <p:scale>
          <a:sx n="154" d="100"/>
          <a:sy n="154" d="100"/>
        </p:scale>
        <p:origin x="984"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85a1ecc32_1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g585a1ecc32_1_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b="0" i="0" u="none" strike="noStrike" cap="none">
              <a:solidFill>
                <a:schemeClr val="dk1"/>
              </a:solidFill>
              <a:latin typeface="Calibri"/>
              <a:ea typeface="Calibri"/>
              <a:cs typeface="Calibri"/>
              <a:sym typeface="Calibri"/>
            </a:endParaRPr>
          </a:p>
        </p:txBody>
      </p:sp>
      <p:sp>
        <p:nvSpPr>
          <p:cNvPr id="103" name="Google Shape;103;g585a1ecc32_1_35: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104" name="Google Shape;104;g585a1ecc32_1_35: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Calibri"/>
                <a:ea typeface="Calibri"/>
                <a:cs typeface="Calibri"/>
                <a:sym typeface="Calibri"/>
              </a:rPr>
              <a:t>5/16/17</a:t>
            </a:r>
            <a:endParaRPr sz="1200" b="0" i="0" u="none" strike="noStrike" cap="none">
              <a:solidFill>
                <a:schemeClr val="dk1"/>
              </a:solidFill>
              <a:latin typeface="Calibri"/>
              <a:ea typeface="Calibri"/>
              <a:cs typeface="Calibri"/>
              <a:sym typeface="Calibri"/>
            </a:endParaRPr>
          </a:p>
        </p:txBody>
      </p:sp>
      <p:sp>
        <p:nvSpPr>
          <p:cNvPr id="105" name="Google Shape;105;g585a1ecc32_1_35: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106" name="Google Shape;106;g585a1ecc32_1_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51be7bb54f_2_4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g51be7bb54f_2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44cd6b98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44cd6b98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Generalized</a:t>
            </a:r>
          </a:p>
          <a:p>
            <a:pPr marL="171450" lvl="0" indent="-171450" algn="l" rtl="0">
              <a:spcBef>
                <a:spcPts val="0"/>
              </a:spcBef>
              <a:spcAft>
                <a:spcPts val="0"/>
              </a:spcAft>
              <a:buFontTx/>
              <a:buChar char="-"/>
            </a:pPr>
            <a:r>
              <a:rPr lang="en-US" dirty="0"/>
              <a:t>Standardized set of tools</a:t>
            </a:r>
          </a:p>
          <a:p>
            <a:pPr marL="171450" lvl="0" indent="-171450" algn="l" rtl="0">
              <a:spcBef>
                <a:spcPts val="0"/>
              </a:spcBef>
              <a:spcAft>
                <a:spcPts val="0"/>
              </a:spcAft>
              <a:buFontTx/>
              <a:buChar char="-"/>
            </a:pPr>
            <a:r>
              <a:rPr lang="en-US" dirty="0"/>
              <a:t>Methodology</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544cd6b98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544cd6b98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457200" algn="l" rtl="0">
              <a:lnSpc>
                <a:spcPct val="1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This research aids the machine learning practitioner by bringing more clarity to the imputation process, making imputation methods more accessible and comparable, and measuring the impact imputation methods have in supervised regression and classification models. This research strives to not just automate imputation but also develop an open-source framework to structure and evaluate imputation methods within a supervised machine learning process.</a:t>
            </a:r>
            <a:endParaRPr sz="1200">
              <a:solidFill>
                <a:schemeClr val="dk1"/>
              </a:solidFill>
              <a:latin typeface="Times New Roman"/>
              <a:ea typeface="Times New Roman"/>
              <a:cs typeface="Times New Roman"/>
              <a:sym typeface="Times New Roman"/>
            </a:endParaRPr>
          </a:p>
          <a:p>
            <a:pPr marL="457200" lvl="0" indent="457200" algn="l" rtl="0">
              <a:lnSpc>
                <a:spcPct val="1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To address this purpose, this research specifies four objectives for handling missing data:</a:t>
            </a:r>
            <a:endParaRPr sz="1200">
              <a:solidFill>
                <a:schemeClr val="dk1"/>
              </a:solidFill>
              <a:latin typeface="Times New Roman"/>
              <a:ea typeface="Times New Roman"/>
              <a:cs typeface="Times New Roman"/>
              <a:sym typeface="Times New Roman"/>
            </a:endParaRPr>
          </a:p>
          <a:p>
            <a:pPr marL="914400" lvl="0" indent="-76200" algn="l" rtl="0">
              <a:lnSpc>
                <a:spcPct val="10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Assess the extent of the missing data problem with descriptive and visual  measures</a:t>
            </a:r>
            <a:endParaRPr sz="1200">
              <a:solidFill>
                <a:schemeClr val="dk1"/>
              </a:solidFill>
              <a:latin typeface="Times New Roman"/>
              <a:ea typeface="Times New Roman"/>
              <a:cs typeface="Times New Roman"/>
              <a:sym typeface="Times New Roman"/>
            </a:endParaRPr>
          </a:p>
          <a:p>
            <a:pPr marL="914400" lvl="0" indent="-76200" algn="l" rtl="0">
              <a:lnSpc>
                <a:spcPct val="10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Examine the factors related to the missingness of data</a:t>
            </a:r>
            <a:endParaRPr sz="1200">
              <a:solidFill>
                <a:schemeClr val="dk1"/>
              </a:solidFill>
              <a:latin typeface="Times New Roman"/>
              <a:ea typeface="Times New Roman"/>
              <a:cs typeface="Times New Roman"/>
              <a:sym typeface="Times New Roman"/>
            </a:endParaRPr>
          </a:p>
          <a:p>
            <a:pPr marL="914400" lvl="0" indent="-76200" algn="l" rtl="0">
              <a:lnSpc>
                <a:spcPct val="10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Deploy imputation methods and select the most appropriate methodology</a:t>
            </a:r>
            <a:endParaRPr sz="1200">
              <a:solidFill>
                <a:schemeClr val="dk1"/>
              </a:solidFill>
              <a:latin typeface="Times New Roman"/>
              <a:ea typeface="Times New Roman"/>
              <a:cs typeface="Times New Roman"/>
              <a:sym typeface="Times New Roman"/>
            </a:endParaRPr>
          </a:p>
          <a:p>
            <a:pPr marL="914400" lvl="0" indent="-76200" algn="l" rtl="0">
              <a:lnSpc>
                <a:spcPct val="10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Measure the impact of imputation to the fit, stability, bias, and variance of parameters derived from supervised models built on imputed data</a:t>
            </a:r>
            <a:endParaRPr sz="1200" b="1">
              <a:solidFill>
                <a:schemeClr val="dk1"/>
              </a:solidFill>
              <a:latin typeface="Times New Roman"/>
              <a:ea typeface="Times New Roman"/>
              <a:cs typeface="Times New Roman"/>
              <a:sym typeface="Times New Roman"/>
            </a:endParaRPr>
          </a:p>
          <a:p>
            <a:pPr marL="457200" lvl="0" indent="457200" algn="l" rtl="0">
              <a:lnSpc>
                <a:spcPct val="1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researchers meet these objectives by developing an open-source Python package that can generalize across cross-sectional and time-series datasets. Any data science professional can deploy or reuse components of the package itself. Eventually, the researchers will accept contributions from the open source community as well.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7a624ce1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57a624ce1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	 		 		 	 	 		</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			Split into two</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				</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					</a:t>
            </a:r>
            <a:endParaRPr dirty="0">
              <a:solidFill>
                <a:schemeClr val="dk1"/>
              </a:solidFill>
            </a:endParaRPr>
          </a:p>
          <a:p>
            <a:pPr marL="0" lvl="0" indent="0" algn="l" rtl="0">
              <a:spcBef>
                <a:spcPts val="0"/>
              </a:spcBef>
              <a:spcAft>
                <a:spcPts val="0"/>
              </a:spcAft>
              <a:buNone/>
            </a:pPr>
            <a:r>
              <a:rPr lang="en" sz="1200" dirty="0">
                <a:solidFill>
                  <a:schemeClr val="dk1"/>
                </a:solidFill>
              </a:rPr>
              <a:t>Multiple imputation is essentially an iterative form of stochastic imputation. However, instead of filling in a single value, the distribution of the observed data is used to estimate multiple values that reflect the uncertainty around the true value.</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7a624ce1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57a624ce1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7a624ce1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7a624ce1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1be7bb54f_2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g51be7bb54f_2_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White Background" type="obj">
  <p:cSld name="OBJECT">
    <p:bg>
      <p:bgPr>
        <a:noFill/>
        <a:effectLst/>
      </p:bgPr>
    </p:bg>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2" name="Google Shape;52;p13"/>
          <p:cNvSpPr txBox="1">
            <a:spLocks noGrp="1"/>
          </p:cNvSpPr>
          <p:nvPr>
            <p:ph type="title"/>
          </p:nvPr>
        </p:nvSpPr>
        <p:spPr>
          <a:xfrm>
            <a:off x="571500" y="272653"/>
            <a:ext cx="8001000" cy="994200"/>
          </a:xfrm>
          <a:prstGeom prst="rect">
            <a:avLst/>
          </a:prstGeom>
          <a:noFill/>
          <a:ln>
            <a:noFill/>
          </a:ln>
        </p:spPr>
        <p:txBody>
          <a:bodyPr spcFirstLastPara="1" wrap="square" lIns="68575" tIns="34275" rIns="68575" bIns="34275" anchor="t" anchorCtr="0"/>
          <a:lstStyle>
            <a:lvl1pPr marR="0" lvl="0" algn="l" rtl="0">
              <a:lnSpc>
                <a:spcPct val="9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 name="Google Shape;53;p13"/>
          <p:cNvSpPr txBox="1">
            <a:spLocks noGrp="1"/>
          </p:cNvSpPr>
          <p:nvPr>
            <p:ph type="body" idx="1"/>
          </p:nvPr>
        </p:nvSpPr>
        <p:spPr>
          <a:xfrm>
            <a:off x="571500" y="1369219"/>
            <a:ext cx="8001000" cy="2584200"/>
          </a:xfrm>
          <a:prstGeom prst="rect">
            <a:avLst/>
          </a:prstGeom>
          <a:noFill/>
          <a:ln>
            <a:noFill/>
          </a:ln>
        </p:spPr>
        <p:txBody>
          <a:bodyPr spcFirstLastPara="1" wrap="square" lIns="68575" tIns="34275" rIns="68575" bIns="342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dt" idx="10"/>
          </p:nvPr>
        </p:nvSpPr>
        <p:spPr>
          <a:xfrm>
            <a:off x="1568263" y="4767263"/>
            <a:ext cx="1117800" cy="273900"/>
          </a:xfrm>
          <a:prstGeom prst="rect">
            <a:avLst/>
          </a:prstGeom>
          <a:noFill/>
          <a:ln>
            <a:noFill/>
          </a:ln>
        </p:spPr>
        <p:txBody>
          <a:bodyPr spcFirstLastPara="1" wrap="square" lIns="68575" tIns="34275" rIns="68575" bIns="34275" anchor="t" anchorCtr="0"/>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114700" cy="273900"/>
          </a:xfrm>
          <a:prstGeom prst="rect">
            <a:avLst/>
          </a:prstGeom>
          <a:noFill/>
          <a:ln>
            <a:noFill/>
          </a:ln>
        </p:spPr>
        <p:txBody>
          <a:bodyPr spcFirstLastPara="1" wrap="square" lIns="68575" tIns="34275" rIns="68575" bIns="34275" anchor="t"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56" name="Google Shape;56;p13"/>
          <p:cNvSpPr txBox="1">
            <a:spLocks noGrp="1"/>
          </p:cNvSpPr>
          <p:nvPr>
            <p:ph type="ftr" idx="11"/>
          </p:nvPr>
        </p:nvSpPr>
        <p:spPr>
          <a:xfrm>
            <a:off x="3058668" y="4767263"/>
            <a:ext cx="3027900" cy="273900"/>
          </a:xfrm>
          <a:prstGeom prst="rect">
            <a:avLst/>
          </a:prstGeom>
          <a:noFill/>
          <a:ln>
            <a:noFill/>
          </a:ln>
        </p:spPr>
        <p:txBody>
          <a:bodyPr spcFirstLastPara="1" wrap="square" lIns="68575" tIns="34275" rIns="68575" bIns="34275" anchor="t" anchorCtr="0"/>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78">
          <p15:clr>
            <a:srgbClr val="FBAE40"/>
          </p15:clr>
        </p15:guide>
        <p15:guide id="2" pos="527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Photo Header">
  <p:cSld name="Photo Header">
    <p:bg>
      <p:bgPr>
        <a:noFill/>
        <a:effectLst/>
      </p:bgPr>
    </p:bg>
    <p:spTree>
      <p:nvGrpSpPr>
        <p:cNvPr id="1" name="Shape 57"/>
        <p:cNvGrpSpPr/>
        <p:nvPr/>
      </p:nvGrpSpPr>
      <p:grpSpPr>
        <a:xfrm>
          <a:off x="0" y="0"/>
          <a:ext cx="0" cy="0"/>
          <a:chOff x="0" y="0"/>
          <a:chExt cx="0" cy="0"/>
        </a:xfrm>
      </p:grpSpPr>
      <p:pic>
        <p:nvPicPr>
          <p:cNvPr id="58" name="Google Shape;58;p14"/>
          <p:cNvPicPr preferRelativeResize="0"/>
          <p:nvPr/>
        </p:nvPicPr>
        <p:blipFill rotWithShape="1">
          <a:blip r:embed="rId2">
            <a:alphaModFix/>
          </a:blip>
          <a:srcRect/>
          <a:stretch/>
        </p:blipFill>
        <p:spPr>
          <a:xfrm>
            <a:off x="0" y="-4167"/>
            <a:ext cx="9151406" cy="5147668"/>
          </a:xfrm>
          <a:prstGeom prst="rect">
            <a:avLst/>
          </a:prstGeom>
          <a:noFill/>
          <a:ln>
            <a:noFill/>
          </a:ln>
        </p:spPr>
      </p:pic>
      <p:sp>
        <p:nvSpPr>
          <p:cNvPr id="59" name="Google Shape;59;p14"/>
          <p:cNvSpPr>
            <a:spLocks noGrp="1"/>
          </p:cNvSpPr>
          <p:nvPr>
            <p:ph type="pic" idx="2"/>
          </p:nvPr>
        </p:nvSpPr>
        <p:spPr>
          <a:xfrm>
            <a:off x="0" y="-3572"/>
            <a:ext cx="9144000" cy="17265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0" name="Google Shape;60;p14"/>
          <p:cNvSpPr txBox="1">
            <a:spLocks noGrp="1"/>
          </p:cNvSpPr>
          <p:nvPr>
            <p:ph type="title"/>
          </p:nvPr>
        </p:nvSpPr>
        <p:spPr>
          <a:xfrm>
            <a:off x="571500" y="1990846"/>
            <a:ext cx="8001000" cy="442500"/>
          </a:xfrm>
          <a:prstGeom prst="rect">
            <a:avLst/>
          </a:prstGeom>
          <a:noFill/>
          <a:ln>
            <a:noFill/>
          </a:ln>
        </p:spPr>
        <p:txBody>
          <a:bodyPr spcFirstLastPara="1" wrap="square" lIns="68575" tIns="34275" rIns="68575" bIns="34275" anchor="t" anchorCtr="0"/>
          <a:lstStyle>
            <a:lvl1pPr marR="0" lvl="0" algn="l" rtl="0">
              <a:lnSpc>
                <a:spcPct val="90000"/>
              </a:lnSpc>
              <a:spcBef>
                <a:spcPts val="0"/>
              </a:spcBef>
              <a:spcAft>
                <a:spcPts val="0"/>
              </a:spcAft>
              <a:buClr>
                <a:schemeClr val="lt1"/>
              </a:buClr>
              <a:buSzPts val="3000"/>
              <a:buFont typeface="Arial"/>
              <a:buNone/>
              <a:defRPr sz="30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 name="Google Shape;61;p14"/>
          <p:cNvSpPr txBox="1">
            <a:spLocks noGrp="1"/>
          </p:cNvSpPr>
          <p:nvPr>
            <p:ph type="body" idx="1"/>
          </p:nvPr>
        </p:nvSpPr>
        <p:spPr>
          <a:xfrm>
            <a:off x="571500" y="2536723"/>
            <a:ext cx="8001000" cy="1416600"/>
          </a:xfrm>
          <a:prstGeom prst="rect">
            <a:avLst/>
          </a:prstGeom>
          <a:noFill/>
          <a:ln>
            <a:noFill/>
          </a:ln>
        </p:spPr>
        <p:txBody>
          <a:bodyPr spcFirstLastPara="1" wrap="square" lIns="68575" tIns="34275" rIns="68575" bIns="34275" anchor="t" anchorCtr="0"/>
          <a:lstStyle>
            <a:lvl1pPr marL="457200" marR="0" lvl="0" indent="-361950" algn="l" rtl="0">
              <a:lnSpc>
                <a:spcPct val="90000"/>
              </a:lnSpc>
              <a:spcBef>
                <a:spcPts val="800"/>
              </a:spcBef>
              <a:spcAft>
                <a:spcPts val="0"/>
              </a:spcAft>
              <a:buClr>
                <a:schemeClr val="lt1"/>
              </a:buClr>
              <a:buSzPts val="2100"/>
              <a:buFont typeface="Arial"/>
              <a:buChar char="•"/>
              <a:defRPr sz="21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2pPr>
            <a:lvl3pPr marL="1371600" marR="0" lvl="2" indent="-323850" algn="l" rtl="0">
              <a:lnSpc>
                <a:spcPct val="90000"/>
              </a:lnSpc>
              <a:spcBef>
                <a:spcPts val="400"/>
              </a:spcBef>
              <a:spcAft>
                <a:spcPts val="0"/>
              </a:spcAft>
              <a:buClr>
                <a:schemeClr val="lt1"/>
              </a:buClr>
              <a:buSzPts val="1500"/>
              <a:buFont typeface="Arial"/>
              <a:buChar char="•"/>
              <a:defRPr sz="1500" b="0" i="0" u="none" strike="noStrike" cap="none">
                <a:solidFill>
                  <a:schemeClr val="lt1"/>
                </a:solidFill>
                <a:latin typeface="Arial"/>
                <a:ea typeface="Arial"/>
                <a:cs typeface="Arial"/>
                <a:sym typeface="Arial"/>
              </a:defRPr>
            </a:lvl3pPr>
            <a:lvl4pPr marL="1828800" marR="0" lvl="3"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2" name="Google Shape;62;p14"/>
          <p:cNvSpPr txBox="1">
            <a:spLocks noGrp="1"/>
          </p:cNvSpPr>
          <p:nvPr>
            <p:ph type="dt" idx="10"/>
          </p:nvPr>
        </p:nvSpPr>
        <p:spPr>
          <a:xfrm>
            <a:off x="1568263" y="4767263"/>
            <a:ext cx="1117800" cy="273900"/>
          </a:xfrm>
          <a:prstGeom prst="rect">
            <a:avLst/>
          </a:prstGeom>
          <a:noFill/>
          <a:ln>
            <a:noFill/>
          </a:ln>
        </p:spPr>
        <p:txBody>
          <a:bodyPr spcFirstLastPara="1" wrap="square" lIns="68575" tIns="34275" rIns="68575" bIns="34275" anchor="t" anchorCtr="0"/>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63" name="Google Shape;63;p14"/>
          <p:cNvSpPr txBox="1">
            <a:spLocks noGrp="1"/>
          </p:cNvSpPr>
          <p:nvPr>
            <p:ph type="sldNum" idx="12"/>
          </p:nvPr>
        </p:nvSpPr>
        <p:spPr>
          <a:xfrm>
            <a:off x="6457950" y="4767263"/>
            <a:ext cx="2114700" cy="273900"/>
          </a:xfrm>
          <a:prstGeom prst="rect">
            <a:avLst/>
          </a:prstGeom>
          <a:noFill/>
          <a:ln>
            <a:noFill/>
          </a:ln>
        </p:spPr>
        <p:txBody>
          <a:bodyPr spcFirstLastPara="1" wrap="square" lIns="68575" tIns="34275" rIns="68575" bIns="34275" anchor="t"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64" name="Google Shape;64;p14"/>
          <p:cNvSpPr txBox="1">
            <a:spLocks noGrp="1"/>
          </p:cNvSpPr>
          <p:nvPr>
            <p:ph type="ftr" idx="11"/>
          </p:nvPr>
        </p:nvSpPr>
        <p:spPr>
          <a:xfrm>
            <a:off x="3058668" y="4767263"/>
            <a:ext cx="3027900" cy="273900"/>
          </a:xfrm>
          <a:prstGeom prst="rect">
            <a:avLst/>
          </a:prstGeom>
          <a:noFill/>
          <a:ln>
            <a:noFill/>
          </a:ln>
        </p:spPr>
        <p:txBody>
          <a:bodyPr spcFirstLastPara="1" wrap="square" lIns="68575" tIns="34275" rIns="68575" bIns="34275" anchor="t" anchorCtr="0"/>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66"/>
        <p:cNvGrpSpPr/>
        <p:nvPr/>
      </p:nvGrpSpPr>
      <p:grpSpPr>
        <a:xfrm>
          <a:off x="0" y="0"/>
          <a:ext cx="0" cy="0"/>
          <a:chOff x="0" y="0"/>
          <a:chExt cx="0" cy="0"/>
        </a:xfrm>
      </p:grpSpPr>
      <p:pic>
        <p:nvPicPr>
          <p:cNvPr id="67" name="Google Shape;67;p16"/>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8" name="Google Shape;68;p16"/>
          <p:cNvSpPr txBox="1">
            <a:spLocks noGrp="1"/>
          </p:cNvSpPr>
          <p:nvPr>
            <p:ph type="ctrTitle"/>
          </p:nvPr>
        </p:nvSpPr>
        <p:spPr>
          <a:xfrm>
            <a:off x="571500" y="3771900"/>
            <a:ext cx="8001000" cy="615412"/>
          </a:xfrm>
          <a:prstGeom prst="rect">
            <a:avLst/>
          </a:prstGeom>
          <a:noFill/>
          <a:ln>
            <a:noFill/>
          </a:ln>
        </p:spPr>
        <p:txBody>
          <a:bodyPr spcFirstLastPara="1" wrap="square" lIns="68575" tIns="34275" rIns="68575" bIns="34275" anchor="b" anchorCtr="0"/>
          <a:lstStyle>
            <a:lvl1pPr marR="0" lvl="0" algn="ctr" rtl="0">
              <a:lnSpc>
                <a:spcPct val="9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 name="Google Shape;69;p16"/>
          <p:cNvSpPr txBox="1">
            <a:spLocks noGrp="1"/>
          </p:cNvSpPr>
          <p:nvPr>
            <p:ph type="subTitle" idx="1"/>
          </p:nvPr>
        </p:nvSpPr>
        <p:spPr>
          <a:xfrm>
            <a:off x="571500" y="4462610"/>
            <a:ext cx="8001000" cy="337992"/>
          </a:xfrm>
          <a:prstGeom prst="rect">
            <a:avLst/>
          </a:prstGeom>
          <a:noFill/>
          <a:ln>
            <a:noFill/>
          </a:ln>
        </p:spPr>
        <p:txBody>
          <a:bodyPr spcFirstLastPara="1" wrap="square" lIns="68575" tIns="34275" rIns="68575" bIns="34275" anchor="t" anchorCtr="0"/>
          <a:lstStyle>
            <a:lvl1pPr marR="0" lvl="0" algn="ctr" rtl="0">
              <a:lnSpc>
                <a:spcPct val="9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ctr"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3pPr>
            <a:lvl4pPr marR="0" lvl="3"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White Background" type="obj">
  <p:cSld name="OBJECT">
    <p:spTree>
      <p:nvGrpSpPr>
        <p:cNvPr id="1" name="Shape 70"/>
        <p:cNvGrpSpPr/>
        <p:nvPr/>
      </p:nvGrpSpPr>
      <p:grpSpPr>
        <a:xfrm>
          <a:off x="0" y="0"/>
          <a:ext cx="0" cy="0"/>
          <a:chOff x="0" y="0"/>
          <a:chExt cx="0" cy="0"/>
        </a:xfrm>
      </p:grpSpPr>
      <p:pic>
        <p:nvPicPr>
          <p:cNvPr id="71" name="Google Shape;71;p17"/>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72" name="Google Shape;72;p17"/>
          <p:cNvSpPr txBox="1">
            <a:spLocks noGrp="1"/>
          </p:cNvSpPr>
          <p:nvPr>
            <p:ph type="title"/>
          </p:nvPr>
        </p:nvSpPr>
        <p:spPr>
          <a:xfrm>
            <a:off x="571500" y="272653"/>
            <a:ext cx="8001000" cy="994172"/>
          </a:xfrm>
          <a:prstGeom prst="rect">
            <a:avLst/>
          </a:prstGeom>
          <a:noFill/>
          <a:ln>
            <a:noFill/>
          </a:ln>
        </p:spPr>
        <p:txBody>
          <a:bodyPr spcFirstLastPara="1" wrap="square" lIns="68575" tIns="34275" rIns="68575" bIns="34275" anchor="t" anchorCtr="0"/>
          <a:lstStyle>
            <a:lvl1pPr marR="0" lvl="0" algn="l" rtl="0">
              <a:lnSpc>
                <a:spcPct val="9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 name="Google Shape;73;p17"/>
          <p:cNvSpPr txBox="1">
            <a:spLocks noGrp="1"/>
          </p:cNvSpPr>
          <p:nvPr>
            <p:ph type="body" idx="1"/>
          </p:nvPr>
        </p:nvSpPr>
        <p:spPr>
          <a:xfrm>
            <a:off x="571500" y="1369219"/>
            <a:ext cx="8001000" cy="2584216"/>
          </a:xfrm>
          <a:prstGeom prst="rect">
            <a:avLst/>
          </a:prstGeom>
          <a:noFill/>
          <a:ln>
            <a:noFill/>
          </a:ln>
        </p:spPr>
        <p:txBody>
          <a:bodyPr spcFirstLastPara="1" wrap="square" lIns="68575" tIns="34275" rIns="68575" bIns="342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4" name="Google Shape;74;p17"/>
          <p:cNvSpPr txBox="1">
            <a:spLocks noGrp="1"/>
          </p:cNvSpPr>
          <p:nvPr>
            <p:ph type="dt" idx="10"/>
          </p:nvPr>
        </p:nvSpPr>
        <p:spPr>
          <a:xfrm>
            <a:off x="1568263" y="4767263"/>
            <a:ext cx="1117786" cy="273844"/>
          </a:xfrm>
          <a:prstGeom prst="rect">
            <a:avLst/>
          </a:prstGeom>
          <a:noFill/>
          <a:ln>
            <a:noFill/>
          </a:ln>
        </p:spPr>
        <p:txBody>
          <a:bodyPr spcFirstLastPara="1" wrap="square" lIns="68575" tIns="34275" rIns="68575" bIns="34275" anchor="t" anchorCtr="0"/>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75" name="Google Shape;75;p17"/>
          <p:cNvSpPr txBox="1">
            <a:spLocks noGrp="1"/>
          </p:cNvSpPr>
          <p:nvPr>
            <p:ph type="sldNum" idx="12"/>
          </p:nvPr>
        </p:nvSpPr>
        <p:spPr>
          <a:xfrm>
            <a:off x="6457950" y="4767263"/>
            <a:ext cx="2114550" cy="273844"/>
          </a:xfrm>
          <a:prstGeom prst="rect">
            <a:avLst/>
          </a:prstGeom>
          <a:noFill/>
          <a:ln>
            <a:noFill/>
          </a:ln>
        </p:spPr>
        <p:txBody>
          <a:bodyPr spcFirstLastPara="1" wrap="square" lIns="68575" tIns="34275" rIns="68575" bIns="34275" anchor="t"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76" name="Google Shape;76;p17"/>
          <p:cNvSpPr txBox="1">
            <a:spLocks noGrp="1"/>
          </p:cNvSpPr>
          <p:nvPr>
            <p:ph type="ftr" idx="11"/>
          </p:nvPr>
        </p:nvSpPr>
        <p:spPr>
          <a:xfrm>
            <a:off x="3058668" y="4767263"/>
            <a:ext cx="3027807" cy="273844"/>
          </a:xfrm>
          <a:prstGeom prst="rect">
            <a:avLst/>
          </a:prstGeom>
          <a:noFill/>
          <a:ln>
            <a:noFill/>
          </a:ln>
        </p:spPr>
        <p:txBody>
          <a:bodyPr spcFirstLastPara="1" wrap="square" lIns="68575" tIns="34275" rIns="68575" bIns="34275" anchor="t" anchorCtr="0"/>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78">
          <p15:clr>
            <a:srgbClr val="FBAE40"/>
          </p15:clr>
        </p15:guide>
        <p15:guide id="2" pos="527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Photo Header">
  <p:cSld name="Photo Header">
    <p:spTree>
      <p:nvGrpSpPr>
        <p:cNvPr id="1" name="Shape 77"/>
        <p:cNvGrpSpPr/>
        <p:nvPr/>
      </p:nvGrpSpPr>
      <p:grpSpPr>
        <a:xfrm>
          <a:off x="0" y="0"/>
          <a:ext cx="0" cy="0"/>
          <a:chOff x="0" y="0"/>
          <a:chExt cx="0" cy="0"/>
        </a:xfrm>
      </p:grpSpPr>
      <p:pic>
        <p:nvPicPr>
          <p:cNvPr id="78" name="Google Shape;78;p18"/>
          <p:cNvPicPr preferRelativeResize="0"/>
          <p:nvPr/>
        </p:nvPicPr>
        <p:blipFill rotWithShape="1">
          <a:blip r:embed="rId2">
            <a:alphaModFix/>
          </a:blip>
          <a:srcRect/>
          <a:stretch/>
        </p:blipFill>
        <p:spPr>
          <a:xfrm>
            <a:off x="0" y="-4167"/>
            <a:ext cx="9151408" cy="5147667"/>
          </a:xfrm>
          <a:prstGeom prst="rect">
            <a:avLst/>
          </a:prstGeom>
          <a:noFill/>
          <a:ln>
            <a:noFill/>
          </a:ln>
        </p:spPr>
      </p:pic>
      <p:sp>
        <p:nvSpPr>
          <p:cNvPr id="79" name="Google Shape;79;p18"/>
          <p:cNvSpPr>
            <a:spLocks noGrp="1"/>
          </p:cNvSpPr>
          <p:nvPr>
            <p:ph type="pic" idx="2"/>
          </p:nvPr>
        </p:nvSpPr>
        <p:spPr>
          <a:xfrm>
            <a:off x="0" y="-3572"/>
            <a:ext cx="9144000" cy="1726467"/>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0" name="Google Shape;80;p18"/>
          <p:cNvSpPr txBox="1">
            <a:spLocks noGrp="1"/>
          </p:cNvSpPr>
          <p:nvPr>
            <p:ph type="title"/>
          </p:nvPr>
        </p:nvSpPr>
        <p:spPr>
          <a:xfrm>
            <a:off x="571500" y="1990846"/>
            <a:ext cx="8001000" cy="442637"/>
          </a:xfrm>
          <a:prstGeom prst="rect">
            <a:avLst/>
          </a:prstGeom>
          <a:noFill/>
          <a:ln>
            <a:noFill/>
          </a:ln>
        </p:spPr>
        <p:txBody>
          <a:bodyPr spcFirstLastPara="1" wrap="square" lIns="68575" tIns="34275" rIns="68575" bIns="34275" anchor="t" anchorCtr="0"/>
          <a:lstStyle>
            <a:lvl1pPr marR="0" lvl="0" algn="l" rtl="0">
              <a:lnSpc>
                <a:spcPct val="90000"/>
              </a:lnSpc>
              <a:spcBef>
                <a:spcPts val="0"/>
              </a:spcBef>
              <a:spcAft>
                <a:spcPts val="0"/>
              </a:spcAft>
              <a:buClr>
                <a:schemeClr val="lt1"/>
              </a:buClr>
              <a:buSzPts val="3000"/>
              <a:buFont typeface="Arial"/>
              <a:buNone/>
              <a:defRPr sz="30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81" name="Google Shape;81;p18"/>
          <p:cNvSpPr txBox="1">
            <a:spLocks noGrp="1"/>
          </p:cNvSpPr>
          <p:nvPr>
            <p:ph type="body" idx="1"/>
          </p:nvPr>
        </p:nvSpPr>
        <p:spPr>
          <a:xfrm>
            <a:off x="571500" y="2536723"/>
            <a:ext cx="8001000" cy="1416712"/>
          </a:xfrm>
          <a:prstGeom prst="rect">
            <a:avLst/>
          </a:prstGeom>
          <a:noFill/>
          <a:ln>
            <a:noFill/>
          </a:ln>
        </p:spPr>
        <p:txBody>
          <a:bodyPr spcFirstLastPara="1" wrap="square" lIns="68575" tIns="34275" rIns="68575" bIns="34275" anchor="t" anchorCtr="0"/>
          <a:lstStyle>
            <a:lvl1pPr marL="457200" marR="0" lvl="0" indent="-361950" algn="l" rtl="0">
              <a:lnSpc>
                <a:spcPct val="90000"/>
              </a:lnSpc>
              <a:spcBef>
                <a:spcPts val="800"/>
              </a:spcBef>
              <a:spcAft>
                <a:spcPts val="0"/>
              </a:spcAft>
              <a:buClr>
                <a:schemeClr val="lt1"/>
              </a:buClr>
              <a:buSzPts val="2100"/>
              <a:buFont typeface="Arial"/>
              <a:buChar char="•"/>
              <a:defRPr sz="21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2pPr>
            <a:lvl3pPr marL="1371600" marR="0" lvl="2" indent="-323850" algn="l" rtl="0">
              <a:lnSpc>
                <a:spcPct val="90000"/>
              </a:lnSpc>
              <a:spcBef>
                <a:spcPts val="400"/>
              </a:spcBef>
              <a:spcAft>
                <a:spcPts val="0"/>
              </a:spcAft>
              <a:buClr>
                <a:schemeClr val="lt1"/>
              </a:buClr>
              <a:buSzPts val="1500"/>
              <a:buFont typeface="Arial"/>
              <a:buChar char="•"/>
              <a:defRPr sz="1500" b="0" i="0" u="none" strike="noStrike" cap="none">
                <a:solidFill>
                  <a:schemeClr val="lt1"/>
                </a:solidFill>
                <a:latin typeface="Arial"/>
                <a:ea typeface="Arial"/>
                <a:cs typeface="Arial"/>
                <a:sym typeface="Arial"/>
              </a:defRPr>
            </a:lvl3pPr>
            <a:lvl4pPr marL="1828800" marR="0" lvl="3"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2" name="Google Shape;82;p18"/>
          <p:cNvSpPr txBox="1">
            <a:spLocks noGrp="1"/>
          </p:cNvSpPr>
          <p:nvPr>
            <p:ph type="dt" idx="10"/>
          </p:nvPr>
        </p:nvSpPr>
        <p:spPr>
          <a:xfrm>
            <a:off x="1568263" y="4767263"/>
            <a:ext cx="1117786" cy="273844"/>
          </a:xfrm>
          <a:prstGeom prst="rect">
            <a:avLst/>
          </a:prstGeom>
          <a:noFill/>
          <a:ln>
            <a:noFill/>
          </a:ln>
        </p:spPr>
        <p:txBody>
          <a:bodyPr spcFirstLastPara="1" wrap="square" lIns="68575" tIns="34275" rIns="68575" bIns="34275" anchor="t" anchorCtr="0"/>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83" name="Google Shape;83;p18"/>
          <p:cNvSpPr txBox="1">
            <a:spLocks noGrp="1"/>
          </p:cNvSpPr>
          <p:nvPr>
            <p:ph type="sldNum" idx="12"/>
          </p:nvPr>
        </p:nvSpPr>
        <p:spPr>
          <a:xfrm>
            <a:off x="6457950" y="4767263"/>
            <a:ext cx="2114550" cy="273844"/>
          </a:xfrm>
          <a:prstGeom prst="rect">
            <a:avLst/>
          </a:prstGeom>
          <a:noFill/>
          <a:ln>
            <a:noFill/>
          </a:ln>
        </p:spPr>
        <p:txBody>
          <a:bodyPr spcFirstLastPara="1" wrap="square" lIns="68575" tIns="34275" rIns="68575" bIns="34275" anchor="t"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84" name="Google Shape;84;p18"/>
          <p:cNvSpPr txBox="1">
            <a:spLocks noGrp="1"/>
          </p:cNvSpPr>
          <p:nvPr>
            <p:ph type="ftr" idx="11"/>
          </p:nvPr>
        </p:nvSpPr>
        <p:spPr>
          <a:xfrm>
            <a:off x="3058668" y="4767263"/>
            <a:ext cx="3027807" cy="273844"/>
          </a:xfrm>
          <a:prstGeom prst="rect">
            <a:avLst/>
          </a:prstGeom>
          <a:noFill/>
          <a:ln>
            <a:noFill/>
          </a:ln>
        </p:spPr>
        <p:txBody>
          <a:bodyPr spcFirstLastPara="1" wrap="square" lIns="68575" tIns="34275" rIns="68575" bIns="34275" anchor="t" anchorCtr="0"/>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Maroon Background">
  <p:cSld name="Maroon Background">
    <p:spTree>
      <p:nvGrpSpPr>
        <p:cNvPr id="1" name="Shape 85"/>
        <p:cNvGrpSpPr/>
        <p:nvPr/>
      </p:nvGrpSpPr>
      <p:grpSpPr>
        <a:xfrm>
          <a:off x="0" y="0"/>
          <a:ext cx="0" cy="0"/>
          <a:chOff x="0" y="0"/>
          <a:chExt cx="0" cy="0"/>
        </a:xfrm>
      </p:grpSpPr>
      <p:pic>
        <p:nvPicPr>
          <p:cNvPr id="86" name="Google Shape;86;p19"/>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87" name="Google Shape;87;p19"/>
          <p:cNvSpPr txBox="1">
            <a:spLocks noGrp="1"/>
          </p:cNvSpPr>
          <p:nvPr>
            <p:ph type="dt" idx="10"/>
          </p:nvPr>
        </p:nvSpPr>
        <p:spPr>
          <a:xfrm>
            <a:off x="1568263" y="4767263"/>
            <a:ext cx="1117786" cy="273844"/>
          </a:xfrm>
          <a:prstGeom prst="rect">
            <a:avLst/>
          </a:prstGeom>
          <a:noFill/>
          <a:ln>
            <a:noFill/>
          </a:ln>
        </p:spPr>
        <p:txBody>
          <a:bodyPr spcFirstLastPara="1" wrap="square" lIns="68575" tIns="34275" rIns="68575" bIns="34275" anchor="t" anchorCtr="0"/>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88" name="Google Shape;88;p19"/>
          <p:cNvSpPr txBox="1">
            <a:spLocks noGrp="1"/>
          </p:cNvSpPr>
          <p:nvPr>
            <p:ph type="sldNum" idx="12"/>
          </p:nvPr>
        </p:nvSpPr>
        <p:spPr>
          <a:xfrm>
            <a:off x="6457950" y="4767263"/>
            <a:ext cx="2114550" cy="273844"/>
          </a:xfrm>
          <a:prstGeom prst="rect">
            <a:avLst/>
          </a:prstGeom>
          <a:noFill/>
          <a:ln>
            <a:noFill/>
          </a:ln>
        </p:spPr>
        <p:txBody>
          <a:bodyPr spcFirstLastPara="1" wrap="square" lIns="68575" tIns="34275" rIns="68575" bIns="34275" anchor="t"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89" name="Google Shape;89;p19"/>
          <p:cNvSpPr txBox="1">
            <a:spLocks noGrp="1"/>
          </p:cNvSpPr>
          <p:nvPr>
            <p:ph type="title"/>
          </p:nvPr>
        </p:nvSpPr>
        <p:spPr>
          <a:xfrm>
            <a:off x="571500" y="272653"/>
            <a:ext cx="8001000" cy="994172"/>
          </a:xfrm>
          <a:prstGeom prst="rect">
            <a:avLst/>
          </a:prstGeom>
          <a:noFill/>
          <a:ln>
            <a:noFill/>
          </a:ln>
        </p:spPr>
        <p:txBody>
          <a:bodyPr spcFirstLastPara="1" wrap="square" lIns="68575" tIns="34275" rIns="68575" bIns="34275" anchor="t" anchorCtr="0"/>
          <a:lstStyle>
            <a:lvl1pPr marR="0" lvl="0" algn="l" rtl="0">
              <a:lnSpc>
                <a:spcPct val="90000"/>
              </a:lnSpc>
              <a:spcBef>
                <a:spcPts val="0"/>
              </a:spcBef>
              <a:spcAft>
                <a:spcPts val="0"/>
              </a:spcAft>
              <a:buClr>
                <a:schemeClr val="lt1"/>
              </a:buClr>
              <a:buSzPts val="3000"/>
              <a:buFont typeface="Arial"/>
              <a:buNone/>
              <a:defRPr sz="30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 name="Google Shape;90;p19"/>
          <p:cNvSpPr txBox="1">
            <a:spLocks noGrp="1"/>
          </p:cNvSpPr>
          <p:nvPr>
            <p:ph type="body" idx="1"/>
          </p:nvPr>
        </p:nvSpPr>
        <p:spPr>
          <a:xfrm>
            <a:off x="571500" y="1369219"/>
            <a:ext cx="8001000" cy="2584216"/>
          </a:xfrm>
          <a:prstGeom prst="rect">
            <a:avLst/>
          </a:prstGeom>
          <a:noFill/>
          <a:ln>
            <a:noFill/>
          </a:ln>
        </p:spPr>
        <p:txBody>
          <a:bodyPr spcFirstLastPara="1" wrap="square" lIns="68575" tIns="34275" rIns="68575" bIns="34275" anchor="t" anchorCtr="0"/>
          <a:lstStyle>
            <a:lvl1pPr marL="457200" marR="0" lvl="0" indent="-361950" algn="l" rtl="0">
              <a:lnSpc>
                <a:spcPct val="90000"/>
              </a:lnSpc>
              <a:spcBef>
                <a:spcPts val="800"/>
              </a:spcBef>
              <a:spcAft>
                <a:spcPts val="0"/>
              </a:spcAft>
              <a:buClr>
                <a:schemeClr val="lt1"/>
              </a:buClr>
              <a:buSzPts val="2100"/>
              <a:buFont typeface="Arial"/>
              <a:buChar char="•"/>
              <a:defRPr sz="21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2pPr>
            <a:lvl3pPr marL="1371600" marR="0" lvl="2" indent="-323850" algn="l" rtl="0">
              <a:lnSpc>
                <a:spcPct val="90000"/>
              </a:lnSpc>
              <a:spcBef>
                <a:spcPts val="400"/>
              </a:spcBef>
              <a:spcAft>
                <a:spcPts val="0"/>
              </a:spcAft>
              <a:buClr>
                <a:schemeClr val="lt1"/>
              </a:buClr>
              <a:buSzPts val="1500"/>
              <a:buFont typeface="Arial"/>
              <a:buChar char="•"/>
              <a:defRPr sz="1500" b="0" i="0" u="none" strike="noStrike" cap="none">
                <a:solidFill>
                  <a:schemeClr val="lt1"/>
                </a:solidFill>
                <a:latin typeface="Arial"/>
                <a:ea typeface="Arial"/>
                <a:cs typeface="Arial"/>
                <a:sym typeface="Arial"/>
              </a:defRPr>
            </a:lvl3pPr>
            <a:lvl4pPr marL="1828800" marR="0" lvl="3"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1" name="Google Shape;91;p19"/>
          <p:cNvSpPr txBox="1">
            <a:spLocks noGrp="1"/>
          </p:cNvSpPr>
          <p:nvPr>
            <p:ph type="ftr" idx="11"/>
          </p:nvPr>
        </p:nvSpPr>
        <p:spPr>
          <a:xfrm>
            <a:off x="3058668" y="4767263"/>
            <a:ext cx="3027807" cy="273844"/>
          </a:xfrm>
          <a:prstGeom prst="rect">
            <a:avLst/>
          </a:prstGeom>
          <a:noFill/>
          <a:ln>
            <a:noFill/>
          </a:ln>
        </p:spPr>
        <p:txBody>
          <a:bodyPr spcFirstLastPara="1" wrap="square" lIns="68575" tIns="34275" rIns="68575" bIns="34275" anchor="t" anchorCtr="0"/>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Photo Sidebar">
  <p:cSld name="Photo Sidebar">
    <p:spTree>
      <p:nvGrpSpPr>
        <p:cNvPr id="1" name="Shape 92"/>
        <p:cNvGrpSpPr/>
        <p:nvPr/>
      </p:nvGrpSpPr>
      <p:grpSpPr>
        <a:xfrm>
          <a:off x="0" y="0"/>
          <a:ext cx="0" cy="0"/>
          <a:chOff x="0" y="0"/>
          <a:chExt cx="0" cy="0"/>
        </a:xfrm>
      </p:grpSpPr>
      <p:sp>
        <p:nvSpPr>
          <p:cNvPr id="93" name="Google Shape;93;p20"/>
          <p:cNvSpPr>
            <a:spLocks noGrp="1"/>
          </p:cNvSpPr>
          <p:nvPr>
            <p:ph type="pic" idx="2"/>
          </p:nvPr>
        </p:nvSpPr>
        <p:spPr>
          <a:xfrm>
            <a:off x="6086475" y="0"/>
            <a:ext cx="3057525" cy="4657725"/>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94" name="Google Shape;94;p20"/>
          <p:cNvPicPr preferRelativeResize="0"/>
          <p:nvPr/>
        </p:nvPicPr>
        <p:blipFill rotWithShape="1">
          <a:blip r:embed="rId2">
            <a:alphaModFix/>
          </a:blip>
          <a:srcRect/>
          <a:stretch/>
        </p:blipFill>
        <p:spPr>
          <a:xfrm>
            <a:off x="571" y="0"/>
            <a:ext cx="9144001" cy="5143501"/>
          </a:xfrm>
          <a:prstGeom prst="rect">
            <a:avLst/>
          </a:prstGeom>
          <a:noFill/>
          <a:ln>
            <a:noFill/>
          </a:ln>
        </p:spPr>
      </p:pic>
      <p:sp>
        <p:nvSpPr>
          <p:cNvPr id="95" name="Google Shape;95;p20"/>
          <p:cNvSpPr txBox="1">
            <a:spLocks noGrp="1"/>
          </p:cNvSpPr>
          <p:nvPr>
            <p:ph type="title"/>
          </p:nvPr>
        </p:nvSpPr>
        <p:spPr>
          <a:xfrm>
            <a:off x="571500" y="272653"/>
            <a:ext cx="4972050" cy="994172"/>
          </a:xfrm>
          <a:prstGeom prst="rect">
            <a:avLst/>
          </a:prstGeom>
          <a:noFill/>
          <a:ln>
            <a:noFill/>
          </a:ln>
        </p:spPr>
        <p:txBody>
          <a:bodyPr spcFirstLastPara="1" wrap="square" lIns="68575" tIns="34275" rIns="68575" bIns="34275" anchor="t" anchorCtr="0"/>
          <a:lstStyle>
            <a:lvl1pPr marR="0" lvl="0" algn="l" rtl="0">
              <a:lnSpc>
                <a:spcPct val="90000"/>
              </a:lnSpc>
              <a:spcBef>
                <a:spcPts val="0"/>
              </a:spcBef>
              <a:spcAft>
                <a:spcPts val="0"/>
              </a:spcAft>
              <a:buClr>
                <a:schemeClr val="lt1"/>
              </a:buClr>
              <a:buSzPts val="3000"/>
              <a:buFont typeface="Arial"/>
              <a:buNone/>
              <a:defRPr sz="30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96" name="Google Shape;96;p20"/>
          <p:cNvSpPr txBox="1">
            <a:spLocks noGrp="1"/>
          </p:cNvSpPr>
          <p:nvPr>
            <p:ph type="body" idx="1"/>
          </p:nvPr>
        </p:nvSpPr>
        <p:spPr>
          <a:xfrm>
            <a:off x="571500" y="1369219"/>
            <a:ext cx="4972050" cy="2584216"/>
          </a:xfrm>
          <a:prstGeom prst="rect">
            <a:avLst/>
          </a:prstGeom>
          <a:noFill/>
          <a:ln>
            <a:noFill/>
          </a:ln>
        </p:spPr>
        <p:txBody>
          <a:bodyPr spcFirstLastPara="1" wrap="square" lIns="68575" tIns="34275" rIns="68575" bIns="34275" anchor="t" anchorCtr="0"/>
          <a:lstStyle>
            <a:lvl1pPr marL="457200" marR="0" lvl="0" indent="-361950" algn="l" rtl="0">
              <a:lnSpc>
                <a:spcPct val="90000"/>
              </a:lnSpc>
              <a:spcBef>
                <a:spcPts val="800"/>
              </a:spcBef>
              <a:spcAft>
                <a:spcPts val="0"/>
              </a:spcAft>
              <a:buClr>
                <a:schemeClr val="lt1"/>
              </a:buClr>
              <a:buSzPts val="2100"/>
              <a:buFont typeface="Arial"/>
              <a:buChar char="•"/>
              <a:defRPr sz="21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2pPr>
            <a:lvl3pPr marL="1371600" marR="0" lvl="2" indent="-323850" algn="l" rtl="0">
              <a:lnSpc>
                <a:spcPct val="90000"/>
              </a:lnSpc>
              <a:spcBef>
                <a:spcPts val="400"/>
              </a:spcBef>
              <a:spcAft>
                <a:spcPts val="0"/>
              </a:spcAft>
              <a:buClr>
                <a:schemeClr val="lt1"/>
              </a:buClr>
              <a:buSzPts val="1500"/>
              <a:buFont typeface="Arial"/>
              <a:buChar char="•"/>
              <a:defRPr sz="1500" b="0" i="0" u="none" strike="noStrike" cap="none">
                <a:solidFill>
                  <a:schemeClr val="lt1"/>
                </a:solidFill>
                <a:latin typeface="Arial"/>
                <a:ea typeface="Arial"/>
                <a:cs typeface="Arial"/>
                <a:sym typeface="Arial"/>
              </a:defRPr>
            </a:lvl3pPr>
            <a:lvl4pPr marL="1828800" marR="0" lvl="3"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7" name="Google Shape;97;p20"/>
          <p:cNvSpPr txBox="1">
            <a:spLocks noGrp="1"/>
          </p:cNvSpPr>
          <p:nvPr>
            <p:ph type="dt" idx="10"/>
          </p:nvPr>
        </p:nvSpPr>
        <p:spPr>
          <a:xfrm>
            <a:off x="1568263" y="4767263"/>
            <a:ext cx="1117786" cy="273844"/>
          </a:xfrm>
          <a:prstGeom prst="rect">
            <a:avLst/>
          </a:prstGeom>
          <a:noFill/>
          <a:ln>
            <a:noFill/>
          </a:ln>
        </p:spPr>
        <p:txBody>
          <a:bodyPr spcFirstLastPara="1" wrap="square" lIns="68575" tIns="34275" rIns="68575" bIns="34275" anchor="t" anchorCtr="0"/>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8" name="Google Shape;98;p20"/>
          <p:cNvSpPr txBox="1">
            <a:spLocks noGrp="1"/>
          </p:cNvSpPr>
          <p:nvPr>
            <p:ph type="sldNum" idx="12"/>
          </p:nvPr>
        </p:nvSpPr>
        <p:spPr>
          <a:xfrm>
            <a:off x="6457950" y="4767263"/>
            <a:ext cx="2114550" cy="273844"/>
          </a:xfrm>
          <a:prstGeom prst="rect">
            <a:avLst/>
          </a:prstGeom>
          <a:noFill/>
          <a:ln>
            <a:noFill/>
          </a:ln>
        </p:spPr>
        <p:txBody>
          <a:bodyPr spcFirstLastPara="1" wrap="square" lIns="68575" tIns="34275" rIns="68575" bIns="34275" anchor="t"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99" name="Google Shape;99;p20"/>
          <p:cNvSpPr txBox="1">
            <a:spLocks noGrp="1"/>
          </p:cNvSpPr>
          <p:nvPr>
            <p:ph type="ftr" idx="11"/>
          </p:nvPr>
        </p:nvSpPr>
        <p:spPr>
          <a:xfrm>
            <a:off x="3058668" y="4767263"/>
            <a:ext cx="3027807" cy="273844"/>
          </a:xfrm>
          <a:prstGeom prst="rect">
            <a:avLst/>
          </a:prstGeom>
          <a:noFill/>
          <a:ln>
            <a:noFill/>
          </a:ln>
        </p:spPr>
        <p:txBody>
          <a:bodyPr spcFirstLastPara="1" wrap="square" lIns="68575" tIns="34275" rIns="68575" bIns="34275" anchor="t" anchorCtr="0"/>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pos="3834">
          <p15:clr>
            <a:srgbClr val="FBAE40"/>
          </p15:clr>
        </p15:guide>
        <p15:guide id="2" orient="horz" pos="293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2.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github.com/kearnz/autoimpute" TargetMode="External"/><Relationship Id="rId7" Type="http://schemas.openxmlformats.org/officeDocument/2006/relationships/hyperlink" Target="https://kearnz.github.io/autoimpute-tutorials/"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9.png"/><Relationship Id="rId11" Type="http://schemas.openxmlformats.org/officeDocument/2006/relationships/image" Target="../media/image22.png"/><Relationship Id="rId5" Type="http://schemas.openxmlformats.org/officeDocument/2006/relationships/hyperlink" Target="https://pypi.org/project/autoimpute/" TargetMode="External"/><Relationship Id="rId10" Type="http://schemas.openxmlformats.org/officeDocument/2006/relationships/image" Target="../media/image21.png"/><Relationship Id="rId4" Type="http://schemas.openxmlformats.org/officeDocument/2006/relationships/image" Target="../media/image18.png"/><Relationship Id="rId9" Type="http://schemas.openxmlformats.org/officeDocument/2006/relationships/hyperlink" Target="https://autoimpute.readthedocs.io/en/latest/index.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ctrTitle"/>
          </p:nvPr>
        </p:nvSpPr>
        <p:spPr>
          <a:xfrm>
            <a:off x="123175" y="4457700"/>
            <a:ext cx="8948100" cy="615300"/>
          </a:xfrm>
          <a:prstGeom prst="rect">
            <a:avLst/>
          </a:prstGeom>
          <a:noFill/>
          <a:ln>
            <a:noFill/>
          </a:ln>
        </p:spPr>
        <p:txBody>
          <a:bodyPr spcFirstLastPara="1" wrap="square" lIns="68575" tIns="34275" rIns="68575" bIns="34275" anchor="b" anchorCtr="0">
            <a:noAutofit/>
          </a:bodyPr>
          <a:lstStyle/>
          <a:p>
            <a:pPr marL="0" lvl="0" indent="0" algn="ctr" rtl="0">
              <a:lnSpc>
                <a:spcPct val="100000"/>
              </a:lnSpc>
              <a:spcBef>
                <a:spcPts val="0"/>
              </a:spcBef>
              <a:spcAft>
                <a:spcPts val="0"/>
              </a:spcAft>
              <a:buClr>
                <a:schemeClr val="dk1"/>
              </a:buClr>
              <a:buSzPts val="1100"/>
              <a:buFont typeface="Arial"/>
              <a:buNone/>
            </a:pPr>
            <a:r>
              <a:rPr lang="en" sz="2400">
                <a:solidFill>
                  <a:srgbClr val="000000"/>
                </a:solidFill>
                <a:latin typeface="Calibri"/>
                <a:ea typeface="Calibri"/>
                <a:cs typeface="Calibri"/>
                <a:sym typeface="Calibri"/>
              </a:rPr>
              <a:t>Data Analytics as a Service (DAaaS): Automated and Intelligent Imputation Methods for Supervised Machine Learning</a:t>
            </a:r>
            <a:endParaRPr sz="1800" b="0">
              <a:solidFill>
                <a:srgbClr val="000000"/>
              </a:solidFill>
              <a:latin typeface="Calibri"/>
              <a:ea typeface="Calibri"/>
              <a:cs typeface="Calibri"/>
              <a:sym typeface="Calibri"/>
            </a:endParaRPr>
          </a:p>
          <a:p>
            <a:pPr marL="0" lvl="0" indent="0" algn="ctr" rtl="0">
              <a:lnSpc>
                <a:spcPct val="100000"/>
              </a:lnSpc>
              <a:spcBef>
                <a:spcPts val="0"/>
              </a:spcBef>
              <a:spcAft>
                <a:spcPts val="0"/>
              </a:spcAft>
              <a:buClr>
                <a:schemeClr val="dk1"/>
              </a:buClr>
              <a:buSzPts val="1100"/>
              <a:buFont typeface="Arial"/>
              <a:buNone/>
            </a:pPr>
            <a:r>
              <a:rPr lang="en" sz="1800" b="0">
                <a:solidFill>
                  <a:srgbClr val="000000"/>
                </a:solidFill>
                <a:latin typeface="Calibri"/>
                <a:ea typeface="Calibri"/>
                <a:cs typeface="Calibri"/>
                <a:sym typeface="Calibri"/>
              </a:rPr>
              <a:t>Company/Advisor: Arnab Bose</a:t>
            </a:r>
            <a:endParaRPr sz="1800" b="0">
              <a:solidFill>
                <a:srgbClr val="000000"/>
              </a:solidFill>
              <a:latin typeface="Calibri"/>
              <a:ea typeface="Calibri"/>
              <a:cs typeface="Calibri"/>
              <a:sym typeface="Calibri"/>
            </a:endParaRPr>
          </a:p>
          <a:p>
            <a:pPr marL="0" lvl="0" indent="0" algn="ctr" rtl="0">
              <a:lnSpc>
                <a:spcPct val="100000"/>
              </a:lnSpc>
              <a:spcBef>
                <a:spcPts val="0"/>
              </a:spcBef>
              <a:spcAft>
                <a:spcPts val="0"/>
              </a:spcAft>
              <a:buClr>
                <a:schemeClr val="dk1"/>
              </a:buClr>
              <a:buSzPts val="1100"/>
              <a:buFont typeface="Arial"/>
              <a:buNone/>
            </a:pPr>
            <a:r>
              <a:rPr lang="en" sz="1800" b="0">
                <a:solidFill>
                  <a:srgbClr val="000000"/>
                </a:solidFill>
                <a:latin typeface="Calibri"/>
                <a:ea typeface="Calibri"/>
                <a:cs typeface="Calibri"/>
                <a:sym typeface="Calibri"/>
              </a:rPr>
              <a:t>Shahid Barkat | Joseph Kearney</a:t>
            </a:r>
            <a:endParaRPr sz="2400">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8"/>
          <p:cNvSpPr txBox="1">
            <a:spLocks noGrp="1"/>
          </p:cNvSpPr>
          <p:nvPr>
            <p:ph type="title"/>
          </p:nvPr>
        </p:nvSpPr>
        <p:spPr>
          <a:xfrm>
            <a:off x="571500" y="1990846"/>
            <a:ext cx="8001000" cy="442500"/>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SzPts val="3000"/>
              <a:buNone/>
            </a:pPr>
            <a:r>
              <a:rPr lang="en"/>
              <a:t>Questions?</a:t>
            </a:r>
            <a:endParaRPr/>
          </a:p>
        </p:txBody>
      </p:sp>
      <p:sp>
        <p:nvSpPr>
          <p:cNvPr id="224" name="Google Shape;224;p28"/>
          <p:cNvSpPr txBox="1">
            <a:spLocks noGrp="1"/>
          </p:cNvSpPr>
          <p:nvPr>
            <p:ph type="sldNum" idx="12"/>
          </p:nvPr>
        </p:nvSpPr>
        <p:spPr>
          <a:xfrm>
            <a:off x="6457950" y="4767263"/>
            <a:ext cx="2114700" cy="273900"/>
          </a:xfrm>
          <a:prstGeom prst="rect">
            <a:avLst/>
          </a:prstGeom>
        </p:spPr>
        <p:txBody>
          <a:bodyPr spcFirstLastPara="1" wrap="square" lIns="68575" tIns="34275" rIns="68575" bIns="3427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body" idx="1"/>
          </p:nvPr>
        </p:nvSpPr>
        <p:spPr>
          <a:xfrm>
            <a:off x="571500" y="987944"/>
            <a:ext cx="8001000" cy="2584200"/>
          </a:xfrm>
          <a:prstGeom prst="rect">
            <a:avLst/>
          </a:prstGeom>
          <a:noFill/>
          <a:ln>
            <a:noFill/>
          </a:ln>
        </p:spPr>
        <p:txBody>
          <a:bodyPr spcFirstLastPara="1" wrap="square" lIns="68575" tIns="34275" rIns="68575" bIns="34275" anchor="t" anchorCtr="0">
            <a:noAutofit/>
          </a:bodyPr>
          <a:lstStyle/>
          <a:p>
            <a:pPr marL="457200" lvl="0" indent="-342900" algn="l" rtl="0">
              <a:lnSpc>
                <a:spcPct val="100000"/>
              </a:lnSpc>
              <a:spcBef>
                <a:spcPts val="0"/>
              </a:spcBef>
              <a:spcAft>
                <a:spcPts val="0"/>
              </a:spcAft>
              <a:buClr>
                <a:srgbClr val="000000"/>
              </a:buClr>
              <a:buSzPts val="1800"/>
              <a:buFont typeface="Calibri"/>
              <a:buChar char="●"/>
            </a:pPr>
            <a:r>
              <a:rPr lang="en" sz="1800" dirty="0">
                <a:solidFill>
                  <a:srgbClr val="000000"/>
                </a:solidFill>
                <a:latin typeface="Calibri"/>
                <a:ea typeface="Calibri"/>
                <a:cs typeface="Calibri"/>
                <a:sym typeface="Calibri"/>
              </a:rPr>
              <a:t>The Problem</a:t>
            </a:r>
            <a:endParaRPr sz="1800" dirty="0">
              <a:solidFill>
                <a:srgbClr val="000000"/>
              </a:solidFill>
              <a:latin typeface="Calibri"/>
              <a:ea typeface="Calibri"/>
              <a:cs typeface="Calibri"/>
              <a:sym typeface="Calibri"/>
            </a:endParaRPr>
          </a:p>
          <a:p>
            <a:pPr marL="457200" lvl="0" indent="-342900" algn="l" rtl="0">
              <a:lnSpc>
                <a:spcPct val="100000"/>
              </a:lnSpc>
              <a:spcBef>
                <a:spcPts val="0"/>
              </a:spcBef>
              <a:spcAft>
                <a:spcPts val="0"/>
              </a:spcAft>
              <a:buClr>
                <a:srgbClr val="000000"/>
              </a:buClr>
              <a:buSzPts val="1800"/>
              <a:buFont typeface="Calibri"/>
              <a:buChar char="●"/>
            </a:pPr>
            <a:r>
              <a:rPr lang="en" sz="1800" dirty="0">
                <a:solidFill>
                  <a:srgbClr val="000000"/>
                </a:solidFill>
                <a:latin typeface="Calibri"/>
                <a:ea typeface="Calibri"/>
                <a:cs typeface="Calibri"/>
                <a:sym typeface="Calibri"/>
              </a:rPr>
              <a:t>Research Purpose &amp; Objectives</a:t>
            </a:r>
            <a:endParaRPr sz="1800" dirty="0">
              <a:solidFill>
                <a:srgbClr val="000000"/>
              </a:solidFill>
              <a:latin typeface="Calibri"/>
              <a:ea typeface="Calibri"/>
              <a:cs typeface="Calibri"/>
              <a:sym typeface="Calibri"/>
            </a:endParaRPr>
          </a:p>
          <a:p>
            <a:pPr marL="457200" lvl="0" indent="-342900" algn="l" rtl="0">
              <a:lnSpc>
                <a:spcPct val="100000"/>
              </a:lnSpc>
              <a:spcBef>
                <a:spcPts val="0"/>
              </a:spcBef>
              <a:spcAft>
                <a:spcPts val="0"/>
              </a:spcAft>
              <a:buClr>
                <a:srgbClr val="000000"/>
              </a:buClr>
              <a:buSzPts val="1800"/>
              <a:buFont typeface="Calibri"/>
              <a:buChar char="●"/>
            </a:pPr>
            <a:r>
              <a:rPr lang="en" sz="1800" dirty="0">
                <a:solidFill>
                  <a:srgbClr val="000000"/>
                </a:solidFill>
                <a:latin typeface="Calibri"/>
                <a:ea typeface="Calibri"/>
                <a:cs typeface="Calibri"/>
                <a:sym typeface="Calibri"/>
              </a:rPr>
              <a:t>Background</a:t>
            </a:r>
            <a:endParaRPr sz="1800" dirty="0">
              <a:solidFill>
                <a:srgbClr val="000000"/>
              </a:solidFill>
              <a:latin typeface="Calibri"/>
              <a:ea typeface="Calibri"/>
              <a:cs typeface="Calibri"/>
              <a:sym typeface="Calibri"/>
            </a:endParaRPr>
          </a:p>
          <a:p>
            <a:pPr marL="457200" lvl="0" indent="-342900" algn="l" rtl="0">
              <a:lnSpc>
                <a:spcPct val="100000"/>
              </a:lnSpc>
              <a:spcBef>
                <a:spcPts val="0"/>
              </a:spcBef>
              <a:spcAft>
                <a:spcPts val="0"/>
              </a:spcAft>
              <a:buClr>
                <a:srgbClr val="000000"/>
              </a:buClr>
              <a:buSzPts val="1800"/>
              <a:buFont typeface="Calibri"/>
              <a:buChar char="●"/>
            </a:pPr>
            <a:r>
              <a:rPr lang="en" sz="1800" dirty="0">
                <a:solidFill>
                  <a:srgbClr val="000000"/>
                </a:solidFill>
                <a:latin typeface="Calibri"/>
                <a:ea typeface="Calibri"/>
                <a:cs typeface="Calibri"/>
                <a:sym typeface="Calibri"/>
              </a:rPr>
              <a:t>Introduction to the </a:t>
            </a:r>
            <a:r>
              <a:rPr lang="en" sz="1800" dirty="0" err="1">
                <a:latin typeface="Calibri"/>
                <a:ea typeface="Calibri"/>
                <a:cs typeface="Calibri"/>
                <a:sym typeface="Calibri"/>
              </a:rPr>
              <a:t>Autoimpute</a:t>
            </a:r>
            <a:r>
              <a:rPr lang="en" sz="1800" dirty="0">
                <a:latin typeface="Calibri"/>
                <a:ea typeface="Calibri"/>
                <a:cs typeface="Calibri"/>
                <a:sym typeface="Calibri"/>
              </a:rPr>
              <a:t> Package</a:t>
            </a:r>
            <a:endParaRPr dirty="0">
              <a:latin typeface="Calibri"/>
              <a:ea typeface="Calibri"/>
              <a:cs typeface="Calibri"/>
              <a:sym typeface="Calibri"/>
            </a:endParaRPr>
          </a:p>
          <a:p>
            <a:pPr marL="457200" lvl="0" indent="-342900" algn="l" rtl="0">
              <a:lnSpc>
                <a:spcPct val="100000"/>
              </a:lnSpc>
              <a:spcBef>
                <a:spcPts val="0"/>
              </a:spcBef>
              <a:spcAft>
                <a:spcPts val="0"/>
              </a:spcAft>
              <a:buClr>
                <a:srgbClr val="000000"/>
              </a:buClr>
              <a:buSzPts val="1800"/>
              <a:buFont typeface="Calibri"/>
              <a:buChar char="●"/>
            </a:pPr>
            <a:r>
              <a:rPr lang="en" sz="1800" dirty="0">
                <a:latin typeface="Calibri"/>
                <a:ea typeface="Calibri"/>
                <a:cs typeface="Calibri"/>
                <a:sym typeface="Calibri"/>
              </a:rPr>
              <a:t>Demo: Data, Methodology, &amp; Findings using </a:t>
            </a:r>
            <a:r>
              <a:rPr lang="en" sz="1800" dirty="0" err="1">
                <a:latin typeface="Calibri"/>
                <a:ea typeface="Calibri"/>
                <a:cs typeface="Calibri"/>
                <a:sym typeface="Calibri"/>
              </a:rPr>
              <a:t>Autoimpute</a:t>
            </a:r>
            <a:endParaRPr lang="en-US" sz="1800" dirty="0">
              <a:solidFill>
                <a:srgbClr val="000000"/>
              </a:solidFill>
              <a:latin typeface="Calibri"/>
              <a:ea typeface="Calibri"/>
              <a:cs typeface="Calibri"/>
              <a:sym typeface="Calibri"/>
            </a:endParaRPr>
          </a:p>
          <a:p>
            <a:pPr marL="457200" lvl="0" indent="-342900" algn="l" rtl="0">
              <a:lnSpc>
                <a:spcPct val="100000"/>
              </a:lnSpc>
              <a:spcBef>
                <a:spcPts val="0"/>
              </a:spcBef>
              <a:spcAft>
                <a:spcPts val="0"/>
              </a:spcAft>
              <a:buClr>
                <a:srgbClr val="000000"/>
              </a:buClr>
              <a:buSzPts val="1800"/>
              <a:buFont typeface="Calibri"/>
              <a:buChar char="●"/>
            </a:pPr>
            <a:r>
              <a:rPr lang="en-US" sz="1800" dirty="0">
                <a:solidFill>
                  <a:srgbClr val="000000"/>
                </a:solidFill>
                <a:latin typeface="Calibri"/>
                <a:ea typeface="Calibri"/>
                <a:cs typeface="Calibri"/>
                <a:sym typeface="Calibri"/>
              </a:rPr>
              <a:t>Conclusions &amp; Recommendations</a:t>
            </a:r>
          </a:p>
        </p:txBody>
      </p:sp>
      <p:sp>
        <p:nvSpPr>
          <p:cNvPr id="114" name="Google Shape;114;p22"/>
          <p:cNvSpPr txBox="1">
            <a:spLocks noGrp="1"/>
          </p:cNvSpPr>
          <p:nvPr>
            <p:ph type="sldNum" idx="12"/>
          </p:nvPr>
        </p:nvSpPr>
        <p:spPr>
          <a:xfrm>
            <a:off x="6457950" y="4767263"/>
            <a:ext cx="2114550" cy="273844"/>
          </a:xfrm>
          <a:prstGeom prst="rect">
            <a:avLst/>
          </a:prstGeom>
          <a:noFill/>
          <a:ln>
            <a:noFill/>
          </a:ln>
        </p:spPr>
        <p:txBody>
          <a:bodyPr spcFirstLastPara="1" wrap="square" lIns="68575" tIns="34275" rIns="68575" bIns="34275" anchor="t" anchorCtr="0">
            <a:noAutofit/>
          </a:bodyPr>
          <a:lstStyle/>
          <a:p>
            <a:pPr marL="0" marR="0" lvl="0" indent="0" algn="r" rtl="0">
              <a:lnSpc>
                <a:spcPct val="100000"/>
              </a:lnSpc>
              <a:spcBef>
                <a:spcPts val="0"/>
              </a:spcBef>
              <a:spcAft>
                <a:spcPts val="0"/>
              </a:spcAft>
              <a:buSzPts val="1100"/>
              <a:buNone/>
            </a:pPr>
            <a:fld id="{00000000-1234-1234-1234-123412341234}" type="slidenum">
              <a:rPr lang="en" sz="1100" b="0" i="0" u="none" strike="noStrike" cap="none">
                <a:solidFill>
                  <a:srgbClr val="AEABAB"/>
                </a:solidFill>
                <a:latin typeface="Arial"/>
                <a:ea typeface="Arial"/>
                <a:cs typeface="Arial"/>
                <a:sym typeface="Arial"/>
              </a:rPr>
              <a:t>2</a:t>
            </a:fld>
            <a:endParaRPr sz="1100" b="0" i="0" u="none" strike="noStrike" cap="none">
              <a:solidFill>
                <a:srgbClr val="AEABAB"/>
              </a:solidFill>
              <a:latin typeface="Arial"/>
              <a:ea typeface="Arial"/>
              <a:cs typeface="Arial"/>
              <a:sym typeface="Arial"/>
            </a:endParaRPr>
          </a:p>
        </p:txBody>
      </p:sp>
      <p:sp>
        <p:nvSpPr>
          <p:cNvPr id="115" name="Google Shape;115;p22"/>
          <p:cNvSpPr txBox="1"/>
          <p:nvPr/>
        </p:nvSpPr>
        <p:spPr>
          <a:xfrm>
            <a:off x="383600" y="180050"/>
            <a:ext cx="4603200" cy="57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Calibri"/>
                <a:ea typeface="Calibri"/>
                <a:cs typeface="Calibri"/>
                <a:sym typeface="Calibri"/>
              </a:rPr>
              <a:t>Agenda</a:t>
            </a:r>
            <a:endParaRPr sz="3000" b="1">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125250" y="139553"/>
            <a:ext cx="8001000" cy="9942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a:latin typeface="Calibri"/>
                <a:ea typeface="Calibri"/>
                <a:cs typeface="Calibri"/>
                <a:sym typeface="Calibri"/>
              </a:rPr>
              <a:t>The Problem</a:t>
            </a:r>
            <a:endParaRPr>
              <a:latin typeface="Calibri"/>
              <a:ea typeface="Calibri"/>
              <a:cs typeface="Calibri"/>
              <a:sym typeface="Calibri"/>
            </a:endParaRPr>
          </a:p>
        </p:txBody>
      </p:sp>
      <p:pic>
        <p:nvPicPr>
          <p:cNvPr id="121" name="Google Shape;121;p23"/>
          <p:cNvPicPr preferRelativeResize="0"/>
          <p:nvPr/>
        </p:nvPicPr>
        <p:blipFill>
          <a:blip r:embed="rId3">
            <a:alphaModFix/>
          </a:blip>
          <a:stretch>
            <a:fillRect/>
          </a:stretch>
        </p:blipFill>
        <p:spPr>
          <a:xfrm>
            <a:off x="326700" y="1678900"/>
            <a:ext cx="1803400" cy="1195725"/>
          </a:xfrm>
          <a:prstGeom prst="rect">
            <a:avLst/>
          </a:prstGeom>
          <a:noFill/>
          <a:ln>
            <a:noFill/>
          </a:ln>
        </p:spPr>
      </p:pic>
      <p:sp>
        <p:nvSpPr>
          <p:cNvPr id="122" name="Google Shape;122;p23"/>
          <p:cNvSpPr txBox="1"/>
          <p:nvPr/>
        </p:nvSpPr>
        <p:spPr>
          <a:xfrm>
            <a:off x="245800" y="2843125"/>
            <a:ext cx="1884300" cy="39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Missing Data</a:t>
            </a:r>
            <a:endParaRPr/>
          </a:p>
        </p:txBody>
      </p:sp>
      <p:pic>
        <p:nvPicPr>
          <p:cNvPr id="123" name="Google Shape;123;p23"/>
          <p:cNvPicPr preferRelativeResize="0"/>
          <p:nvPr/>
        </p:nvPicPr>
        <p:blipFill>
          <a:blip r:embed="rId4">
            <a:alphaModFix/>
          </a:blip>
          <a:stretch>
            <a:fillRect/>
          </a:stretch>
        </p:blipFill>
        <p:spPr>
          <a:xfrm>
            <a:off x="3359075" y="287425"/>
            <a:ext cx="1484625" cy="1382675"/>
          </a:xfrm>
          <a:prstGeom prst="rect">
            <a:avLst/>
          </a:prstGeom>
          <a:noFill/>
          <a:ln>
            <a:noFill/>
          </a:ln>
        </p:spPr>
      </p:pic>
      <p:sp>
        <p:nvSpPr>
          <p:cNvPr id="124" name="Google Shape;124;p23"/>
          <p:cNvSpPr txBox="1"/>
          <p:nvPr/>
        </p:nvSpPr>
        <p:spPr>
          <a:xfrm>
            <a:off x="3593600" y="1537850"/>
            <a:ext cx="1092600" cy="39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Imputation</a:t>
            </a:r>
            <a:endParaRPr/>
          </a:p>
        </p:txBody>
      </p:sp>
      <p:pic>
        <p:nvPicPr>
          <p:cNvPr id="125" name="Google Shape;125;p23"/>
          <p:cNvPicPr preferRelativeResize="0"/>
          <p:nvPr/>
        </p:nvPicPr>
        <p:blipFill>
          <a:blip r:embed="rId5">
            <a:alphaModFix/>
          </a:blip>
          <a:stretch>
            <a:fillRect/>
          </a:stretch>
        </p:blipFill>
        <p:spPr>
          <a:xfrm>
            <a:off x="3516600" y="2935650"/>
            <a:ext cx="1169588" cy="1169588"/>
          </a:xfrm>
          <a:prstGeom prst="rect">
            <a:avLst/>
          </a:prstGeom>
          <a:noFill/>
          <a:ln>
            <a:noFill/>
          </a:ln>
        </p:spPr>
      </p:pic>
      <p:sp>
        <p:nvSpPr>
          <p:cNvPr id="126" name="Google Shape;126;p23"/>
          <p:cNvSpPr txBox="1"/>
          <p:nvPr/>
        </p:nvSpPr>
        <p:spPr>
          <a:xfrm>
            <a:off x="3159238" y="3991450"/>
            <a:ext cx="1884300" cy="39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Remove Observations</a:t>
            </a:r>
            <a:endParaRPr/>
          </a:p>
        </p:txBody>
      </p:sp>
      <p:cxnSp>
        <p:nvCxnSpPr>
          <p:cNvPr id="127" name="Google Shape;127;p23"/>
          <p:cNvCxnSpPr>
            <a:endCxn id="123" idx="1"/>
          </p:cNvCxnSpPr>
          <p:nvPr/>
        </p:nvCxnSpPr>
        <p:spPr>
          <a:xfrm rot="10800000" flipH="1">
            <a:off x="2294375" y="978763"/>
            <a:ext cx="1064700" cy="1004100"/>
          </a:xfrm>
          <a:prstGeom prst="straightConnector1">
            <a:avLst/>
          </a:prstGeom>
          <a:noFill/>
          <a:ln w="9525" cap="flat" cmpd="sng">
            <a:solidFill>
              <a:srgbClr val="233A44"/>
            </a:solidFill>
            <a:prstDash val="solid"/>
            <a:round/>
            <a:headEnd type="none" w="med" len="med"/>
            <a:tailEnd type="triangle" w="med" len="med"/>
          </a:ln>
        </p:spPr>
      </p:cxnSp>
      <p:cxnSp>
        <p:nvCxnSpPr>
          <p:cNvPr id="128" name="Google Shape;128;p23"/>
          <p:cNvCxnSpPr>
            <a:endCxn id="125" idx="1"/>
          </p:cNvCxnSpPr>
          <p:nvPr/>
        </p:nvCxnSpPr>
        <p:spPr>
          <a:xfrm>
            <a:off x="2294400" y="2568244"/>
            <a:ext cx="1222200" cy="952200"/>
          </a:xfrm>
          <a:prstGeom prst="straightConnector1">
            <a:avLst/>
          </a:prstGeom>
          <a:noFill/>
          <a:ln w="9525" cap="flat" cmpd="sng">
            <a:solidFill>
              <a:srgbClr val="233A44"/>
            </a:solidFill>
            <a:prstDash val="solid"/>
            <a:round/>
            <a:headEnd type="none" w="med" len="med"/>
            <a:tailEnd type="triangle" w="med" len="med"/>
          </a:ln>
        </p:spPr>
      </p:cxnSp>
      <p:pic>
        <p:nvPicPr>
          <p:cNvPr id="129" name="Google Shape;129;p23"/>
          <p:cNvPicPr preferRelativeResize="0"/>
          <p:nvPr/>
        </p:nvPicPr>
        <p:blipFill>
          <a:blip r:embed="rId6">
            <a:alphaModFix/>
          </a:blip>
          <a:stretch>
            <a:fillRect/>
          </a:stretch>
        </p:blipFill>
        <p:spPr>
          <a:xfrm>
            <a:off x="7399475" y="2008738"/>
            <a:ext cx="1244400" cy="835650"/>
          </a:xfrm>
          <a:prstGeom prst="rect">
            <a:avLst/>
          </a:prstGeom>
          <a:noFill/>
          <a:ln>
            <a:noFill/>
          </a:ln>
        </p:spPr>
      </p:pic>
      <p:pic>
        <p:nvPicPr>
          <p:cNvPr id="130" name="Google Shape;130;p23"/>
          <p:cNvPicPr preferRelativeResize="0"/>
          <p:nvPr/>
        </p:nvPicPr>
        <p:blipFill>
          <a:blip r:embed="rId7">
            <a:alphaModFix/>
          </a:blip>
          <a:stretch>
            <a:fillRect/>
          </a:stretch>
        </p:blipFill>
        <p:spPr>
          <a:xfrm>
            <a:off x="5473225" y="1844587"/>
            <a:ext cx="1321550" cy="1321550"/>
          </a:xfrm>
          <a:prstGeom prst="rect">
            <a:avLst/>
          </a:prstGeom>
          <a:noFill/>
          <a:ln>
            <a:noFill/>
          </a:ln>
        </p:spPr>
      </p:pic>
      <p:sp>
        <p:nvSpPr>
          <p:cNvPr id="131" name="Google Shape;131;p23"/>
          <p:cNvSpPr txBox="1"/>
          <p:nvPr/>
        </p:nvSpPr>
        <p:spPr>
          <a:xfrm>
            <a:off x="5706175" y="2135125"/>
            <a:ext cx="873600" cy="45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ML Pipeline</a:t>
            </a:r>
            <a:endParaRPr/>
          </a:p>
        </p:txBody>
      </p:sp>
      <p:cxnSp>
        <p:nvCxnSpPr>
          <p:cNvPr id="132" name="Google Shape;132;p23"/>
          <p:cNvCxnSpPr>
            <a:stCxn id="123" idx="3"/>
          </p:cNvCxnSpPr>
          <p:nvPr/>
        </p:nvCxnSpPr>
        <p:spPr>
          <a:xfrm>
            <a:off x="4843700" y="978763"/>
            <a:ext cx="717600" cy="829200"/>
          </a:xfrm>
          <a:prstGeom prst="straightConnector1">
            <a:avLst/>
          </a:prstGeom>
          <a:noFill/>
          <a:ln w="9525" cap="flat" cmpd="sng">
            <a:solidFill>
              <a:srgbClr val="233A44"/>
            </a:solidFill>
            <a:prstDash val="solid"/>
            <a:round/>
            <a:headEnd type="none" w="med" len="med"/>
            <a:tailEnd type="triangle" w="med" len="med"/>
          </a:ln>
        </p:spPr>
      </p:cxnSp>
      <p:cxnSp>
        <p:nvCxnSpPr>
          <p:cNvPr id="133" name="Google Shape;133;p23"/>
          <p:cNvCxnSpPr>
            <a:stCxn id="125" idx="3"/>
          </p:cNvCxnSpPr>
          <p:nvPr/>
        </p:nvCxnSpPr>
        <p:spPr>
          <a:xfrm rot="10800000" flipH="1">
            <a:off x="4686188" y="2970544"/>
            <a:ext cx="791700" cy="549900"/>
          </a:xfrm>
          <a:prstGeom prst="straightConnector1">
            <a:avLst/>
          </a:prstGeom>
          <a:noFill/>
          <a:ln w="9525" cap="flat" cmpd="sng">
            <a:solidFill>
              <a:srgbClr val="233A44"/>
            </a:solidFill>
            <a:prstDash val="solid"/>
            <a:round/>
            <a:headEnd type="none" w="med" len="med"/>
            <a:tailEnd type="triangle" w="med" len="med"/>
          </a:ln>
        </p:spPr>
      </p:cxnSp>
      <p:sp>
        <p:nvSpPr>
          <p:cNvPr id="134" name="Google Shape;134;p23"/>
          <p:cNvSpPr txBox="1"/>
          <p:nvPr/>
        </p:nvSpPr>
        <p:spPr>
          <a:xfrm>
            <a:off x="7079525" y="2801350"/>
            <a:ext cx="1884300" cy="39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Impact from Deletion or Imputation</a:t>
            </a:r>
            <a:endParaRPr dirty="0"/>
          </a:p>
        </p:txBody>
      </p:sp>
      <p:cxnSp>
        <p:nvCxnSpPr>
          <p:cNvPr id="135" name="Google Shape;135;p23"/>
          <p:cNvCxnSpPr>
            <a:stCxn id="130" idx="3"/>
          </p:cNvCxnSpPr>
          <p:nvPr/>
        </p:nvCxnSpPr>
        <p:spPr>
          <a:xfrm>
            <a:off x="6794775" y="2505362"/>
            <a:ext cx="476100" cy="1500"/>
          </a:xfrm>
          <a:prstGeom prst="straightConnector1">
            <a:avLst/>
          </a:prstGeom>
          <a:noFill/>
          <a:ln w="9525" cap="flat" cmpd="sng">
            <a:solidFill>
              <a:srgbClr val="233A44"/>
            </a:solidFill>
            <a:prstDash val="solid"/>
            <a:round/>
            <a:headEnd type="none" w="med" len="med"/>
            <a:tailEnd type="triangle" w="med" len="med"/>
          </a:ln>
        </p:spPr>
      </p:cxnSp>
      <p:pic>
        <p:nvPicPr>
          <p:cNvPr id="136" name="Google Shape;136;p23"/>
          <p:cNvPicPr preferRelativeResize="0"/>
          <p:nvPr/>
        </p:nvPicPr>
        <p:blipFill>
          <a:blip r:embed="rId8">
            <a:alphaModFix/>
          </a:blip>
          <a:stretch>
            <a:fillRect/>
          </a:stretch>
        </p:blipFill>
        <p:spPr>
          <a:xfrm>
            <a:off x="3159253" y="1918197"/>
            <a:ext cx="1884300" cy="942150"/>
          </a:xfrm>
          <a:prstGeom prst="rect">
            <a:avLst/>
          </a:prstGeom>
          <a:noFill/>
          <a:ln w="38100" cap="flat" cmpd="sng">
            <a:solidFill>
              <a:srgbClr val="FF0000"/>
            </a:solidFill>
            <a:prstDash val="solid"/>
            <a:round/>
            <a:headEnd type="none" w="sm" len="sm"/>
            <a:tailEnd type="none" w="sm" len="sm"/>
          </a:ln>
        </p:spPr>
      </p:pic>
      <p:grpSp>
        <p:nvGrpSpPr>
          <p:cNvPr id="137" name="Google Shape;137;p23"/>
          <p:cNvGrpSpPr/>
          <p:nvPr/>
        </p:nvGrpSpPr>
        <p:grpSpPr>
          <a:xfrm>
            <a:off x="5197075" y="4828175"/>
            <a:ext cx="3175400" cy="152100"/>
            <a:chOff x="5250225" y="4776600"/>
            <a:chExt cx="3175400" cy="152100"/>
          </a:xfrm>
        </p:grpSpPr>
        <p:grpSp>
          <p:nvGrpSpPr>
            <p:cNvPr id="138" name="Google Shape;138;p23"/>
            <p:cNvGrpSpPr/>
            <p:nvPr/>
          </p:nvGrpSpPr>
          <p:grpSpPr>
            <a:xfrm>
              <a:off x="5250225" y="4776600"/>
              <a:ext cx="1887500" cy="152100"/>
              <a:chOff x="4133025" y="501425"/>
              <a:chExt cx="1887500" cy="152100"/>
            </a:xfrm>
          </p:grpSpPr>
          <p:sp>
            <p:nvSpPr>
              <p:cNvPr id="139" name="Google Shape;139;p23"/>
              <p:cNvSpPr/>
              <p:nvPr/>
            </p:nvSpPr>
            <p:spPr>
              <a:xfrm>
                <a:off x="4133025" y="501425"/>
                <a:ext cx="717600" cy="152100"/>
              </a:xfrm>
              <a:prstGeom prst="chevron">
                <a:avLst>
                  <a:gd name="adj" fmla="val 50000"/>
                </a:avLst>
              </a:prstGeom>
              <a:solidFill>
                <a:srgbClr val="980000"/>
              </a:solidFill>
              <a:ln w="9525" cap="flat" cmpd="sng">
                <a:solidFill>
                  <a:srgbClr val="233A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latin typeface="Nunito"/>
                    <a:ea typeface="Nunito"/>
                    <a:cs typeface="Nunito"/>
                    <a:sym typeface="Nunito"/>
                  </a:rPr>
                  <a:t>Problem</a:t>
                </a:r>
                <a:endParaRPr sz="600">
                  <a:latin typeface="Nunito"/>
                  <a:ea typeface="Nunito"/>
                  <a:cs typeface="Nunito"/>
                  <a:sym typeface="Nunito"/>
                </a:endParaRPr>
              </a:p>
            </p:txBody>
          </p:sp>
          <p:sp>
            <p:nvSpPr>
              <p:cNvPr id="140" name="Google Shape;140;p23"/>
              <p:cNvSpPr/>
              <p:nvPr/>
            </p:nvSpPr>
            <p:spPr>
              <a:xfrm>
                <a:off x="4711075" y="501425"/>
                <a:ext cx="679200" cy="152100"/>
              </a:xfrm>
              <a:prstGeom prst="chevron">
                <a:avLst>
                  <a:gd name="adj" fmla="val 50000"/>
                </a:avLst>
              </a:prstGeom>
              <a:solidFill>
                <a:srgbClr val="D9D9D9"/>
              </a:solidFill>
              <a:ln w="9525" cap="flat" cmpd="sng">
                <a:solidFill>
                  <a:srgbClr val="233A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dirty="0">
                    <a:latin typeface="Nunito"/>
                    <a:ea typeface="Nunito"/>
                    <a:cs typeface="Nunito"/>
                    <a:sym typeface="Nunito"/>
                  </a:rPr>
                  <a:t>Purpose</a:t>
                </a:r>
                <a:endParaRPr sz="600" dirty="0">
                  <a:latin typeface="Nunito"/>
                  <a:ea typeface="Nunito"/>
                  <a:cs typeface="Nunito"/>
                  <a:sym typeface="Nunito"/>
                </a:endParaRPr>
              </a:p>
            </p:txBody>
          </p:sp>
          <p:sp>
            <p:nvSpPr>
              <p:cNvPr id="141" name="Google Shape;141;p23"/>
              <p:cNvSpPr/>
              <p:nvPr/>
            </p:nvSpPr>
            <p:spPr>
              <a:xfrm>
                <a:off x="5250725" y="501425"/>
                <a:ext cx="769800" cy="152100"/>
              </a:xfrm>
              <a:prstGeom prst="chevron">
                <a:avLst>
                  <a:gd name="adj" fmla="val 50000"/>
                </a:avLst>
              </a:prstGeom>
              <a:solidFill>
                <a:srgbClr val="D9D9D9"/>
              </a:solidFill>
              <a:ln w="9525" cap="flat" cmpd="sng">
                <a:solidFill>
                  <a:srgbClr val="233A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dirty="0">
                    <a:latin typeface="Nunito"/>
                    <a:ea typeface="Nunito"/>
                    <a:cs typeface="Nunito"/>
                    <a:sym typeface="Nunito"/>
                  </a:rPr>
                  <a:t>Background</a:t>
                </a:r>
                <a:endParaRPr sz="600" dirty="0">
                  <a:latin typeface="Nunito"/>
                  <a:ea typeface="Nunito"/>
                  <a:cs typeface="Nunito"/>
                  <a:sym typeface="Nunito"/>
                </a:endParaRPr>
              </a:p>
            </p:txBody>
          </p:sp>
        </p:grpSp>
        <p:sp>
          <p:nvSpPr>
            <p:cNvPr id="142" name="Google Shape;142;p23"/>
            <p:cNvSpPr/>
            <p:nvPr/>
          </p:nvSpPr>
          <p:spPr>
            <a:xfrm>
              <a:off x="7033925" y="4776600"/>
              <a:ext cx="791700" cy="152100"/>
            </a:xfrm>
            <a:prstGeom prst="chevron">
              <a:avLst>
                <a:gd name="adj" fmla="val 50000"/>
              </a:avLst>
            </a:prstGeom>
            <a:solidFill>
              <a:srgbClr val="D9D9D9"/>
            </a:solidFill>
            <a:ln w="9525" cap="flat" cmpd="sng">
              <a:solidFill>
                <a:srgbClr val="233A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latin typeface="Nunito"/>
                  <a:ea typeface="Nunito"/>
                  <a:cs typeface="Nunito"/>
                  <a:sym typeface="Nunito"/>
                </a:rPr>
                <a:t>Autoimpute</a:t>
              </a:r>
              <a:endParaRPr sz="600">
                <a:latin typeface="Nunito"/>
                <a:ea typeface="Nunito"/>
                <a:cs typeface="Nunito"/>
                <a:sym typeface="Nunito"/>
              </a:endParaRPr>
            </a:p>
          </p:txBody>
        </p:sp>
        <p:sp>
          <p:nvSpPr>
            <p:cNvPr id="143" name="Google Shape;143;p23"/>
            <p:cNvSpPr/>
            <p:nvPr/>
          </p:nvSpPr>
          <p:spPr>
            <a:xfrm>
              <a:off x="7708025" y="4776600"/>
              <a:ext cx="717600" cy="152100"/>
            </a:xfrm>
            <a:prstGeom prst="chevron">
              <a:avLst>
                <a:gd name="adj" fmla="val 50000"/>
              </a:avLst>
            </a:prstGeom>
            <a:solidFill>
              <a:srgbClr val="D9D9D9"/>
            </a:solidFill>
            <a:ln w="9525" cap="flat" cmpd="sng">
              <a:solidFill>
                <a:srgbClr val="233A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latin typeface="Nunito"/>
                  <a:ea typeface="Nunito"/>
                  <a:cs typeface="Nunito"/>
                  <a:sym typeface="Nunito"/>
                </a:rPr>
                <a:t>Conclusion</a:t>
              </a:r>
              <a:endParaRPr sz="600">
                <a:latin typeface="Nunito"/>
                <a:ea typeface="Nunito"/>
                <a:cs typeface="Nunito"/>
                <a:sym typeface="Nunito"/>
              </a:endParaRPr>
            </a:p>
          </p:txBody>
        </p:sp>
      </p:grpSp>
      <p:sp>
        <p:nvSpPr>
          <p:cNvPr id="144" name="Google Shape;144;p23"/>
          <p:cNvSpPr txBox="1">
            <a:spLocks noGrp="1"/>
          </p:cNvSpPr>
          <p:nvPr>
            <p:ph type="sldNum" idx="12"/>
          </p:nvPr>
        </p:nvSpPr>
        <p:spPr>
          <a:xfrm>
            <a:off x="6457950" y="4767263"/>
            <a:ext cx="2114700" cy="273900"/>
          </a:xfrm>
          <a:prstGeom prst="rect">
            <a:avLst/>
          </a:prstGeom>
        </p:spPr>
        <p:txBody>
          <a:bodyPr spcFirstLastPara="1" wrap="square" lIns="68575" tIns="34275" rIns="68575" bIns="34275" anchor="t" anchorCtr="0">
            <a:noAutofit/>
          </a:bodyPr>
          <a:lstStyle/>
          <a:p>
            <a:pPr marL="0" lvl="0" indent="0" algn="r" rtl="0">
              <a:spcBef>
                <a:spcPts val="0"/>
              </a:spcBef>
              <a:spcAft>
                <a:spcPts val="0"/>
              </a:spcAft>
              <a:buNone/>
            </a:pPr>
            <a:fld id="{00000000-1234-1234-1234-123412341234}" type="slidenum">
              <a:rPr lang="en"/>
              <a:t>3</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0" name="Google Shape;150;p24"/>
          <p:cNvSpPr txBox="1">
            <a:spLocks noGrp="1"/>
          </p:cNvSpPr>
          <p:nvPr>
            <p:ph type="title"/>
          </p:nvPr>
        </p:nvSpPr>
        <p:spPr>
          <a:xfrm>
            <a:off x="76200" y="37778"/>
            <a:ext cx="8001000" cy="9942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dirty="0">
                <a:latin typeface="Calibri"/>
                <a:ea typeface="Calibri"/>
                <a:cs typeface="Calibri"/>
                <a:sym typeface="Calibri"/>
              </a:rPr>
              <a:t>Research Objectives</a:t>
            </a:r>
            <a:endParaRPr b="0" dirty="0">
              <a:latin typeface="Calibri"/>
              <a:ea typeface="Calibri"/>
              <a:cs typeface="Calibri"/>
              <a:sym typeface="Calibri"/>
            </a:endParaRPr>
          </a:p>
        </p:txBody>
      </p:sp>
      <p:sp>
        <p:nvSpPr>
          <p:cNvPr id="151" name="Google Shape;151;p24"/>
          <p:cNvSpPr txBox="1"/>
          <p:nvPr/>
        </p:nvSpPr>
        <p:spPr>
          <a:xfrm>
            <a:off x="314475" y="556200"/>
            <a:ext cx="8682900" cy="4031100"/>
          </a:xfrm>
          <a:prstGeom prst="rect">
            <a:avLst/>
          </a:prstGeom>
          <a:noFill/>
          <a:ln>
            <a:noFill/>
          </a:ln>
        </p:spPr>
        <p:txBody>
          <a:bodyPr spcFirstLastPara="1" wrap="square" lIns="91425" tIns="91425" rIns="91425" bIns="91425" anchor="t" anchorCtr="0">
            <a:noAutofit/>
          </a:bodyPr>
          <a:lstStyle/>
          <a:p>
            <a:pPr marL="0" lvl="0" indent="457200" algn="l" rtl="0">
              <a:lnSpc>
                <a:spcPct val="115000"/>
              </a:lnSpc>
              <a:spcBef>
                <a:spcPts val="0"/>
              </a:spcBef>
              <a:spcAft>
                <a:spcPts val="0"/>
              </a:spcAft>
              <a:buNone/>
            </a:pPr>
            <a:r>
              <a:rPr lang="en" sz="1300" dirty="0">
                <a:latin typeface="Calibri"/>
                <a:ea typeface="Calibri"/>
                <a:cs typeface="Calibri"/>
                <a:sym typeface="Calibri"/>
              </a:rPr>
              <a:t>Assess the extent of the missing value problem with descriptive and visual measures</a:t>
            </a:r>
            <a:endParaRPr sz="1300" dirty="0">
              <a:latin typeface="Calibri"/>
              <a:ea typeface="Calibri"/>
              <a:cs typeface="Calibri"/>
              <a:sym typeface="Calibri"/>
            </a:endParaRPr>
          </a:p>
          <a:p>
            <a:pPr marL="0" lvl="0" indent="0" algn="l" rtl="0">
              <a:lnSpc>
                <a:spcPct val="115000"/>
              </a:lnSpc>
              <a:spcBef>
                <a:spcPts val="0"/>
              </a:spcBef>
              <a:spcAft>
                <a:spcPts val="0"/>
              </a:spcAft>
              <a:buClr>
                <a:srgbClr val="000000"/>
              </a:buClr>
              <a:buSzPts val="1100"/>
              <a:buFont typeface="Arial"/>
              <a:buNone/>
            </a:pPr>
            <a:endParaRPr sz="1200" dirty="0">
              <a:latin typeface="Calibri"/>
              <a:ea typeface="Calibri"/>
              <a:cs typeface="Calibri"/>
              <a:sym typeface="Calibri"/>
            </a:endParaRPr>
          </a:p>
          <a:p>
            <a:pPr marL="0" lvl="0" indent="0" algn="l" rtl="0">
              <a:lnSpc>
                <a:spcPct val="115000"/>
              </a:lnSpc>
              <a:spcBef>
                <a:spcPts val="0"/>
              </a:spcBef>
              <a:spcAft>
                <a:spcPts val="0"/>
              </a:spcAft>
              <a:buClr>
                <a:srgbClr val="000000"/>
              </a:buClr>
              <a:buSzPts val="1100"/>
              <a:buFont typeface="Arial"/>
              <a:buNone/>
            </a:pPr>
            <a:endParaRPr sz="1200" dirty="0">
              <a:latin typeface="Calibri"/>
              <a:ea typeface="Calibri"/>
              <a:cs typeface="Calibri"/>
              <a:sym typeface="Calibri"/>
            </a:endParaRPr>
          </a:p>
          <a:p>
            <a:pPr marL="0" lvl="0" indent="0" algn="l" rtl="0">
              <a:lnSpc>
                <a:spcPct val="115000"/>
              </a:lnSpc>
              <a:spcBef>
                <a:spcPts val="0"/>
              </a:spcBef>
              <a:spcAft>
                <a:spcPts val="0"/>
              </a:spcAft>
              <a:buClr>
                <a:srgbClr val="000000"/>
              </a:buClr>
              <a:buSzPts val="1100"/>
              <a:buFont typeface="Arial"/>
              <a:buNone/>
            </a:pPr>
            <a:endParaRPr sz="1200" dirty="0">
              <a:latin typeface="Calibri"/>
              <a:ea typeface="Calibri"/>
              <a:cs typeface="Calibri"/>
              <a:sym typeface="Calibri"/>
            </a:endParaRPr>
          </a:p>
          <a:p>
            <a:pPr marL="0" lvl="0" indent="0" algn="l" rtl="0">
              <a:lnSpc>
                <a:spcPct val="115000"/>
              </a:lnSpc>
              <a:spcBef>
                <a:spcPts val="0"/>
              </a:spcBef>
              <a:spcAft>
                <a:spcPts val="0"/>
              </a:spcAft>
              <a:buClr>
                <a:srgbClr val="000000"/>
              </a:buClr>
              <a:buSzPts val="1100"/>
              <a:buFont typeface="Arial"/>
              <a:buNone/>
            </a:pPr>
            <a:endParaRPr sz="1200" dirty="0">
              <a:latin typeface="Calibri"/>
              <a:ea typeface="Calibri"/>
              <a:cs typeface="Calibri"/>
              <a:sym typeface="Calibri"/>
            </a:endParaRPr>
          </a:p>
          <a:p>
            <a:pPr marL="0" lvl="0" indent="0" algn="l" rtl="0">
              <a:lnSpc>
                <a:spcPct val="115000"/>
              </a:lnSpc>
              <a:spcBef>
                <a:spcPts val="0"/>
              </a:spcBef>
              <a:spcAft>
                <a:spcPts val="0"/>
              </a:spcAft>
              <a:buClr>
                <a:srgbClr val="000000"/>
              </a:buClr>
              <a:buSzPts val="1100"/>
              <a:buFont typeface="Arial"/>
              <a:buNone/>
            </a:pPr>
            <a:r>
              <a:rPr lang="en" sz="1200" dirty="0">
                <a:solidFill>
                  <a:schemeClr val="dk1"/>
                </a:solidFill>
                <a:latin typeface="Calibri"/>
                <a:ea typeface="Calibri"/>
                <a:cs typeface="Calibri"/>
                <a:sym typeface="Calibri"/>
              </a:rPr>
              <a:t>             </a:t>
            </a:r>
            <a:r>
              <a:rPr lang="en" sz="1300" dirty="0">
                <a:solidFill>
                  <a:schemeClr val="dk1"/>
                </a:solidFill>
                <a:latin typeface="Calibri"/>
                <a:ea typeface="Calibri"/>
                <a:cs typeface="Calibri"/>
                <a:sym typeface="Calibri"/>
              </a:rPr>
              <a:t>Examine the factors related to the missingness of data (i.e. Missing Data Mechanism)</a:t>
            </a:r>
            <a:endParaRPr sz="1300" dirty="0">
              <a:latin typeface="Calibri"/>
              <a:ea typeface="Calibri"/>
              <a:cs typeface="Calibri"/>
              <a:sym typeface="Calibri"/>
            </a:endParaRPr>
          </a:p>
          <a:p>
            <a:pPr marL="0" lvl="0" indent="0" algn="l" rtl="0">
              <a:lnSpc>
                <a:spcPct val="115000"/>
              </a:lnSpc>
              <a:spcBef>
                <a:spcPts val="0"/>
              </a:spcBef>
              <a:spcAft>
                <a:spcPts val="0"/>
              </a:spcAft>
              <a:buNone/>
            </a:pPr>
            <a:endParaRPr sz="1200" dirty="0">
              <a:latin typeface="Calibri"/>
              <a:ea typeface="Calibri"/>
              <a:cs typeface="Calibri"/>
              <a:sym typeface="Calibri"/>
            </a:endParaRPr>
          </a:p>
          <a:p>
            <a:pPr marL="0" lvl="0" indent="0" algn="l" rtl="0">
              <a:lnSpc>
                <a:spcPct val="115000"/>
              </a:lnSpc>
              <a:spcBef>
                <a:spcPts val="0"/>
              </a:spcBef>
              <a:spcAft>
                <a:spcPts val="0"/>
              </a:spcAft>
              <a:buClr>
                <a:srgbClr val="000000"/>
              </a:buClr>
              <a:buSzPts val="1100"/>
              <a:buFont typeface="Arial"/>
              <a:buNone/>
            </a:pPr>
            <a:r>
              <a:rPr lang="en" sz="1200" dirty="0">
                <a:latin typeface="Calibri"/>
                <a:ea typeface="Calibri"/>
                <a:cs typeface="Calibri"/>
                <a:sym typeface="Calibri"/>
              </a:rPr>
              <a:t>	</a:t>
            </a:r>
            <a:endParaRPr sz="1200" dirty="0">
              <a:latin typeface="Calibri"/>
              <a:ea typeface="Calibri"/>
              <a:cs typeface="Calibri"/>
              <a:sym typeface="Calibri"/>
            </a:endParaRPr>
          </a:p>
          <a:p>
            <a:pPr marL="0" lvl="0" indent="0" algn="l" rtl="0">
              <a:lnSpc>
                <a:spcPct val="115000"/>
              </a:lnSpc>
              <a:spcBef>
                <a:spcPts val="0"/>
              </a:spcBef>
              <a:spcAft>
                <a:spcPts val="0"/>
              </a:spcAft>
              <a:buClr>
                <a:srgbClr val="000000"/>
              </a:buClr>
              <a:buSzPts val="1100"/>
              <a:buFont typeface="Arial"/>
              <a:buNone/>
            </a:pPr>
            <a:endParaRPr sz="1200" dirty="0">
              <a:latin typeface="Calibri"/>
              <a:ea typeface="Calibri"/>
              <a:cs typeface="Calibri"/>
              <a:sym typeface="Calibri"/>
            </a:endParaRPr>
          </a:p>
          <a:p>
            <a:pPr marL="0" lvl="0" indent="0" algn="l" rtl="0">
              <a:lnSpc>
                <a:spcPct val="115000"/>
              </a:lnSpc>
              <a:spcBef>
                <a:spcPts val="0"/>
              </a:spcBef>
              <a:spcAft>
                <a:spcPts val="0"/>
              </a:spcAft>
              <a:buClr>
                <a:srgbClr val="000000"/>
              </a:buClr>
              <a:buSzPts val="1100"/>
              <a:buFont typeface="Arial"/>
              <a:buNone/>
            </a:pPr>
            <a:endParaRPr sz="1200" dirty="0">
              <a:latin typeface="Calibri"/>
              <a:ea typeface="Calibri"/>
              <a:cs typeface="Calibri"/>
              <a:sym typeface="Calibri"/>
            </a:endParaRPr>
          </a:p>
          <a:p>
            <a:pPr marL="0" lvl="0" indent="457200" algn="l" rtl="0">
              <a:lnSpc>
                <a:spcPct val="115000"/>
              </a:lnSpc>
              <a:spcBef>
                <a:spcPts val="0"/>
              </a:spcBef>
              <a:spcAft>
                <a:spcPts val="0"/>
              </a:spcAft>
              <a:buClr>
                <a:srgbClr val="000000"/>
              </a:buClr>
              <a:buSzPts val="1100"/>
              <a:buFont typeface="Arial"/>
              <a:buNone/>
            </a:pPr>
            <a:r>
              <a:rPr lang="en" sz="1300" dirty="0">
                <a:latin typeface="Calibri"/>
                <a:ea typeface="Calibri"/>
                <a:cs typeface="Calibri"/>
                <a:sym typeface="Calibri"/>
              </a:rPr>
              <a:t>Deploy various imputation methods and select the most appropriate methodology (i.e. Bias / Variance)</a:t>
            </a:r>
            <a:endParaRPr sz="1300" dirty="0">
              <a:latin typeface="Calibri"/>
              <a:ea typeface="Calibri"/>
              <a:cs typeface="Calibri"/>
              <a:sym typeface="Calibri"/>
            </a:endParaRPr>
          </a:p>
          <a:p>
            <a:pPr marL="0" lvl="0" indent="0" algn="l" rtl="0">
              <a:lnSpc>
                <a:spcPct val="115000"/>
              </a:lnSpc>
              <a:spcBef>
                <a:spcPts val="0"/>
              </a:spcBef>
              <a:spcAft>
                <a:spcPts val="0"/>
              </a:spcAft>
              <a:buClr>
                <a:srgbClr val="000000"/>
              </a:buClr>
              <a:buSzPts val="1100"/>
              <a:buFont typeface="Arial"/>
              <a:buNone/>
            </a:pPr>
            <a:endParaRPr sz="1200" dirty="0">
              <a:latin typeface="Calibri"/>
              <a:ea typeface="Calibri"/>
              <a:cs typeface="Calibri"/>
              <a:sym typeface="Calibri"/>
            </a:endParaRPr>
          </a:p>
          <a:p>
            <a:pPr marL="0" lvl="0" indent="0" algn="l" rtl="0">
              <a:lnSpc>
                <a:spcPct val="115000"/>
              </a:lnSpc>
              <a:spcBef>
                <a:spcPts val="0"/>
              </a:spcBef>
              <a:spcAft>
                <a:spcPts val="0"/>
              </a:spcAft>
              <a:buClr>
                <a:srgbClr val="000000"/>
              </a:buClr>
              <a:buSzPts val="1100"/>
              <a:buFont typeface="Arial"/>
              <a:buNone/>
            </a:pPr>
            <a:endParaRPr sz="1200" dirty="0">
              <a:latin typeface="Calibri"/>
              <a:ea typeface="Calibri"/>
              <a:cs typeface="Calibri"/>
              <a:sym typeface="Calibri"/>
            </a:endParaRPr>
          </a:p>
          <a:p>
            <a:pPr marL="0" lvl="0" indent="0" algn="l" rtl="0">
              <a:lnSpc>
                <a:spcPct val="115000"/>
              </a:lnSpc>
              <a:spcBef>
                <a:spcPts val="0"/>
              </a:spcBef>
              <a:spcAft>
                <a:spcPts val="0"/>
              </a:spcAft>
              <a:buClr>
                <a:srgbClr val="000000"/>
              </a:buClr>
              <a:buSzPts val="1100"/>
              <a:buFont typeface="Arial"/>
              <a:buNone/>
            </a:pPr>
            <a:endParaRPr sz="1200" dirty="0">
              <a:latin typeface="Calibri"/>
              <a:ea typeface="Calibri"/>
              <a:cs typeface="Calibri"/>
              <a:sym typeface="Calibri"/>
            </a:endParaRPr>
          </a:p>
          <a:p>
            <a:pPr marL="0" lvl="0" indent="0" algn="l" rtl="0">
              <a:lnSpc>
                <a:spcPct val="115000"/>
              </a:lnSpc>
              <a:spcBef>
                <a:spcPts val="0"/>
              </a:spcBef>
              <a:spcAft>
                <a:spcPts val="0"/>
              </a:spcAft>
              <a:buClr>
                <a:srgbClr val="000000"/>
              </a:buClr>
              <a:buSzPts val="1100"/>
              <a:buFont typeface="Arial"/>
              <a:buNone/>
            </a:pPr>
            <a:endParaRPr sz="1200" dirty="0">
              <a:latin typeface="Calibri"/>
              <a:ea typeface="Calibri"/>
              <a:cs typeface="Calibri"/>
              <a:sym typeface="Calibri"/>
            </a:endParaRPr>
          </a:p>
          <a:p>
            <a:pPr marL="0" lvl="0" indent="0" algn="l" rtl="0">
              <a:lnSpc>
                <a:spcPct val="115000"/>
              </a:lnSpc>
              <a:spcBef>
                <a:spcPts val="0"/>
              </a:spcBef>
              <a:spcAft>
                <a:spcPts val="0"/>
              </a:spcAft>
              <a:buClr>
                <a:srgbClr val="000000"/>
              </a:buClr>
              <a:buSzPts val="1100"/>
              <a:buFont typeface="Arial"/>
              <a:buNone/>
            </a:pPr>
            <a:r>
              <a:rPr lang="en" sz="1200" dirty="0">
                <a:solidFill>
                  <a:schemeClr val="dk1"/>
                </a:solidFill>
                <a:latin typeface="Calibri"/>
                <a:cs typeface="Calibri"/>
                <a:sym typeface="Calibri"/>
              </a:rPr>
              <a:t>             </a:t>
            </a:r>
            <a:r>
              <a:rPr lang="en" sz="1200" dirty="0">
                <a:solidFill>
                  <a:schemeClr val="dk1"/>
                </a:solidFill>
              </a:rPr>
              <a:t>Measure the impact of imputation to the fit, stability, bias, and variance of parameters derived from supervised models</a:t>
            </a:r>
            <a:endParaRPr sz="1300" dirty="0">
              <a:latin typeface="Calibri"/>
              <a:ea typeface="Calibri"/>
              <a:cs typeface="Calibri"/>
              <a:sym typeface="Calibri"/>
            </a:endParaRPr>
          </a:p>
        </p:txBody>
      </p:sp>
      <p:sp>
        <p:nvSpPr>
          <p:cNvPr id="152" name="Google Shape;152;p24"/>
          <p:cNvSpPr/>
          <p:nvPr/>
        </p:nvSpPr>
        <p:spPr>
          <a:xfrm>
            <a:off x="544275" y="533981"/>
            <a:ext cx="216400" cy="3517634"/>
          </a:xfrm>
          <a:prstGeom prst="rect">
            <a:avLst/>
          </a:prstGeom>
        </p:spPr>
        <p:txBody>
          <a:bodyPr>
            <a:prstTxWarp prst="textPlain">
              <a:avLst/>
            </a:prstTxWarp>
          </a:bodyPr>
          <a:lstStyle/>
          <a:p>
            <a:pPr lvl="0" algn="ctr"/>
            <a:r>
              <a:rPr b="0" i="0" dirty="0">
                <a:ln w="9525" cap="flat" cmpd="sng">
                  <a:solidFill>
                    <a:srgbClr val="233A44"/>
                  </a:solidFill>
                  <a:prstDash val="solid"/>
                  <a:round/>
                  <a:headEnd type="none" w="sm" len="sm"/>
                  <a:tailEnd type="none" w="sm" len="sm"/>
                </a:ln>
                <a:solidFill>
                  <a:srgbClr val="980000"/>
                </a:solidFill>
                <a:latin typeface="Arial"/>
              </a:rPr>
              <a:t>1</a:t>
            </a:r>
            <a:br>
              <a:rPr b="0" i="0" dirty="0">
                <a:ln w="9525" cap="flat" cmpd="sng">
                  <a:solidFill>
                    <a:srgbClr val="233A44"/>
                  </a:solidFill>
                  <a:prstDash val="solid"/>
                  <a:round/>
                  <a:headEnd type="none" w="sm" len="sm"/>
                  <a:tailEnd type="none" w="sm" len="sm"/>
                </a:ln>
                <a:solidFill>
                  <a:srgbClr val="980000"/>
                </a:solidFill>
                <a:latin typeface="Arial"/>
              </a:rPr>
            </a:br>
            <a:br>
              <a:rPr b="0" i="0" dirty="0">
                <a:ln w="9525" cap="flat" cmpd="sng">
                  <a:solidFill>
                    <a:srgbClr val="233A44"/>
                  </a:solidFill>
                  <a:prstDash val="solid"/>
                  <a:round/>
                  <a:headEnd type="none" w="sm" len="sm"/>
                  <a:tailEnd type="none" w="sm" len="sm"/>
                </a:ln>
                <a:solidFill>
                  <a:srgbClr val="980000"/>
                </a:solidFill>
                <a:latin typeface="Arial"/>
              </a:rPr>
            </a:br>
            <a:r>
              <a:rPr b="0" i="0" dirty="0">
                <a:ln w="9525" cap="flat" cmpd="sng">
                  <a:solidFill>
                    <a:srgbClr val="233A44"/>
                  </a:solidFill>
                  <a:prstDash val="solid"/>
                  <a:round/>
                  <a:headEnd type="none" w="sm" len="sm"/>
                  <a:tailEnd type="none" w="sm" len="sm"/>
                </a:ln>
                <a:solidFill>
                  <a:srgbClr val="980000"/>
                </a:solidFill>
                <a:latin typeface="Arial"/>
              </a:rPr>
              <a:t>2</a:t>
            </a:r>
            <a:br>
              <a:rPr b="0" i="0" dirty="0">
                <a:ln w="9525" cap="flat" cmpd="sng">
                  <a:solidFill>
                    <a:srgbClr val="233A44"/>
                  </a:solidFill>
                  <a:prstDash val="solid"/>
                  <a:round/>
                  <a:headEnd type="none" w="sm" len="sm"/>
                  <a:tailEnd type="none" w="sm" len="sm"/>
                </a:ln>
                <a:solidFill>
                  <a:srgbClr val="980000"/>
                </a:solidFill>
                <a:latin typeface="Arial"/>
              </a:rPr>
            </a:br>
            <a:br>
              <a:rPr b="0" i="0" dirty="0">
                <a:ln w="9525" cap="flat" cmpd="sng">
                  <a:solidFill>
                    <a:srgbClr val="233A44"/>
                  </a:solidFill>
                  <a:prstDash val="solid"/>
                  <a:round/>
                  <a:headEnd type="none" w="sm" len="sm"/>
                  <a:tailEnd type="none" w="sm" len="sm"/>
                </a:ln>
                <a:solidFill>
                  <a:srgbClr val="980000"/>
                </a:solidFill>
                <a:latin typeface="Arial"/>
              </a:rPr>
            </a:br>
            <a:r>
              <a:rPr b="0" i="0" dirty="0">
                <a:ln w="9525" cap="flat" cmpd="sng">
                  <a:solidFill>
                    <a:srgbClr val="233A44"/>
                  </a:solidFill>
                  <a:prstDash val="solid"/>
                  <a:round/>
                  <a:headEnd type="none" w="sm" len="sm"/>
                  <a:tailEnd type="none" w="sm" len="sm"/>
                </a:ln>
                <a:solidFill>
                  <a:srgbClr val="980000"/>
                </a:solidFill>
                <a:latin typeface="Arial"/>
              </a:rPr>
              <a:t>3</a:t>
            </a:r>
            <a:br>
              <a:rPr b="0" i="0" dirty="0">
                <a:ln w="9525" cap="flat" cmpd="sng">
                  <a:solidFill>
                    <a:srgbClr val="233A44"/>
                  </a:solidFill>
                  <a:prstDash val="solid"/>
                  <a:round/>
                  <a:headEnd type="none" w="sm" len="sm"/>
                  <a:tailEnd type="none" w="sm" len="sm"/>
                </a:ln>
                <a:solidFill>
                  <a:srgbClr val="980000"/>
                </a:solidFill>
                <a:latin typeface="Arial"/>
              </a:rPr>
            </a:br>
            <a:br>
              <a:rPr b="0" i="0" dirty="0">
                <a:ln w="9525" cap="flat" cmpd="sng">
                  <a:solidFill>
                    <a:srgbClr val="233A44"/>
                  </a:solidFill>
                  <a:prstDash val="solid"/>
                  <a:round/>
                  <a:headEnd type="none" w="sm" len="sm"/>
                  <a:tailEnd type="none" w="sm" len="sm"/>
                </a:ln>
                <a:solidFill>
                  <a:srgbClr val="980000"/>
                </a:solidFill>
                <a:latin typeface="Arial"/>
              </a:rPr>
            </a:br>
            <a:r>
              <a:rPr b="0" i="0" dirty="0">
                <a:ln w="9525" cap="flat" cmpd="sng">
                  <a:solidFill>
                    <a:srgbClr val="233A44"/>
                  </a:solidFill>
                  <a:prstDash val="solid"/>
                  <a:round/>
                  <a:headEnd type="none" w="sm" len="sm"/>
                  <a:tailEnd type="none" w="sm" len="sm"/>
                </a:ln>
                <a:solidFill>
                  <a:srgbClr val="980000"/>
                </a:solidFill>
                <a:latin typeface="Arial"/>
              </a:rPr>
              <a:t>4</a:t>
            </a:r>
          </a:p>
        </p:txBody>
      </p:sp>
      <p:grpSp>
        <p:nvGrpSpPr>
          <p:cNvPr id="153" name="Google Shape;153;p24"/>
          <p:cNvGrpSpPr/>
          <p:nvPr/>
        </p:nvGrpSpPr>
        <p:grpSpPr>
          <a:xfrm>
            <a:off x="5197075" y="4828175"/>
            <a:ext cx="3175400" cy="152100"/>
            <a:chOff x="5250225" y="4776600"/>
            <a:chExt cx="3175400" cy="152100"/>
          </a:xfrm>
        </p:grpSpPr>
        <p:grpSp>
          <p:nvGrpSpPr>
            <p:cNvPr id="154" name="Google Shape;154;p24"/>
            <p:cNvGrpSpPr/>
            <p:nvPr/>
          </p:nvGrpSpPr>
          <p:grpSpPr>
            <a:xfrm>
              <a:off x="5250225" y="4776600"/>
              <a:ext cx="1887500" cy="152100"/>
              <a:chOff x="4133025" y="501425"/>
              <a:chExt cx="1887500" cy="152100"/>
            </a:xfrm>
          </p:grpSpPr>
          <p:sp>
            <p:nvSpPr>
              <p:cNvPr id="155" name="Google Shape;155;p24"/>
              <p:cNvSpPr/>
              <p:nvPr/>
            </p:nvSpPr>
            <p:spPr>
              <a:xfrm>
                <a:off x="4133025" y="501425"/>
                <a:ext cx="717600" cy="152100"/>
              </a:xfrm>
              <a:prstGeom prst="chevron">
                <a:avLst>
                  <a:gd name="adj" fmla="val 50000"/>
                </a:avLst>
              </a:prstGeom>
              <a:solidFill>
                <a:srgbClr val="D9D9D9"/>
              </a:solidFill>
              <a:ln w="9525" cap="flat" cmpd="sng">
                <a:solidFill>
                  <a:srgbClr val="233A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latin typeface="Nunito"/>
                    <a:ea typeface="Nunito"/>
                    <a:cs typeface="Nunito"/>
                    <a:sym typeface="Nunito"/>
                  </a:rPr>
                  <a:t>Problem</a:t>
                </a:r>
                <a:endParaRPr sz="600">
                  <a:latin typeface="Nunito"/>
                  <a:ea typeface="Nunito"/>
                  <a:cs typeface="Nunito"/>
                  <a:sym typeface="Nunito"/>
                </a:endParaRPr>
              </a:p>
            </p:txBody>
          </p:sp>
          <p:sp>
            <p:nvSpPr>
              <p:cNvPr id="156" name="Google Shape;156;p24"/>
              <p:cNvSpPr/>
              <p:nvPr/>
            </p:nvSpPr>
            <p:spPr>
              <a:xfrm>
                <a:off x="4711075" y="501425"/>
                <a:ext cx="679200" cy="152100"/>
              </a:xfrm>
              <a:prstGeom prst="chevron">
                <a:avLst>
                  <a:gd name="adj" fmla="val 50000"/>
                </a:avLst>
              </a:prstGeom>
              <a:solidFill>
                <a:srgbClr val="980000"/>
              </a:solidFill>
              <a:ln w="9525" cap="flat" cmpd="sng">
                <a:solidFill>
                  <a:srgbClr val="233A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latin typeface="Nunito"/>
                    <a:ea typeface="Nunito"/>
                    <a:cs typeface="Nunito"/>
                    <a:sym typeface="Nunito"/>
                  </a:rPr>
                  <a:t>Purpose</a:t>
                </a:r>
                <a:endParaRPr sz="600">
                  <a:latin typeface="Nunito"/>
                  <a:ea typeface="Nunito"/>
                  <a:cs typeface="Nunito"/>
                  <a:sym typeface="Nunito"/>
                </a:endParaRPr>
              </a:p>
            </p:txBody>
          </p:sp>
          <p:sp>
            <p:nvSpPr>
              <p:cNvPr id="157" name="Google Shape;157;p24"/>
              <p:cNvSpPr/>
              <p:nvPr/>
            </p:nvSpPr>
            <p:spPr>
              <a:xfrm>
                <a:off x="5250725" y="501425"/>
                <a:ext cx="769800" cy="152100"/>
              </a:xfrm>
              <a:prstGeom prst="chevron">
                <a:avLst>
                  <a:gd name="adj" fmla="val 50000"/>
                </a:avLst>
              </a:prstGeom>
              <a:solidFill>
                <a:srgbClr val="D9D9D9"/>
              </a:solidFill>
              <a:ln w="9525" cap="flat" cmpd="sng">
                <a:solidFill>
                  <a:srgbClr val="233A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latin typeface="Nunito"/>
                    <a:ea typeface="Nunito"/>
                    <a:cs typeface="Nunito"/>
                    <a:sym typeface="Nunito"/>
                  </a:rPr>
                  <a:t>Background</a:t>
                </a:r>
                <a:endParaRPr sz="600">
                  <a:latin typeface="Nunito"/>
                  <a:ea typeface="Nunito"/>
                  <a:cs typeface="Nunito"/>
                  <a:sym typeface="Nunito"/>
                </a:endParaRPr>
              </a:p>
            </p:txBody>
          </p:sp>
        </p:grpSp>
        <p:sp>
          <p:nvSpPr>
            <p:cNvPr id="158" name="Google Shape;158;p24"/>
            <p:cNvSpPr/>
            <p:nvPr/>
          </p:nvSpPr>
          <p:spPr>
            <a:xfrm>
              <a:off x="7033925" y="4776600"/>
              <a:ext cx="791700" cy="152100"/>
            </a:xfrm>
            <a:prstGeom prst="chevron">
              <a:avLst>
                <a:gd name="adj" fmla="val 50000"/>
              </a:avLst>
            </a:prstGeom>
            <a:solidFill>
              <a:srgbClr val="D9D9D9"/>
            </a:solidFill>
            <a:ln w="9525" cap="flat" cmpd="sng">
              <a:solidFill>
                <a:srgbClr val="233A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latin typeface="Nunito"/>
                  <a:ea typeface="Nunito"/>
                  <a:cs typeface="Nunito"/>
                  <a:sym typeface="Nunito"/>
                </a:rPr>
                <a:t>Autoimpute</a:t>
              </a:r>
              <a:endParaRPr sz="600">
                <a:latin typeface="Nunito"/>
                <a:ea typeface="Nunito"/>
                <a:cs typeface="Nunito"/>
                <a:sym typeface="Nunito"/>
              </a:endParaRPr>
            </a:p>
          </p:txBody>
        </p:sp>
        <p:sp>
          <p:nvSpPr>
            <p:cNvPr id="159" name="Google Shape;159;p24"/>
            <p:cNvSpPr/>
            <p:nvPr/>
          </p:nvSpPr>
          <p:spPr>
            <a:xfrm>
              <a:off x="7708025" y="4776600"/>
              <a:ext cx="717600" cy="152100"/>
            </a:xfrm>
            <a:prstGeom prst="chevron">
              <a:avLst>
                <a:gd name="adj" fmla="val 50000"/>
              </a:avLst>
            </a:prstGeom>
            <a:solidFill>
              <a:srgbClr val="D9D9D9"/>
            </a:solidFill>
            <a:ln w="9525" cap="flat" cmpd="sng">
              <a:solidFill>
                <a:srgbClr val="233A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latin typeface="Nunito"/>
                  <a:ea typeface="Nunito"/>
                  <a:cs typeface="Nunito"/>
                  <a:sym typeface="Nunito"/>
                </a:rPr>
                <a:t>Conclusion</a:t>
              </a:r>
              <a:endParaRPr sz="600">
                <a:latin typeface="Nunito"/>
                <a:ea typeface="Nunito"/>
                <a:cs typeface="Nunito"/>
                <a:sym typeface="Nunito"/>
              </a:endParaRPr>
            </a:p>
          </p:txBody>
        </p:sp>
      </p:grpSp>
      <p:sp>
        <p:nvSpPr>
          <p:cNvPr id="160" name="Google Shape;160;p24"/>
          <p:cNvSpPr txBox="1">
            <a:spLocks noGrp="1"/>
          </p:cNvSpPr>
          <p:nvPr>
            <p:ph type="sldNum" idx="12"/>
          </p:nvPr>
        </p:nvSpPr>
        <p:spPr>
          <a:xfrm>
            <a:off x="6457950" y="4767263"/>
            <a:ext cx="2114700" cy="273900"/>
          </a:xfrm>
          <a:prstGeom prst="rect">
            <a:avLst/>
          </a:prstGeom>
        </p:spPr>
        <p:txBody>
          <a:bodyPr spcFirstLastPara="1" wrap="square" lIns="68575" tIns="34275" rIns="68575" bIns="3427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149" name="Google Shape;149;p24"/>
          <p:cNvPicPr preferRelativeResize="0"/>
          <p:nvPr/>
        </p:nvPicPr>
        <p:blipFill>
          <a:blip r:embed="rId3">
            <a:alphaModFix/>
          </a:blip>
          <a:stretch>
            <a:fillRect/>
          </a:stretch>
        </p:blipFill>
        <p:spPr>
          <a:xfrm>
            <a:off x="6700912" y="666513"/>
            <a:ext cx="2143125" cy="2143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325799" y="44257"/>
            <a:ext cx="7714565" cy="6075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dirty="0">
                <a:latin typeface="Calibri"/>
                <a:ea typeface="Calibri"/>
                <a:cs typeface="Calibri"/>
                <a:sym typeface="Calibri"/>
              </a:rPr>
              <a:t>Background – Missing Data Mechanism</a:t>
            </a:r>
            <a:endParaRPr dirty="0">
              <a:latin typeface="Calibri"/>
              <a:ea typeface="Calibri"/>
              <a:cs typeface="Calibri"/>
              <a:sym typeface="Calibri"/>
            </a:endParaRPr>
          </a:p>
        </p:txBody>
      </p:sp>
      <p:sp>
        <p:nvSpPr>
          <p:cNvPr id="166" name="Google Shape;166;p25"/>
          <p:cNvSpPr txBox="1">
            <a:spLocks noGrp="1"/>
          </p:cNvSpPr>
          <p:nvPr>
            <p:ph type="sldNum" idx="12"/>
          </p:nvPr>
        </p:nvSpPr>
        <p:spPr>
          <a:xfrm>
            <a:off x="6457950" y="4767263"/>
            <a:ext cx="2114700" cy="273900"/>
          </a:xfrm>
          <a:prstGeom prst="rect">
            <a:avLst/>
          </a:prstGeom>
        </p:spPr>
        <p:txBody>
          <a:bodyPr spcFirstLastPara="1" wrap="square" lIns="68575" tIns="34275" rIns="68575" bIns="34275" anchor="t"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167" name="Google Shape;167;p25"/>
          <p:cNvGrpSpPr/>
          <p:nvPr/>
        </p:nvGrpSpPr>
        <p:grpSpPr>
          <a:xfrm>
            <a:off x="5197075" y="4828175"/>
            <a:ext cx="3175400" cy="152100"/>
            <a:chOff x="5250225" y="4776600"/>
            <a:chExt cx="3175400" cy="152100"/>
          </a:xfrm>
        </p:grpSpPr>
        <p:grpSp>
          <p:nvGrpSpPr>
            <p:cNvPr id="168" name="Google Shape;168;p25"/>
            <p:cNvGrpSpPr/>
            <p:nvPr/>
          </p:nvGrpSpPr>
          <p:grpSpPr>
            <a:xfrm>
              <a:off x="5250225" y="4776600"/>
              <a:ext cx="1887500" cy="152100"/>
              <a:chOff x="4133025" y="501425"/>
              <a:chExt cx="1887500" cy="152100"/>
            </a:xfrm>
          </p:grpSpPr>
          <p:sp>
            <p:nvSpPr>
              <p:cNvPr id="169" name="Google Shape;169;p25"/>
              <p:cNvSpPr/>
              <p:nvPr/>
            </p:nvSpPr>
            <p:spPr>
              <a:xfrm>
                <a:off x="4133025" y="501425"/>
                <a:ext cx="717600" cy="152100"/>
              </a:xfrm>
              <a:prstGeom prst="chevron">
                <a:avLst>
                  <a:gd name="adj" fmla="val 50000"/>
                </a:avLst>
              </a:prstGeom>
              <a:solidFill>
                <a:srgbClr val="D9D9D9"/>
              </a:solidFill>
              <a:ln w="9525" cap="flat" cmpd="sng">
                <a:solidFill>
                  <a:srgbClr val="233A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latin typeface="Nunito"/>
                    <a:ea typeface="Nunito"/>
                    <a:cs typeface="Nunito"/>
                    <a:sym typeface="Nunito"/>
                  </a:rPr>
                  <a:t>Problem</a:t>
                </a:r>
                <a:endParaRPr sz="600">
                  <a:latin typeface="Nunito"/>
                  <a:ea typeface="Nunito"/>
                  <a:cs typeface="Nunito"/>
                  <a:sym typeface="Nunito"/>
                </a:endParaRPr>
              </a:p>
            </p:txBody>
          </p:sp>
          <p:sp>
            <p:nvSpPr>
              <p:cNvPr id="170" name="Google Shape;170;p25"/>
              <p:cNvSpPr/>
              <p:nvPr/>
            </p:nvSpPr>
            <p:spPr>
              <a:xfrm>
                <a:off x="4711075" y="501425"/>
                <a:ext cx="679200" cy="152100"/>
              </a:xfrm>
              <a:prstGeom prst="chevron">
                <a:avLst>
                  <a:gd name="adj" fmla="val 50000"/>
                </a:avLst>
              </a:prstGeom>
              <a:solidFill>
                <a:srgbClr val="D9D9D9"/>
              </a:solidFill>
              <a:ln w="9525" cap="flat" cmpd="sng">
                <a:solidFill>
                  <a:srgbClr val="233A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latin typeface="Nunito"/>
                    <a:ea typeface="Nunito"/>
                    <a:cs typeface="Nunito"/>
                    <a:sym typeface="Nunito"/>
                  </a:rPr>
                  <a:t>Purpose</a:t>
                </a:r>
                <a:endParaRPr sz="600">
                  <a:latin typeface="Nunito"/>
                  <a:ea typeface="Nunito"/>
                  <a:cs typeface="Nunito"/>
                  <a:sym typeface="Nunito"/>
                </a:endParaRPr>
              </a:p>
            </p:txBody>
          </p:sp>
          <p:sp>
            <p:nvSpPr>
              <p:cNvPr id="171" name="Google Shape;171;p25"/>
              <p:cNvSpPr/>
              <p:nvPr/>
            </p:nvSpPr>
            <p:spPr>
              <a:xfrm>
                <a:off x="5250725" y="501425"/>
                <a:ext cx="769800" cy="152100"/>
              </a:xfrm>
              <a:prstGeom prst="chevron">
                <a:avLst>
                  <a:gd name="adj" fmla="val 50000"/>
                </a:avLst>
              </a:prstGeom>
              <a:solidFill>
                <a:srgbClr val="980000"/>
              </a:solidFill>
              <a:ln w="9525" cap="flat" cmpd="sng">
                <a:solidFill>
                  <a:srgbClr val="233A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latin typeface="Nunito"/>
                    <a:ea typeface="Nunito"/>
                    <a:cs typeface="Nunito"/>
                    <a:sym typeface="Nunito"/>
                  </a:rPr>
                  <a:t>Background</a:t>
                </a:r>
                <a:endParaRPr sz="600">
                  <a:latin typeface="Nunito"/>
                  <a:ea typeface="Nunito"/>
                  <a:cs typeface="Nunito"/>
                  <a:sym typeface="Nunito"/>
                </a:endParaRPr>
              </a:p>
            </p:txBody>
          </p:sp>
        </p:grpSp>
        <p:sp>
          <p:nvSpPr>
            <p:cNvPr id="172" name="Google Shape;172;p25"/>
            <p:cNvSpPr/>
            <p:nvPr/>
          </p:nvSpPr>
          <p:spPr>
            <a:xfrm>
              <a:off x="7033925" y="4776600"/>
              <a:ext cx="791700" cy="152100"/>
            </a:xfrm>
            <a:prstGeom prst="chevron">
              <a:avLst>
                <a:gd name="adj" fmla="val 50000"/>
              </a:avLst>
            </a:prstGeom>
            <a:solidFill>
              <a:srgbClr val="D9D9D9"/>
            </a:solidFill>
            <a:ln w="9525" cap="flat" cmpd="sng">
              <a:solidFill>
                <a:srgbClr val="233A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latin typeface="Nunito"/>
                  <a:ea typeface="Nunito"/>
                  <a:cs typeface="Nunito"/>
                  <a:sym typeface="Nunito"/>
                </a:rPr>
                <a:t>Autoimpute</a:t>
              </a:r>
              <a:endParaRPr sz="600">
                <a:latin typeface="Nunito"/>
                <a:ea typeface="Nunito"/>
                <a:cs typeface="Nunito"/>
                <a:sym typeface="Nunito"/>
              </a:endParaRPr>
            </a:p>
          </p:txBody>
        </p:sp>
        <p:sp>
          <p:nvSpPr>
            <p:cNvPr id="173" name="Google Shape;173;p25"/>
            <p:cNvSpPr/>
            <p:nvPr/>
          </p:nvSpPr>
          <p:spPr>
            <a:xfrm>
              <a:off x="7708025" y="4776600"/>
              <a:ext cx="717600" cy="152100"/>
            </a:xfrm>
            <a:prstGeom prst="chevron">
              <a:avLst>
                <a:gd name="adj" fmla="val 50000"/>
              </a:avLst>
            </a:prstGeom>
            <a:solidFill>
              <a:srgbClr val="D9D9D9"/>
            </a:solidFill>
            <a:ln w="9525" cap="flat" cmpd="sng">
              <a:solidFill>
                <a:srgbClr val="233A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latin typeface="Nunito"/>
                  <a:ea typeface="Nunito"/>
                  <a:cs typeface="Nunito"/>
                  <a:sym typeface="Nunito"/>
                </a:rPr>
                <a:t>Conclusion</a:t>
              </a:r>
              <a:endParaRPr sz="600">
                <a:latin typeface="Nunito"/>
                <a:ea typeface="Nunito"/>
                <a:cs typeface="Nunito"/>
                <a:sym typeface="Nunito"/>
              </a:endParaRPr>
            </a:p>
          </p:txBody>
        </p:sp>
      </p:grpSp>
      <p:sp>
        <p:nvSpPr>
          <p:cNvPr id="174" name="Google Shape;174;p25"/>
          <p:cNvSpPr/>
          <p:nvPr/>
        </p:nvSpPr>
        <p:spPr>
          <a:xfrm>
            <a:off x="502200" y="4017600"/>
            <a:ext cx="976800" cy="102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75" name="Google Shape;175;p25"/>
          <p:cNvGraphicFramePr/>
          <p:nvPr>
            <p:extLst>
              <p:ext uri="{D42A27DB-BD31-4B8C-83A1-F6EECF244321}">
                <p14:modId xmlns:p14="http://schemas.microsoft.com/office/powerpoint/2010/main" val="2229706191"/>
              </p:ext>
            </p:extLst>
          </p:nvPr>
        </p:nvGraphicFramePr>
        <p:xfrm>
          <a:off x="222437" y="600208"/>
          <a:ext cx="4349563" cy="3669641"/>
        </p:xfrm>
        <a:graphic>
          <a:graphicData uri="http://schemas.openxmlformats.org/drawingml/2006/table">
            <a:tbl>
              <a:tblPr>
                <a:noFill/>
                <a:tableStyleId>{0ECB2D68-0A59-4A5A-B642-D4716A3F7241}</a:tableStyleId>
              </a:tblPr>
              <a:tblGrid>
                <a:gridCol w="1347428">
                  <a:extLst>
                    <a:ext uri="{9D8B030D-6E8A-4147-A177-3AD203B41FA5}">
                      <a16:colId xmlns:a16="http://schemas.microsoft.com/office/drawing/2014/main" val="20000"/>
                    </a:ext>
                  </a:extLst>
                </a:gridCol>
                <a:gridCol w="3002135">
                  <a:extLst>
                    <a:ext uri="{9D8B030D-6E8A-4147-A177-3AD203B41FA5}">
                      <a16:colId xmlns:a16="http://schemas.microsoft.com/office/drawing/2014/main" val="20001"/>
                    </a:ext>
                  </a:extLst>
                </a:gridCol>
              </a:tblGrid>
              <a:tr h="524207">
                <a:tc>
                  <a:txBody>
                    <a:bodyPr/>
                    <a:lstStyle/>
                    <a:p>
                      <a:pPr marL="0" lvl="0" indent="0" algn="ctr" rtl="0">
                        <a:spcBef>
                          <a:spcPts val="0"/>
                        </a:spcBef>
                        <a:spcAft>
                          <a:spcPts val="0"/>
                        </a:spcAft>
                        <a:buNone/>
                      </a:pPr>
                      <a:r>
                        <a:rPr lang="en" b="1" dirty="0">
                          <a:latin typeface="Calibri"/>
                          <a:ea typeface="Calibri"/>
                          <a:cs typeface="Calibri"/>
                          <a:sym typeface="Calibri"/>
                        </a:rPr>
                        <a:t>Key Concept</a:t>
                      </a:r>
                      <a:endParaRPr b="1" dirty="0">
                        <a:latin typeface="Calibri"/>
                        <a:ea typeface="Calibri"/>
                        <a:cs typeface="Calibri"/>
                        <a:sym typeface="Calibri"/>
                      </a:endParaRPr>
                    </a:p>
                  </a:txBody>
                  <a:tcPr marL="91425" marR="91425" marT="91425" marB="91425">
                    <a:solidFill>
                      <a:srgbClr val="CCCCCC"/>
                    </a:solidFill>
                  </a:tcPr>
                </a:tc>
                <a:tc>
                  <a:txBody>
                    <a:bodyPr/>
                    <a:lstStyle/>
                    <a:p>
                      <a:pPr marL="0" lvl="0" indent="0" algn="ctr" rtl="0">
                        <a:spcBef>
                          <a:spcPts val="0"/>
                        </a:spcBef>
                        <a:spcAft>
                          <a:spcPts val="0"/>
                        </a:spcAft>
                        <a:buNone/>
                      </a:pPr>
                      <a:r>
                        <a:rPr lang="en" b="1" dirty="0">
                          <a:latin typeface="Calibri"/>
                          <a:ea typeface="Calibri"/>
                          <a:cs typeface="Calibri"/>
                          <a:sym typeface="Calibri"/>
                        </a:rPr>
                        <a:t>Details</a:t>
                      </a:r>
                      <a:endParaRPr b="1" dirty="0">
                        <a:latin typeface="Calibri"/>
                        <a:ea typeface="Calibri"/>
                        <a:cs typeface="Calibri"/>
                        <a:sym typeface="Calibri"/>
                      </a:endParaRPr>
                    </a:p>
                  </a:txBody>
                  <a:tcPr marL="91425" marR="91425" marT="91425" marB="91425">
                    <a:solidFill>
                      <a:srgbClr val="CCCCCC"/>
                    </a:solidFill>
                  </a:tcPr>
                </a:tc>
                <a:extLst>
                  <a:ext uri="{0D108BD9-81ED-4DB2-BD59-A6C34878D82A}">
                    <a16:rowId xmlns:a16="http://schemas.microsoft.com/office/drawing/2014/main" val="10000"/>
                  </a:ext>
                </a:extLst>
              </a:tr>
              <a:tr h="3145434">
                <a:tc>
                  <a:txBody>
                    <a:bodyPr/>
                    <a:lstStyle/>
                    <a:p>
                      <a:pPr marL="0" lvl="0" indent="0" algn="ctr" rtl="0">
                        <a:spcBef>
                          <a:spcPts val="0"/>
                        </a:spcBef>
                        <a:spcAft>
                          <a:spcPts val="0"/>
                        </a:spcAft>
                        <a:buNone/>
                      </a:pPr>
                      <a:r>
                        <a:rPr lang="en" dirty="0">
                          <a:latin typeface="Calibri"/>
                          <a:ea typeface="Calibri"/>
                          <a:cs typeface="Calibri"/>
                          <a:sym typeface="Calibri"/>
                        </a:rPr>
                        <a:t>Missing Data Mechanism</a:t>
                      </a:r>
                      <a:endParaRPr dirty="0">
                        <a:latin typeface="Calibri"/>
                        <a:ea typeface="Calibri"/>
                        <a:cs typeface="Calibri"/>
                        <a:sym typeface="Calibri"/>
                      </a:endParaRPr>
                    </a:p>
                  </a:txBody>
                  <a:tcPr marL="91425" marR="91425" marT="91425" marB="91425" anchor="ctr"/>
                </a:tc>
                <a:tc>
                  <a:txBody>
                    <a:bodyPr/>
                    <a:lstStyle/>
                    <a:p>
                      <a:pPr marL="0" lvl="0" indent="0" algn="l" rtl="0">
                        <a:spcBef>
                          <a:spcPts val="0"/>
                        </a:spcBef>
                        <a:spcAft>
                          <a:spcPts val="0"/>
                        </a:spcAft>
                        <a:buNone/>
                      </a:pPr>
                      <a:r>
                        <a:rPr lang="en" sz="1200" b="1" dirty="0">
                          <a:latin typeface="Calibri"/>
                          <a:ea typeface="Calibri"/>
                          <a:cs typeface="Calibri"/>
                          <a:sym typeface="Calibri"/>
                        </a:rPr>
                        <a:t>Missing Completely at Random (MCAR): </a:t>
                      </a:r>
                      <a:r>
                        <a:rPr lang="en" sz="1200" dirty="0">
                          <a:latin typeface="Calibri"/>
                          <a:ea typeface="Calibri"/>
                          <a:cs typeface="Calibri"/>
                          <a:sym typeface="Calibri"/>
                        </a:rPr>
                        <a:t>Missing values in a dataset have the same probability of being missing.</a:t>
                      </a:r>
                    </a:p>
                    <a:p>
                      <a:pPr marL="0" lvl="0" indent="0" algn="l" rtl="0">
                        <a:spcBef>
                          <a:spcPts val="0"/>
                        </a:spcBef>
                        <a:spcAft>
                          <a:spcPts val="0"/>
                        </a:spcAft>
                        <a:buNone/>
                      </a:pPr>
                      <a:endParaRPr sz="1200" dirty="0">
                        <a:latin typeface="Calibri"/>
                        <a:ea typeface="Calibri"/>
                        <a:cs typeface="Calibri"/>
                        <a:sym typeface="Calibri"/>
                      </a:endParaRPr>
                    </a:p>
                    <a:p>
                      <a:pPr marL="0" lvl="0" indent="0" algn="l" rtl="0">
                        <a:spcBef>
                          <a:spcPts val="0"/>
                        </a:spcBef>
                        <a:spcAft>
                          <a:spcPts val="0"/>
                        </a:spcAft>
                        <a:buNone/>
                      </a:pPr>
                      <a:r>
                        <a:rPr lang="en" sz="1200" b="1" dirty="0">
                          <a:latin typeface="Calibri"/>
                          <a:ea typeface="Calibri"/>
                          <a:cs typeface="Calibri"/>
                          <a:sym typeface="Calibri"/>
                        </a:rPr>
                        <a:t>Missing at Random (MAR): </a:t>
                      </a:r>
                      <a:r>
                        <a:rPr lang="en" sz="1200" dirty="0">
                          <a:latin typeface="Calibri"/>
                          <a:ea typeface="Calibri"/>
                          <a:cs typeface="Calibri"/>
                          <a:sym typeface="Calibri"/>
                        </a:rPr>
                        <a:t>The probability of a variable being missing depends on observed data only.</a:t>
                      </a:r>
                    </a:p>
                    <a:p>
                      <a:pPr marL="0" lvl="0" indent="0" algn="l" rtl="0">
                        <a:spcBef>
                          <a:spcPts val="0"/>
                        </a:spcBef>
                        <a:spcAft>
                          <a:spcPts val="0"/>
                        </a:spcAft>
                        <a:buNone/>
                      </a:pPr>
                      <a:endParaRPr sz="1200" dirty="0">
                        <a:latin typeface="Calibri"/>
                        <a:ea typeface="Calibri"/>
                        <a:cs typeface="Calibri"/>
                        <a:sym typeface="Calibri"/>
                      </a:endParaRPr>
                    </a:p>
                    <a:p>
                      <a:pPr marL="0" lvl="0" indent="0" algn="l" rtl="0">
                        <a:spcBef>
                          <a:spcPts val="0"/>
                        </a:spcBef>
                        <a:spcAft>
                          <a:spcPts val="0"/>
                        </a:spcAft>
                        <a:buNone/>
                      </a:pPr>
                      <a:r>
                        <a:rPr lang="en" sz="1200" b="1" dirty="0">
                          <a:latin typeface="Calibri"/>
                          <a:ea typeface="Calibri"/>
                          <a:cs typeface="Calibri"/>
                          <a:sym typeface="Calibri"/>
                        </a:rPr>
                        <a:t>Missing Not at Random (MNAR): </a:t>
                      </a:r>
                      <a:r>
                        <a:rPr lang="en" sz="1200" dirty="0">
                          <a:latin typeface="Calibri"/>
                          <a:ea typeface="Calibri"/>
                          <a:cs typeface="Calibri"/>
                          <a:sym typeface="Calibri"/>
                        </a:rPr>
                        <a:t>The probability of a variable being missing depends on unobserved data.</a:t>
                      </a:r>
                    </a:p>
                    <a:p>
                      <a:pPr marL="0" lvl="0" indent="0" algn="l" rtl="0">
                        <a:spcBef>
                          <a:spcPts val="0"/>
                        </a:spcBef>
                        <a:spcAft>
                          <a:spcPts val="0"/>
                        </a:spcAft>
                        <a:buNone/>
                      </a:pPr>
                      <a:endParaRPr sz="1200" dirty="0">
                        <a:latin typeface="Calibri"/>
                        <a:ea typeface="Calibri"/>
                        <a:cs typeface="Calibri"/>
                        <a:sym typeface="Calibri"/>
                      </a:endParaRPr>
                    </a:p>
                    <a:p>
                      <a:pPr marL="0" lvl="0" indent="0" algn="l" rtl="0">
                        <a:spcBef>
                          <a:spcPts val="0"/>
                        </a:spcBef>
                        <a:spcAft>
                          <a:spcPts val="0"/>
                        </a:spcAft>
                        <a:buNone/>
                      </a:pPr>
                      <a:r>
                        <a:rPr lang="en" sz="1200" b="1" dirty="0" err="1">
                          <a:latin typeface="Calibri"/>
                          <a:ea typeface="Calibri"/>
                          <a:cs typeface="Calibri"/>
                          <a:sym typeface="Calibri"/>
                        </a:rPr>
                        <a:t>Ignorability</a:t>
                      </a:r>
                      <a:r>
                        <a:rPr lang="en" sz="1200" dirty="0">
                          <a:latin typeface="Calibri"/>
                          <a:ea typeface="Calibri"/>
                          <a:cs typeface="Calibri"/>
                          <a:sym typeface="Calibri"/>
                        </a:rPr>
                        <a:t>: Whether or not the missing data model can be ignored when handling missing data. MAR &amp; MCAR are ignorable.</a:t>
                      </a:r>
                      <a:endParaRPr sz="12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bl>
          </a:graphicData>
        </a:graphic>
      </p:graphicFrame>
      <p:pic>
        <p:nvPicPr>
          <p:cNvPr id="176" name="Google Shape;176;p25"/>
          <p:cNvPicPr preferRelativeResize="0"/>
          <p:nvPr/>
        </p:nvPicPr>
        <p:blipFill>
          <a:blip r:embed="rId3">
            <a:alphaModFix/>
          </a:blip>
          <a:stretch>
            <a:fillRect/>
          </a:stretch>
        </p:blipFill>
        <p:spPr>
          <a:xfrm>
            <a:off x="470325" y="4556333"/>
            <a:ext cx="1284300" cy="117467"/>
          </a:xfrm>
          <a:prstGeom prst="rect">
            <a:avLst/>
          </a:prstGeom>
          <a:noFill/>
          <a:ln>
            <a:noFill/>
          </a:ln>
        </p:spPr>
      </p:pic>
      <p:pic>
        <p:nvPicPr>
          <p:cNvPr id="1030" name="Picture 6" descr="Related image">
            <a:extLst>
              <a:ext uri="{FF2B5EF4-FFF2-40B4-BE49-F238E27FC236}">
                <a16:creationId xmlns:a16="http://schemas.microsoft.com/office/drawing/2014/main" id="{49FBC540-C65A-1149-9D5B-1ECC2A8B5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8773" y="712296"/>
            <a:ext cx="1910789" cy="191078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wood vs carpet">
            <a:extLst>
              <a:ext uri="{FF2B5EF4-FFF2-40B4-BE49-F238E27FC236}">
                <a16:creationId xmlns:a16="http://schemas.microsoft.com/office/drawing/2014/main" id="{DB4754D4-A225-9544-87F6-DA16DA09E0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4804" y="3015696"/>
            <a:ext cx="1025094" cy="64475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too heavy weight scale">
            <a:extLst>
              <a:ext uri="{FF2B5EF4-FFF2-40B4-BE49-F238E27FC236}">
                <a16:creationId xmlns:a16="http://schemas.microsoft.com/office/drawing/2014/main" id="{8AF72D87-3528-6047-8B39-91E18AE9D2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68624" y="2982190"/>
            <a:ext cx="1037037" cy="71176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battery dead">
            <a:extLst>
              <a:ext uri="{FF2B5EF4-FFF2-40B4-BE49-F238E27FC236}">
                <a16:creationId xmlns:a16="http://schemas.microsoft.com/office/drawing/2014/main" id="{A3710733-1721-F04D-894E-D4E7209671A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39027" y="2799663"/>
            <a:ext cx="1428750" cy="14287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D47B0D9-EE24-3C45-85CB-8A347399E4F9}"/>
              </a:ext>
            </a:extLst>
          </p:cNvPr>
          <p:cNvSpPr txBox="1"/>
          <p:nvPr/>
        </p:nvSpPr>
        <p:spPr>
          <a:xfrm>
            <a:off x="5164377" y="3690557"/>
            <a:ext cx="578050" cy="276999"/>
          </a:xfrm>
          <a:prstGeom prst="rect">
            <a:avLst/>
          </a:prstGeom>
          <a:noFill/>
        </p:spPr>
        <p:txBody>
          <a:bodyPr wrap="square" rtlCol="0">
            <a:spAutoFit/>
          </a:bodyPr>
          <a:lstStyle/>
          <a:p>
            <a:pPr algn="ctr"/>
            <a:r>
              <a:rPr lang="en-US" sz="1200" b="1" dirty="0">
                <a:latin typeface="Calibri" panose="020F0502020204030204" pitchFamily="34" charset="0"/>
                <a:cs typeface="Calibri" panose="020F0502020204030204" pitchFamily="34" charset="0"/>
              </a:rPr>
              <a:t>MCAR</a:t>
            </a:r>
          </a:p>
        </p:txBody>
      </p:sp>
      <p:sp>
        <p:nvSpPr>
          <p:cNvPr id="25" name="TextBox 24">
            <a:extLst>
              <a:ext uri="{FF2B5EF4-FFF2-40B4-BE49-F238E27FC236}">
                <a16:creationId xmlns:a16="http://schemas.microsoft.com/office/drawing/2014/main" id="{2B1E14B8-C6DD-6A45-9EF8-FA11980F40CA}"/>
              </a:ext>
            </a:extLst>
          </p:cNvPr>
          <p:cNvSpPr txBox="1"/>
          <p:nvPr/>
        </p:nvSpPr>
        <p:spPr>
          <a:xfrm>
            <a:off x="6565142" y="3690557"/>
            <a:ext cx="578050" cy="276999"/>
          </a:xfrm>
          <a:prstGeom prst="rect">
            <a:avLst/>
          </a:prstGeom>
          <a:noFill/>
        </p:spPr>
        <p:txBody>
          <a:bodyPr wrap="square" rtlCol="0">
            <a:spAutoFit/>
          </a:bodyPr>
          <a:lstStyle/>
          <a:p>
            <a:pPr algn="ctr"/>
            <a:r>
              <a:rPr lang="en-US" sz="1200" b="1" dirty="0">
                <a:latin typeface="Calibri" panose="020F0502020204030204" pitchFamily="34" charset="0"/>
                <a:cs typeface="Calibri" panose="020F0502020204030204" pitchFamily="34" charset="0"/>
              </a:rPr>
              <a:t>MAR</a:t>
            </a:r>
          </a:p>
        </p:txBody>
      </p:sp>
      <p:sp>
        <p:nvSpPr>
          <p:cNvPr id="26" name="TextBox 25">
            <a:extLst>
              <a:ext uri="{FF2B5EF4-FFF2-40B4-BE49-F238E27FC236}">
                <a16:creationId xmlns:a16="http://schemas.microsoft.com/office/drawing/2014/main" id="{B6CEC032-F7F6-E643-9A2F-664398CFCBEF}"/>
              </a:ext>
            </a:extLst>
          </p:cNvPr>
          <p:cNvSpPr txBox="1"/>
          <p:nvPr/>
        </p:nvSpPr>
        <p:spPr>
          <a:xfrm>
            <a:off x="8040365" y="3690557"/>
            <a:ext cx="664220" cy="276999"/>
          </a:xfrm>
          <a:prstGeom prst="rect">
            <a:avLst/>
          </a:prstGeom>
          <a:noFill/>
        </p:spPr>
        <p:txBody>
          <a:bodyPr wrap="square" rtlCol="0">
            <a:spAutoFit/>
          </a:bodyPr>
          <a:lstStyle/>
          <a:p>
            <a:pPr algn="ctr"/>
            <a:r>
              <a:rPr lang="en-US" sz="1200" b="1" dirty="0">
                <a:latin typeface="Calibri" panose="020F0502020204030204" pitchFamily="34" charset="0"/>
                <a:cs typeface="Calibri" panose="020F0502020204030204" pitchFamily="34" charset="0"/>
              </a:rPr>
              <a:t>MNAR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9D2750D-A14F-EC4A-BB0C-9C63B6C32D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5" name="Google Shape;165;p25">
            <a:extLst>
              <a:ext uri="{FF2B5EF4-FFF2-40B4-BE49-F238E27FC236}">
                <a16:creationId xmlns:a16="http://schemas.microsoft.com/office/drawing/2014/main" id="{15A110E9-7383-C241-8805-C76B694E2793}"/>
              </a:ext>
            </a:extLst>
          </p:cNvPr>
          <p:cNvSpPr txBox="1">
            <a:spLocks noGrp="1"/>
          </p:cNvSpPr>
          <p:nvPr>
            <p:ph type="title"/>
          </p:nvPr>
        </p:nvSpPr>
        <p:spPr>
          <a:xfrm>
            <a:off x="317849" y="12453"/>
            <a:ext cx="7196134" cy="6075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dirty="0">
                <a:latin typeface="Calibri"/>
                <a:ea typeface="Calibri"/>
                <a:cs typeface="Calibri"/>
                <a:sym typeface="Calibri"/>
              </a:rPr>
              <a:t>Background – Handling Missing Data</a:t>
            </a:r>
            <a:endParaRPr dirty="0">
              <a:latin typeface="Calibri"/>
              <a:ea typeface="Calibri"/>
              <a:cs typeface="Calibri"/>
              <a:sym typeface="Calibri"/>
            </a:endParaRPr>
          </a:p>
        </p:txBody>
      </p:sp>
      <p:graphicFrame>
        <p:nvGraphicFramePr>
          <p:cNvPr id="14" name="Table 13">
            <a:extLst>
              <a:ext uri="{FF2B5EF4-FFF2-40B4-BE49-F238E27FC236}">
                <a16:creationId xmlns:a16="http://schemas.microsoft.com/office/drawing/2014/main" id="{FFF79CDB-74DA-1B4B-A49C-E60C68362FF6}"/>
              </a:ext>
            </a:extLst>
          </p:cNvPr>
          <p:cNvGraphicFramePr>
            <a:graphicFrameLocks noGrp="1"/>
          </p:cNvGraphicFramePr>
          <p:nvPr>
            <p:extLst>
              <p:ext uri="{D42A27DB-BD31-4B8C-83A1-F6EECF244321}">
                <p14:modId xmlns:p14="http://schemas.microsoft.com/office/powerpoint/2010/main" val="2436087796"/>
              </p:ext>
            </p:extLst>
          </p:nvPr>
        </p:nvGraphicFramePr>
        <p:xfrm>
          <a:off x="422469" y="603885"/>
          <a:ext cx="4260848" cy="914370"/>
        </p:xfrm>
        <a:graphic>
          <a:graphicData uri="http://schemas.openxmlformats.org/drawingml/2006/table">
            <a:tbl>
              <a:tblPr>
                <a:noFill/>
                <a:tableStyleId>{0ECB2D68-0A59-4A5A-B642-D4716A3F7241}</a:tableStyleId>
              </a:tblPr>
              <a:tblGrid>
                <a:gridCol w="1016717">
                  <a:extLst>
                    <a:ext uri="{9D8B030D-6E8A-4147-A177-3AD203B41FA5}">
                      <a16:colId xmlns:a16="http://schemas.microsoft.com/office/drawing/2014/main" val="1929280035"/>
                    </a:ext>
                  </a:extLst>
                </a:gridCol>
                <a:gridCol w="3244131">
                  <a:extLst>
                    <a:ext uri="{9D8B030D-6E8A-4147-A177-3AD203B41FA5}">
                      <a16:colId xmlns:a16="http://schemas.microsoft.com/office/drawing/2014/main" val="407929701"/>
                    </a:ext>
                  </a:extLst>
                </a:gridCol>
              </a:tblGrid>
              <a:tr h="511925">
                <a:tc>
                  <a:txBody>
                    <a:bodyPr/>
                    <a:lstStyle/>
                    <a:p>
                      <a:pPr marL="0" lvl="0" indent="0" algn="ctr" rtl="0">
                        <a:spcBef>
                          <a:spcPts val="0"/>
                        </a:spcBef>
                        <a:spcAft>
                          <a:spcPts val="0"/>
                        </a:spcAft>
                        <a:buNone/>
                      </a:pPr>
                      <a:r>
                        <a:rPr lang="en" b="1" dirty="0">
                          <a:latin typeface="Calibri"/>
                          <a:ea typeface="Calibri"/>
                          <a:cs typeface="Calibri"/>
                          <a:sym typeface="Calibri"/>
                        </a:rPr>
                        <a:t>Deletion</a:t>
                      </a:r>
                      <a:endParaRPr b="1" dirty="0">
                        <a:latin typeface="Calibri"/>
                        <a:ea typeface="Calibri"/>
                        <a:cs typeface="Calibri"/>
                        <a:sym typeface="Calibri"/>
                      </a:endParaRPr>
                    </a:p>
                  </a:txBody>
                  <a:tcPr marL="91425" marR="91425" marT="91425" marB="91425" anchor="ctr"/>
                </a:tc>
                <a:tc>
                  <a:txBody>
                    <a:bodyPr/>
                    <a:lstStyle/>
                    <a:p>
                      <a:pPr marL="0" lvl="0" indent="0" algn="l" rtl="0">
                        <a:spcBef>
                          <a:spcPts val="0"/>
                        </a:spcBef>
                        <a:spcAft>
                          <a:spcPts val="0"/>
                        </a:spcAft>
                        <a:buNone/>
                      </a:pPr>
                      <a:r>
                        <a:rPr lang="en" sz="1200" b="1" dirty="0">
                          <a:latin typeface="Calibri"/>
                          <a:ea typeface="Calibri"/>
                          <a:cs typeface="Calibri"/>
                          <a:sym typeface="Calibri"/>
                        </a:rPr>
                        <a:t>Listwise Deletion / Complete-Case Analysis: </a:t>
                      </a:r>
                      <a:r>
                        <a:rPr lang="en" sz="1200" dirty="0">
                          <a:latin typeface="Calibri"/>
                          <a:ea typeface="Calibri"/>
                          <a:cs typeface="Calibri"/>
                          <a:sym typeface="Calibri"/>
                        </a:rPr>
                        <a:t>A tactic to handle missing data by removing any records with one or more missing values in the feature space.</a:t>
                      </a:r>
                      <a:endParaRPr sz="12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3178680048"/>
                  </a:ext>
                </a:extLst>
              </a:tr>
            </a:tbl>
          </a:graphicData>
        </a:graphic>
      </p:graphicFrame>
      <p:graphicFrame>
        <p:nvGraphicFramePr>
          <p:cNvPr id="15" name="Table 14">
            <a:extLst>
              <a:ext uri="{FF2B5EF4-FFF2-40B4-BE49-F238E27FC236}">
                <a16:creationId xmlns:a16="http://schemas.microsoft.com/office/drawing/2014/main" id="{7DEBFA72-461E-C14C-B09C-F5DD7F853B07}"/>
              </a:ext>
            </a:extLst>
          </p:cNvPr>
          <p:cNvGraphicFramePr>
            <a:graphicFrameLocks noGrp="1"/>
          </p:cNvGraphicFramePr>
          <p:nvPr>
            <p:extLst>
              <p:ext uri="{D42A27DB-BD31-4B8C-83A1-F6EECF244321}">
                <p14:modId xmlns:p14="http://schemas.microsoft.com/office/powerpoint/2010/main" val="4103809655"/>
              </p:ext>
            </p:extLst>
          </p:nvPr>
        </p:nvGraphicFramePr>
        <p:xfrm>
          <a:off x="422469" y="2672504"/>
          <a:ext cx="4260849" cy="1097250"/>
        </p:xfrm>
        <a:graphic>
          <a:graphicData uri="http://schemas.openxmlformats.org/drawingml/2006/table">
            <a:tbl>
              <a:tblPr>
                <a:noFill/>
                <a:tableStyleId>{0ECB2D68-0A59-4A5A-B642-D4716A3F7241}</a:tableStyleId>
              </a:tblPr>
              <a:tblGrid>
                <a:gridCol w="1016718">
                  <a:extLst>
                    <a:ext uri="{9D8B030D-6E8A-4147-A177-3AD203B41FA5}">
                      <a16:colId xmlns:a16="http://schemas.microsoft.com/office/drawing/2014/main" val="3909403246"/>
                    </a:ext>
                  </a:extLst>
                </a:gridCol>
                <a:gridCol w="3244131">
                  <a:extLst>
                    <a:ext uri="{9D8B030D-6E8A-4147-A177-3AD203B41FA5}">
                      <a16:colId xmlns:a16="http://schemas.microsoft.com/office/drawing/2014/main" val="2591922979"/>
                    </a:ext>
                  </a:extLst>
                </a:gridCol>
              </a:tblGrid>
              <a:tr h="548650">
                <a:tc>
                  <a:txBody>
                    <a:bodyPr/>
                    <a:lstStyle/>
                    <a:p>
                      <a:pPr marL="0" lvl="0" indent="0" algn="ctr" rtl="0">
                        <a:spcBef>
                          <a:spcPts val="0"/>
                        </a:spcBef>
                        <a:spcAft>
                          <a:spcPts val="0"/>
                        </a:spcAft>
                        <a:buNone/>
                      </a:pPr>
                      <a:r>
                        <a:rPr lang="en" b="1" dirty="0">
                          <a:latin typeface="Calibri"/>
                          <a:ea typeface="Calibri"/>
                          <a:cs typeface="Calibri"/>
                          <a:sym typeface="Calibri"/>
                        </a:rPr>
                        <a:t>Imputation</a:t>
                      </a:r>
                      <a:endParaRPr b="1" dirty="0">
                        <a:latin typeface="Calibri"/>
                        <a:ea typeface="Calibri"/>
                        <a:cs typeface="Calibri"/>
                        <a:sym typeface="Calibri"/>
                      </a:endParaRPr>
                    </a:p>
                  </a:txBody>
                  <a:tcPr marL="91425" marR="91425" marT="91425" marB="91425" anchor="ctr"/>
                </a:tc>
                <a:tc>
                  <a:txBody>
                    <a:bodyPr/>
                    <a:lstStyle/>
                    <a:p>
                      <a:pPr marL="0" lvl="0" indent="0" algn="l" rtl="0">
                        <a:spcBef>
                          <a:spcPts val="0"/>
                        </a:spcBef>
                        <a:spcAft>
                          <a:spcPts val="0"/>
                        </a:spcAft>
                        <a:buNone/>
                      </a:pPr>
                      <a:r>
                        <a:rPr lang="en" sz="1200" b="1" dirty="0">
                          <a:latin typeface="Calibri"/>
                          <a:ea typeface="Calibri"/>
                          <a:cs typeface="Calibri"/>
                          <a:sym typeface="Calibri"/>
                        </a:rPr>
                        <a:t>Univariate: </a:t>
                      </a:r>
                      <a:r>
                        <a:rPr lang="en" sz="1200" dirty="0">
                          <a:latin typeface="Calibri"/>
                          <a:ea typeface="Calibri"/>
                          <a:cs typeface="Calibri"/>
                          <a:sym typeface="Calibri"/>
                        </a:rPr>
                        <a:t>Imputation of a target variable using only the observations in that target variable.</a:t>
                      </a:r>
                      <a:endParaRPr sz="1200" dirty="0">
                        <a:latin typeface="Calibri"/>
                        <a:ea typeface="Calibri"/>
                        <a:cs typeface="Calibri"/>
                        <a:sym typeface="Calibri"/>
                      </a:endParaRPr>
                    </a:p>
                    <a:p>
                      <a:pPr marL="0" lvl="0" indent="0" algn="l" rtl="0">
                        <a:spcBef>
                          <a:spcPts val="0"/>
                        </a:spcBef>
                        <a:spcAft>
                          <a:spcPts val="0"/>
                        </a:spcAft>
                        <a:buNone/>
                      </a:pPr>
                      <a:r>
                        <a:rPr lang="en" sz="1200" b="1" dirty="0">
                          <a:latin typeface="Calibri"/>
                          <a:ea typeface="Calibri"/>
                          <a:cs typeface="Calibri"/>
                          <a:sym typeface="Calibri"/>
                        </a:rPr>
                        <a:t>Multivariate: </a:t>
                      </a:r>
                      <a:r>
                        <a:rPr lang="en" sz="1200" dirty="0">
                          <a:latin typeface="Calibri"/>
                          <a:ea typeface="Calibri"/>
                          <a:cs typeface="Calibri"/>
                          <a:sym typeface="Calibri"/>
                        </a:rPr>
                        <a:t>Imputation of a target variable using observed records in one or more other variables.</a:t>
                      </a:r>
                      <a:endParaRPr sz="12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3859449636"/>
                  </a:ext>
                </a:extLst>
              </a:tr>
            </a:tbl>
          </a:graphicData>
        </a:graphic>
      </p:graphicFrame>
      <p:graphicFrame>
        <p:nvGraphicFramePr>
          <p:cNvPr id="16" name="Table 15">
            <a:extLst>
              <a:ext uri="{FF2B5EF4-FFF2-40B4-BE49-F238E27FC236}">
                <a16:creationId xmlns:a16="http://schemas.microsoft.com/office/drawing/2014/main" id="{565A612A-D169-A74C-BE76-012C30CEE892}"/>
              </a:ext>
            </a:extLst>
          </p:cNvPr>
          <p:cNvGraphicFramePr>
            <a:graphicFrameLocks noGrp="1"/>
          </p:cNvGraphicFramePr>
          <p:nvPr>
            <p:extLst>
              <p:ext uri="{D42A27DB-BD31-4B8C-83A1-F6EECF244321}">
                <p14:modId xmlns:p14="http://schemas.microsoft.com/office/powerpoint/2010/main" val="2863095225"/>
              </p:ext>
            </p:extLst>
          </p:nvPr>
        </p:nvGraphicFramePr>
        <p:xfrm>
          <a:off x="5555875" y="1615335"/>
          <a:ext cx="3346069" cy="1097250"/>
        </p:xfrm>
        <a:graphic>
          <a:graphicData uri="http://schemas.openxmlformats.org/drawingml/2006/table">
            <a:tbl>
              <a:tblPr>
                <a:noFill/>
                <a:tableStyleId>{0ECB2D68-0A59-4A5A-B642-D4716A3F7241}</a:tableStyleId>
              </a:tblPr>
              <a:tblGrid>
                <a:gridCol w="954158">
                  <a:extLst>
                    <a:ext uri="{9D8B030D-6E8A-4147-A177-3AD203B41FA5}">
                      <a16:colId xmlns:a16="http://schemas.microsoft.com/office/drawing/2014/main" val="1744525902"/>
                    </a:ext>
                  </a:extLst>
                </a:gridCol>
                <a:gridCol w="2391911">
                  <a:extLst>
                    <a:ext uri="{9D8B030D-6E8A-4147-A177-3AD203B41FA5}">
                      <a16:colId xmlns:a16="http://schemas.microsoft.com/office/drawing/2014/main" val="1835012090"/>
                    </a:ext>
                  </a:extLst>
                </a:gridCol>
              </a:tblGrid>
              <a:tr h="555800">
                <a:tc>
                  <a:txBody>
                    <a:bodyPr/>
                    <a:lstStyle/>
                    <a:p>
                      <a:pPr marL="0" lvl="0" indent="0" algn="ctr" rtl="0">
                        <a:spcBef>
                          <a:spcPts val="0"/>
                        </a:spcBef>
                        <a:spcAft>
                          <a:spcPts val="0"/>
                        </a:spcAft>
                        <a:buClr>
                          <a:schemeClr val="dk1"/>
                        </a:buClr>
                        <a:buSzPts val="1100"/>
                        <a:buFont typeface="Arial"/>
                        <a:buNone/>
                      </a:pPr>
                      <a:r>
                        <a:rPr lang="en" b="1" dirty="0">
                          <a:solidFill>
                            <a:schemeClr val="dk1"/>
                          </a:solidFill>
                          <a:latin typeface="Calibri"/>
                          <a:ea typeface="Calibri"/>
                          <a:cs typeface="Calibri"/>
                          <a:sym typeface="Calibri"/>
                        </a:rPr>
                        <a:t>Analysis</a:t>
                      </a:r>
                      <a:r>
                        <a:rPr lang="en" dirty="0">
                          <a:solidFill>
                            <a:schemeClr val="dk1"/>
                          </a:solidFill>
                          <a:latin typeface="Calibri"/>
                          <a:ea typeface="Calibri"/>
                          <a:cs typeface="Calibri"/>
                          <a:sym typeface="Calibri"/>
                        </a:rPr>
                        <a:t> </a:t>
                      </a:r>
                      <a:r>
                        <a:rPr lang="en" b="1" dirty="0">
                          <a:solidFill>
                            <a:schemeClr val="dk1"/>
                          </a:solidFill>
                          <a:latin typeface="Calibri"/>
                          <a:ea typeface="Calibri"/>
                          <a:cs typeface="Calibri"/>
                          <a:sym typeface="Calibri"/>
                        </a:rPr>
                        <a:t>Models</a:t>
                      </a:r>
                      <a:endParaRPr b="1" dirty="0">
                        <a:latin typeface="Calibri"/>
                        <a:ea typeface="Calibri"/>
                        <a:cs typeface="Calibri"/>
                        <a:sym typeface="Calibri"/>
                      </a:endParaRPr>
                    </a:p>
                  </a:txBody>
                  <a:tcPr marL="91425" marR="91425" marT="91425" marB="91425" anchor="ctr"/>
                </a:tc>
                <a:tc>
                  <a:txBody>
                    <a:bodyPr/>
                    <a:lstStyle/>
                    <a:p>
                      <a:pPr marL="0" lvl="0" indent="0" algn="l" rtl="0">
                        <a:spcBef>
                          <a:spcPts val="0"/>
                        </a:spcBef>
                        <a:spcAft>
                          <a:spcPts val="0"/>
                        </a:spcAft>
                        <a:buNone/>
                      </a:pPr>
                      <a:r>
                        <a:rPr lang="en" sz="1200" b="1" dirty="0">
                          <a:latin typeface="Calibri"/>
                          <a:ea typeface="Calibri"/>
                          <a:cs typeface="Calibri"/>
                          <a:sym typeface="Calibri"/>
                        </a:rPr>
                        <a:t>Linear &amp; Logistic Regression: </a:t>
                      </a:r>
                      <a:r>
                        <a:rPr lang="en" sz="1200" b="0" dirty="0">
                          <a:latin typeface="Calibri"/>
                          <a:ea typeface="Calibri"/>
                          <a:cs typeface="Calibri"/>
                          <a:sym typeface="Calibri"/>
                        </a:rPr>
                        <a:t>S</a:t>
                      </a:r>
                      <a:r>
                        <a:rPr lang="en" sz="1200" dirty="0">
                          <a:latin typeface="Calibri"/>
                          <a:ea typeface="Calibri"/>
                          <a:cs typeface="Calibri"/>
                          <a:sym typeface="Calibri"/>
                        </a:rPr>
                        <a:t>upervised models extended to handle multiply imputed data and accurately pool parameters for inference.</a:t>
                      </a:r>
                      <a:endParaRPr sz="12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2011554493"/>
                  </a:ext>
                </a:extLst>
              </a:tr>
            </a:tbl>
          </a:graphicData>
        </a:graphic>
      </p:graphicFrame>
      <p:cxnSp>
        <p:nvCxnSpPr>
          <p:cNvPr id="17" name="Google Shape;127;p23">
            <a:extLst>
              <a:ext uri="{FF2B5EF4-FFF2-40B4-BE49-F238E27FC236}">
                <a16:creationId xmlns:a16="http://schemas.microsoft.com/office/drawing/2014/main" id="{3331CD22-7D2C-A141-80F2-DE6F7CC55B22}"/>
              </a:ext>
            </a:extLst>
          </p:cNvPr>
          <p:cNvCxnSpPr>
            <a:cxnSpLocks/>
            <a:endCxn id="16" idx="1"/>
          </p:cNvCxnSpPr>
          <p:nvPr/>
        </p:nvCxnSpPr>
        <p:spPr>
          <a:xfrm>
            <a:off x="4683317" y="1006469"/>
            <a:ext cx="872558" cy="1157491"/>
          </a:xfrm>
          <a:prstGeom prst="straightConnector1">
            <a:avLst/>
          </a:prstGeom>
          <a:noFill/>
          <a:ln w="9525" cap="flat" cmpd="sng">
            <a:solidFill>
              <a:srgbClr val="233A44"/>
            </a:solidFill>
            <a:prstDash val="solid"/>
            <a:round/>
            <a:headEnd type="none" w="med" len="med"/>
            <a:tailEnd type="triangle" w="med" len="med"/>
          </a:ln>
        </p:spPr>
      </p:cxnSp>
      <p:cxnSp>
        <p:nvCxnSpPr>
          <p:cNvPr id="19" name="Google Shape;127;p23">
            <a:extLst>
              <a:ext uri="{FF2B5EF4-FFF2-40B4-BE49-F238E27FC236}">
                <a16:creationId xmlns:a16="http://schemas.microsoft.com/office/drawing/2014/main" id="{E088D7F6-1CEC-6B47-A83D-CB5E546C3BCC}"/>
              </a:ext>
            </a:extLst>
          </p:cNvPr>
          <p:cNvCxnSpPr>
            <a:cxnSpLocks/>
            <a:stCxn id="15" idx="3"/>
          </p:cNvCxnSpPr>
          <p:nvPr/>
        </p:nvCxnSpPr>
        <p:spPr>
          <a:xfrm flipV="1">
            <a:off x="4683318" y="2204041"/>
            <a:ext cx="872557" cy="1017088"/>
          </a:xfrm>
          <a:prstGeom prst="straightConnector1">
            <a:avLst/>
          </a:prstGeom>
          <a:noFill/>
          <a:ln w="9525" cap="flat" cmpd="sng">
            <a:solidFill>
              <a:srgbClr val="233A44"/>
            </a:solidFill>
            <a:prstDash val="solid"/>
            <a:round/>
            <a:headEnd type="none" w="med" len="med"/>
            <a:tailEnd type="triangle" w="med" len="med"/>
          </a:ln>
        </p:spPr>
      </p:cxnSp>
      <p:grpSp>
        <p:nvGrpSpPr>
          <p:cNvPr id="28" name="Google Shape;167;p25">
            <a:extLst>
              <a:ext uri="{FF2B5EF4-FFF2-40B4-BE49-F238E27FC236}">
                <a16:creationId xmlns:a16="http://schemas.microsoft.com/office/drawing/2014/main" id="{F3495AF4-23FC-8848-A064-B68AC613869C}"/>
              </a:ext>
            </a:extLst>
          </p:cNvPr>
          <p:cNvGrpSpPr/>
          <p:nvPr/>
        </p:nvGrpSpPr>
        <p:grpSpPr>
          <a:xfrm>
            <a:off x="5197075" y="4828175"/>
            <a:ext cx="3175400" cy="152100"/>
            <a:chOff x="5250225" y="4776600"/>
            <a:chExt cx="3175400" cy="152100"/>
          </a:xfrm>
        </p:grpSpPr>
        <p:grpSp>
          <p:nvGrpSpPr>
            <p:cNvPr id="29" name="Google Shape;168;p25">
              <a:extLst>
                <a:ext uri="{FF2B5EF4-FFF2-40B4-BE49-F238E27FC236}">
                  <a16:creationId xmlns:a16="http://schemas.microsoft.com/office/drawing/2014/main" id="{448C058C-B53A-3D49-ADF3-6CB5832429F9}"/>
                </a:ext>
              </a:extLst>
            </p:cNvPr>
            <p:cNvGrpSpPr/>
            <p:nvPr/>
          </p:nvGrpSpPr>
          <p:grpSpPr>
            <a:xfrm>
              <a:off x="5250225" y="4776600"/>
              <a:ext cx="1887500" cy="152100"/>
              <a:chOff x="4133025" y="501425"/>
              <a:chExt cx="1887500" cy="152100"/>
            </a:xfrm>
          </p:grpSpPr>
          <p:sp>
            <p:nvSpPr>
              <p:cNvPr id="32" name="Google Shape;169;p25">
                <a:extLst>
                  <a:ext uri="{FF2B5EF4-FFF2-40B4-BE49-F238E27FC236}">
                    <a16:creationId xmlns:a16="http://schemas.microsoft.com/office/drawing/2014/main" id="{C726FC94-C9B8-6E40-B7B6-A4C1A74A74F3}"/>
                  </a:ext>
                </a:extLst>
              </p:cNvPr>
              <p:cNvSpPr/>
              <p:nvPr/>
            </p:nvSpPr>
            <p:spPr>
              <a:xfrm>
                <a:off x="4133025" y="501425"/>
                <a:ext cx="717600" cy="152100"/>
              </a:xfrm>
              <a:prstGeom prst="chevron">
                <a:avLst>
                  <a:gd name="adj" fmla="val 50000"/>
                </a:avLst>
              </a:prstGeom>
              <a:solidFill>
                <a:srgbClr val="D9D9D9"/>
              </a:solidFill>
              <a:ln w="9525" cap="flat" cmpd="sng">
                <a:solidFill>
                  <a:srgbClr val="233A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latin typeface="Nunito"/>
                    <a:ea typeface="Nunito"/>
                    <a:cs typeface="Nunito"/>
                    <a:sym typeface="Nunito"/>
                  </a:rPr>
                  <a:t>Problem</a:t>
                </a:r>
                <a:endParaRPr sz="600">
                  <a:latin typeface="Nunito"/>
                  <a:ea typeface="Nunito"/>
                  <a:cs typeface="Nunito"/>
                  <a:sym typeface="Nunito"/>
                </a:endParaRPr>
              </a:p>
            </p:txBody>
          </p:sp>
          <p:sp>
            <p:nvSpPr>
              <p:cNvPr id="33" name="Google Shape;170;p25">
                <a:extLst>
                  <a:ext uri="{FF2B5EF4-FFF2-40B4-BE49-F238E27FC236}">
                    <a16:creationId xmlns:a16="http://schemas.microsoft.com/office/drawing/2014/main" id="{B057A8B6-5FA3-0347-BC74-AC7A254015F8}"/>
                  </a:ext>
                </a:extLst>
              </p:cNvPr>
              <p:cNvSpPr/>
              <p:nvPr/>
            </p:nvSpPr>
            <p:spPr>
              <a:xfrm>
                <a:off x="4711075" y="501425"/>
                <a:ext cx="679200" cy="152100"/>
              </a:xfrm>
              <a:prstGeom prst="chevron">
                <a:avLst>
                  <a:gd name="adj" fmla="val 50000"/>
                </a:avLst>
              </a:prstGeom>
              <a:solidFill>
                <a:srgbClr val="D9D9D9"/>
              </a:solidFill>
              <a:ln w="9525" cap="flat" cmpd="sng">
                <a:solidFill>
                  <a:srgbClr val="233A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latin typeface="Nunito"/>
                    <a:ea typeface="Nunito"/>
                    <a:cs typeface="Nunito"/>
                    <a:sym typeface="Nunito"/>
                  </a:rPr>
                  <a:t>Purpose</a:t>
                </a:r>
                <a:endParaRPr sz="600">
                  <a:latin typeface="Nunito"/>
                  <a:ea typeface="Nunito"/>
                  <a:cs typeface="Nunito"/>
                  <a:sym typeface="Nunito"/>
                </a:endParaRPr>
              </a:p>
            </p:txBody>
          </p:sp>
          <p:sp>
            <p:nvSpPr>
              <p:cNvPr id="34" name="Google Shape;171;p25">
                <a:extLst>
                  <a:ext uri="{FF2B5EF4-FFF2-40B4-BE49-F238E27FC236}">
                    <a16:creationId xmlns:a16="http://schemas.microsoft.com/office/drawing/2014/main" id="{52AFD6C3-8115-A14B-9881-92BE625AC57B}"/>
                  </a:ext>
                </a:extLst>
              </p:cNvPr>
              <p:cNvSpPr/>
              <p:nvPr/>
            </p:nvSpPr>
            <p:spPr>
              <a:xfrm>
                <a:off x="5250725" y="501425"/>
                <a:ext cx="769800" cy="152100"/>
              </a:xfrm>
              <a:prstGeom prst="chevron">
                <a:avLst>
                  <a:gd name="adj" fmla="val 50000"/>
                </a:avLst>
              </a:prstGeom>
              <a:solidFill>
                <a:srgbClr val="980000"/>
              </a:solidFill>
              <a:ln w="9525" cap="flat" cmpd="sng">
                <a:solidFill>
                  <a:srgbClr val="233A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latin typeface="Nunito"/>
                    <a:ea typeface="Nunito"/>
                    <a:cs typeface="Nunito"/>
                    <a:sym typeface="Nunito"/>
                  </a:rPr>
                  <a:t>Background</a:t>
                </a:r>
                <a:endParaRPr sz="600">
                  <a:latin typeface="Nunito"/>
                  <a:ea typeface="Nunito"/>
                  <a:cs typeface="Nunito"/>
                  <a:sym typeface="Nunito"/>
                </a:endParaRPr>
              </a:p>
            </p:txBody>
          </p:sp>
        </p:grpSp>
        <p:sp>
          <p:nvSpPr>
            <p:cNvPr id="30" name="Google Shape;172;p25">
              <a:extLst>
                <a:ext uri="{FF2B5EF4-FFF2-40B4-BE49-F238E27FC236}">
                  <a16:creationId xmlns:a16="http://schemas.microsoft.com/office/drawing/2014/main" id="{E52E0C8F-B53E-2147-B381-E69CB9F589B3}"/>
                </a:ext>
              </a:extLst>
            </p:cNvPr>
            <p:cNvSpPr/>
            <p:nvPr/>
          </p:nvSpPr>
          <p:spPr>
            <a:xfrm>
              <a:off x="7033925" y="4776600"/>
              <a:ext cx="791700" cy="152100"/>
            </a:xfrm>
            <a:prstGeom prst="chevron">
              <a:avLst>
                <a:gd name="adj" fmla="val 50000"/>
              </a:avLst>
            </a:prstGeom>
            <a:solidFill>
              <a:srgbClr val="D9D9D9"/>
            </a:solidFill>
            <a:ln w="9525" cap="flat" cmpd="sng">
              <a:solidFill>
                <a:srgbClr val="233A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latin typeface="Nunito"/>
                  <a:ea typeface="Nunito"/>
                  <a:cs typeface="Nunito"/>
                  <a:sym typeface="Nunito"/>
                </a:rPr>
                <a:t>Autoimpute</a:t>
              </a:r>
              <a:endParaRPr sz="600">
                <a:latin typeface="Nunito"/>
                <a:ea typeface="Nunito"/>
                <a:cs typeface="Nunito"/>
                <a:sym typeface="Nunito"/>
              </a:endParaRPr>
            </a:p>
          </p:txBody>
        </p:sp>
        <p:sp>
          <p:nvSpPr>
            <p:cNvPr id="31" name="Google Shape;173;p25">
              <a:extLst>
                <a:ext uri="{FF2B5EF4-FFF2-40B4-BE49-F238E27FC236}">
                  <a16:creationId xmlns:a16="http://schemas.microsoft.com/office/drawing/2014/main" id="{12AE0FDC-49E1-4940-9DC1-60CF2F6D39AB}"/>
                </a:ext>
              </a:extLst>
            </p:cNvPr>
            <p:cNvSpPr/>
            <p:nvPr/>
          </p:nvSpPr>
          <p:spPr>
            <a:xfrm>
              <a:off x="7708025" y="4776600"/>
              <a:ext cx="717600" cy="152100"/>
            </a:xfrm>
            <a:prstGeom prst="chevron">
              <a:avLst>
                <a:gd name="adj" fmla="val 50000"/>
              </a:avLst>
            </a:prstGeom>
            <a:solidFill>
              <a:srgbClr val="D9D9D9"/>
            </a:solidFill>
            <a:ln w="9525" cap="flat" cmpd="sng">
              <a:solidFill>
                <a:srgbClr val="233A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latin typeface="Nunito"/>
                  <a:ea typeface="Nunito"/>
                  <a:cs typeface="Nunito"/>
                  <a:sym typeface="Nunito"/>
                </a:rPr>
                <a:t>Conclusion</a:t>
              </a:r>
              <a:endParaRPr sz="600">
                <a:latin typeface="Nunito"/>
                <a:ea typeface="Nunito"/>
                <a:cs typeface="Nunito"/>
                <a:sym typeface="Nunito"/>
              </a:endParaRPr>
            </a:p>
          </p:txBody>
        </p:sp>
      </p:grpSp>
    </p:spTree>
    <p:extLst>
      <p:ext uri="{BB962C8B-B14F-4D97-AF65-F5344CB8AC3E}">
        <p14:creationId xmlns:p14="http://schemas.microsoft.com/office/powerpoint/2010/main" val="1019677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2" name="Google Shape;182;p26"/>
          <p:cNvSpPr txBox="1">
            <a:spLocks noGrp="1"/>
          </p:cNvSpPr>
          <p:nvPr>
            <p:ph type="sldNum" idx="12"/>
          </p:nvPr>
        </p:nvSpPr>
        <p:spPr>
          <a:xfrm>
            <a:off x="6457950" y="4767263"/>
            <a:ext cx="2114700" cy="273900"/>
          </a:xfrm>
          <a:prstGeom prst="rect">
            <a:avLst/>
          </a:prstGeom>
        </p:spPr>
        <p:txBody>
          <a:bodyPr spcFirstLastPara="1" wrap="square" lIns="68575" tIns="34275" rIns="68575" bIns="34275" anchor="t"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183" name="Google Shape;183;p26"/>
          <p:cNvGrpSpPr/>
          <p:nvPr/>
        </p:nvGrpSpPr>
        <p:grpSpPr>
          <a:xfrm>
            <a:off x="5197075" y="4828175"/>
            <a:ext cx="3175400" cy="152100"/>
            <a:chOff x="5250225" y="4776600"/>
            <a:chExt cx="3175400" cy="152100"/>
          </a:xfrm>
        </p:grpSpPr>
        <p:grpSp>
          <p:nvGrpSpPr>
            <p:cNvPr id="184" name="Google Shape;184;p26"/>
            <p:cNvGrpSpPr/>
            <p:nvPr/>
          </p:nvGrpSpPr>
          <p:grpSpPr>
            <a:xfrm>
              <a:off x="5250225" y="4776600"/>
              <a:ext cx="1887500" cy="152100"/>
              <a:chOff x="4133025" y="501425"/>
              <a:chExt cx="1887500" cy="152100"/>
            </a:xfrm>
          </p:grpSpPr>
          <p:sp>
            <p:nvSpPr>
              <p:cNvPr id="185" name="Google Shape;185;p26"/>
              <p:cNvSpPr/>
              <p:nvPr/>
            </p:nvSpPr>
            <p:spPr>
              <a:xfrm>
                <a:off x="4133025" y="501425"/>
                <a:ext cx="717600" cy="152100"/>
              </a:xfrm>
              <a:prstGeom prst="chevron">
                <a:avLst>
                  <a:gd name="adj" fmla="val 50000"/>
                </a:avLst>
              </a:prstGeom>
              <a:solidFill>
                <a:srgbClr val="D9D9D9"/>
              </a:solidFill>
              <a:ln w="9525" cap="flat" cmpd="sng">
                <a:solidFill>
                  <a:srgbClr val="233A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latin typeface="Nunito"/>
                    <a:ea typeface="Nunito"/>
                    <a:cs typeface="Nunito"/>
                    <a:sym typeface="Nunito"/>
                  </a:rPr>
                  <a:t>Problem</a:t>
                </a:r>
                <a:endParaRPr sz="600">
                  <a:latin typeface="Nunito"/>
                  <a:ea typeface="Nunito"/>
                  <a:cs typeface="Nunito"/>
                  <a:sym typeface="Nunito"/>
                </a:endParaRPr>
              </a:p>
            </p:txBody>
          </p:sp>
          <p:sp>
            <p:nvSpPr>
              <p:cNvPr id="186" name="Google Shape;186;p26"/>
              <p:cNvSpPr/>
              <p:nvPr/>
            </p:nvSpPr>
            <p:spPr>
              <a:xfrm>
                <a:off x="4711075" y="501425"/>
                <a:ext cx="679200" cy="152100"/>
              </a:xfrm>
              <a:prstGeom prst="chevron">
                <a:avLst>
                  <a:gd name="adj" fmla="val 50000"/>
                </a:avLst>
              </a:prstGeom>
              <a:solidFill>
                <a:srgbClr val="D9D9D9"/>
              </a:solidFill>
              <a:ln w="9525" cap="flat" cmpd="sng">
                <a:solidFill>
                  <a:srgbClr val="233A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latin typeface="Nunito"/>
                    <a:ea typeface="Nunito"/>
                    <a:cs typeface="Nunito"/>
                    <a:sym typeface="Nunito"/>
                  </a:rPr>
                  <a:t>Purpose</a:t>
                </a:r>
                <a:endParaRPr sz="600">
                  <a:latin typeface="Nunito"/>
                  <a:ea typeface="Nunito"/>
                  <a:cs typeface="Nunito"/>
                  <a:sym typeface="Nunito"/>
                </a:endParaRPr>
              </a:p>
            </p:txBody>
          </p:sp>
          <p:sp>
            <p:nvSpPr>
              <p:cNvPr id="187" name="Google Shape;187;p26"/>
              <p:cNvSpPr/>
              <p:nvPr/>
            </p:nvSpPr>
            <p:spPr>
              <a:xfrm>
                <a:off x="5250725" y="501425"/>
                <a:ext cx="769800" cy="152100"/>
              </a:xfrm>
              <a:prstGeom prst="chevron">
                <a:avLst>
                  <a:gd name="adj" fmla="val 50000"/>
                </a:avLst>
              </a:prstGeom>
              <a:solidFill>
                <a:srgbClr val="D9D9D9"/>
              </a:solidFill>
              <a:ln w="9525" cap="flat" cmpd="sng">
                <a:solidFill>
                  <a:srgbClr val="233A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latin typeface="Nunito"/>
                    <a:ea typeface="Nunito"/>
                    <a:cs typeface="Nunito"/>
                    <a:sym typeface="Nunito"/>
                  </a:rPr>
                  <a:t>Background</a:t>
                </a:r>
                <a:endParaRPr sz="600">
                  <a:latin typeface="Nunito"/>
                  <a:ea typeface="Nunito"/>
                  <a:cs typeface="Nunito"/>
                  <a:sym typeface="Nunito"/>
                </a:endParaRPr>
              </a:p>
            </p:txBody>
          </p:sp>
        </p:grpSp>
        <p:sp>
          <p:nvSpPr>
            <p:cNvPr id="188" name="Google Shape;188;p26"/>
            <p:cNvSpPr/>
            <p:nvPr/>
          </p:nvSpPr>
          <p:spPr>
            <a:xfrm>
              <a:off x="7033925" y="4776600"/>
              <a:ext cx="791700" cy="152100"/>
            </a:xfrm>
            <a:prstGeom prst="chevron">
              <a:avLst>
                <a:gd name="adj" fmla="val 50000"/>
              </a:avLst>
            </a:prstGeom>
            <a:solidFill>
              <a:srgbClr val="980000"/>
            </a:solidFill>
            <a:ln w="9525" cap="flat" cmpd="sng">
              <a:solidFill>
                <a:srgbClr val="233A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latin typeface="Nunito"/>
                  <a:ea typeface="Nunito"/>
                  <a:cs typeface="Nunito"/>
                  <a:sym typeface="Nunito"/>
                </a:rPr>
                <a:t>Autoimpute</a:t>
              </a:r>
              <a:endParaRPr sz="600">
                <a:latin typeface="Nunito"/>
                <a:ea typeface="Nunito"/>
                <a:cs typeface="Nunito"/>
                <a:sym typeface="Nunito"/>
              </a:endParaRPr>
            </a:p>
          </p:txBody>
        </p:sp>
        <p:sp>
          <p:nvSpPr>
            <p:cNvPr id="189" name="Google Shape;189;p26"/>
            <p:cNvSpPr/>
            <p:nvPr/>
          </p:nvSpPr>
          <p:spPr>
            <a:xfrm>
              <a:off x="7708025" y="4776600"/>
              <a:ext cx="717600" cy="152100"/>
            </a:xfrm>
            <a:prstGeom prst="chevron">
              <a:avLst>
                <a:gd name="adj" fmla="val 50000"/>
              </a:avLst>
            </a:prstGeom>
            <a:solidFill>
              <a:srgbClr val="D9D9D9"/>
            </a:solidFill>
            <a:ln w="9525" cap="flat" cmpd="sng">
              <a:solidFill>
                <a:srgbClr val="233A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latin typeface="Nunito"/>
                  <a:ea typeface="Nunito"/>
                  <a:cs typeface="Nunito"/>
                  <a:sym typeface="Nunito"/>
                </a:rPr>
                <a:t>Conclusion</a:t>
              </a:r>
              <a:endParaRPr sz="600">
                <a:latin typeface="Nunito"/>
                <a:ea typeface="Nunito"/>
                <a:cs typeface="Nunito"/>
                <a:sym typeface="Nunito"/>
              </a:endParaRPr>
            </a:p>
          </p:txBody>
        </p:sp>
      </p:grpSp>
      <p:pic>
        <p:nvPicPr>
          <p:cNvPr id="190" name="Google Shape;190;p26">
            <a:hlinkClick r:id="rId3"/>
          </p:cNvPr>
          <p:cNvPicPr preferRelativeResize="0"/>
          <p:nvPr/>
        </p:nvPicPr>
        <p:blipFill>
          <a:blip r:embed="rId4">
            <a:alphaModFix/>
          </a:blip>
          <a:stretch>
            <a:fillRect/>
          </a:stretch>
        </p:blipFill>
        <p:spPr>
          <a:xfrm>
            <a:off x="721246" y="159275"/>
            <a:ext cx="1908619" cy="994200"/>
          </a:xfrm>
          <a:prstGeom prst="rect">
            <a:avLst/>
          </a:prstGeom>
          <a:noFill/>
          <a:ln>
            <a:noFill/>
          </a:ln>
        </p:spPr>
      </p:pic>
      <p:sp>
        <p:nvSpPr>
          <p:cNvPr id="191" name="Google Shape;191;p26"/>
          <p:cNvSpPr txBox="1"/>
          <p:nvPr/>
        </p:nvSpPr>
        <p:spPr>
          <a:xfrm>
            <a:off x="229819" y="1137350"/>
            <a:ext cx="3118500" cy="332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800"/>
              </a:spcBef>
              <a:spcAft>
                <a:spcPts val="0"/>
              </a:spcAft>
              <a:buClr>
                <a:schemeClr val="dk1"/>
              </a:buClr>
              <a:buSzPts val="1100"/>
              <a:buFont typeface="Arial"/>
              <a:buNone/>
            </a:pPr>
            <a:r>
              <a:rPr lang="en" u="sng">
                <a:solidFill>
                  <a:schemeClr val="hlink"/>
                </a:solidFill>
                <a:latin typeface="Calibri"/>
                <a:ea typeface="Calibri"/>
                <a:cs typeface="Calibri"/>
                <a:sym typeface="Calibri"/>
                <a:hlinkClick r:id="rId3"/>
              </a:rPr>
              <a:t>https://github.com/kearnz/autoimpute</a:t>
            </a:r>
            <a:endParaRPr>
              <a:latin typeface="Calibri"/>
              <a:ea typeface="Calibri"/>
              <a:cs typeface="Calibri"/>
              <a:sym typeface="Calibri"/>
            </a:endParaRPr>
          </a:p>
        </p:txBody>
      </p:sp>
      <p:pic>
        <p:nvPicPr>
          <p:cNvPr id="192" name="Google Shape;192;p26">
            <a:hlinkClick r:id="rId5"/>
          </p:cNvPr>
          <p:cNvPicPr preferRelativeResize="0"/>
          <p:nvPr/>
        </p:nvPicPr>
        <p:blipFill>
          <a:blip r:embed="rId6">
            <a:alphaModFix/>
          </a:blip>
          <a:stretch>
            <a:fillRect/>
          </a:stretch>
        </p:blipFill>
        <p:spPr>
          <a:xfrm>
            <a:off x="6371144" y="113180"/>
            <a:ext cx="1080050" cy="1080050"/>
          </a:xfrm>
          <a:prstGeom prst="rect">
            <a:avLst/>
          </a:prstGeom>
          <a:noFill/>
          <a:ln>
            <a:noFill/>
          </a:ln>
        </p:spPr>
      </p:pic>
      <p:sp>
        <p:nvSpPr>
          <p:cNvPr id="193" name="Google Shape;193;p26"/>
          <p:cNvSpPr txBox="1"/>
          <p:nvPr/>
        </p:nvSpPr>
        <p:spPr>
          <a:xfrm>
            <a:off x="5514349" y="1134179"/>
            <a:ext cx="2945400" cy="5508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800"/>
              </a:spcBef>
              <a:spcAft>
                <a:spcPts val="0"/>
              </a:spcAft>
              <a:buClr>
                <a:schemeClr val="dk1"/>
              </a:buClr>
              <a:buSzPts val="1100"/>
              <a:buFont typeface="Arial"/>
              <a:buNone/>
            </a:pPr>
            <a:r>
              <a:rPr lang="en" u="sng">
                <a:solidFill>
                  <a:schemeClr val="hlink"/>
                </a:solidFill>
                <a:latin typeface="Calibri"/>
                <a:ea typeface="Calibri"/>
                <a:cs typeface="Calibri"/>
                <a:sym typeface="Calibri"/>
                <a:hlinkClick r:id="rId5"/>
              </a:rPr>
              <a:t>https://pypi.org/project/autoimpute/</a:t>
            </a:r>
            <a:r>
              <a:rPr lang="en">
                <a:solidFill>
                  <a:schemeClr val="dk1"/>
                </a:solidFill>
                <a:latin typeface="Calibri"/>
                <a:ea typeface="Calibri"/>
                <a:cs typeface="Calibri"/>
                <a:sym typeface="Calibri"/>
              </a:rPr>
              <a:t> </a:t>
            </a:r>
            <a:endParaRPr>
              <a:latin typeface="Calibri"/>
              <a:ea typeface="Calibri"/>
              <a:cs typeface="Calibri"/>
              <a:sym typeface="Calibri"/>
            </a:endParaRPr>
          </a:p>
        </p:txBody>
      </p:sp>
      <p:pic>
        <p:nvPicPr>
          <p:cNvPr id="194" name="Google Shape;194;p26">
            <a:hlinkClick r:id="rId7"/>
          </p:cNvPr>
          <p:cNvPicPr preferRelativeResize="0"/>
          <p:nvPr/>
        </p:nvPicPr>
        <p:blipFill>
          <a:blip r:embed="rId8">
            <a:alphaModFix/>
          </a:blip>
          <a:stretch>
            <a:fillRect/>
          </a:stretch>
        </p:blipFill>
        <p:spPr>
          <a:xfrm>
            <a:off x="916653" y="2753492"/>
            <a:ext cx="1576125" cy="839250"/>
          </a:xfrm>
          <a:prstGeom prst="rect">
            <a:avLst/>
          </a:prstGeom>
          <a:noFill/>
          <a:ln>
            <a:noFill/>
          </a:ln>
        </p:spPr>
      </p:pic>
      <p:sp>
        <p:nvSpPr>
          <p:cNvPr id="195" name="Google Shape;195;p26"/>
          <p:cNvSpPr txBox="1"/>
          <p:nvPr/>
        </p:nvSpPr>
        <p:spPr>
          <a:xfrm>
            <a:off x="11178" y="3592742"/>
            <a:ext cx="3766500" cy="405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800"/>
              </a:spcBef>
              <a:spcAft>
                <a:spcPts val="0"/>
              </a:spcAft>
              <a:buClr>
                <a:schemeClr val="dk1"/>
              </a:buClr>
              <a:buSzPts val="1100"/>
              <a:buFont typeface="Arial"/>
              <a:buNone/>
            </a:pPr>
            <a:r>
              <a:rPr lang="en" u="sng">
                <a:solidFill>
                  <a:schemeClr val="hlink"/>
                </a:solidFill>
                <a:latin typeface="Calibri"/>
                <a:ea typeface="Calibri"/>
                <a:cs typeface="Calibri"/>
                <a:sym typeface="Calibri"/>
                <a:hlinkClick r:id="rId7"/>
              </a:rPr>
              <a:t>https://kearnz.github.io/autoimpute-tutorials/</a:t>
            </a:r>
            <a:endParaRPr>
              <a:latin typeface="Calibri"/>
              <a:ea typeface="Calibri"/>
              <a:cs typeface="Calibri"/>
              <a:sym typeface="Calibri"/>
            </a:endParaRPr>
          </a:p>
        </p:txBody>
      </p:sp>
      <p:pic>
        <p:nvPicPr>
          <p:cNvPr id="196" name="Google Shape;196;p26">
            <a:hlinkClick r:id="rId9"/>
          </p:cNvPr>
          <p:cNvPicPr preferRelativeResize="0"/>
          <p:nvPr/>
        </p:nvPicPr>
        <p:blipFill>
          <a:blip r:embed="rId10">
            <a:alphaModFix/>
          </a:blip>
          <a:stretch>
            <a:fillRect/>
          </a:stretch>
        </p:blipFill>
        <p:spPr>
          <a:xfrm>
            <a:off x="6393295" y="2753492"/>
            <a:ext cx="1174959" cy="839250"/>
          </a:xfrm>
          <a:prstGeom prst="rect">
            <a:avLst/>
          </a:prstGeom>
          <a:noFill/>
          <a:ln>
            <a:noFill/>
          </a:ln>
        </p:spPr>
      </p:pic>
      <p:sp>
        <p:nvSpPr>
          <p:cNvPr id="197" name="Google Shape;197;p26"/>
          <p:cNvSpPr txBox="1"/>
          <p:nvPr/>
        </p:nvSpPr>
        <p:spPr>
          <a:xfrm>
            <a:off x="4893056" y="3592749"/>
            <a:ext cx="4479300" cy="4050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800"/>
              </a:spcBef>
              <a:spcAft>
                <a:spcPts val="0"/>
              </a:spcAft>
              <a:buClr>
                <a:schemeClr val="dk1"/>
              </a:buClr>
              <a:buSzPts val="1100"/>
              <a:buFont typeface="Arial"/>
              <a:buNone/>
            </a:pPr>
            <a:r>
              <a:rPr lang="en" u="sng" dirty="0">
                <a:solidFill>
                  <a:schemeClr val="hlink"/>
                </a:solidFill>
                <a:latin typeface="Calibri"/>
                <a:ea typeface="Calibri"/>
                <a:cs typeface="Calibri"/>
                <a:sym typeface="Calibri"/>
                <a:hlinkClick r:id="rId9"/>
              </a:rPr>
              <a:t>https://autoimpute.readthedocs.io/en/latest/index.html</a:t>
            </a:r>
            <a:endParaRPr dirty="0">
              <a:latin typeface="Calibri"/>
              <a:ea typeface="Calibri"/>
              <a:cs typeface="Calibri"/>
              <a:sym typeface="Calibri"/>
            </a:endParaRPr>
          </a:p>
        </p:txBody>
      </p:sp>
      <p:pic>
        <p:nvPicPr>
          <p:cNvPr id="7" name="Picture 6">
            <a:extLst>
              <a:ext uri="{FF2B5EF4-FFF2-40B4-BE49-F238E27FC236}">
                <a16:creationId xmlns:a16="http://schemas.microsoft.com/office/drawing/2014/main" id="{C219F751-B318-F84A-B54F-B4C43CF7D83D}"/>
              </a:ext>
            </a:extLst>
          </p:cNvPr>
          <p:cNvPicPr>
            <a:picLocks noChangeAspect="1"/>
          </p:cNvPicPr>
          <p:nvPr/>
        </p:nvPicPr>
        <p:blipFill>
          <a:blip r:embed="rId11"/>
          <a:stretch>
            <a:fillRect/>
          </a:stretch>
        </p:blipFill>
        <p:spPr>
          <a:xfrm>
            <a:off x="3118255" y="1684979"/>
            <a:ext cx="2532713" cy="1321064"/>
          </a:xfrm>
          <a:prstGeom prst="rect">
            <a:avLst/>
          </a:prstGeom>
          <a:ln w="19050">
            <a:noFill/>
            <a:prstDash val="soli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7"/>
          <p:cNvSpPr txBox="1"/>
          <p:nvPr/>
        </p:nvSpPr>
        <p:spPr>
          <a:xfrm>
            <a:off x="314475" y="556200"/>
            <a:ext cx="8682900" cy="4031100"/>
          </a:xfrm>
          <a:prstGeom prst="rect">
            <a:avLst/>
          </a:prstGeom>
          <a:noFill/>
          <a:ln>
            <a:noFill/>
          </a:ln>
        </p:spPr>
        <p:txBody>
          <a:bodyPr spcFirstLastPara="1" wrap="square" lIns="91425" tIns="91425" rIns="91425" bIns="91425" anchor="t" anchorCtr="0">
            <a:noAutofit/>
          </a:bodyPr>
          <a:lstStyle/>
          <a:p>
            <a:pPr marL="0" lvl="0" indent="457200" algn="l" rtl="0">
              <a:lnSpc>
                <a:spcPct val="115000"/>
              </a:lnSpc>
              <a:spcBef>
                <a:spcPts val="0"/>
              </a:spcBef>
              <a:spcAft>
                <a:spcPts val="0"/>
              </a:spcAft>
              <a:buNone/>
            </a:pPr>
            <a:r>
              <a:rPr lang="en" sz="1300" dirty="0">
                <a:latin typeface="Calibri"/>
                <a:ea typeface="Calibri"/>
                <a:cs typeface="Calibri"/>
                <a:sym typeface="Calibri"/>
              </a:rPr>
              <a:t>Assess the extent of the missing value problem with descriptive and visual measures</a:t>
            </a:r>
            <a:endParaRPr sz="1300" dirty="0">
              <a:latin typeface="Calibri"/>
              <a:ea typeface="Calibri"/>
              <a:cs typeface="Calibri"/>
              <a:sym typeface="Calibri"/>
            </a:endParaRPr>
          </a:p>
          <a:p>
            <a:pPr marL="0" lvl="0" indent="0" algn="l" rtl="0">
              <a:lnSpc>
                <a:spcPct val="115000"/>
              </a:lnSpc>
              <a:spcBef>
                <a:spcPts val="0"/>
              </a:spcBef>
              <a:spcAft>
                <a:spcPts val="0"/>
              </a:spcAft>
              <a:buClr>
                <a:srgbClr val="000000"/>
              </a:buClr>
              <a:buSzPts val="1100"/>
              <a:buFont typeface="Arial"/>
              <a:buNone/>
            </a:pPr>
            <a:endParaRPr sz="1200" dirty="0">
              <a:latin typeface="Calibri"/>
              <a:ea typeface="Calibri"/>
              <a:cs typeface="Calibri"/>
              <a:sym typeface="Calibri"/>
            </a:endParaRPr>
          </a:p>
          <a:p>
            <a:pPr marL="0" lvl="0" indent="0" algn="l" rtl="0">
              <a:lnSpc>
                <a:spcPct val="115000"/>
              </a:lnSpc>
              <a:spcBef>
                <a:spcPts val="0"/>
              </a:spcBef>
              <a:spcAft>
                <a:spcPts val="0"/>
              </a:spcAft>
              <a:buClr>
                <a:srgbClr val="000000"/>
              </a:buClr>
              <a:buSzPts val="1100"/>
              <a:buFont typeface="Arial"/>
              <a:buNone/>
            </a:pPr>
            <a:endParaRPr sz="1200" dirty="0">
              <a:latin typeface="Calibri"/>
              <a:ea typeface="Calibri"/>
              <a:cs typeface="Calibri"/>
              <a:sym typeface="Calibri"/>
            </a:endParaRPr>
          </a:p>
          <a:p>
            <a:pPr marL="0" lvl="0" indent="0" algn="l" rtl="0">
              <a:lnSpc>
                <a:spcPct val="115000"/>
              </a:lnSpc>
              <a:spcBef>
                <a:spcPts val="0"/>
              </a:spcBef>
              <a:spcAft>
                <a:spcPts val="0"/>
              </a:spcAft>
              <a:buClr>
                <a:srgbClr val="000000"/>
              </a:buClr>
              <a:buSzPts val="1100"/>
              <a:buFont typeface="Arial"/>
              <a:buNone/>
            </a:pPr>
            <a:endParaRPr sz="1200" dirty="0">
              <a:latin typeface="Calibri"/>
              <a:ea typeface="Calibri"/>
              <a:cs typeface="Calibri"/>
              <a:sym typeface="Calibri"/>
            </a:endParaRPr>
          </a:p>
          <a:p>
            <a:pPr marL="0" lvl="0" indent="0" algn="l" rtl="0">
              <a:lnSpc>
                <a:spcPct val="115000"/>
              </a:lnSpc>
              <a:spcBef>
                <a:spcPts val="0"/>
              </a:spcBef>
              <a:spcAft>
                <a:spcPts val="0"/>
              </a:spcAft>
              <a:buClr>
                <a:srgbClr val="000000"/>
              </a:buClr>
              <a:buSzPts val="1100"/>
              <a:buFont typeface="Arial"/>
              <a:buNone/>
            </a:pPr>
            <a:endParaRPr sz="1200" dirty="0">
              <a:latin typeface="Calibri"/>
              <a:ea typeface="Calibri"/>
              <a:cs typeface="Calibri"/>
              <a:sym typeface="Calibri"/>
            </a:endParaRPr>
          </a:p>
          <a:p>
            <a:pPr marL="0" lvl="0" indent="0" algn="l" rtl="0">
              <a:lnSpc>
                <a:spcPct val="115000"/>
              </a:lnSpc>
              <a:spcBef>
                <a:spcPts val="0"/>
              </a:spcBef>
              <a:spcAft>
                <a:spcPts val="0"/>
              </a:spcAft>
              <a:buClr>
                <a:srgbClr val="000000"/>
              </a:buClr>
              <a:buSzPts val="1100"/>
              <a:buFont typeface="Arial"/>
              <a:buNone/>
            </a:pPr>
            <a:r>
              <a:rPr lang="en" sz="1200" dirty="0">
                <a:solidFill>
                  <a:schemeClr val="dk1"/>
                </a:solidFill>
                <a:latin typeface="Calibri"/>
                <a:ea typeface="Calibri"/>
                <a:cs typeface="Calibri"/>
                <a:sym typeface="Calibri"/>
              </a:rPr>
              <a:t>             </a:t>
            </a:r>
            <a:r>
              <a:rPr lang="en" sz="1300" dirty="0">
                <a:solidFill>
                  <a:schemeClr val="dk1"/>
                </a:solidFill>
                <a:latin typeface="Calibri"/>
                <a:ea typeface="Calibri"/>
                <a:cs typeface="Calibri"/>
                <a:sym typeface="Calibri"/>
              </a:rPr>
              <a:t>Examine the factors related to the missingness of data (i.e. Missing Data Mechanism)</a:t>
            </a:r>
            <a:endParaRPr sz="1300" dirty="0">
              <a:latin typeface="Calibri"/>
              <a:ea typeface="Calibri"/>
              <a:cs typeface="Calibri"/>
              <a:sym typeface="Calibri"/>
            </a:endParaRPr>
          </a:p>
          <a:p>
            <a:pPr marL="0" lvl="0" indent="0" algn="l" rtl="0">
              <a:lnSpc>
                <a:spcPct val="115000"/>
              </a:lnSpc>
              <a:spcBef>
                <a:spcPts val="0"/>
              </a:spcBef>
              <a:spcAft>
                <a:spcPts val="0"/>
              </a:spcAft>
              <a:buNone/>
            </a:pPr>
            <a:endParaRPr sz="1200" dirty="0">
              <a:latin typeface="Calibri"/>
              <a:ea typeface="Calibri"/>
              <a:cs typeface="Calibri"/>
              <a:sym typeface="Calibri"/>
            </a:endParaRPr>
          </a:p>
          <a:p>
            <a:pPr marL="0" lvl="0" indent="0" algn="l" rtl="0">
              <a:lnSpc>
                <a:spcPct val="115000"/>
              </a:lnSpc>
              <a:spcBef>
                <a:spcPts val="0"/>
              </a:spcBef>
              <a:spcAft>
                <a:spcPts val="0"/>
              </a:spcAft>
              <a:buClr>
                <a:srgbClr val="000000"/>
              </a:buClr>
              <a:buSzPts val="1100"/>
              <a:buFont typeface="Arial"/>
              <a:buNone/>
            </a:pPr>
            <a:r>
              <a:rPr lang="en" sz="1200" dirty="0">
                <a:latin typeface="Calibri"/>
                <a:ea typeface="Calibri"/>
                <a:cs typeface="Calibri"/>
                <a:sym typeface="Calibri"/>
              </a:rPr>
              <a:t>	</a:t>
            </a:r>
            <a:endParaRPr sz="1200" dirty="0">
              <a:latin typeface="Calibri"/>
              <a:ea typeface="Calibri"/>
              <a:cs typeface="Calibri"/>
              <a:sym typeface="Calibri"/>
            </a:endParaRPr>
          </a:p>
          <a:p>
            <a:pPr marL="0" lvl="0" indent="0" algn="l" rtl="0">
              <a:lnSpc>
                <a:spcPct val="115000"/>
              </a:lnSpc>
              <a:spcBef>
                <a:spcPts val="0"/>
              </a:spcBef>
              <a:spcAft>
                <a:spcPts val="0"/>
              </a:spcAft>
              <a:buClr>
                <a:srgbClr val="000000"/>
              </a:buClr>
              <a:buSzPts val="1100"/>
              <a:buFont typeface="Arial"/>
              <a:buNone/>
            </a:pPr>
            <a:endParaRPr sz="1200" dirty="0">
              <a:latin typeface="Calibri"/>
              <a:ea typeface="Calibri"/>
              <a:cs typeface="Calibri"/>
              <a:sym typeface="Calibri"/>
            </a:endParaRPr>
          </a:p>
          <a:p>
            <a:pPr marL="0" lvl="0" indent="0" algn="l" rtl="0">
              <a:lnSpc>
                <a:spcPct val="115000"/>
              </a:lnSpc>
              <a:spcBef>
                <a:spcPts val="0"/>
              </a:spcBef>
              <a:spcAft>
                <a:spcPts val="0"/>
              </a:spcAft>
              <a:buClr>
                <a:srgbClr val="000000"/>
              </a:buClr>
              <a:buSzPts val="1100"/>
              <a:buFont typeface="Arial"/>
              <a:buNone/>
            </a:pPr>
            <a:endParaRPr sz="1200" dirty="0">
              <a:latin typeface="Calibri"/>
              <a:ea typeface="Calibri"/>
              <a:cs typeface="Calibri"/>
              <a:sym typeface="Calibri"/>
            </a:endParaRPr>
          </a:p>
          <a:p>
            <a:pPr marL="0" lvl="0" indent="457200" algn="l" rtl="0">
              <a:lnSpc>
                <a:spcPct val="115000"/>
              </a:lnSpc>
              <a:spcBef>
                <a:spcPts val="0"/>
              </a:spcBef>
              <a:spcAft>
                <a:spcPts val="0"/>
              </a:spcAft>
              <a:buClr>
                <a:srgbClr val="000000"/>
              </a:buClr>
              <a:buSzPts val="1100"/>
              <a:buFont typeface="Arial"/>
              <a:buNone/>
            </a:pPr>
            <a:r>
              <a:rPr lang="en" sz="1300" dirty="0">
                <a:latin typeface="Calibri"/>
                <a:ea typeface="Calibri"/>
                <a:cs typeface="Calibri"/>
                <a:sym typeface="Calibri"/>
              </a:rPr>
              <a:t>Deploy various imputation methods and select the most appropriate methodology (i.e. Bias / Variance)</a:t>
            </a:r>
            <a:endParaRPr sz="1300" dirty="0">
              <a:latin typeface="Calibri"/>
              <a:ea typeface="Calibri"/>
              <a:cs typeface="Calibri"/>
              <a:sym typeface="Calibri"/>
            </a:endParaRPr>
          </a:p>
          <a:p>
            <a:pPr marL="0" lvl="0" indent="0" algn="l" rtl="0">
              <a:lnSpc>
                <a:spcPct val="115000"/>
              </a:lnSpc>
              <a:spcBef>
                <a:spcPts val="0"/>
              </a:spcBef>
              <a:spcAft>
                <a:spcPts val="0"/>
              </a:spcAft>
              <a:buClr>
                <a:srgbClr val="000000"/>
              </a:buClr>
              <a:buSzPts val="1100"/>
              <a:buFont typeface="Arial"/>
              <a:buNone/>
            </a:pPr>
            <a:endParaRPr sz="1200" dirty="0">
              <a:latin typeface="Calibri"/>
              <a:ea typeface="Calibri"/>
              <a:cs typeface="Calibri"/>
              <a:sym typeface="Calibri"/>
            </a:endParaRPr>
          </a:p>
          <a:p>
            <a:pPr marL="0" lvl="0" indent="0" algn="l" rtl="0">
              <a:lnSpc>
                <a:spcPct val="115000"/>
              </a:lnSpc>
              <a:spcBef>
                <a:spcPts val="0"/>
              </a:spcBef>
              <a:spcAft>
                <a:spcPts val="0"/>
              </a:spcAft>
              <a:buClr>
                <a:srgbClr val="000000"/>
              </a:buClr>
              <a:buSzPts val="1100"/>
              <a:buFont typeface="Arial"/>
              <a:buNone/>
            </a:pPr>
            <a:endParaRPr sz="1200" dirty="0">
              <a:latin typeface="Calibri"/>
              <a:ea typeface="Calibri"/>
              <a:cs typeface="Calibri"/>
              <a:sym typeface="Calibri"/>
            </a:endParaRPr>
          </a:p>
          <a:p>
            <a:pPr marL="0" lvl="0" indent="0" algn="l" rtl="0">
              <a:lnSpc>
                <a:spcPct val="115000"/>
              </a:lnSpc>
              <a:spcBef>
                <a:spcPts val="0"/>
              </a:spcBef>
              <a:spcAft>
                <a:spcPts val="0"/>
              </a:spcAft>
              <a:buClr>
                <a:srgbClr val="000000"/>
              </a:buClr>
              <a:buSzPts val="1100"/>
              <a:buFont typeface="Arial"/>
              <a:buNone/>
            </a:pPr>
            <a:endParaRPr sz="1200" dirty="0">
              <a:latin typeface="Calibri"/>
              <a:ea typeface="Calibri"/>
              <a:cs typeface="Calibri"/>
              <a:sym typeface="Calibri"/>
            </a:endParaRPr>
          </a:p>
          <a:p>
            <a:pPr marL="0" lvl="0" indent="0" algn="l" rtl="0">
              <a:lnSpc>
                <a:spcPct val="115000"/>
              </a:lnSpc>
              <a:spcBef>
                <a:spcPts val="0"/>
              </a:spcBef>
              <a:spcAft>
                <a:spcPts val="0"/>
              </a:spcAft>
              <a:buClr>
                <a:srgbClr val="000000"/>
              </a:buClr>
              <a:buSzPts val="1100"/>
              <a:buFont typeface="Arial"/>
              <a:buNone/>
            </a:pPr>
            <a:endParaRPr sz="1200" dirty="0">
              <a:latin typeface="Calibri"/>
              <a:ea typeface="Calibri"/>
              <a:cs typeface="Calibri"/>
              <a:sym typeface="Calibri"/>
            </a:endParaRPr>
          </a:p>
          <a:p>
            <a:pPr marL="0" lvl="0" indent="0" algn="l" rtl="0">
              <a:lnSpc>
                <a:spcPct val="115000"/>
              </a:lnSpc>
              <a:spcBef>
                <a:spcPts val="0"/>
              </a:spcBef>
              <a:spcAft>
                <a:spcPts val="0"/>
              </a:spcAft>
              <a:buClr>
                <a:srgbClr val="000000"/>
              </a:buClr>
              <a:buSzPts val="1100"/>
              <a:buFont typeface="Arial"/>
              <a:buNone/>
            </a:pPr>
            <a:r>
              <a:rPr lang="en" sz="1200" dirty="0">
                <a:solidFill>
                  <a:schemeClr val="dk1"/>
                </a:solidFill>
                <a:latin typeface="Calibri"/>
                <a:cs typeface="Calibri"/>
                <a:sym typeface="Calibri"/>
              </a:rPr>
              <a:t>             </a:t>
            </a:r>
            <a:r>
              <a:rPr lang="en" sz="1200" dirty="0">
                <a:solidFill>
                  <a:schemeClr val="dk1"/>
                </a:solidFill>
              </a:rPr>
              <a:t>Measure the impact of imputation to the fit, stability, bias, and variance of parameters derived from supervised models</a:t>
            </a:r>
            <a:endParaRPr sz="1300" dirty="0">
              <a:latin typeface="Calibri"/>
              <a:ea typeface="Calibri"/>
              <a:cs typeface="Calibri"/>
              <a:sym typeface="Calibri"/>
            </a:endParaRPr>
          </a:p>
        </p:txBody>
      </p:sp>
      <p:sp>
        <p:nvSpPr>
          <p:cNvPr id="204" name="Google Shape;204;p27"/>
          <p:cNvSpPr txBox="1">
            <a:spLocks noGrp="1"/>
          </p:cNvSpPr>
          <p:nvPr>
            <p:ph type="title"/>
          </p:nvPr>
        </p:nvSpPr>
        <p:spPr>
          <a:xfrm>
            <a:off x="45000" y="53951"/>
            <a:ext cx="8001000" cy="5013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dirty="0">
                <a:latin typeface="Calibri"/>
                <a:ea typeface="Calibri"/>
                <a:cs typeface="Calibri"/>
                <a:sym typeface="Calibri"/>
              </a:rPr>
              <a:t>Conclusions &amp; Recommendations</a:t>
            </a:r>
            <a:endParaRPr dirty="0">
              <a:latin typeface="Calibri"/>
              <a:ea typeface="Calibri"/>
              <a:cs typeface="Calibri"/>
              <a:sym typeface="Calibri"/>
            </a:endParaRPr>
          </a:p>
        </p:txBody>
      </p:sp>
      <p:sp>
        <p:nvSpPr>
          <p:cNvPr id="205" name="Google Shape;205;p27"/>
          <p:cNvSpPr txBox="1">
            <a:spLocks noGrp="1"/>
          </p:cNvSpPr>
          <p:nvPr>
            <p:ph type="sldNum" idx="12"/>
          </p:nvPr>
        </p:nvSpPr>
        <p:spPr>
          <a:xfrm>
            <a:off x="6457950" y="4767263"/>
            <a:ext cx="2114700" cy="273900"/>
          </a:xfrm>
          <a:prstGeom prst="rect">
            <a:avLst/>
          </a:prstGeom>
        </p:spPr>
        <p:txBody>
          <a:bodyPr spcFirstLastPara="1" wrap="square" lIns="68575" tIns="34275" rIns="68575" bIns="34275" anchor="t"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206" name="Google Shape;206;p27"/>
          <p:cNvGrpSpPr/>
          <p:nvPr/>
        </p:nvGrpSpPr>
        <p:grpSpPr>
          <a:xfrm>
            <a:off x="5197075" y="4828175"/>
            <a:ext cx="3175400" cy="152100"/>
            <a:chOff x="5250225" y="4776600"/>
            <a:chExt cx="3175400" cy="152100"/>
          </a:xfrm>
        </p:grpSpPr>
        <p:grpSp>
          <p:nvGrpSpPr>
            <p:cNvPr id="207" name="Google Shape;207;p27"/>
            <p:cNvGrpSpPr/>
            <p:nvPr/>
          </p:nvGrpSpPr>
          <p:grpSpPr>
            <a:xfrm>
              <a:off x="5250225" y="4776600"/>
              <a:ext cx="1887500" cy="152100"/>
              <a:chOff x="4133025" y="501425"/>
              <a:chExt cx="1887500" cy="152100"/>
            </a:xfrm>
          </p:grpSpPr>
          <p:sp>
            <p:nvSpPr>
              <p:cNvPr id="208" name="Google Shape;208;p27"/>
              <p:cNvSpPr/>
              <p:nvPr/>
            </p:nvSpPr>
            <p:spPr>
              <a:xfrm>
                <a:off x="4133025" y="501425"/>
                <a:ext cx="717600" cy="152100"/>
              </a:xfrm>
              <a:prstGeom prst="chevron">
                <a:avLst>
                  <a:gd name="adj" fmla="val 50000"/>
                </a:avLst>
              </a:prstGeom>
              <a:solidFill>
                <a:srgbClr val="D9D9D9"/>
              </a:solidFill>
              <a:ln w="9525" cap="flat" cmpd="sng">
                <a:solidFill>
                  <a:srgbClr val="233A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latin typeface="Nunito"/>
                    <a:ea typeface="Nunito"/>
                    <a:cs typeface="Nunito"/>
                    <a:sym typeface="Nunito"/>
                  </a:rPr>
                  <a:t>Problem</a:t>
                </a:r>
                <a:endParaRPr sz="600">
                  <a:latin typeface="Nunito"/>
                  <a:ea typeface="Nunito"/>
                  <a:cs typeface="Nunito"/>
                  <a:sym typeface="Nunito"/>
                </a:endParaRPr>
              </a:p>
            </p:txBody>
          </p:sp>
          <p:sp>
            <p:nvSpPr>
              <p:cNvPr id="209" name="Google Shape;209;p27"/>
              <p:cNvSpPr/>
              <p:nvPr/>
            </p:nvSpPr>
            <p:spPr>
              <a:xfrm>
                <a:off x="4711075" y="501425"/>
                <a:ext cx="679200" cy="152100"/>
              </a:xfrm>
              <a:prstGeom prst="chevron">
                <a:avLst>
                  <a:gd name="adj" fmla="val 50000"/>
                </a:avLst>
              </a:prstGeom>
              <a:solidFill>
                <a:srgbClr val="D9D9D9"/>
              </a:solidFill>
              <a:ln w="9525" cap="flat" cmpd="sng">
                <a:solidFill>
                  <a:srgbClr val="233A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latin typeface="Nunito"/>
                    <a:ea typeface="Nunito"/>
                    <a:cs typeface="Nunito"/>
                    <a:sym typeface="Nunito"/>
                  </a:rPr>
                  <a:t>Purpose</a:t>
                </a:r>
                <a:endParaRPr sz="600">
                  <a:latin typeface="Nunito"/>
                  <a:ea typeface="Nunito"/>
                  <a:cs typeface="Nunito"/>
                  <a:sym typeface="Nunito"/>
                </a:endParaRPr>
              </a:p>
            </p:txBody>
          </p:sp>
          <p:sp>
            <p:nvSpPr>
              <p:cNvPr id="210" name="Google Shape;210;p27"/>
              <p:cNvSpPr/>
              <p:nvPr/>
            </p:nvSpPr>
            <p:spPr>
              <a:xfrm>
                <a:off x="5250725" y="501425"/>
                <a:ext cx="769800" cy="152100"/>
              </a:xfrm>
              <a:prstGeom prst="chevron">
                <a:avLst>
                  <a:gd name="adj" fmla="val 50000"/>
                </a:avLst>
              </a:prstGeom>
              <a:solidFill>
                <a:srgbClr val="D9D9D9"/>
              </a:solidFill>
              <a:ln w="9525" cap="flat" cmpd="sng">
                <a:solidFill>
                  <a:srgbClr val="233A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latin typeface="Nunito"/>
                    <a:ea typeface="Nunito"/>
                    <a:cs typeface="Nunito"/>
                    <a:sym typeface="Nunito"/>
                  </a:rPr>
                  <a:t>Background</a:t>
                </a:r>
                <a:endParaRPr sz="600">
                  <a:latin typeface="Nunito"/>
                  <a:ea typeface="Nunito"/>
                  <a:cs typeface="Nunito"/>
                  <a:sym typeface="Nunito"/>
                </a:endParaRPr>
              </a:p>
            </p:txBody>
          </p:sp>
        </p:grpSp>
        <p:sp>
          <p:nvSpPr>
            <p:cNvPr id="211" name="Google Shape;211;p27"/>
            <p:cNvSpPr/>
            <p:nvPr/>
          </p:nvSpPr>
          <p:spPr>
            <a:xfrm>
              <a:off x="7033925" y="4776600"/>
              <a:ext cx="791700" cy="152100"/>
            </a:xfrm>
            <a:prstGeom prst="chevron">
              <a:avLst>
                <a:gd name="adj" fmla="val 50000"/>
              </a:avLst>
            </a:prstGeom>
            <a:solidFill>
              <a:srgbClr val="D9D9D9"/>
            </a:solidFill>
            <a:ln w="9525" cap="flat" cmpd="sng">
              <a:solidFill>
                <a:srgbClr val="233A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latin typeface="Nunito"/>
                  <a:ea typeface="Nunito"/>
                  <a:cs typeface="Nunito"/>
                  <a:sym typeface="Nunito"/>
                </a:rPr>
                <a:t>Autoimpute</a:t>
              </a:r>
              <a:endParaRPr sz="600">
                <a:latin typeface="Nunito"/>
                <a:ea typeface="Nunito"/>
                <a:cs typeface="Nunito"/>
                <a:sym typeface="Nunito"/>
              </a:endParaRPr>
            </a:p>
          </p:txBody>
        </p:sp>
        <p:sp>
          <p:nvSpPr>
            <p:cNvPr id="212" name="Google Shape;212;p27"/>
            <p:cNvSpPr/>
            <p:nvPr/>
          </p:nvSpPr>
          <p:spPr>
            <a:xfrm>
              <a:off x="7708025" y="4776600"/>
              <a:ext cx="717600" cy="152100"/>
            </a:xfrm>
            <a:prstGeom prst="chevron">
              <a:avLst>
                <a:gd name="adj" fmla="val 50000"/>
              </a:avLst>
            </a:prstGeom>
            <a:solidFill>
              <a:srgbClr val="980000"/>
            </a:solidFill>
            <a:ln w="9525" cap="flat" cmpd="sng">
              <a:solidFill>
                <a:srgbClr val="233A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latin typeface="Nunito"/>
                  <a:ea typeface="Nunito"/>
                  <a:cs typeface="Nunito"/>
                  <a:sym typeface="Nunito"/>
                </a:rPr>
                <a:t>Conclusion</a:t>
              </a:r>
              <a:endParaRPr sz="600">
                <a:latin typeface="Nunito"/>
                <a:ea typeface="Nunito"/>
                <a:cs typeface="Nunito"/>
                <a:sym typeface="Nunito"/>
              </a:endParaRPr>
            </a:p>
          </p:txBody>
        </p:sp>
      </p:grpSp>
      <p:sp>
        <p:nvSpPr>
          <p:cNvPr id="213" name="Google Shape;213;p27"/>
          <p:cNvSpPr/>
          <p:nvPr/>
        </p:nvSpPr>
        <p:spPr>
          <a:xfrm>
            <a:off x="544275" y="541932"/>
            <a:ext cx="216400" cy="3517634"/>
          </a:xfrm>
          <a:prstGeom prst="rect">
            <a:avLst/>
          </a:prstGeom>
        </p:spPr>
        <p:txBody>
          <a:bodyPr>
            <a:prstTxWarp prst="textPlain">
              <a:avLst/>
            </a:prstTxWarp>
          </a:bodyPr>
          <a:lstStyle/>
          <a:p>
            <a:pPr lvl="0" algn="ctr"/>
            <a:r>
              <a:rPr b="0" i="0" dirty="0">
                <a:ln w="9525" cap="flat" cmpd="sng">
                  <a:solidFill>
                    <a:srgbClr val="233A44"/>
                  </a:solidFill>
                  <a:prstDash val="solid"/>
                  <a:round/>
                  <a:headEnd type="none" w="sm" len="sm"/>
                  <a:tailEnd type="none" w="sm" len="sm"/>
                </a:ln>
                <a:solidFill>
                  <a:srgbClr val="980000"/>
                </a:solidFill>
                <a:latin typeface="Arial"/>
              </a:rPr>
              <a:t>1</a:t>
            </a:r>
            <a:br>
              <a:rPr b="0" i="0" dirty="0">
                <a:ln w="9525" cap="flat" cmpd="sng">
                  <a:solidFill>
                    <a:srgbClr val="233A44"/>
                  </a:solidFill>
                  <a:prstDash val="solid"/>
                  <a:round/>
                  <a:headEnd type="none" w="sm" len="sm"/>
                  <a:tailEnd type="none" w="sm" len="sm"/>
                </a:ln>
                <a:solidFill>
                  <a:srgbClr val="980000"/>
                </a:solidFill>
                <a:latin typeface="Arial"/>
              </a:rPr>
            </a:br>
            <a:br>
              <a:rPr b="0" i="0" dirty="0">
                <a:ln w="9525" cap="flat" cmpd="sng">
                  <a:solidFill>
                    <a:srgbClr val="233A44"/>
                  </a:solidFill>
                  <a:prstDash val="solid"/>
                  <a:round/>
                  <a:headEnd type="none" w="sm" len="sm"/>
                  <a:tailEnd type="none" w="sm" len="sm"/>
                </a:ln>
                <a:solidFill>
                  <a:srgbClr val="980000"/>
                </a:solidFill>
                <a:latin typeface="Arial"/>
              </a:rPr>
            </a:br>
            <a:r>
              <a:rPr b="0" i="0" dirty="0">
                <a:ln w="9525" cap="flat" cmpd="sng">
                  <a:solidFill>
                    <a:srgbClr val="233A44"/>
                  </a:solidFill>
                  <a:prstDash val="solid"/>
                  <a:round/>
                  <a:headEnd type="none" w="sm" len="sm"/>
                  <a:tailEnd type="none" w="sm" len="sm"/>
                </a:ln>
                <a:solidFill>
                  <a:srgbClr val="980000"/>
                </a:solidFill>
                <a:latin typeface="Arial"/>
              </a:rPr>
              <a:t>2</a:t>
            </a:r>
            <a:br>
              <a:rPr b="0" i="0" dirty="0">
                <a:ln w="9525" cap="flat" cmpd="sng">
                  <a:solidFill>
                    <a:srgbClr val="233A44"/>
                  </a:solidFill>
                  <a:prstDash val="solid"/>
                  <a:round/>
                  <a:headEnd type="none" w="sm" len="sm"/>
                  <a:tailEnd type="none" w="sm" len="sm"/>
                </a:ln>
                <a:solidFill>
                  <a:srgbClr val="980000"/>
                </a:solidFill>
                <a:latin typeface="Arial"/>
              </a:rPr>
            </a:br>
            <a:br>
              <a:rPr b="0" i="0" dirty="0">
                <a:ln w="9525" cap="flat" cmpd="sng">
                  <a:solidFill>
                    <a:srgbClr val="233A44"/>
                  </a:solidFill>
                  <a:prstDash val="solid"/>
                  <a:round/>
                  <a:headEnd type="none" w="sm" len="sm"/>
                  <a:tailEnd type="none" w="sm" len="sm"/>
                </a:ln>
                <a:solidFill>
                  <a:srgbClr val="980000"/>
                </a:solidFill>
                <a:latin typeface="Arial"/>
              </a:rPr>
            </a:br>
            <a:r>
              <a:rPr b="0" i="0" dirty="0">
                <a:ln w="9525" cap="flat" cmpd="sng">
                  <a:solidFill>
                    <a:srgbClr val="233A44"/>
                  </a:solidFill>
                  <a:prstDash val="solid"/>
                  <a:round/>
                  <a:headEnd type="none" w="sm" len="sm"/>
                  <a:tailEnd type="none" w="sm" len="sm"/>
                </a:ln>
                <a:solidFill>
                  <a:srgbClr val="980000"/>
                </a:solidFill>
                <a:latin typeface="Arial"/>
              </a:rPr>
              <a:t>3</a:t>
            </a:r>
            <a:br>
              <a:rPr b="0" i="0" dirty="0">
                <a:ln w="9525" cap="flat" cmpd="sng">
                  <a:solidFill>
                    <a:srgbClr val="233A44"/>
                  </a:solidFill>
                  <a:prstDash val="solid"/>
                  <a:round/>
                  <a:headEnd type="none" w="sm" len="sm"/>
                  <a:tailEnd type="none" w="sm" len="sm"/>
                </a:ln>
                <a:solidFill>
                  <a:srgbClr val="980000"/>
                </a:solidFill>
                <a:latin typeface="Arial"/>
              </a:rPr>
            </a:br>
            <a:br>
              <a:rPr b="0" i="0" dirty="0">
                <a:ln w="9525" cap="flat" cmpd="sng">
                  <a:solidFill>
                    <a:srgbClr val="233A44"/>
                  </a:solidFill>
                  <a:prstDash val="solid"/>
                  <a:round/>
                  <a:headEnd type="none" w="sm" len="sm"/>
                  <a:tailEnd type="none" w="sm" len="sm"/>
                </a:ln>
                <a:solidFill>
                  <a:srgbClr val="980000"/>
                </a:solidFill>
                <a:latin typeface="Arial"/>
              </a:rPr>
            </a:br>
            <a:r>
              <a:rPr b="0" i="0" dirty="0">
                <a:ln w="9525" cap="flat" cmpd="sng">
                  <a:solidFill>
                    <a:srgbClr val="233A44"/>
                  </a:solidFill>
                  <a:prstDash val="solid"/>
                  <a:round/>
                  <a:headEnd type="none" w="sm" len="sm"/>
                  <a:tailEnd type="none" w="sm" len="sm"/>
                </a:ln>
                <a:solidFill>
                  <a:srgbClr val="980000"/>
                </a:solidFill>
                <a:latin typeface="Arial"/>
              </a:rPr>
              <a:t>4</a:t>
            </a:r>
          </a:p>
        </p:txBody>
      </p:sp>
      <p:pic>
        <p:nvPicPr>
          <p:cNvPr id="214" name="Google Shape;214;p27"/>
          <p:cNvPicPr preferRelativeResize="0"/>
          <p:nvPr/>
        </p:nvPicPr>
        <p:blipFill>
          <a:blip r:embed="rId3">
            <a:alphaModFix/>
          </a:blip>
          <a:stretch>
            <a:fillRect/>
          </a:stretch>
        </p:blipFill>
        <p:spPr>
          <a:xfrm>
            <a:off x="127838" y="541932"/>
            <a:ext cx="324000" cy="324000"/>
          </a:xfrm>
          <a:prstGeom prst="rect">
            <a:avLst/>
          </a:prstGeom>
          <a:noFill/>
          <a:ln>
            <a:noFill/>
          </a:ln>
        </p:spPr>
      </p:pic>
      <p:pic>
        <p:nvPicPr>
          <p:cNvPr id="215" name="Google Shape;215;p27"/>
          <p:cNvPicPr preferRelativeResize="0"/>
          <p:nvPr/>
        </p:nvPicPr>
        <p:blipFill>
          <a:blip r:embed="rId3">
            <a:alphaModFix/>
          </a:blip>
          <a:stretch>
            <a:fillRect/>
          </a:stretch>
        </p:blipFill>
        <p:spPr>
          <a:xfrm>
            <a:off x="127838" y="1598209"/>
            <a:ext cx="324000" cy="324000"/>
          </a:xfrm>
          <a:prstGeom prst="rect">
            <a:avLst/>
          </a:prstGeom>
          <a:noFill/>
          <a:ln>
            <a:noFill/>
          </a:ln>
        </p:spPr>
      </p:pic>
      <p:pic>
        <p:nvPicPr>
          <p:cNvPr id="216" name="Google Shape;216;p27"/>
          <p:cNvPicPr preferRelativeResize="0"/>
          <p:nvPr/>
        </p:nvPicPr>
        <p:blipFill>
          <a:blip r:embed="rId3">
            <a:alphaModFix/>
          </a:blip>
          <a:stretch>
            <a:fillRect/>
          </a:stretch>
        </p:blipFill>
        <p:spPr>
          <a:xfrm>
            <a:off x="152472" y="2682433"/>
            <a:ext cx="324000" cy="324000"/>
          </a:xfrm>
          <a:prstGeom prst="rect">
            <a:avLst/>
          </a:prstGeom>
          <a:noFill/>
          <a:ln>
            <a:noFill/>
          </a:ln>
        </p:spPr>
      </p:pic>
      <p:pic>
        <p:nvPicPr>
          <p:cNvPr id="217" name="Google Shape;217;p27"/>
          <p:cNvPicPr preferRelativeResize="0"/>
          <p:nvPr/>
        </p:nvPicPr>
        <p:blipFill>
          <a:blip r:embed="rId3">
            <a:alphaModFix/>
          </a:blip>
          <a:stretch>
            <a:fillRect/>
          </a:stretch>
        </p:blipFill>
        <p:spPr>
          <a:xfrm>
            <a:off x="146625" y="3738710"/>
            <a:ext cx="324000" cy="324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A5B97F3-8A2A-2741-B1B1-166D584FD7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5" name="Google Shape;202;p27">
            <a:extLst>
              <a:ext uri="{FF2B5EF4-FFF2-40B4-BE49-F238E27FC236}">
                <a16:creationId xmlns:a16="http://schemas.microsoft.com/office/drawing/2014/main" id="{9D57C7C5-1B21-3346-8863-8CBA3B6F0755}"/>
              </a:ext>
            </a:extLst>
          </p:cNvPr>
          <p:cNvPicPr preferRelativeResize="0"/>
          <p:nvPr/>
        </p:nvPicPr>
        <p:blipFill>
          <a:blip r:embed="rId2">
            <a:alphaModFix/>
          </a:blip>
          <a:stretch>
            <a:fillRect/>
          </a:stretch>
        </p:blipFill>
        <p:spPr>
          <a:xfrm>
            <a:off x="3159728" y="723569"/>
            <a:ext cx="2573162" cy="3056155"/>
          </a:xfrm>
          <a:prstGeom prst="rect">
            <a:avLst/>
          </a:prstGeom>
          <a:noFill/>
          <a:ln>
            <a:noFill/>
          </a:ln>
        </p:spPr>
      </p:pic>
      <p:sp>
        <p:nvSpPr>
          <p:cNvPr id="6" name="Google Shape;218;p27">
            <a:extLst>
              <a:ext uri="{FF2B5EF4-FFF2-40B4-BE49-F238E27FC236}">
                <a16:creationId xmlns:a16="http://schemas.microsoft.com/office/drawing/2014/main" id="{747D26DD-950E-454B-9A4C-65BABFFBAD20}"/>
              </a:ext>
            </a:extLst>
          </p:cNvPr>
          <p:cNvSpPr txBox="1"/>
          <p:nvPr/>
        </p:nvSpPr>
        <p:spPr>
          <a:xfrm>
            <a:off x="3339629" y="3078040"/>
            <a:ext cx="2213360" cy="58544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Calibri"/>
                <a:ea typeface="Calibri"/>
                <a:cs typeface="Calibri"/>
                <a:sym typeface="Calibri"/>
              </a:rPr>
              <a:t>pip install </a:t>
            </a:r>
            <a:r>
              <a:rPr lang="en" sz="1600" b="1" dirty="0" err="1">
                <a:latin typeface="Calibri"/>
                <a:ea typeface="Calibri"/>
                <a:cs typeface="Calibri"/>
                <a:sym typeface="Calibri"/>
              </a:rPr>
              <a:t>autoimpute</a:t>
            </a:r>
            <a:endParaRPr sz="1600" b="1" dirty="0">
              <a:latin typeface="Calibri"/>
              <a:ea typeface="Calibri"/>
              <a:cs typeface="Calibri"/>
              <a:sym typeface="Calibri"/>
            </a:endParaRPr>
          </a:p>
        </p:txBody>
      </p:sp>
    </p:spTree>
    <p:extLst>
      <p:ext uri="{BB962C8B-B14F-4D97-AF65-F5344CB8AC3E}">
        <p14:creationId xmlns:p14="http://schemas.microsoft.com/office/powerpoint/2010/main" val="61995646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22361</TotalTime>
  <Words>604</Words>
  <Application>Microsoft Macintosh PowerPoint</Application>
  <PresentationFormat>On-screen Show (16:9)</PresentationFormat>
  <Paragraphs>136</Paragraphs>
  <Slides>10</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Times New Roman</vt:lpstr>
      <vt:lpstr>Calibri</vt:lpstr>
      <vt:lpstr>Nunito</vt:lpstr>
      <vt:lpstr>Arial</vt:lpstr>
      <vt:lpstr>Simple Light</vt:lpstr>
      <vt:lpstr>Office Theme</vt:lpstr>
      <vt:lpstr>Data Analytics as a Service (DAaaS): Automated and Intelligent Imputation Methods for Supervised Machine Learning Company/Advisor: Arnab Bose Shahid Barkat | Joseph Kearney</vt:lpstr>
      <vt:lpstr>PowerPoint Presentation</vt:lpstr>
      <vt:lpstr>The Problem</vt:lpstr>
      <vt:lpstr>Research Objectives</vt:lpstr>
      <vt:lpstr>Background – Missing Data Mechanism</vt:lpstr>
      <vt:lpstr>Background – Handling Missing Data</vt:lpstr>
      <vt:lpstr>PowerPoint Presentation</vt:lpstr>
      <vt:lpstr>Conclusions &amp; Recommendations</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as a Service (DAaaS): Automated and Intelligent Imputation Methods for Supervised Machine Learning Company/Advisor: Arnab Bose Shahid Barkat | Joseph Kearney</dc:title>
  <cp:lastModifiedBy>Shahid Barkat (shabarka)</cp:lastModifiedBy>
  <cp:revision>23</cp:revision>
  <dcterms:modified xsi:type="dcterms:W3CDTF">2019-06-08T03:35:41Z</dcterms:modified>
</cp:coreProperties>
</file>