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20"/>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x="9144000" cy="5143500" type="screen16x9"/>
  <p:notesSz cx="6858000" cy="9144000"/>
  <p:embeddedFontLst>
    <p:embeddedFont>
      <p:font typeface="Economica" panose="020B0604020202020204" charset="0"/>
      <p:regular r:id="rId21"/>
      <p:bold r:id="rId22"/>
      <p:italic r:id="rId23"/>
      <p:boldItalic r:id="rId24"/>
    </p:embeddedFont>
    <p:embeddedFont>
      <p:font typeface="Open Sans"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898"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6.fntdata"/><Relationship Id="rId3" Type="http://schemas.openxmlformats.org/officeDocument/2006/relationships/customXml" Target="../customXml/item3.xml"/><Relationship Id="rId21" Type="http://schemas.openxmlformats.org/officeDocument/2006/relationships/font" Target="fonts/font1.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5.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Candace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7d1f6d9719_1_1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7d1f6d9719_1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Marvin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d1f6d9719_0_1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d1f6d9719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Kelly</a:t>
            </a:r>
            <a:endParaRPr/>
          </a:p>
          <a:p>
            <a:pPr marL="0" lvl="0" indent="0" algn="l" rtl="0">
              <a:spcBef>
                <a:spcPts val="0"/>
              </a:spcBef>
              <a:spcAft>
                <a:spcPts val="0"/>
              </a:spcAft>
              <a:buNone/>
            </a:pPr>
            <a:r>
              <a:rPr lang="en"/>
              <a:t>Median income has a p-value of </a:t>
            </a:r>
            <a:r>
              <a:rPr lang="en" sz="1400">
                <a:solidFill>
                  <a:schemeClr val="dk1"/>
                </a:solidFill>
              </a:rPr>
              <a:t>0.004</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7d1f6d9719_2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7d1f6d9719_2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Candace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7d1f6d9719_1_2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7d1f6d9719_1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Keaton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7d1f6d9719_1_2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7d1f6d9719_1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Amol</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7d1f6d9719_4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7d1f6d9719_4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7d1f6d9719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7d1f6d9719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Candace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7d1f6d9719_0_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7d1f6d9719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Candace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7d1f6d9719_0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7d1f6d9719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Kelly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7d1f6d9719_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7d1f6d9719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Kelly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7d1f6d9719_0_1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7d1f6d9719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Amol</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7d1f6d9719_0_1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7d1f6d9719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Marvin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7d1f6d9719_0_1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7d1f6d9719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Keaton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7d1f6d9719_0_1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7d1f6d9719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Keaton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957125"/>
            <a:ext cx="8520600" cy="2128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316200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7" name="Google Shape;17;p3"/>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Google Shape;18;p3"/>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399400"/>
            <a:ext cx="2808000" cy="27849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189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www.kaggle.com/carrie1/food-environment-atlas"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hyperlink" Target="https://www.ers.usda.gov/data-products/county-level-data-sets/download-data/"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keatbro/Project-1/blob/master/FoodAccess-Combined.ipynb"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keatbro/Project-1/blob/master/analysisFunction.ipynb"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2638300" y="1057050"/>
            <a:ext cx="4189500" cy="632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a:solidFill>
                  <a:srgbClr val="000000"/>
                </a:solidFill>
              </a:rPr>
              <a:t>Project1 – Food Access Correlation</a:t>
            </a:r>
            <a:endParaRPr sz="2400">
              <a:solidFill>
                <a:srgbClr val="000000"/>
              </a:solidFill>
            </a:endParaRPr>
          </a:p>
        </p:txBody>
      </p:sp>
      <p:sp>
        <p:nvSpPr>
          <p:cNvPr id="63" name="Google Shape;63;p13"/>
          <p:cNvSpPr txBox="1">
            <a:spLocks noGrp="1"/>
          </p:cNvSpPr>
          <p:nvPr>
            <p:ph type="subTitle" idx="1"/>
          </p:nvPr>
        </p:nvSpPr>
        <p:spPr>
          <a:xfrm>
            <a:off x="2115475" y="1870350"/>
            <a:ext cx="5364000" cy="70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Team </a:t>
            </a:r>
            <a:r>
              <a:rPr lang="en" b="1"/>
              <a:t>Panda</a:t>
            </a:r>
            <a:r>
              <a:rPr lang="en"/>
              <a:t>monium</a:t>
            </a: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r>
              <a:rPr lang="en"/>
              <a:t>Candace C., Kelly W., Keaton B., </a:t>
            </a:r>
            <a:endParaRPr/>
          </a:p>
          <a:p>
            <a:pPr marL="0" lvl="0" indent="0" algn="ctr" rtl="0">
              <a:spcBef>
                <a:spcPts val="0"/>
              </a:spcBef>
              <a:spcAft>
                <a:spcPts val="0"/>
              </a:spcAft>
              <a:buNone/>
            </a:pPr>
            <a:r>
              <a:rPr lang="en"/>
              <a:t>Marvin A., Amol G.</a:t>
            </a:r>
            <a:endParaRPr/>
          </a:p>
          <a:p>
            <a:pPr marL="0" lvl="0" indent="0" algn="ctr" rtl="0">
              <a:spcBef>
                <a:spcPts val="0"/>
              </a:spcBef>
              <a:spcAft>
                <a:spcPts val="0"/>
              </a:spcAft>
              <a:buNone/>
            </a:pPr>
            <a:endParaRPr/>
          </a:p>
          <a:p>
            <a:pPr marL="0" lvl="0" indent="0" algn="ctr" rtl="0">
              <a:spcBef>
                <a:spcPts val="0"/>
              </a:spcBef>
              <a:spcAft>
                <a:spcPts val="0"/>
              </a:spcAft>
              <a:buNone/>
            </a:pPr>
            <a:r>
              <a:rPr lang="en"/>
              <a:t>February 1, 2020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2"/>
          <p:cNvSpPr txBox="1">
            <a:spLocks noGrp="1"/>
          </p:cNvSpPr>
          <p:nvPr>
            <p:ph type="title"/>
          </p:nvPr>
        </p:nvSpPr>
        <p:spPr>
          <a:xfrm>
            <a:off x="311700" y="393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Comparing Regions: California &amp; Alabama</a:t>
            </a:r>
            <a:endParaRPr/>
          </a:p>
        </p:txBody>
      </p:sp>
      <p:sp>
        <p:nvSpPr>
          <p:cNvPr id="129" name="Google Shape;129;p22"/>
          <p:cNvSpPr txBox="1">
            <a:spLocks noGrp="1"/>
          </p:cNvSpPr>
          <p:nvPr>
            <p:ph type="body" idx="1"/>
          </p:nvPr>
        </p:nvSpPr>
        <p:spPr>
          <a:xfrm>
            <a:off x="311700" y="1225225"/>
            <a:ext cx="35592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Alabama:</a:t>
            </a:r>
            <a:endParaRPr/>
          </a:p>
          <a:p>
            <a:pPr marL="457200" lvl="0" indent="-342900" algn="l" rtl="0">
              <a:spcBef>
                <a:spcPts val="1600"/>
              </a:spcBef>
              <a:spcAft>
                <a:spcPts val="0"/>
              </a:spcAft>
              <a:buSzPts val="1800"/>
              <a:buChar char="●"/>
            </a:pPr>
            <a:r>
              <a:rPr lang="en"/>
              <a:t>Population/Access: 0.22</a:t>
            </a:r>
            <a:endParaRPr/>
          </a:p>
          <a:p>
            <a:pPr marL="457200" lvl="0" indent="-342900" algn="l" rtl="0">
              <a:spcBef>
                <a:spcPts val="0"/>
              </a:spcBef>
              <a:spcAft>
                <a:spcPts val="0"/>
              </a:spcAft>
              <a:buSzPts val="1800"/>
              <a:buChar char="●"/>
            </a:pPr>
            <a:r>
              <a:rPr lang="en"/>
              <a:t>Income/Access: -0.12</a:t>
            </a:r>
            <a:endParaRPr/>
          </a:p>
          <a:p>
            <a:pPr marL="457200" lvl="0" indent="-342900" algn="l" rtl="0">
              <a:spcBef>
                <a:spcPts val="0"/>
              </a:spcBef>
              <a:spcAft>
                <a:spcPts val="0"/>
              </a:spcAft>
              <a:buSzPts val="1800"/>
              <a:buChar char="●"/>
            </a:pPr>
            <a:r>
              <a:rPr lang="en"/>
              <a:t>Education/Access: 0.26</a:t>
            </a:r>
            <a:endParaRPr/>
          </a:p>
          <a:p>
            <a:pPr marL="0" lvl="0" indent="0" algn="l" rtl="0">
              <a:spcBef>
                <a:spcPts val="1600"/>
              </a:spcBef>
              <a:spcAft>
                <a:spcPts val="0"/>
              </a:spcAft>
              <a:buNone/>
            </a:pPr>
            <a:r>
              <a:rPr lang="en"/>
              <a:t>California</a:t>
            </a:r>
            <a:endParaRPr/>
          </a:p>
          <a:p>
            <a:pPr marL="457200" lvl="0" indent="-342900" algn="l" rtl="0">
              <a:spcBef>
                <a:spcPts val="1600"/>
              </a:spcBef>
              <a:spcAft>
                <a:spcPts val="0"/>
              </a:spcAft>
              <a:buSzPts val="1800"/>
              <a:buChar char="●"/>
            </a:pPr>
            <a:r>
              <a:rPr lang="en"/>
              <a:t>Population/Access: -0.26</a:t>
            </a:r>
            <a:endParaRPr/>
          </a:p>
          <a:p>
            <a:pPr marL="457200" lvl="0" indent="-342900" algn="l" rtl="0">
              <a:spcBef>
                <a:spcPts val="0"/>
              </a:spcBef>
              <a:spcAft>
                <a:spcPts val="0"/>
              </a:spcAft>
              <a:buSzPts val="1800"/>
              <a:buChar char="●"/>
            </a:pPr>
            <a:r>
              <a:rPr lang="en"/>
              <a:t>Income/Access: -0.29</a:t>
            </a:r>
            <a:endParaRPr/>
          </a:p>
          <a:p>
            <a:pPr marL="457200" lvl="0" indent="-342900" algn="l" rtl="0">
              <a:spcBef>
                <a:spcPts val="0"/>
              </a:spcBef>
              <a:spcAft>
                <a:spcPts val="0"/>
              </a:spcAft>
              <a:buSzPts val="1800"/>
              <a:buChar char="●"/>
            </a:pPr>
            <a:r>
              <a:rPr lang="en"/>
              <a:t>Education/Access: -0.28</a:t>
            </a:r>
            <a:endParaRPr/>
          </a:p>
          <a:p>
            <a:pPr marL="0" lvl="0" indent="0" algn="l" rtl="0">
              <a:spcBef>
                <a:spcPts val="1600"/>
              </a:spcBef>
              <a:spcAft>
                <a:spcPts val="1600"/>
              </a:spcAft>
              <a:buNone/>
            </a:pPr>
            <a:endParaRPr/>
          </a:p>
        </p:txBody>
      </p:sp>
      <p:sp>
        <p:nvSpPr>
          <p:cNvPr id="130" name="Google Shape;130;p22"/>
          <p:cNvSpPr txBox="1">
            <a:spLocks noGrp="1"/>
          </p:cNvSpPr>
          <p:nvPr>
            <p:ph type="body" idx="1"/>
          </p:nvPr>
        </p:nvSpPr>
        <p:spPr>
          <a:xfrm>
            <a:off x="4941025" y="1368625"/>
            <a:ext cx="35592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Conclusions:</a:t>
            </a:r>
            <a:endParaRPr/>
          </a:p>
          <a:p>
            <a:pPr marL="457200" lvl="0" indent="-342900" algn="l" rtl="0">
              <a:spcBef>
                <a:spcPts val="1600"/>
              </a:spcBef>
              <a:spcAft>
                <a:spcPts val="0"/>
              </a:spcAft>
              <a:buSzPts val="1800"/>
              <a:buChar char="●"/>
            </a:pPr>
            <a:r>
              <a:rPr lang="en"/>
              <a:t>Our hypotheses potentially differ by region.</a:t>
            </a:r>
            <a:endParaRPr/>
          </a:p>
          <a:p>
            <a:pPr marL="0" lvl="0" indent="0" algn="l" rtl="0">
              <a:spcBef>
                <a:spcPts val="1600"/>
              </a:spcBef>
              <a:spcAft>
                <a:spcPts val="16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3"/>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Conclusions</a:t>
            </a:r>
            <a:endParaRPr/>
          </a:p>
        </p:txBody>
      </p:sp>
      <p:sp>
        <p:nvSpPr>
          <p:cNvPr id="136" name="Google Shape;136;p23"/>
          <p:cNvSpPr txBox="1">
            <a:spLocks noGrp="1"/>
          </p:cNvSpPr>
          <p:nvPr>
            <p:ph type="body" idx="1"/>
          </p:nvPr>
        </p:nvSpPr>
        <p:spPr>
          <a:xfrm>
            <a:off x="98625" y="1285850"/>
            <a:ext cx="8520600" cy="33540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Font typeface="Arial"/>
              <a:buChar char="●"/>
            </a:pPr>
            <a:r>
              <a:rPr lang="en" sz="1400" b="1">
                <a:solidFill>
                  <a:srgbClr val="3E3E3E"/>
                </a:solidFill>
                <a:latin typeface="Arial"/>
                <a:ea typeface="Arial"/>
                <a:cs typeface="Arial"/>
                <a:sym typeface="Arial"/>
              </a:rPr>
              <a:t>Do any of these factors affect access to healthy food?</a:t>
            </a:r>
            <a:endParaRPr sz="1400" b="1">
              <a:solidFill>
                <a:srgbClr val="3E3E3E"/>
              </a:solidFill>
              <a:latin typeface="Arial"/>
              <a:ea typeface="Arial"/>
              <a:cs typeface="Arial"/>
              <a:sym typeface="Arial"/>
            </a:endParaRPr>
          </a:p>
          <a:p>
            <a:pPr marL="914400" lvl="1" indent="-317500" algn="l" rtl="0">
              <a:spcBef>
                <a:spcPts val="0"/>
              </a:spcBef>
              <a:spcAft>
                <a:spcPts val="0"/>
              </a:spcAft>
              <a:buSzPts val="1400"/>
              <a:buFont typeface="Arial"/>
              <a:buChar char="○"/>
            </a:pPr>
            <a:r>
              <a:rPr lang="en" sz="1400">
                <a:latin typeface="Arial"/>
                <a:ea typeface="Arial"/>
                <a:cs typeface="Arial"/>
                <a:sym typeface="Arial"/>
              </a:rPr>
              <a:t>All three factors were moderately correlated</a:t>
            </a:r>
            <a:r>
              <a:rPr lang="en">
                <a:latin typeface="Arial"/>
                <a:ea typeface="Arial"/>
                <a:cs typeface="Arial"/>
                <a:sym typeface="Arial"/>
              </a:rPr>
              <a:t> for Colorado.</a:t>
            </a:r>
            <a:endParaRPr sz="1400">
              <a:latin typeface="Arial"/>
              <a:ea typeface="Arial"/>
              <a:cs typeface="Arial"/>
              <a:sym typeface="Arial"/>
            </a:endParaRPr>
          </a:p>
          <a:p>
            <a:pPr marL="457200" lvl="0" indent="-317500" algn="l" rtl="0">
              <a:spcBef>
                <a:spcPts val="0"/>
              </a:spcBef>
              <a:spcAft>
                <a:spcPts val="0"/>
              </a:spcAft>
              <a:buClr>
                <a:srgbClr val="3E3E3E"/>
              </a:buClr>
              <a:buSzPts val="1400"/>
              <a:buFont typeface="Arial"/>
              <a:buChar char="●"/>
            </a:pPr>
            <a:r>
              <a:rPr lang="en" sz="1400" b="1">
                <a:solidFill>
                  <a:srgbClr val="3E3E3E"/>
                </a:solidFill>
                <a:latin typeface="Arial"/>
                <a:ea typeface="Arial"/>
                <a:cs typeface="Arial"/>
                <a:sym typeface="Arial"/>
              </a:rPr>
              <a:t>Which factor(s) is/are most significant?</a:t>
            </a:r>
            <a:endParaRPr>
              <a:latin typeface="Arial"/>
              <a:ea typeface="Arial"/>
              <a:cs typeface="Arial"/>
              <a:sym typeface="Arial"/>
            </a:endParaRPr>
          </a:p>
          <a:p>
            <a:pPr marL="914400" lvl="1" indent="-317500" algn="l" rtl="0">
              <a:spcBef>
                <a:spcPts val="0"/>
              </a:spcBef>
              <a:spcAft>
                <a:spcPts val="0"/>
              </a:spcAft>
              <a:buSzPts val="1400"/>
              <a:buFont typeface="Arial"/>
              <a:buChar char="○"/>
            </a:pPr>
            <a:r>
              <a:rPr lang="en" sz="1400">
                <a:latin typeface="Arial"/>
                <a:ea typeface="Arial"/>
                <a:cs typeface="Arial"/>
                <a:sym typeface="Arial"/>
              </a:rPr>
              <a:t>The most statistically relevant factor </a:t>
            </a:r>
            <a:r>
              <a:rPr lang="en">
                <a:latin typeface="Arial"/>
                <a:ea typeface="Arial"/>
                <a:cs typeface="Arial"/>
                <a:sym typeface="Arial"/>
              </a:rPr>
              <a:t>is </a:t>
            </a:r>
            <a:r>
              <a:rPr lang="en" sz="1400">
                <a:latin typeface="Arial"/>
                <a:ea typeface="Arial"/>
                <a:cs typeface="Arial"/>
                <a:sym typeface="Arial"/>
              </a:rPr>
              <a:t>median income for the state of Colorado.</a:t>
            </a:r>
            <a:endParaRPr sz="1400">
              <a:latin typeface="Arial"/>
              <a:ea typeface="Arial"/>
              <a:cs typeface="Arial"/>
              <a:sym typeface="Arial"/>
            </a:endParaRPr>
          </a:p>
          <a:p>
            <a:pPr marL="457200" lvl="0" indent="-317500" algn="l" rtl="0">
              <a:spcBef>
                <a:spcPts val="0"/>
              </a:spcBef>
              <a:spcAft>
                <a:spcPts val="0"/>
              </a:spcAft>
              <a:buSzPts val="1400"/>
              <a:buFont typeface="Arial"/>
              <a:buChar char="●"/>
            </a:pPr>
            <a:r>
              <a:rPr lang="en" sz="1400" b="1">
                <a:solidFill>
                  <a:srgbClr val="3E3E3E"/>
                </a:solidFill>
                <a:latin typeface="Arial"/>
                <a:ea typeface="Arial"/>
                <a:cs typeface="Arial"/>
                <a:sym typeface="Arial"/>
              </a:rPr>
              <a:t>Do these results vary by region?</a:t>
            </a:r>
            <a:endParaRPr sz="1400" b="1">
              <a:solidFill>
                <a:srgbClr val="3E3E3E"/>
              </a:solidFill>
              <a:latin typeface="Arial"/>
              <a:ea typeface="Arial"/>
              <a:cs typeface="Arial"/>
              <a:sym typeface="Arial"/>
            </a:endParaRPr>
          </a:p>
          <a:p>
            <a:pPr marL="914400" lvl="1" indent="-317500" algn="l" rtl="0">
              <a:spcBef>
                <a:spcPts val="0"/>
              </a:spcBef>
              <a:spcAft>
                <a:spcPts val="0"/>
              </a:spcAft>
              <a:buClr>
                <a:srgbClr val="3E3E3E"/>
              </a:buClr>
              <a:buSzPts val="1400"/>
              <a:buFont typeface="Arial"/>
              <a:buChar char="○"/>
            </a:pPr>
            <a:r>
              <a:rPr lang="en">
                <a:solidFill>
                  <a:srgbClr val="3E3E3E"/>
                </a:solidFill>
                <a:latin typeface="Arial"/>
                <a:ea typeface="Arial"/>
                <a:cs typeface="Arial"/>
                <a:sym typeface="Arial"/>
              </a:rPr>
              <a:t>Yes, we see different results, but did not have time to properly analyze why.</a:t>
            </a:r>
            <a:endParaRPr sz="1400">
              <a:solidFill>
                <a:srgbClr val="3E3E3E"/>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Additional Struggles </a:t>
            </a:r>
            <a:endParaRPr/>
          </a:p>
        </p:txBody>
      </p:sp>
      <p:sp>
        <p:nvSpPr>
          <p:cNvPr id="142" name="Google Shape;142;p2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a:t>Reading from an .xls file with multiple tabs that is too large to be converted to .csv </a:t>
            </a:r>
            <a:endParaRPr sz="1400"/>
          </a:p>
        </p:txBody>
      </p:sp>
      <p:pic>
        <p:nvPicPr>
          <p:cNvPr id="143" name="Google Shape;143;p24"/>
          <p:cNvPicPr preferRelativeResize="0"/>
          <p:nvPr/>
        </p:nvPicPr>
        <p:blipFill>
          <a:blip r:embed="rId3">
            <a:alphaModFix/>
          </a:blip>
          <a:stretch>
            <a:fillRect/>
          </a:stretch>
        </p:blipFill>
        <p:spPr>
          <a:xfrm>
            <a:off x="1703800" y="1696925"/>
            <a:ext cx="5536400" cy="2882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Additional Struggles </a:t>
            </a:r>
            <a:endParaRPr/>
          </a:p>
        </p:txBody>
      </p:sp>
      <p:sp>
        <p:nvSpPr>
          <p:cNvPr id="149" name="Google Shape;149;p25"/>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Creating a function to loop through dictionary and create plots</a:t>
            </a:r>
            <a:endParaRPr/>
          </a:p>
        </p:txBody>
      </p:sp>
      <p:pic>
        <p:nvPicPr>
          <p:cNvPr id="150" name="Google Shape;150;p25"/>
          <p:cNvPicPr preferRelativeResize="0"/>
          <p:nvPr/>
        </p:nvPicPr>
        <p:blipFill>
          <a:blip r:embed="rId3">
            <a:alphaModFix/>
          </a:blip>
          <a:stretch>
            <a:fillRect/>
          </a:stretch>
        </p:blipFill>
        <p:spPr>
          <a:xfrm>
            <a:off x="2359950" y="1684275"/>
            <a:ext cx="3662374" cy="26431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What would you look at if you had more time?</a:t>
            </a:r>
            <a:endParaRPr/>
          </a:p>
        </p:txBody>
      </p:sp>
      <p:sp>
        <p:nvSpPr>
          <p:cNvPr id="156" name="Google Shape;156;p26"/>
          <p:cNvSpPr txBox="1">
            <a:spLocks noGrp="1"/>
          </p:cNvSpPr>
          <p:nvPr>
            <p:ph type="body" idx="1"/>
          </p:nvPr>
        </p:nvSpPr>
        <p:spPr>
          <a:xfrm>
            <a:off x="150975" y="1214500"/>
            <a:ext cx="8520600" cy="33540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000000"/>
              </a:buClr>
              <a:buSzPts val="1400"/>
              <a:buFont typeface="Arial"/>
              <a:buChar char="●"/>
            </a:pPr>
            <a:r>
              <a:rPr lang="en" sz="1400" b="1">
                <a:solidFill>
                  <a:srgbClr val="000000"/>
                </a:solidFill>
                <a:latin typeface="Arial"/>
                <a:ea typeface="Arial"/>
                <a:cs typeface="Arial"/>
                <a:sym typeface="Arial"/>
              </a:rPr>
              <a:t>Analyze all states, and potentially by region</a:t>
            </a:r>
            <a:endParaRPr sz="1400" b="1">
              <a:solidFill>
                <a:srgbClr val="000000"/>
              </a:solidFill>
              <a:latin typeface="Arial"/>
              <a:ea typeface="Arial"/>
              <a:cs typeface="Arial"/>
              <a:sym typeface="Arial"/>
            </a:endParaRPr>
          </a:p>
          <a:p>
            <a:pPr marL="914400" lvl="1" indent="-317500" algn="l" rtl="0">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What factors differ and why?</a:t>
            </a:r>
            <a:endParaRPr>
              <a:solidFill>
                <a:srgbClr val="000000"/>
              </a:solidFill>
              <a:latin typeface="Arial"/>
              <a:ea typeface="Arial"/>
              <a:cs typeface="Arial"/>
              <a:sym typeface="Arial"/>
            </a:endParaRPr>
          </a:p>
          <a:p>
            <a:pPr marL="914400" lvl="1" indent="-317500" algn="l" rtl="0">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Are their regional trends?</a:t>
            </a:r>
            <a:endParaRPr>
              <a:solidFill>
                <a:srgbClr val="000000"/>
              </a:solidFill>
              <a:latin typeface="Arial"/>
              <a:ea typeface="Arial"/>
              <a:cs typeface="Arial"/>
              <a:sym typeface="Arial"/>
            </a:endParaRPr>
          </a:p>
          <a:p>
            <a:pPr marL="457200" lvl="0" indent="-317500" algn="l" rtl="0">
              <a:spcBef>
                <a:spcPts val="0"/>
              </a:spcBef>
              <a:spcAft>
                <a:spcPts val="0"/>
              </a:spcAft>
              <a:buSzPts val="1400"/>
              <a:buFont typeface="Arial"/>
              <a:buChar char="●"/>
            </a:pPr>
            <a:r>
              <a:rPr lang="en" sz="1400" b="1">
                <a:latin typeface="Arial"/>
                <a:ea typeface="Arial"/>
                <a:cs typeface="Arial"/>
                <a:sym typeface="Arial"/>
              </a:rPr>
              <a:t>Analyze counties from different regions with similar population densities.</a:t>
            </a:r>
            <a:endParaRPr sz="1400" b="1">
              <a:latin typeface="Arial"/>
              <a:ea typeface="Arial"/>
              <a:cs typeface="Arial"/>
              <a:sym typeface="Arial"/>
            </a:endParaRPr>
          </a:p>
          <a:p>
            <a:pPr marL="457200" lvl="0" indent="0" algn="l" rtl="0">
              <a:spcBef>
                <a:spcPts val="800"/>
              </a:spcBef>
              <a:spcAft>
                <a:spcPts val="0"/>
              </a:spcAft>
              <a:buNone/>
            </a:pPr>
            <a:endParaRPr sz="1400" b="1">
              <a:latin typeface="Arial"/>
              <a:ea typeface="Arial"/>
              <a:cs typeface="Arial"/>
              <a:sym typeface="Arial"/>
            </a:endParaRPr>
          </a:p>
          <a:p>
            <a:pPr marL="457200" lvl="0" indent="-317500" algn="l" rtl="0">
              <a:spcBef>
                <a:spcPts val="800"/>
              </a:spcBef>
              <a:spcAft>
                <a:spcPts val="0"/>
              </a:spcAft>
              <a:buSzPts val="1400"/>
              <a:buFont typeface="Arial"/>
              <a:buChar char="●"/>
            </a:pPr>
            <a:r>
              <a:rPr lang="en" sz="1400" b="1">
                <a:latin typeface="Arial"/>
                <a:ea typeface="Arial"/>
                <a:cs typeface="Arial"/>
                <a:sym typeface="Arial"/>
              </a:rPr>
              <a:t>Are people utilizing their access to purchase healthier options?</a:t>
            </a:r>
            <a:endParaRPr sz="1400" b="1">
              <a:latin typeface="Arial"/>
              <a:ea typeface="Arial"/>
              <a:cs typeface="Arial"/>
              <a:sym typeface="Arial"/>
            </a:endParaRPr>
          </a:p>
          <a:p>
            <a:pPr marL="457200" lvl="0" indent="0" algn="l" rtl="0">
              <a:spcBef>
                <a:spcPts val="800"/>
              </a:spcBef>
              <a:spcAft>
                <a:spcPts val="0"/>
              </a:spcAft>
              <a:buNone/>
            </a:pPr>
            <a:endParaRPr sz="1400" b="1">
              <a:latin typeface="Arial"/>
              <a:ea typeface="Arial"/>
              <a:cs typeface="Arial"/>
              <a:sym typeface="Arial"/>
            </a:endParaRPr>
          </a:p>
          <a:p>
            <a:pPr marL="914400" lvl="0" indent="0" algn="l" rtl="0">
              <a:spcBef>
                <a:spcPts val="800"/>
              </a:spcBef>
              <a:spcAft>
                <a:spcPts val="0"/>
              </a:spcAft>
              <a:buNone/>
            </a:pPr>
            <a:endParaRPr sz="1400">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7"/>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Resources / Links</a:t>
            </a:r>
            <a:endParaRPr/>
          </a:p>
        </p:txBody>
      </p:sp>
      <p:sp>
        <p:nvSpPr>
          <p:cNvPr id="162" name="Google Shape;162;p27"/>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lnSpc>
                <a:spcPct val="80000"/>
              </a:lnSpc>
              <a:spcBef>
                <a:spcPts val="800"/>
              </a:spcBef>
              <a:spcAft>
                <a:spcPts val="0"/>
              </a:spcAft>
              <a:buClr>
                <a:schemeClr val="dk1"/>
              </a:buClr>
              <a:buSzPts val="1100"/>
              <a:buFont typeface="Arial"/>
              <a:buNone/>
            </a:pPr>
            <a:r>
              <a:rPr lang="en" sz="1750">
                <a:latin typeface="Arial"/>
                <a:ea typeface="Arial"/>
                <a:cs typeface="Arial"/>
                <a:sym typeface="Arial"/>
              </a:rPr>
              <a:t>•</a:t>
            </a:r>
            <a:r>
              <a:rPr lang="en" sz="1600">
                <a:solidFill>
                  <a:srgbClr val="000000"/>
                </a:solidFill>
                <a:latin typeface="Arial"/>
                <a:ea typeface="Arial"/>
                <a:cs typeface="Arial"/>
                <a:sym typeface="Arial"/>
              </a:rPr>
              <a:t>Food environment atlas study</a:t>
            </a:r>
            <a:r>
              <a:rPr lang="en" sz="1600">
                <a:solidFill>
                  <a:srgbClr val="545487"/>
                </a:solidFill>
                <a:latin typeface="Arial"/>
                <a:ea typeface="Arial"/>
                <a:cs typeface="Arial"/>
                <a:sym typeface="Arial"/>
              </a:rPr>
              <a:t> -</a:t>
            </a:r>
            <a:r>
              <a:rPr lang="en" sz="1600">
                <a:solidFill>
                  <a:srgbClr val="545487"/>
                </a:solidFill>
                <a:uFill>
                  <a:noFill/>
                </a:uFill>
                <a:latin typeface="Arial"/>
                <a:ea typeface="Arial"/>
                <a:cs typeface="Arial"/>
                <a:sym typeface="Arial"/>
                <a:hlinkClick r:id="rId3"/>
              </a:rPr>
              <a:t> </a:t>
            </a:r>
            <a:r>
              <a:rPr lang="en" sz="1600" u="sng">
                <a:solidFill>
                  <a:schemeClr val="hlink"/>
                </a:solidFill>
                <a:latin typeface="Arial"/>
                <a:ea typeface="Arial"/>
                <a:cs typeface="Arial"/>
                <a:sym typeface="Arial"/>
                <a:hlinkClick r:id="rId3"/>
              </a:rPr>
              <a:t>https://www.kaggle.com/carrie1/food-environment-atlas</a:t>
            </a:r>
            <a:endParaRPr sz="1600" u="sng">
              <a:solidFill>
                <a:schemeClr val="hlink"/>
              </a:solidFill>
              <a:latin typeface="Arial"/>
              <a:ea typeface="Arial"/>
              <a:cs typeface="Arial"/>
              <a:sym typeface="Arial"/>
            </a:endParaRPr>
          </a:p>
          <a:p>
            <a:pPr marL="0" lvl="0" indent="0" algn="l" rtl="0">
              <a:lnSpc>
                <a:spcPct val="80000"/>
              </a:lnSpc>
              <a:spcBef>
                <a:spcPts val="800"/>
              </a:spcBef>
              <a:spcAft>
                <a:spcPts val="0"/>
              </a:spcAft>
              <a:buClr>
                <a:schemeClr val="dk1"/>
              </a:buClr>
              <a:buSzPts val="1100"/>
              <a:buFont typeface="Arial"/>
              <a:buNone/>
            </a:pPr>
            <a:endParaRPr sz="1600" u="sng">
              <a:solidFill>
                <a:schemeClr val="hlink"/>
              </a:solidFill>
              <a:latin typeface="Arial"/>
              <a:ea typeface="Arial"/>
              <a:cs typeface="Arial"/>
              <a:sym typeface="Arial"/>
            </a:endParaRPr>
          </a:p>
          <a:p>
            <a:pPr marL="0" lvl="0" indent="0" algn="l" rtl="0">
              <a:lnSpc>
                <a:spcPct val="80000"/>
              </a:lnSpc>
              <a:spcBef>
                <a:spcPts val="800"/>
              </a:spcBef>
              <a:spcAft>
                <a:spcPts val="0"/>
              </a:spcAft>
              <a:buClr>
                <a:schemeClr val="dk1"/>
              </a:buClr>
              <a:buSzPts val="1100"/>
              <a:buFont typeface="Arial"/>
              <a:buNone/>
            </a:pPr>
            <a:r>
              <a:rPr lang="en" sz="1750">
                <a:latin typeface="Arial"/>
                <a:ea typeface="Arial"/>
                <a:cs typeface="Arial"/>
                <a:sym typeface="Arial"/>
              </a:rPr>
              <a:t>•</a:t>
            </a:r>
            <a:r>
              <a:rPr lang="en" sz="1600">
                <a:solidFill>
                  <a:srgbClr val="000000"/>
                </a:solidFill>
                <a:latin typeface="Arial"/>
                <a:ea typeface="Arial"/>
                <a:cs typeface="Arial"/>
                <a:sym typeface="Arial"/>
              </a:rPr>
              <a:t>County level data study (education and population) -</a:t>
            </a:r>
            <a:r>
              <a:rPr lang="en" sz="1600">
                <a:solidFill>
                  <a:srgbClr val="000000"/>
                </a:solidFill>
                <a:uFill>
                  <a:noFill/>
                </a:uFill>
                <a:latin typeface="Arial"/>
                <a:ea typeface="Arial"/>
                <a:cs typeface="Arial"/>
                <a:sym typeface="Arial"/>
                <a:hlinkClick r:id="rId4"/>
              </a:rPr>
              <a:t> </a:t>
            </a:r>
            <a:r>
              <a:rPr lang="en" sz="1600" u="sng">
                <a:solidFill>
                  <a:schemeClr val="hlink"/>
                </a:solidFill>
                <a:latin typeface="Arial"/>
                <a:ea typeface="Arial"/>
                <a:cs typeface="Arial"/>
                <a:sym typeface="Arial"/>
                <a:hlinkClick r:id="rId4"/>
              </a:rPr>
              <a:t>https://www.ers.usda.gov/data-products/county-level-data-sets/download-data/</a:t>
            </a:r>
            <a:endParaRPr sz="1600" u="sng">
              <a:solidFill>
                <a:schemeClr val="hlink"/>
              </a:solidFill>
              <a:latin typeface="Arial"/>
              <a:ea typeface="Arial"/>
              <a:cs typeface="Arial"/>
              <a:sym typeface="Arial"/>
            </a:endParaRPr>
          </a:p>
          <a:p>
            <a:pPr marL="0" lvl="0" indent="0" algn="l" rtl="0">
              <a:spcBef>
                <a:spcPts val="0"/>
              </a:spcBef>
              <a:spcAft>
                <a:spcPts val="16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440575" y="298725"/>
            <a:ext cx="7688700" cy="53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Hypothesis</a:t>
            </a:r>
            <a:endParaRPr/>
          </a:p>
        </p:txBody>
      </p:sp>
      <p:sp>
        <p:nvSpPr>
          <p:cNvPr id="69" name="Google Shape;69;p14"/>
          <p:cNvSpPr txBox="1">
            <a:spLocks noGrp="1"/>
          </p:cNvSpPr>
          <p:nvPr>
            <p:ph type="body" idx="1"/>
          </p:nvPr>
        </p:nvSpPr>
        <p:spPr>
          <a:xfrm>
            <a:off x="440575" y="906625"/>
            <a:ext cx="8520600" cy="4000800"/>
          </a:xfrm>
          <a:prstGeom prst="rect">
            <a:avLst/>
          </a:prstGeom>
        </p:spPr>
        <p:txBody>
          <a:bodyPr spcFirstLastPara="1" wrap="square" lIns="91425" tIns="91425" rIns="91425" bIns="91425" anchor="t" anchorCtr="0">
            <a:noAutofit/>
          </a:bodyPr>
          <a:lstStyle/>
          <a:p>
            <a:pPr marL="0" lvl="0" indent="0" algn="l" rtl="0">
              <a:spcBef>
                <a:spcPts val="800"/>
              </a:spcBef>
              <a:spcAft>
                <a:spcPts val="0"/>
              </a:spcAft>
              <a:buClr>
                <a:schemeClr val="dk1"/>
              </a:buClr>
              <a:buSzPts val="1100"/>
              <a:buFont typeface="Arial"/>
              <a:buNone/>
            </a:pPr>
            <a:r>
              <a:rPr lang="en" b="1">
                <a:solidFill>
                  <a:srgbClr val="3E3E3E"/>
                </a:solidFill>
                <a:latin typeface="Arial"/>
                <a:ea typeface="Arial"/>
                <a:cs typeface="Arial"/>
                <a:sym typeface="Arial"/>
              </a:rPr>
              <a:t>Do you live in a food desert?</a:t>
            </a:r>
            <a:endParaRPr b="1">
              <a:solidFill>
                <a:srgbClr val="3E3E3E"/>
              </a:solidFill>
              <a:latin typeface="Arial"/>
              <a:ea typeface="Arial"/>
              <a:cs typeface="Arial"/>
              <a:sym typeface="Arial"/>
            </a:endParaRPr>
          </a:p>
          <a:p>
            <a:pPr marL="0" lvl="0" indent="0" algn="l" rtl="0">
              <a:spcBef>
                <a:spcPts val="800"/>
              </a:spcBef>
              <a:spcAft>
                <a:spcPts val="0"/>
              </a:spcAft>
              <a:buClr>
                <a:schemeClr val="dk1"/>
              </a:buClr>
              <a:buSzPts val="1100"/>
              <a:buFont typeface="Arial"/>
              <a:buNone/>
            </a:pPr>
            <a:endParaRPr b="1">
              <a:solidFill>
                <a:srgbClr val="3E3E3E"/>
              </a:solidFill>
              <a:latin typeface="Arial"/>
              <a:ea typeface="Arial"/>
              <a:cs typeface="Arial"/>
              <a:sym typeface="Arial"/>
            </a:endParaRPr>
          </a:p>
          <a:p>
            <a:pPr marL="0" lvl="0" indent="0" algn="l" rtl="0">
              <a:spcBef>
                <a:spcPts val="800"/>
              </a:spcBef>
              <a:spcAft>
                <a:spcPts val="0"/>
              </a:spcAft>
              <a:buClr>
                <a:schemeClr val="dk1"/>
              </a:buClr>
              <a:buSzPts val="1100"/>
              <a:buFont typeface="Arial"/>
              <a:buNone/>
            </a:pPr>
            <a:r>
              <a:rPr lang="en" sz="1400">
                <a:solidFill>
                  <a:srgbClr val="3E3E3E"/>
                </a:solidFill>
                <a:latin typeface="Arial"/>
                <a:ea typeface="Arial"/>
                <a:cs typeface="Arial"/>
                <a:sym typeface="Arial"/>
              </a:rPr>
              <a:t>In this project we evaluated three potential factors that affect people’s access to food. For this,we will define access as the number of people in a county living more than </a:t>
            </a:r>
            <a:r>
              <a:rPr lang="en" sz="1400" b="1">
                <a:solidFill>
                  <a:srgbClr val="3E3E3E"/>
                </a:solidFill>
                <a:latin typeface="Arial"/>
                <a:ea typeface="Arial"/>
                <a:cs typeface="Arial"/>
                <a:sym typeface="Arial"/>
              </a:rPr>
              <a:t>one </a:t>
            </a:r>
            <a:r>
              <a:rPr lang="en" sz="1400">
                <a:solidFill>
                  <a:srgbClr val="3E3E3E"/>
                </a:solidFill>
                <a:latin typeface="Arial"/>
                <a:ea typeface="Arial"/>
                <a:cs typeface="Arial"/>
                <a:sym typeface="Arial"/>
              </a:rPr>
              <a:t>mile from a supermarket or large grocery store in an </a:t>
            </a:r>
            <a:r>
              <a:rPr lang="en" sz="1400" b="1">
                <a:solidFill>
                  <a:srgbClr val="3E3E3E"/>
                </a:solidFill>
                <a:latin typeface="Arial"/>
                <a:ea typeface="Arial"/>
                <a:cs typeface="Arial"/>
                <a:sym typeface="Arial"/>
              </a:rPr>
              <a:t>urban </a:t>
            </a:r>
            <a:r>
              <a:rPr lang="en" sz="1400">
                <a:solidFill>
                  <a:srgbClr val="3E3E3E"/>
                </a:solidFill>
                <a:latin typeface="Arial"/>
                <a:ea typeface="Arial"/>
                <a:cs typeface="Arial"/>
                <a:sym typeface="Arial"/>
              </a:rPr>
              <a:t>area or more than </a:t>
            </a:r>
            <a:r>
              <a:rPr lang="en" sz="1400" b="1">
                <a:solidFill>
                  <a:srgbClr val="3E3E3E"/>
                </a:solidFill>
                <a:latin typeface="Arial"/>
                <a:ea typeface="Arial"/>
                <a:cs typeface="Arial"/>
                <a:sym typeface="Arial"/>
              </a:rPr>
              <a:t>ten </a:t>
            </a:r>
            <a:r>
              <a:rPr lang="en" sz="1400">
                <a:solidFill>
                  <a:srgbClr val="3E3E3E"/>
                </a:solidFill>
                <a:latin typeface="Arial"/>
                <a:ea typeface="Arial"/>
                <a:cs typeface="Arial"/>
                <a:sym typeface="Arial"/>
              </a:rPr>
              <a:t>miles for </a:t>
            </a:r>
            <a:r>
              <a:rPr lang="en" sz="1400" b="1">
                <a:solidFill>
                  <a:srgbClr val="3E3E3E"/>
                </a:solidFill>
                <a:latin typeface="Arial"/>
                <a:ea typeface="Arial"/>
                <a:cs typeface="Arial"/>
                <a:sym typeface="Arial"/>
              </a:rPr>
              <a:t>rural </a:t>
            </a:r>
            <a:r>
              <a:rPr lang="en" sz="1400">
                <a:solidFill>
                  <a:srgbClr val="3E3E3E"/>
                </a:solidFill>
                <a:latin typeface="Arial"/>
                <a:ea typeface="Arial"/>
                <a:cs typeface="Arial"/>
                <a:sym typeface="Arial"/>
              </a:rPr>
              <a:t>areas. Our data is based on the estimated population and actual data from 2015.</a:t>
            </a:r>
            <a:endParaRPr sz="1400">
              <a:solidFill>
                <a:srgbClr val="3E3E3E"/>
              </a:solidFill>
              <a:latin typeface="Arial"/>
              <a:ea typeface="Arial"/>
              <a:cs typeface="Arial"/>
              <a:sym typeface="Arial"/>
            </a:endParaRPr>
          </a:p>
          <a:p>
            <a:pPr marL="0" lvl="0" indent="0" algn="l" rtl="0">
              <a:spcBef>
                <a:spcPts val="800"/>
              </a:spcBef>
              <a:spcAft>
                <a:spcPts val="0"/>
              </a:spcAft>
              <a:buClr>
                <a:schemeClr val="dk1"/>
              </a:buClr>
              <a:buSzPts val="1100"/>
              <a:buFont typeface="Arial"/>
              <a:buNone/>
            </a:pPr>
            <a:endParaRPr sz="1400">
              <a:solidFill>
                <a:srgbClr val="3E3E3E"/>
              </a:solidFill>
              <a:latin typeface="Arial"/>
              <a:ea typeface="Arial"/>
              <a:cs typeface="Arial"/>
              <a:sym typeface="Arial"/>
            </a:endParaRPr>
          </a:p>
          <a:p>
            <a:pPr marL="0" lvl="0" indent="0" algn="l" rtl="0">
              <a:spcBef>
                <a:spcPts val="800"/>
              </a:spcBef>
              <a:spcAft>
                <a:spcPts val="0"/>
              </a:spcAft>
              <a:buClr>
                <a:schemeClr val="dk1"/>
              </a:buClr>
              <a:buSzPts val="1100"/>
              <a:buFont typeface="Arial"/>
              <a:buNone/>
            </a:pPr>
            <a:endParaRPr sz="1400"/>
          </a:p>
        </p:txBody>
      </p:sp>
      <p:sp>
        <p:nvSpPr>
          <p:cNvPr id="70" name="Google Shape;70;p14"/>
          <p:cNvSpPr txBox="1"/>
          <p:nvPr/>
        </p:nvSpPr>
        <p:spPr>
          <a:xfrm>
            <a:off x="3868350" y="3129425"/>
            <a:ext cx="4845600" cy="1960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800"/>
              </a:spcBef>
              <a:spcAft>
                <a:spcPts val="0"/>
              </a:spcAft>
              <a:buNone/>
            </a:pPr>
            <a:r>
              <a:rPr lang="en" b="1">
                <a:solidFill>
                  <a:srgbClr val="3E3E3E"/>
                </a:solidFill>
              </a:rPr>
              <a:t>Questions:</a:t>
            </a:r>
            <a:endParaRPr b="1">
              <a:solidFill>
                <a:srgbClr val="3E3E3E"/>
              </a:solidFill>
            </a:endParaRPr>
          </a:p>
          <a:p>
            <a:pPr marL="457200" lvl="0" indent="-317500" algn="l" rtl="0">
              <a:lnSpc>
                <a:spcPct val="115000"/>
              </a:lnSpc>
              <a:spcBef>
                <a:spcPts val="800"/>
              </a:spcBef>
              <a:spcAft>
                <a:spcPts val="0"/>
              </a:spcAft>
              <a:buClr>
                <a:srgbClr val="3E3E3E"/>
              </a:buClr>
              <a:buSzPts val="1400"/>
              <a:buChar char="●"/>
            </a:pPr>
            <a:r>
              <a:rPr lang="en" b="1">
                <a:solidFill>
                  <a:srgbClr val="3E3E3E"/>
                </a:solidFill>
              </a:rPr>
              <a:t>Do any of these factors affect access to healthy food?</a:t>
            </a:r>
            <a:endParaRPr b="1">
              <a:solidFill>
                <a:srgbClr val="3E3E3E"/>
              </a:solidFill>
            </a:endParaRPr>
          </a:p>
          <a:p>
            <a:pPr marL="457200" lvl="0" indent="-317500" algn="l" rtl="0">
              <a:lnSpc>
                <a:spcPct val="115000"/>
              </a:lnSpc>
              <a:spcBef>
                <a:spcPts val="0"/>
              </a:spcBef>
              <a:spcAft>
                <a:spcPts val="0"/>
              </a:spcAft>
              <a:buClr>
                <a:srgbClr val="3E3E3E"/>
              </a:buClr>
              <a:buSzPts val="1400"/>
              <a:buChar char="●"/>
            </a:pPr>
            <a:r>
              <a:rPr lang="en" b="1">
                <a:solidFill>
                  <a:srgbClr val="3E3E3E"/>
                </a:solidFill>
              </a:rPr>
              <a:t>Which factor(s) is/are most significant?</a:t>
            </a:r>
            <a:endParaRPr b="1">
              <a:solidFill>
                <a:srgbClr val="3E3E3E"/>
              </a:solidFill>
            </a:endParaRPr>
          </a:p>
          <a:p>
            <a:pPr marL="457200" lvl="0" indent="-317500" algn="l" rtl="0">
              <a:lnSpc>
                <a:spcPct val="115000"/>
              </a:lnSpc>
              <a:spcBef>
                <a:spcPts val="0"/>
              </a:spcBef>
              <a:spcAft>
                <a:spcPts val="0"/>
              </a:spcAft>
              <a:buClr>
                <a:srgbClr val="3E3E3E"/>
              </a:buClr>
              <a:buSzPts val="1400"/>
              <a:buChar char="●"/>
            </a:pPr>
            <a:r>
              <a:rPr lang="en" b="1">
                <a:solidFill>
                  <a:srgbClr val="3E3E3E"/>
                </a:solidFill>
              </a:rPr>
              <a:t>Do these results vary by region?</a:t>
            </a:r>
            <a:endParaRPr b="1">
              <a:solidFill>
                <a:srgbClr val="3E3E3E"/>
              </a:solidFill>
            </a:endParaRPr>
          </a:p>
        </p:txBody>
      </p:sp>
      <p:sp>
        <p:nvSpPr>
          <p:cNvPr id="71" name="Google Shape;71;p14"/>
          <p:cNvSpPr txBox="1"/>
          <p:nvPr/>
        </p:nvSpPr>
        <p:spPr>
          <a:xfrm>
            <a:off x="321450" y="3190475"/>
            <a:ext cx="3118200" cy="1838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800"/>
              </a:spcBef>
              <a:spcAft>
                <a:spcPts val="0"/>
              </a:spcAft>
              <a:buClr>
                <a:schemeClr val="dk1"/>
              </a:buClr>
              <a:buSzPts val="1100"/>
              <a:buFont typeface="Arial"/>
              <a:buNone/>
            </a:pPr>
            <a:r>
              <a:rPr lang="en" b="1">
                <a:solidFill>
                  <a:srgbClr val="3E3E3E"/>
                </a:solidFill>
              </a:rPr>
              <a:t>Factors:</a:t>
            </a:r>
            <a:endParaRPr b="1">
              <a:solidFill>
                <a:srgbClr val="3E3E3E"/>
              </a:solidFill>
            </a:endParaRPr>
          </a:p>
          <a:p>
            <a:pPr marL="457200" lvl="0" indent="-317500" algn="l" rtl="0">
              <a:lnSpc>
                <a:spcPct val="115000"/>
              </a:lnSpc>
              <a:spcBef>
                <a:spcPts val="800"/>
              </a:spcBef>
              <a:spcAft>
                <a:spcPts val="0"/>
              </a:spcAft>
              <a:buClr>
                <a:srgbClr val="3E3E3E"/>
              </a:buClr>
              <a:buSzPts val="1400"/>
              <a:buChar char="●"/>
            </a:pPr>
            <a:r>
              <a:rPr lang="en" b="1">
                <a:solidFill>
                  <a:srgbClr val="3E3E3E"/>
                </a:solidFill>
              </a:rPr>
              <a:t>Population Density</a:t>
            </a:r>
            <a:endParaRPr b="1">
              <a:solidFill>
                <a:srgbClr val="3E3E3E"/>
              </a:solidFill>
            </a:endParaRPr>
          </a:p>
          <a:p>
            <a:pPr marL="457200" lvl="0" indent="-317500" algn="l" rtl="0">
              <a:lnSpc>
                <a:spcPct val="115000"/>
              </a:lnSpc>
              <a:spcBef>
                <a:spcPts val="0"/>
              </a:spcBef>
              <a:spcAft>
                <a:spcPts val="0"/>
              </a:spcAft>
              <a:buClr>
                <a:srgbClr val="3E3E3E"/>
              </a:buClr>
              <a:buSzPts val="1400"/>
              <a:buChar char="●"/>
            </a:pPr>
            <a:r>
              <a:rPr lang="en" b="1">
                <a:solidFill>
                  <a:srgbClr val="3E3E3E"/>
                </a:solidFill>
              </a:rPr>
              <a:t>Education </a:t>
            </a:r>
            <a:endParaRPr b="1">
              <a:solidFill>
                <a:srgbClr val="3E3E3E"/>
              </a:solidFill>
            </a:endParaRPr>
          </a:p>
          <a:p>
            <a:pPr marL="457200" lvl="0" indent="-317500" algn="l" rtl="0">
              <a:lnSpc>
                <a:spcPct val="115000"/>
              </a:lnSpc>
              <a:spcBef>
                <a:spcPts val="0"/>
              </a:spcBef>
              <a:spcAft>
                <a:spcPts val="0"/>
              </a:spcAft>
              <a:buClr>
                <a:srgbClr val="3E3E3E"/>
              </a:buClr>
              <a:buSzPts val="1400"/>
              <a:buChar char="●"/>
            </a:pPr>
            <a:r>
              <a:rPr lang="en" b="1">
                <a:solidFill>
                  <a:srgbClr val="3E3E3E"/>
                </a:solidFill>
              </a:rPr>
              <a:t>Median Household Income</a:t>
            </a:r>
            <a:endParaRPr b="1">
              <a:solidFill>
                <a:srgbClr val="3E3E3E"/>
              </a:solidFill>
            </a:endParaRPr>
          </a:p>
          <a:p>
            <a:pPr marL="0" lvl="0" indent="0" algn="l" rtl="0">
              <a:lnSpc>
                <a:spcPct val="115000"/>
              </a:lnSpc>
              <a:spcBef>
                <a:spcPts val="800"/>
              </a:spcBef>
              <a:spcAft>
                <a:spcPts val="0"/>
              </a:spcAft>
              <a:buClr>
                <a:schemeClr val="dk1"/>
              </a:buClr>
              <a:buSzPts val="1100"/>
              <a:buFont typeface="Arial"/>
              <a:buNone/>
            </a:pPr>
            <a:endParaRPr>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Data Exploration/Cleanup</a:t>
            </a:r>
            <a:endParaRPr/>
          </a:p>
        </p:txBody>
      </p:sp>
      <p:sp>
        <p:nvSpPr>
          <p:cNvPr id="77" name="Google Shape;77;p15"/>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457200" lvl="0" indent="-317500" algn="l" rtl="0">
              <a:lnSpc>
                <a:spcPct val="90000"/>
              </a:lnSpc>
              <a:spcBef>
                <a:spcPts val="400"/>
              </a:spcBef>
              <a:spcAft>
                <a:spcPts val="0"/>
              </a:spcAft>
              <a:buClr>
                <a:srgbClr val="000000"/>
              </a:buClr>
              <a:buSzPts val="1400"/>
              <a:buFont typeface="Arial"/>
              <a:buChar char="●"/>
            </a:pPr>
            <a:r>
              <a:rPr lang="en" sz="1400">
                <a:solidFill>
                  <a:srgbClr val="000000"/>
                </a:solidFill>
                <a:latin typeface="Arial"/>
                <a:ea typeface="Arial"/>
                <a:cs typeface="Arial"/>
                <a:sym typeface="Arial"/>
              </a:rPr>
              <a:t>Data obtained through Kaggle.com and data.gov. We used information from an environmental atlas study which resulted in an access score by county as the basis of our analysis. Next, we have population and education data obtained at a county level.</a:t>
            </a:r>
            <a:endParaRPr sz="1400">
              <a:solidFill>
                <a:srgbClr val="000000"/>
              </a:solidFill>
              <a:latin typeface="Arial"/>
              <a:ea typeface="Arial"/>
              <a:cs typeface="Arial"/>
              <a:sym typeface="Arial"/>
            </a:endParaRPr>
          </a:p>
          <a:p>
            <a:pPr marL="457200" lvl="0" indent="0" algn="l" rtl="0">
              <a:lnSpc>
                <a:spcPct val="90000"/>
              </a:lnSpc>
              <a:spcBef>
                <a:spcPts val="800"/>
              </a:spcBef>
              <a:spcAft>
                <a:spcPts val="0"/>
              </a:spcAft>
              <a:buNone/>
            </a:pPr>
            <a:endParaRPr sz="1400">
              <a:solidFill>
                <a:schemeClr val="lt1"/>
              </a:solidFill>
              <a:highlight>
                <a:schemeClr val="dk1"/>
              </a:highlight>
              <a:latin typeface="Arial"/>
              <a:ea typeface="Arial"/>
              <a:cs typeface="Arial"/>
              <a:sym typeface="Arial"/>
            </a:endParaRPr>
          </a:p>
          <a:p>
            <a:pPr marL="457200" lvl="0" indent="-317500" algn="l" rtl="0">
              <a:lnSpc>
                <a:spcPct val="90000"/>
              </a:lnSpc>
              <a:spcBef>
                <a:spcPts val="400"/>
              </a:spcBef>
              <a:spcAft>
                <a:spcPts val="0"/>
              </a:spcAft>
              <a:buClr>
                <a:srgbClr val="000000"/>
              </a:buClr>
              <a:buSzPts val="1400"/>
              <a:buFont typeface="Arial"/>
              <a:buChar char="●"/>
            </a:pPr>
            <a:r>
              <a:rPr lang="en" sz="1400">
                <a:solidFill>
                  <a:srgbClr val="000000"/>
                </a:solidFill>
                <a:latin typeface="Arial"/>
                <a:ea typeface="Arial"/>
                <a:cs typeface="Arial"/>
                <a:sym typeface="Arial"/>
              </a:rPr>
              <a:t>The data was housed in 3 separate excel spreadsheets which were trimmed, renamed, and merged to form one dataset that could be analyzed as a whole or selectively by state.</a:t>
            </a:r>
            <a:endParaRPr sz="1400">
              <a:solidFill>
                <a:srgbClr val="545487"/>
              </a:solidFill>
              <a:latin typeface="Arial"/>
              <a:ea typeface="Arial"/>
              <a:cs typeface="Arial"/>
              <a:sym typeface="Arial"/>
            </a:endParaRPr>
          </a:p>
          <a:p>
            <a:pPr marL="0" lvl="0" indent="0" algn="l" rtl="0">
              <a:lnSpc>
                <a:spcPct val="90000"/>
              </a:lnSpc>
              <a:spcBef>
                <a:spcPts val="400"/>
              </a:spcBef>
              <a:spcAft>
                <a:spcPts val="0"/>
              </a:spcAft>
              <a:buNone/>
            </a:pPr>
            <a:endParaRPr sz="1400">
              <a:solidFill>
                <a:srgbClr val="545487"/>
              </a:solidFill>
              <a:latin typeface="Arial"/>
              <a:ea typeface="Arial"/>
              <a:cs typeface="Arial"/>
              <a:sym typeface="Arial"/>
            </a:endParaRPr>
          </a:p>
          <a:p>
            <a:pPr marL="0" lvl="0" indent="0" algn="l" rtl="0">
              <a:lnSpc>
                <a:spcPct val="90000"/>
              </a:lnSpc>
              <a:spcBef>
                <a:spcPts val="400"/>
              </a:spcBef>
              <a:spcAft>
                <a:spcPts val="0"/>
              </a:spcAft>
              <a:buNone/>
            </a:pPr>
            <a:endParaRPr sz="1400">
              <a:solidFill>
                <a:srgbClr val="545487"/>
              </a:solidFill>
              <a:latin typeface="Arial"/>
              <a:ea typeface="Arial"/>
              <a:cs typeface="Arial"/>
              <a:sym typeface="Arial"/>
            </a:endParaRPr>
          </a:p>
          <a:p>
            <a:pPr marL="0" lvl="0" indent="0" algn="l" rtl="0">
              <a:lnSpc>
                <a:spcPct val="90000"/>
              </a:lnSpc>
              <a:spcBef>
                <a:spcPts val="400"/>
              </a:spcBef>
              <a:spcAft>
                <a:spcPts val="0"/>
              </a:spcAft>
              <a:buNone/>
            </a:pPr>
            <a:endParaRPr sz="1400">
              <a:solidFill>
                <a:srgbClr val="545487"/>
              </a:solidFill>
              <a:latin typeface="Arial"/>
              <a:ea typeface="Arial"/>
              <a:cs typeface="Arial"/>
              <a:sym typeface="Arial"/>
            </a:endParaRPr>
          </a:p>
          <a:p>
            <a:pPr marL="0" lvl="0" indent="0" algn="l" rtl="0">
              <a:lnSpc>
                <a:spcPct val="90000"/>
              </a:lnSpc>
              <a:spcBef>
                <a:spcPts val="400"/>
              </a:spcBef>
              <a:spcAft>
                <a:spcPts val="0"/>
              </a:spcAft>
              <a:buClr>
                <a:schemeClr val="dk1"/>
              </a:buClr>
              <a:buSzPts val="1100"/>
              <a:buFont typeface="Arial"/>
              <a:buNone/>
            </a:pPr>
            <a:r>
              <a:rPr lang="en" sz="1400" u="sng">
                <a:solidFill>
                  <a:schemeClr val="hlink"/>
                </a:solidFill>
                <a:latin typeface="Arial"/>
                <a:ea typeface="Arial"/>
                <a:cs typeface="Arial"/>
                <a:sym typeface="Arial"/>
                <a:hlinkClick r:id="rId3"/>
              </a:rPr>
              <a:t>Jupyter Notebook - Data Cleanup</a:t>
            </a:r>
            <a:endParaRPr sz="1400">
              <a:solidFill>
                <a:srgbClr val="545487"/>
              </a:solidFill>
              <a:latin typeface="Arial"/>
              <a:ea typeface="Arial"/>
              <a:cs typeface="Arial"/>
              <a:sym typeface="Arial"/>
            </a:endParaRPr>
          </a:p>
          <a:p>
            <a:pPr marL="0" lvl="0" indent="0" algn="l" rtl="0">
              <a:spcBef>
                <a:spcPts val="0"/>
              </a:spcBef>
              <a:spcAft>
                <a:spcPts val="1600"/>
              </a:spcAft>
              <a:buNone/>
            </a:pPr>
            <a:endParaRPr/>
          </a:p>
        </p:txBody>
      </p:sp>
      <p:pic>
        <p:nvPicPr>
          <p:cNvPr id="78" name="Google Shape;78;p15"/>
          <p:cNvPicPr preferRelativeResize="0"/>
          <p:nvPr/>
        </p:nvPicPr>
        <p:blipFill>
          <a:blip r:embed="rId4">
            <a:alphaModFix/>
          </a:blip>
          <a:stretch>
            <a:fillRect/>
          </a:stretch>
        </p:blipFill>
        <p:spPr>
          <a:xfrm>
            <a:off x="3403700" y="2893028"/>
            <a:ext cx="5196399" cy="2060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Education - CO</a:t>
            </a:r>
            <a:endParaRPr/>
          </a:p>
        </p:txBody>
      </p:sp>
      <p:pic>
        <p:nvPicPr>
          <p:cNvPr id="84" name="Google Shape;84;p16"/>
          <p:cNvPicPr preferRelativeResize="0"/>
          <p:nvPr/>
        </p:nvPicPr>
        <p:blipFill>
          <a:blip r:embed="rId3">
            <a:alphaModFix/>
          </a:blip>
          <a:stretch>
            <a:fillRect/>
          </a:stretch>
        </p:blipFill>
        <p:spPr>
          <a:xfrm>
            <a:off x="5048400" y="1013826"/>
            <a:ext cx="3643700" cy="2615779"/>
          </a:xfrm>
          <a:prstGeom prst="rect">
            <a:avLst/>
          </a:prstGeom>
          <a:noFill/>
          <a:ln>
            <a:noFill/>
          </a:ln>
        </p:spPr>
      </p:pic>
      <p:sp>
        <p:nvSpPr>
          <p:cNvPr id="85" name="Google Shape;85;p16"/>
          <p:cNvSpPr txBox="1"/>
          <p:nvPr/>
        </p:nvSpPr>
        <p:spPr>
          <a:xfrm>
            <a:off x="146525" y="3669825"/>
            <a:ext cx="8595900" cy="13005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400"/>
              </a:spcBef>
              <a:spcAft>
                <a:spcPts val="0"/>
              </a:spcAft>
              <a:buClr>
                <a:srgbClr val="3E3E3E"/>
              </a:buClr>
              <a:buSzPts val="1600"/>
              <a:buChar char="●"/>
            </a:pPr>
            <a:r>
              <a:rPr lang="en" sz="1600">
                <a:solidFill>
                  <a:srgbClr val="3E3E3E"/>
                </a:solidFill>
              </a:rPr>
              <a:t>Having a high school diploma is weakly associated with having low access to food.</a:t>
            </a:r>
            <a:endParaRPr sz="1600">
              <a:solidFill>
                <a:srgbClr val="3E3E3E"/>
              </a:solidFill>
            </a:endParaRPr>
          </a:p>
          <a:p>
            <a:pPr marL="914400" lvl="1" indent="-317500" algn="l" rtl="0">
              <a:lnSpc>
                <a:spcPct val="115000"/>
              </a:lnSpc>
              <a:spcBef>
                <a:spcPts val="0"/>
              </a:spcBef>
              <a:spcAft>
                <a:spcPts val="0"/>
              </a:spcAft>
              <a:buClr>
                <a:srgbClr val="3E3E3E"/>
              </a:buClr>
              <a:buSzPts val="1400"/>
              <a:buChar char="○"/>
            </a:pPr>
            <a:r>
              <a:rPr lang="en">
                <a:solidFill>
                  <a:srgbClr val="3E3E3E"/>
                </a:solidFill>
              </a:rPr>
              <a:t>This group may have higher incomes that allow them more choice in housing.</a:t>
            </a:r>
            <a:endParaRPr>
              <a:solidFill>
                <a:srgbClr val="3E3E3E"/>
              </a:solidFill>
            </a:endParaRPr>
          </a:p>
          <a:p>
            <a:pPr marL="457200" lvl="0" indent="-330200" algn="l" rtl="0">
              <a:lnSpc>
                <a:spcPct val="115000"/>
              </a:lnSpc>
              <a:spcBef>
                <a:spcPts val="0"/>
              </a:spcBef>
              <a:spcAft>
                <a:spcPts val="0"/>
              </a:spcAft>
              <a:buClr>
                <a:srgbClr val="3E3E3E"/>
              </a:buClr>
              <a:buSzPts val="1600"/>
              <a:buChar char="●"/>
            </a:pPr>
            <a:r>
              <a:rPr lang="en" sz="1600">
                <a:solidFill>
                  <a:srgbClr val="3E3E3E"/>
                </a:solidFill>
              </a:rPr>
              <a:t>Having a bachelor’s degree or higher is weakly associated with high access to food.</a:t>
            </a:r>
            <a:endParaRPr sz="1600">
              <a:solidFill>
                <a:srgbClr val="3E3E3E"/>
              </a:solidFill>
            </a:endParaRPr>
          </a:p>
          <a:p>
            <a:pPr marL="914400" lvl="1" indent="-317500" algn="l" rtl="0">
              <a:lnSpc>
                <a:spcPct val="115000"/>
              </a:lnSpc>
              <a:spcBef>
                <a:spcPts val="0"/>
              </a:spcBef>
              <a:spcAft>
                <a:spcPts val="0"/>
              </a:spcAft>
              <a:buClr>
                <a:srgbClr val="3E3E3E"/>
              </a:buClr>
              <a:buSzPts val="1400"/>
              <a:buChar char="○"/>
            </a:pPr>
            <a:r>
              <a:rPr lang="en">
                <a:solidFill>
                  <a:srgbClr val="3E3E3E"/>
                </a:solidFill>
              </a:rPr>
              <a:t>Highly educated people likely can afford high quality housing with nearby amenities.</a:t>
            </a:r>
            <a:endParaRPr>
              <a:latin typeface="Open Sans"/>
              <a:ea typeface="Open Sans"/>
              <a:cs typeface="Open Sans"/>
              <a:sym typeface="Open Sans"/>
            </a:endParaRPr>
          </a:p>
        </p:txBody>
      </p:sp>
      <p:pic>
        <p:nvPicPr>
          <p:cNvPr id="86" name="Google Shape;86;p16"/>
          <p:cNvPicPr preferRelativeResize="0"/>
          <p:nvPr/>
        </p:nvPicPr>
        <p:blipFill>
          <a:blip r:embed="rId4">
            <a:alphaModFix/>
          </a:blip>
          <a:stretch>
            <a:fillRect/>
          </a:stretch>
        </p:blipFill>
        <p:spPr>
          <a:xfrm>
            <a:off x="811275" y="1013825"/>
            <a:ext cx="3619720" cy="2615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311700" y="131600"/>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Education - CO</a:t>
            </a:r>
            <a:endParaRPr/>
          </a:p>
        </p:txBody>
      </p:sp>
      <p:sp>
        <p:nvSpPr>
          <p:cNvPr id="92" name="Google Shape;92;p17"/>
          <p:cNvSpPr txBox="1">
            <a:spLocks noGrp="1"/>
          </p:cNvSpPr>
          <p:nvPr>
            <p:ph type="body" idx="1"/>
          </p:nvPr>
        </p:nvSpPr>
        <p:spPr>
          <a:xfrm>
            <a:off x="173550" y="3492050"/>
            <a:ext cx="8520600" cy="1480500"/>
          </a:xfrm>
          <a:prstGeom prst="rect">
            <a:avLst/>
          </a:prstGeom>
        </p:spPr>
        <p:txBody>
          <a:bodyPr spcFirstLastPara="1" wrap="square" lIns="91425" tIns="91425" rIns="91425" bIns="91425" anchor="t" anchorCtr="0">
            <a:noAutofit/>
          </a:bodyPr>
          <a:lstStyle/>
          <a:p>
            <a:pPr marL="457200" lvl="0" indent="-330200" algn="l" rtl="0">
              <a:spcBef>
                <a:spcPts val="400"/>
              </a:spcBef>
              <a:spcAft>
                <a:spcPts val="0"/>
              </a:spcAft>
              <a:buClr>
                <a:srgbClr val="3E3E3E"/>
              </a:buClr>
              <a:buSzPts val="1600"/>
              <a:buFont typeface="Arial"/>
              <a:buChar char="●"/>
            </a:pPr>
            <a:r>
              <a:rPr lang="en" sz="1600">
                <a:solidFill>
                  <a:srgbClr val="3E3E3E"/>
                </a:solidFill>
                <a:latin typeface="Arial"/>
                <a:ea typeface="Arial"/>
                <a:cs typeface="Arial"/>
                <a:sym typeface="Arial"/>
              </a:rPr>
              <a:t>Less Than a High School Diploma and Some Secondary Education are not correlated.</a:t>
            </a:r>
            <a:endParaRPr sz="1600">
              <a:solidFill>
                <a:srgbClr val="3E3E3E"/>
              </a:solidFill>
              <a:latin typeface="Arial"/>
              <a:ea typeface="Arial"/>
              <a:cs typeface="Arial"/>
              <a:sym typeface="Arial"/>
            </a:endParaRPr>
          </a:p>
          <a:p>
            <a:pPr marL="914400" lvl="1" indent="-317500" algn="l" rtl="0">
              <a:spcBef>
                <a:spcPts val="0"/>
              </a:spcBef>
              <a:spcAft>
                <a:spcPts val="0"/>
              </a:spcAft>
              <a:buClr>
                <a:srgbClr val="3E3E3E"/>
              </a:buClr>
              <a:buSzPts val="1400"/>
              <a:buFont typeface="Arial"/>
              <a:buChar char="○"/>
            </a:pPr>
            <a:r>
              <a:rPr lang="en" sz="1400">
                <a:solidFill>
                  <a:srgbClr val="3E3E3E"/>
                </a:solidFill>
                <a:latin typeface="Arial"/>
                <a:ea typeface="Arial"/>
                <a:cs typeface="Arial"/>
                <a:sym typeface="Arial"/>
              </a:rPr>
              <a:t>Those with lower education can probably only afford housing in more urban areas, close to food sources.</a:t>
            </a:r>
            <a:endParaRPr sz="1400">
              <a:solidFill>
                <a:srgbClr val="3E3E3E"/>
              </a:solidFill>
              <a:latin typeface="Arial"/>
              <a:ea typeface="Arial"/>
              <a:cs typeface="Arial"/>
              <a:sym typeface="Arial"/>
            </a:endParaRPr>
          </a:p>
          <a:p>
            <a:pPr marL="457200" lvl="0" indent="-330200" algn="l" rtl="0">
              <a:spcBef>
                <a:spcPts val="0"/>
              </a:spcBef>
              <a:spcAft>
                <a:spcPts val="0"/>
              </a:spcAft>
              <a:buClr>
                <a:srgbClr val="3E3E3E"/>
              </a:buClr>
              <a:buSzPts val="1600"/>
              <a:buFont typeface="Arial"/>
              <a:buChar char="●"/>
            </a:pPr>
            <a:r>
              <a:rPr lang="en" sz="1600">
                <a:solidFill>
                  <a:srgbClr val="3E3E3E"/>
                </a:solidFill>
                <a:latin typeface="Arial"/>
                <a:ea typeface="Arial"/>
                <a:cs typeface="Arial"/>
                <a:sym typeface="Arial"/>
              </a:rPr>
              <a:t>Outliers:</a:t>
            </a:r>
            <a:endParaRPr sz="1600">
              <a:solidFill>
                <a:srgbClr val="3E3E3E"/>
              </a:solidFill>
              <a:latin typeface="Arial"/>
              <a:ea typeface="Arial"/>
              <a:cs typeface="Arial"/>
              <a:sym typeface="Arial"/>
            </a:endParaRPr>
          </a:p>
          <a:p>
            <a:pPr marL="914400" lvl="1" indent="-317500" algn="l" rtl="0">
              <a:spcBef>
                <a:spcPts val="0"/>
              </a:spcBef>
              <a:spcAft>
                <a:spcPts val="0"/>
              </a:spcAft>
              <a:buClr>
                <a:srgbClr val="3E3E3E"/>
              </a:buClr>
              <a:buSzPts val="1400"/>
              <a:buFont typeface="Arial"/>
              <a:buChar char="○"/>
            </a:pPr>
            <a:r>
              <a:rPr lang="en" sz="1400">
                <a:solidFill>
                  <a:srgbClr val="3E3E3E"/>
                </a:solidFill>
                <a:latin typeface="Arial"/>
                <a:ea typeface="Arial"/>
                <a:cs typeface="Arial"/>
                <a:sym typeface="Arial"/>
              </a:rPr>
              <a:t>May be households in remote areas.</a:t>
            </a:r>
            <a:endParaRPr/>
          </a:p>
        </p:txBody>
      </p:sp>
      <p:sp>
        <p:nvSpPr>
          <p:cNvPr id="93" name="Google Shape;93;p17"/>
          <p:cNvSpPr txBox="1"/>
          <p:nvPr/>
        </p:nvSpPr>
        <p:spPr>
          <a:xfrm>
            <a:off x="512225" y="1175350"/>
            <a:ext cx="6227400" cy="177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Open Sans"/>
              <a:ea typeface="Open Sans"/>
              <a:cs typeface="Open Sans"/>
              <a:sym typeface="Open Sans"/>
            </a:endParaRPr>
          </a:p>
        </p:txBody>
      </p:sp>
      <p:pic>
        <p:nvPicPr>
          <p:cNvPr id="94" name="Google Shape;94;p17"/>
          <p:cNvPicPr preferRelativeResize="0"/>
          <p:nvPr/>
        </p:nvPicPr>
        <p:blipFill>
          <a:blip r:embed="rId3">
            <a:alphaModFix/>
          </a:blip>
          <a:stretch>
            <a:fillRect/>
          </a:stretch>
        </p:blipFill>
        <p:spPr>
          <a:xfrm>
            <a:off x="390525" y="841950"/>
            <a:ext cx="3851800" cy="2807700"/>
          </a:xfrm>
          <a:prstGeom prst="rect">
            <a:avLst/>
          </a:prstGeom>
          <a:noFill/>
          <a:ln>
            <a:noFill/>
          </a:ln>
        </p:spPr>
      </p:pic>
      <p:pic>
        <p:nvPicPr>
          <p:cNvPr id="95" name="Google Shape;95;p17"/>
          <p:cNvPicPr preferRelativeResize="0"/>
          <p:nvPr/>
        </p:nvPicPr>
        <p:blipFill>
          <a:blip r:embed="rId4">
            <a:alphaModFix/>
          </a:blip>
          <a:stretch>
            <a:fillRect/>
          </a:stretch>
        </p:blipFill>
        <p:spPr>
          <a:xfrm>
            <a:off x="4880175" y="752725"/>
            <a:ext cx="3655475" cy="2680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8"/>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Income - CO</a:t>
            </a:r>
            <a:endParaRPr sz="1200"/>
          </a:p>
        </p:txBody>
      </p:sp>
      <p:sp>
        <p:nvSpPr>
          <p:cNvPr id="101" name="Google Shape;101;p18"/>
          <p:cNvSpPr txBox="1">
            <a:spLocks noGrp="1"/>
          </p:cNvSpPr>
          <p:nvPr>
            <p:ph type="body" idx="1"/>
          </p:nvPr>
        </p:nvSpPr>
        <p:spPr>
          <a:xfrm>
            <a:off x="311700" y="3178800"/>
            <a:ext cx="8520600" cy="1774200"/>
          </a:xfrm>
          <a:prstGeom prst="rect">
            <a:avLst/>
          </a:prstGeom>
        </p:spPr>
        <p:txBody>
          <a:bodyPr spcFirstLastPara="1" wrap="square" lIns="91425" tIns="91425" rIns="91425" bIns="91425" anchor="t" anchorCtr="0">
            <a:noAutofit/>
          </a:bodyPr>
          <a:lstStyle/>
          <a:p>
            <a:pPr marL="457200" marR="0" lvl="0" indent="-330200" algn="l" rtl="0">
              <a:lnSpc>
                <a:spcPct val="115000"/>
              </a:lnSpc>
              <a:spcBef>
                <a:spcPts val="400"/>
              </a:spcBef>
              <a:spcAft>
                <a:spcPts val="0"/>
              </a:spcAft>
              <a:buClr>
                <a:srgbClr val="000000"/>
              </a:buClr>
              <a:buSzPts val="1600"/>
              <a:buFont typeface="Arial"/>
              <a:buChar char="●"/>
            </a:pPr>
            <a:r>
              <a:rPr lang="en" sz="1600">
                <a:solidFill>
                  <a:srgbClr val="000000"/>
                </a:solidFill>
                <a:latin typeface="Arial"/>
                <a:ea typeface="Arial"/>
                <a:cs typeface="Arial"/>
                <a:sym typeface="Arial"/>
              </a:rPr>
              <a:t>Correlated</a:t>
            </a:r>
            <a:r>
              <a:rPr lang="en" sz="1400">
                <a:solidFill>
                  <a:srgbClr val="000000"/>
                </a:solidFill>
                <a:latin typeface="Arial"/>
                <a:ea typeface="Arial"/>
                <a:cs typeface="Arial"/>
                <a:sym typeface="Arial"/>
              </a:rPr>
              <a:t> data analysis of Median Household Income and access to food options.</a:t>
            </a:r>
            <a:endParaRPr sz="1400">
              <a:solidFill>
                <a:srgbClr val="000000"/>
              </a:solidFill>
              <a:latin typeface="Arial"/>
              <a:ea typeface="Arial"/>
              <a:cs typeface="Arial"/>
              <a:sym typeface="Arial"/>
            </a:endParaRPr>
          </a:p>
          <a:p>
            <a:pPr marL="914400" marR="0" lvl="1" indent="-317500" algn="l" rtl="0">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With this negative correlation we could deduce that as the average income  increases the % of population with low access to good food reduces. </a:t>
            </a:r>
            <a:endParaRPr sz="1400">
              <a:solidFill>
                <a:srgbClr val="000000"/>
              </a:solidFill>
              <a:latin typeface="Arial"/>
              <a:ea typeface="Arial"/>
              <a:cs typeface="Arial"/>
              <a:sym typeface="Arial"/>
            </a:endParaRPr>
          </a:p>
          <a:p>
            <a:pPr marL="0" lvl="0" indent="0" algn="l" rtl="0">
              <a:spcBef>
                <a:spcPts val="400"/>
              </a:spcBef>
              <a:spcAft>
                <a:spcPts val="0"/>
              </a:spcAft>
              <a:buNone/>
            </a:pPr>
            <a:endParaRPr sz="1400">
              <a:solidFill>
                <a:srgbClr val="000000"/>
              </a:solidFill>
              <a:latin typeface="Arial"/>
              <a:ea typeface="Arial"/>
              <a:cs typeface="Arial"/>
              <a:sym typeface="Arial"/>
            </a:endParaRPr>
          </a:p>
          <a:p>
            <a:pPr marL="0" lvl="0" indent="0" algn="l" rtl="0">
              <a:spcBef>
                <a:spcPts val="0"/>
              </a:spcBef>
              <a:spcAft>
                <a:spcPts val="1600"/>
              </a:spcAft>
              <a:buNone/>
            </a:pPr>
            <a:endParaRPr>
              <a:solidFill>
                <a:srgbClr val="000000"/>
              </a:solidFill>
            </a:endParaRPr>
          </a:p>
        </p:txBody>
      </p:sp>
      <p:pic>
        <p:nvPicPr>
          <p:cNvPr id="102" name="Google Shape;102;p18"/>
          <p:cNvPicPr preferRelativeResize="0"/>
          <p:nvPr/>
        </p:nvPicPr>
        <p:blipFill>
          <a:blip r:embed="rId3">
            <a:alphaModFix/>
          </a:blip>
          <a:stretch>
            <a:fillRect/>
          </a:stretch>
        </p:blipFill>
        <p:spPr>
          <a:xfrm>
            <a:off x="4179650" y="611250"/>
            <a:ext cx="4089200" cy="2385400"/>
          </a:xfrm>
          <a:prstGeom prst="rect">
            <a:avLst/>
          </a:prstGeom>
          <a:noFill/>
          <a:ln>
            <a:noFill/>
          </a:ln>
        </p:spPr>
      </p:pic>
      <p:pic>
        <p:nvPicPr>
          <p:cNvPr id="103" name="Google Shape;103;p18"/>
          <p:cNvPicPr preferRelativeResize="0"/>
          <p:nvPr/>
        </p:nvPicPr>
        <p:blipFill>
          <a:blip r:embed="rId4">
            <a:alphaModFix/>
          </a:blip>
          <a:stretch>
            <a:fillRect/>
          </a:stretch>
        </p:blipFill>
        <p:spPr>
          <a:xfrm>
            <a:off x="4320913" y="296925"/>
            <a:ext cx="3806675" cy="314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9"/>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Population - CO</a:t>
            </a:r>
            <a:endParaRPr/>
          </a:p>
        </p:txBody>
      </p:sp>
      <p:sp>
        <p:nvSpPr>
          <p:cNvPr id="109" name="Google Shape;109;p19"/>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000000"/>
              </a:solidFill>
              <a:highlight>
                <a:schemeClr val="lt1"/>
              </a:highlight>
            </a:endParaRPr>
          </a:p>
          <a:p>
            <a:pPr marL="0" lvl="0" indent="0" algn="l" rtl="0">
              <a:spcBef>
                <a:spcPts val="1600"/>
              </a:spcBef>
              <a:spcAft>
                <a:spcPts val="0"/>
              </a:spcAft>
              <a:buNone/>
            </a:pPr>
            <a:endParaRPr>
              <a:solidFill>
                <a:srgbClr val="000000"/>
              </a:solidFill>
              <a:highlight>
                <a:schemeClr val="lt1"/>
              </a:highlight>
            </a:endParaRPr>
          </a:p>
          <a:p>
            <a:pPr marL="0" lvl="0" indent="0" algn="l" rtl="0">
              <a:spcBef>
                <a:spcPts val="1600"/>
              </a:spcBef>
              <a:spcAft>
                <a:spcPts val="0"/>
              </a:spcAft>
              <a:buNone/>
            </a:pPr>
            <a:endParaRPr>
              <a:solidFill>
                <a:srgbClr val="000000"/>
              </a:solidFill>
              <a:highlight>
                <a:schemeClr val="lt1"/>
              </a:highlight>
            </a:endParaRPr>
          </a:p>
          <a:p>
            <a:pPr marL="0" lvl="0" indent="0" algn="l" rtl="0">
              <a:spcBef>
                <a:spcPts val="1600"/>
              </a:spcBef>
              <a:spcAft>
                <a:spcPts val="0"/>
              </a:spcAft>
              <a:buNone/>
            </a:pPr>
            <a:endParaRPr>
              <a:solidFill>
                <a:srgbClr val="000000"/>
              </a:solidFill>
              <a:highlight>
                <a:schemeClr val="lt1"/>
              </a:highlight>
            </a:endParaRPr>
          </a:p>
          <a:p>
            <a:pPr marL="0" lvl="0" indent="0" algn="l" rtl="0">
              <a:spcBef>
                <a:spcPts val="1600"/>
              </a:spcBef>
              <a:spcAft>
                <a:spcPts val="0"/>
              </a:spcAft>
              <a:buNone/>
            </a:pPr>
            <a:r>
              <a:rPr lang="en">
                <a:solidFill>
                  <a:srgbClr val="000000"/>
                </a:solidFill>
                <a:highlight>
                  <a:schemeClr val="lt1"/>
                </a:highlight>
                <a:latin typeface="Arial"/>
                <a:ea typeface="Arial"/>
                <a:cs typeface="Arial"/>
                <a:sym typeface="Arial"/>
              </a:rPr>
              <a:t>Correlated data analysis of Low Food access and Population Density .</a:t>
            </a:r>
            <a:endParaRPr>
              <a:solidFill>
                <a:srgbClr val="000000"/>
              </a:solidFill>
              <a:highlight>
                <a:schemeClr val="lt1"/>
              </a:highlight>
              <a:latin typeface="Arial"/>
              <a:ea typeface="Arial"/>
              <a:cs typeface="Arial"/>
              <a:sym typeface="Arial"/>
            </a:endParaRPr>
          </a:p>
          <a:p>
            <a:pPr marL="914400" lvl="1" indent="-317500" algn="l" rtl="0">
              <a:spcBef>
                <a:spcPts val="400"/>
              </a:spcBef>
              <a:spcAft>
                <a:spcPts val="0"/>
              </a:spcAft>
              <a:buClr>
                <a:srgbClr val="000000"/>
              </a:buClr>
              <a:buSzPts val="1400"/>
              <a:buFont typeface="Arial"/>
              <a:buChar char="○"/>
            </a:pPr>
            <a:r>
              <a:rPr lang="en">
                <a:solidFill>
                  <a:srgbClr val="000000"/>
                </a:solidFill>
                <a:highlight>
                  <a:schemeClr val="lt1"/>
                </a:highlight>
                <a:latin typeface="Arial"/>
                <a:ea typeface="Arial"/>
                <a:cs typeface="Arial"/>
                <a:sym typeface="Arial"/>
              </a:rPr>
              <a:t>The correlation between both factors is -0.15.  This negative correlation indicated there is a weak influence of population density with low access food. </a:t>
            </a:r>
            <a:endParaRPr sz="1700">
              <a:solidFill>
                <a:srgbClr val="000000"/>
              </a:solidFill>
              <a:highlight>
                <a:schemeClr val="lt1"/>
              </a:highlight>
            </a:endParaRPr>
          </a:p>
          <a:p>
            <a:pPr marL="0" lvl="0" indent="0" algn="l" rtl="0">
              <a:spcBef>
                <a:spcPts val="0"/>
              </a:spcBef>
              <a:spcAft>
                <a:spcPts val="1600"/>
              </a:spcAft>
              <a:buNone/>
            </a:pPr>
            <a:endParaRPr>
              <a:solidFill>
                <a:srgbClr val="000000"/>
              </a:solidFill>
              <a:highlight>
                <a:schemeClr val="lt1"/>
              </a:highlight>
            </a:endParaRPr>
          </a:p>
        </p:txBody>
      </p:sp>
      <p:pic>
        <p:nvPicPr>
          <p:cNvPr id="110" name="Google Shape;110;p19"/>
          <p:cNvPicPr preferRelativeResize="0"/>
          <p:nvPr/>
        </p:nvPicPr>
        <p:blipFill>
          <a:blip r:embed="rId3">
            <a:alphaModFix/>
          </a:blip>
          <a:stretch>
            <a:fillRect/>
          </a:stretch>
        </p:blipFill>
        <p:spPr>
          <a:xfrm>
            <a:off x="4003800" y="204475"/>
            <a:ext cx="3942525" cy="2998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0"/>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en"/>
              <a:t>Multivariate Analysis - CO	</a:t>
            </a:r>
            <a:endParaRPr/>
          </a:p>
        </p:txBody>
      </p:sp>
      <p:sp>
        <p:nvSpPr>
          <p:cNvPr id="116" name="Google Shape;116;p20"/>
          <p:cNvSpPr txBox="1">
            <a:spLocks noGrp="1"/>
          </p:cNvSpPr>
          <p:nvPr>
            <p:ph type="body" idx="1"/>
          </p:nvPr>
        </p:nvSpPr>
        <p:spPr>
          <a:xfrm>
            <a:off x="258125" y="1225225"/>
            <a:ext cx="4379700" cy="236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i="1">
                <a:latin typeface="Arial"/>
                <a:ea typeface="Arial"/>
                <a:cs typeface="Arial"/>
                <a:sym typeface="Arial"/>
              </a:rPr>
              <a:t>FoodAccess = β₀ + β₁populationᵢ + β₂educationᵢ + β₃incomeᵢ + ԑᵢ</a:t>
            </a:r>
            <a:endParaRPr sz="1400" i="1">
              <a:latin typeface="Arial"/>
              <a:ea typeface="Arial"/>
              <a:cs typeface="Arial"/>
              <a:sym typeface="Arial"/>
            </a:endParaRPr>
          </a:p>
          <a:p>
            <a:pPr marL="457200" lvl="0" indent="-317500" algn="l" rtl="0">
              <a:spcBef>
                <a:spcPts val="1600"/>
              </a:spcBef>
              <a:spcAft>
                <a:spcPts val="0"/>
              </a:spcAft>
              <a:buSzPts val="1400"/>
              <a:buFont typeface="Arial"/>
              <a:buChar char="●"/>
            </a:pPr>
            <a:r>
              <a:rPr lang="en" sz="1400">
                <a:latin typeface="Arial"/>
                <a:ea typeface="Arial"/>
                <a:cs typeface="Arial"/>
                <a:sym typeface="Arial"/>
              </a:rPr>
              <a:t>R-squared: 0.44</a:t>
            </a:r>
            <a:endParaRPr sz="1400">
              <a:latin typeface="Arial"/>
              <a:ea typeface="Arial"/>
              <a:cs typeface="Arial"/>
              <a:sym typeface="Arial"/>
            </a:endParaRPr>
          </a:p>
          <a:p>
            <a:pPr marL="457200" lvl="0" indent="-317500" algn="l" rtl="0">
              <a:spcBef>
                <a:spcPts val="0"/>
              </a:spcBef>
              <a:spcAft>
                <a:spcPts val="0"/>
              </a:spcAft>
              <a:buSzPts val="1400"/>
              <a:buFont typeface="Arial"/>
              <a:buChar char="●"/>
            </a:pPr>
            <a:r>
              <a:rPr lang="en" sz="1400">
                <a:latin typeface="Arial"/>
                <a:ea typeface="Arial"/>
                <a:cs typeface="Arial"/>
                <a:sym typeface="Arial"/>
              </a:rPr>
              <a:t>Median Income is statistically significant at the p = 0.05 level.</a:t>
            </a:r>
            <a:endParaRPr sz="1400">
              <a:latin typeface="Arial"/>
              <a:ea typeface="Arial"/>
              <a:cs typeface="Arial"/>
              <a:sym typeface="Arial"/>
            </a:endParaRPr>
          </a:p>
          <a:p>
            <a:pPr marL="0" lvl="0" indent="0" algn="l" rtl="0">
              <a:spcBef>
                <a:spcPts val="1600"/>
              </a:spcBef>
              <a:spcAft>
                <a:spcPts val="1600"/>
              </a:spcAft>
              <a:buNone/>
            </a:pPr>
            <a:r>
              <a:rPr lang="en" sz="1400">
                <a:latin typeface="Arial"/>
                <a:ea typeface="Arial"/>
                <a:cs typeface="Arial"/>
                <a:sym typeface="Arial"/>
              </a:rPr>
              <a:t>(</a:t>
            </a:r>
            <a:r>
              <a:rPr lang="en" sz="1400" u="sng">
                <a:solidFill>
                  <a:schemeClr val="hlink"/>
                </a:solidFill>
                <a:latin typeface="Arial"/>
                <a:ea typeface="Arial"/>
                <a:cs typeface="Arial"/>
                <a:sym typeface="Arial"/>
                <a:hlinkClick r:id="rId3"/>
              </a:rPr>
              <a:t>Link to Jupyter Notebook</a:t>
            </a:r>
            <a:r>
              <a:rPr lang="en" sz="1400">
                <a:latin typeface="Arial"/>
                <a:ea typeface="Arial"/>
                <a:cs typeface="Arial"/>
                <a:sym typeface="Arial"/>
              </a:rPr>
              <a:t>)</a:t>
            </a:r>
            <a:endParaRPr sz="1400">
              <a:latin typeface="Arial"/>
              <a:ea typeface="Arial"/>
              <a:cs typeface="Arial"/>
              <a:sym typeface="Arial"/>
            </a:endParaRPr>
          </a:p>
        </p:txBody>
      </p:sp>
      <p:pic>
        <p:nvPicPr>
          <p:cNvPr id="117" name="Google Shape;117;p20"/>
          <p:cNvPicPr preferRelativeResize="0"/>
          <p:nvPr/>
        </p:nvPicPr>
        <p:blipFill>
          <a:blip r:embed="rId4">
            <a:alphaModFix/>
          </a:blip>
          <a:stretch>
            <a:fillRect/>
          </a:stretch>
        </p:blipFill>
        <p:spPr>
          <a:xfrm>
            <a:off x="5060225" y="885225"/>
            <a:ext cx="3772074" cy="36914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1"/>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Food Access by State</a:t>
            </a:r>
            <a:endParaRPr/>
          </a:p>
        </p:txBody>
      </p:sp>
      <p:pic>
        <p:nvPicPr>
          <p:cNvPr id="123" name="Google Shape;123;p21"/>
          <p:cNvPicPr preferRelativeResize="0"/>
          <p:nvPr/>
        </p:nvPicPr>
        <p:blipFill>
          <a:blip r:embed="rId3">
            <a:alphaModFix/>
          </a:blip>
          <a:stretch>
            <a:fillRect/>
          </a:stretch>
        </p:blipFill>
        <p:spPr>
          <a:xfrm>
            <a:off x="348300" y="1326500"/>
            <a:ext cx="8306150" cy="2962750"/>
          </a:xfrm>
          <a:prstGeom prst="rect">
            <a:avLst/>
          </a:prstGeom>
          <a:noFill/>
          <a:ln>
            <a:noFill/>
          </a:ln>
        </p:spPr>
      </p:pic>
    </p:spTree>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A150C4FDE6AC747A0969C4CC81313D9" ma:contentTypeVersion="13" ma:contentTypeDescription="Create a new document." ma:contentTypeScope="" ma:versionID="aefc2eca6d5c014c1158163a4e21ed94">
  <xsd:schema xmlns:xsd="http://www.w3.org/2001/XMLSchema" xmlns:xs="http://www.w3.org/2001/XMLSchema" xmlns:p="http://schemas.microsoft.com/office/2006/metadata/properties" xmlns:ns3="6e97333b-95fc-4d55-a346-c889a72e42ad" xmlns:ns4="12be4fac-bbcb-4483-ab4e-79203afc044b" targetNamespace="http://schemas.microsoft.com/office/2006/metadata/properties" ma:root="true" ma:fieldsID="9fbbe997ebc9b816db01e85cc0748881" ns3:_="" ns4:_="">
    <xsd:import namespace="6e97333b-95fc-4d55-a346-c889a72e42ad"/>
    <xsd:import namespace="12be4fac-bbcb-4483-ab4e-79203afc044b"/>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Location"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97333b-95fc-4d55-a346-c889a72e42a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2be4fac-bbcb-4483-ab4e-79203afc044b"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descriptio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Location" ma:index="16" nillable="true" ma:displayName="Location"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3D5E5AE-711D-4586-A18D-2439BD0CAA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e97333b-95fc-4d55-a346-c889a72e42ad"/>
    <ds:schemaRef ds:uri="12be4fac-bbcb-4483-ab4e-79203afc044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4C1A58B-A636-4BED-805A-222B8409843E}">
  <ds:schemaRefs>
    <ds:schemaRef ds:uri="http://schemas.microsoft.com/sharepoint/v3/contenttype/forms"/>
  </ds:schemaRefs>
</ds:datastoreItem>
</file>

<file path=customXml/itemProps3.xml><?xml version="1.0" encoding="utf-8"?>
<ds:datastoreItem xmlns:ds="http://schemas.openxmlformats.org/officeDocument/2006/customXml" ds:itemID="{EDCA50EA-A114-49D4-9272-B10E3FE0B35A}">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0</TotalTime>
  <Words>740</Words>
  <Application>Microsoft Office PowerPoint</Application>
  <PresentationFormat>On-screen Show (16:9)</PresentationFormat>
  <Paragraphs>103</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Open Sans</vt:lpstr>
      <vt:lpstr>Economica</vt:lpstr>
      <vt:lpstr>Arial</vt:lpstr>
      <vt:lpstr>Luxe</vt:lpstr>
      <vt:lpstr>Project1 – Food Access Correlation</vt:lpstr>
      <vt:lpstr>Hypothesis</vt:lpstr>
      <vt:lpstr>Data Exploration/Cleanup</vt:lpstr>
      <vt:lpstr>Education - CO</vt:lpstr>
      <vt:lpstr>Education - CO</vt:lpstr>
      <vt:lpstr>Income - CO</vt:lpstr>
      <vt:lpstr>Population - CO</vt:lpstr>
      <vt:lpstr> Multivariate Analysis - CO </vt:lpstr>
      <vt:lpstr>Food Access by State</vt:lpstr>
      <vt:lpstr>Comparing Regions: California &amp; Alabama</vt:lpstr>
      <vt:lpstr>Conclusions</vt:lpstr>
      <vt:lpstr>Additional Struggles </vt:lpstr>
      <vt:lpstr>Additional Struggles </vt:lpstr>
      <vt:lpstr>What would you look at if you had more time?</vt:lpstr>
      <vt:lpstr>Resources /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Project1 – Food Access Correlation</dc:title>
  <cp:lastModifiedBy>Amol Gupte</cp:lastModifiedBy>
  <cp:revision>1</cp:revision>
  <dcterms:modified xsi:type="dcterms:W3CDTF">2020-02-04T18:01:04Z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79e395e-e3b5-421f-8616-70a10f9451af_Enabled">
    <vt:lpwstr>True</vt:lpwstr>
  </property>
  <property fmtid="{D5CDD505-2E9C-101B-9397-08002B2CF9AE}" pid="3" name="MSIP_Label_879e395e-e3b5-421f-8616-70a10f9451af_SiteId">
    <vt:lpwstr>0beb0c35-9cbb-4feb-99e5-589e415c7944</vt:lpwstr>
  </property>
  <property fmtid="{D5CDD505-2E9C-101B-9397-08002B2CF9AE}" pid="4" name="MSIP_Label_879e395e-e3b5-421f-8616-70a10f9451af_Owner">
    <vt:lpwstr>amol.gupte@arrow.com</vt:lpwstr>
  </property>
  <property fmtid="{D5CDD505-2E9C-101B-9397-08002B2CF9AE}" pid="5" name="MSIP_Label_879e395e-e3b5-421f-8616-70a10f9451af_SetDate">
    <vt:lpwstr>2020-02-04T18:00:59.8475599Z</vt:lpwstr>
  </property>
  <property fmtid="{D5CDD505-2E9C-101B-9397-08002B2CF9AE}" pid="6" name="MSIP_Label_879e395e-e3b5-421f-8616-70a10f9451af_Name">
    <vt:lpwstr>Public</vt:lpwstr>
  </property>
  <property fmtid="{D5CDD505-2E9C-101B-9397-08002B2CF9AE}" pid="7" name="MSIP_Label_879e395e-e3b5-421f-8616-70a10f9451af_Application">
    <vt:lpwstr>Microsoft Azure Information Protection</vt:lpwstr>
  </property>
  <property fmtid="{D5CDD505-2E9C-101B-9397-08002B2CF9AE}" pid="8" name="MSIP_Label_879e395e-e3b5-421f-8616-70a10f9451af_ActionId">
    <vt:lpwstr>2adcb7c8-8b4a-490a-82d6-494536f2c7e6</vt:lpwstr>
  </property>
  <property fmtid="{D5CDD505-2E9C-101B-9397-08002B2CF9AE}" pid="9" name="MSIP_Label_879e395e-e3b5-421f-8616-70a10f9451af_Extended_MSFT_Method">
    <vt:lpwstr>Automatic</vt:lpwstr>
  </property>
  <property fmtid="{D5CDD505-2E9C-101B-9397-08002B2CF9AE}" pid="10" name="Sensitivity">
    <vt:lpwstr>Public</vt:lpwstr>
  </property>
  <property fmtid="{D5CDD505-2E9C-101B-9397-08002B2CF9AE}" pid="11" name="ContentTypeId">
    <vt:lpwstr>0x010100BA150C4FDE6AC747A0969C4CC81313D9</vt:lpwstr>
  </property>
</Properties>
</file>