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3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2"/>
  </p:normalViewPr>
  <p:slideViewPr>
    <p:cSldViewPr snapToGrid="0">
      <p:cViewPr>
        <p:scale>
          <a:sx n="31" d="100"/>
          <a:sy n="31" d="100"/>
        </p:scale>
        <p:origin x="249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ie"/>
          <p:cNvSpPr/>
          <p:nvPr/>
        </p:nvSpPr>
        <p:spPr>
          <a:xfrm>
            <a:off x="952500" y="9245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ie"/>
          <p:cNvSpPr/>
          <p:nvPr/>
        </p:nvSpPr>
        <p:spPr>
          <a:xfrm>
            <a:off x="952500" y="5765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ie"/>
          <p:cNvSpPr/>
          <p:nvPr/>
        </p:nvSpPr>
        <p:spPr>
          <a:xfrm flipV="1">
            <a:off x="14989317" y="6339647"/>
            <a:ext cx="1" cy="231012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17" name="Titeltext"/>
          <p:cNvSpPr txBox="1">
            <a:spLocks noGrp="1"/>
          </p:cNvSpPr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Titeltext</a:t>
            </a:r>
          </a:p>
        </p:txBody>
      </p:sp>
      <p:sp>
        <p:nvSpPr>
          <p:cNvPr id="18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Christian Bauer"/>
          <p:cNvSpPr txBox="1">
            <a:spLocks noGrp="1"/>
          </p:cNvSpPr>
          <p:nvPr>
            <p:ph type="body" sz="quarter" idx="21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sz="4200" i="1"/>
            </a:lvl1pPr>
          </a:lstStyle>
          <a:p>
            <a:r>
              <a:t>–Christian Bauer</a:t>
            </a:r>
          </a:p>
        </p:txBody>
      </p:sp>
      <p:sp>
        <p:nvSpPr>
          <p:cNvPr id="112" name="„Zitat hier eingeben.“"/>
          <p:cNvSpPr txBox="1">
            <a:spLocks noGrp="1"/>
          </p:cNvSpPr>
          <p:nvPr>
            <p:ph type="body" sz="quarter" idx="22"/>
          </p:nvPr>
        </p:nvSpPr>
        <p:spPr>
          <a:xfrm>
            <a:off x="2374900" y="6000750"/>
            <a:ext cx="196215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„Zitat hier eingeben.“ </a:t>
            </a:r>
          </a:p>
        </p:txBody>
      </p:sp>
      <p:sp>
        <p:nvSpPr>
          <p:cNvPr id="1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chwarzweißfoto mit Blick von unten auf die Tragseile einer Hängebrücke mit Wolken im Hintergrund"/>
          <p:cNvSpPr>
            <a:spLocks noGrp="1"/>
          </p:cNvSpPr>
          <p:nvPr>
            <p:ph type="pic" idx="21"/>
          </p:nvPr>
        </p:nvSpPr>
        <p:spPr>
          <a:xfrm>
            <a:off x="0" y="-2654300"/>
            <a:ext cx="24384000" cy="17153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i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ie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ie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i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86106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31" name="Schwarzweißfoto der Zeeland-Brücke in den Niederlanden"/>
          <p:cNvSpPr>
            <a:spLocks noGrp="1"/>
          </p:cNvSpPr>
          <p:nvPr>
            <p:ph type="pic" idx="22"/>
          </p:nvPr>
        </p:nvSpPr>
        <p:spPr>
          <a:xfrm>
            <a:off x="952500" y="-1460500"/>
            <a:ext cx="22479000" cy="13893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eltext"/>
          <p:cNvSpPr txBox="1">
            <a:spLocks noGrp="1"/>
          </p:cNvSpPr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Titeltext</a:t>
            </a:r>
          </a:p>
        </p:txBody>
      </p:sp>
      <p:sp>
        <p:nvSpPr>
          <p:cNvPr id="3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text"/>
          <p:cNvSpPr txBox="1">
            <a:spLocks noGrp="1"/>
          </p:cNvSpPr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ie"/>
          <p:cNvSpPr/>
          <p:nvPr/>
        </p:nvSpPr>
        <p:spPr>
          <a:xfrm>
            <a:off x="952500" y="6858000"/>
            <a:ext cx="106432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ie"/>
          <p:cNvSpPr/>
          <p:nvPr/>
        </p:nvSpPr>
        <p:spPr>
          <a:xfrm>
            <a:off x="952500" y="3898900"/>
            <a:ext cx="106430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3124200"/>
            <a:ext cx="106426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52" name="Schwarzweißfoto von der Unterseite einer Brücke über einen Fluss, die sich vor dem Himmel abzeichnet "/>
          <p:cNvSpPr>
            <a:spLocks noGrp="1"/>
          </p:cNvSpPr>
          <p:nvPr>
            <p:ph type="pic" idx="22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eltext"/>
          <p:cNvSpPr txBox="1">
            <a:spLocks noGrp="1"/>
          </p:cNvSpPr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r>
              <a:t>Titeltext</a:t>
            </a:r>
          </a:p>
        </p:txBody>
      </p:sp>
      <p:sp>
        <p:nvSpPr>
          <p:cNvPr id="5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i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Lini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3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  <p:sp>
        <p:nvSpPr>
          <p:cNvPr id="2" name="Foliennummer">
            <a:extLst>
              <a:ext uri="{FF2B5EF4-FFF2-40B4-BE49-F238E27FC236}">
                <a16:creationId xmlns:a16="http://schemas.microsoft.com/office/drawing/2014/main" id="{9C6832F7-717B-F591-2E49-9A410DF35221}"/>
              </a:ext>
            </a:extLst>
          </p:cNvPr>
          <p:cNvSpPr txBox="1">
            <a:spLocks/>
          </p:cNvSpPr>
          <p:nvPr userDrawn="1"/>
        </p:nvSpPr>
        <p:spPr>
          <a:xfrm>
            <a:off x="22370206" y="12915899"/>
            <a:ext cx="117981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14.11.22</a:t>
            </a:r>
          </a:p>
        </p:txBody>
      </p:sp>
      <p:sp>
        <p:nvSpPr>
          <p:cNvPr id="3" name="Foliennummer">
            <a:extLst>
              <a:ext uri="{FF2B5EF4-FFF2-40B4-BE49-F238E27FC236}">
                <a16:creationId xmlns:a16="http://schemas.microsoft.com/office/drawing/2014/main" id="{634A3511-BA9E-0B47-2DFB-44E6CFD70CD2}"/>
              </a:ext>
            </a:extLst>
          </p:cNvPr>
          <p:cNvSpPr txBox="1">
            <a:spLocks/>
          </p:cNvSpPr>
          <p:nvPr userDrawn="1"/>
        </p:nvSpPr>
        <p:spPr>
          <a:xfrm>
            <a:off x="10359856" y="12915899"/>
            <a:ext cx="3680496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Leon Keating, Nele Kirsch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B9746FB3-FC2E-236F-3FF1-B8B7D6DF4392}"/>
              </a:ext>
            </a:extLst>
          </p:cNvPr>
          <p:cNvSpPr txBox="1">
            <a:spLocks/>
          </p:cNvSpPr>
          <p:nvPr userDrawn="1"/>
        </p:nvSpPr>
        <p:spPr>
          <a:xfrm>
            <a:off x="952500" y="12915899"/>
            <a:ext cx="143629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🏎  DBM1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i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" name="Lini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" name="Schwarzweißfoto von der Unterseite einer Brücke über einen Fluss, die sich vor dem Himmel abzeichnet "/>
          <p:cNvSpPr>
            <a:spLocks noGrp="1"/>
          </p:cNvSpPr>
          <p:nvPr>
            <p:ph type="pic" idx="21"/>
          </p:nvPr>
        </p:nvSpPr>
        <p:spPr>
          <a:xfrm>
            <a:off x="12751612" y="3797298"/>
            <a:ext cx="10909300" cy="892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>
            <a:extLst>
              <a:ext uri="{FF2B5EF4-FFF2-40B4-BE49-F238E27FC236}">
                <a16:creationId xmlns:a16="http://schemas.microsoft.com/office/drawing/2014/main" id="{49AE8409-4B14-F0BC-20C8-0CE2A7598B3E}"/>
              </a:ext>
            </a:extLst>
          </p:cNvPr>
          <p:cNvSpPr txBox="1">
            <a:spLocks/>
          </p:cNvSpPr>
          <p:nvPr userDrawn="1"/>
        </p:nvSpPr>
        <p:spPr>
          <a:xfrm>
            <a:off x="22370206" y="12915899"/>
            <a:ext cx="117981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14.11.22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DBFF06D4-0140-66BB-9D7D-8FA196ED41BE}"/>
              </a:ext>
            </a:extLst>
          </p:cNvPr>
          <p:cNvSpPr txBox="1">
            <a:spLocks/>
          </p:cNvSpPr>
          <p:nvPr userDrawn="1"/>
        </p:nvSpPr>
        <p:spPr>
          <a:xfrm>
            <a:off x="10359856" y="12915899"/>
            <a:ext cx="3680496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Leon Keating, Nele Kirsch</a:t>
            </a:r>
          </a:p>
        </p:txBody>
      </p:sp>
      <p:sp>
        <p:nvSpPr>
          <p:cNvPr id="6" name="Foliennummer">
            <a:extLst>
              <a:ext uri="{FF2B5EF4-FFF2-40B4-BE49-F238E27FC236}">
                <a16:creationId xmlns:a16="http://schemas.microsoft.com/office/drawing/2014/main" id="{1D5F5801-943B-B3B3-7EA6-660EC765C020}"/>
              </a:ext>
            </a:extLst>
          </p:cNvPr>
          <p:cNvSpPr txBox="1">
            <a:spLocks/>
          </p:cNvSpPr>
          <p:nvPr userDrawn="1"/>
        </p:nvSpPr>
        <p:spPr>
          <a:xfrm>
            <a:off x="952500" y="12915899"/>
            <a:ext cx="1436291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4C4946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de-DE" dirty="0"/>
              <a:t>🏎  DBM1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chwarzweißfoto mit Blick von unten auf die Tragseile einer Hängebrücke mit Wolken im Hintergrund"/>
          <p:cNvSpPr>
            <a:spLocks noGrp="1"/>
          </p:cNvSpPr>
          <p:nvPr>
            <p:ph type="pic" sz="half" idx="21"/>
          </p:nvPr>
        </p:nvSpPr>
        <p:spPr>
          <a:xfrm>
            <a:off x="12232231" y="6024722"/>
            <a:ext cx="11497993" cy="808851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Schwarzweißfoto der Zeeland-Brücke in den Niederlanden"/>
          <p:cNvSpPr>
            <a:spLocks noGrp="1"/>
          </p:cNvSpPr>
          <p:nvPr>
            <p:ph type="pic" sz="half" idx="22"/>
          </p:nvPr>
        </p:nvSpPr>
        <p:spPr>
          <a:xfrm>
            <a:off x="12349986" y="635000"/>
            <a:ext cx="11226801" cy="6807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chwarzweißfoto von der Unterseite einer Brücke über einen Fluss, die sich vor dem Himmel abzeichnet "/>
          <p:cNvSpPr>
            <a:spLocks noGrp="1"/>
          </p:cNvSpPr>
          <p:nvPr>
            <p:ph type="pic" idx="23"/>
          </p:nvPr>
        </p:nvSpPr>
        <p:spPr>
          <a:xfrm>
            <a:off x="730989" y="-2438400"/>
            <a:ext cx="11050413" cy="1619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ie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i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eltext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5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rohanrao/formula-1-world-championship-1950-2020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ST Databases and Datamining"/>
          <p:cNvSpPr txBox="1">
            <a:spLocks noGrp="1"/>
          </p:cNvSpPr>
          <p:nvPr>
            <p:ph type="body" idx="21"/>
          </p:nvPr>
        </p:nvSpPr>
        <p:spPr>
          <a:xfrm>
            <a:off x="952500" y="8572499"/>
            <a:ext cx="13500100" cy="7112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IST Databases and Datamining </a:t>
            </a:r>
          </a:p>
        </p:txBody>
      </p:sp>
      <p:pic>
        <p:nvPicPr>
          <p:cNvPr id="138" name="Schwarzweißfoto der Zeeland-Brücke in den Niederlanden" descr="Schwarzweißfoto der Zeeland-Brücke in den Niederlanden"/>
          <p:cNvPicPr>
            <a:picLocks noGrp="1" noChangeAspect="1"/>
          </p:cNvPicPr>
          <p:nvPr>
            <p:ph type="pic" idx="22"/>
          </p:nvPr>
        </p:nvPicPr>
        <p:blipFill>
          <a:blip r:embed="rId2"/>
          <a:srcRect l="11655" r="11655"/>
          <a:stretch>
            <a:fillRect/>
          </a:stretch>
        </p:blipFill>
        <p:spPr>
          <a:xfrm>
            <a:off x="950022" y="890804"/>
            <a:ext cx="22479001" cy="7327901"/>
          </a:xfrm>
          <a:prstGeom prst="rect">
            <a:avLst/>
          </a:prstGeom>
          <a:ln w="25400">
            <a:miter lim="400000"/>
          </a:ln>
          <a:effectLst>
            <a:outerShdw blurRad="190500" dist="101600" dir="5400000" rotWithShape="0">
              <a:srgbClr val="000000">
                <a:alpha val="40000"/>
              </a:srgbClr>
            </a:outerShdw>
          </a:effectLst>
        </p:spPr>
      </p:pic>
      <p:sp>
        <p:nvSpPr>
          <p:cNvPr id="139" name="Formula 1 race data from 1950 to 20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93F33"/>
                </a:solidFill>
              </a:defRPr>
            </a:lvl1pPr>
          </a:lstStyle>
          <a:p>
            <a:r>
              <a:t>Formula 1 race data from 1950 to 2022</a:t>
            </a:r>
          </a:p>
        </p:txBody>
      </p:sp>
      <p:sp>
        <p:nvSpPr>
          <p:cNvPr id="140" name="Leon Keating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Leon Keating</a:t>
            </a:r>
          </a:p>
          <a:p>
            <a:r>
              <a:t>Nele Kirsch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eneral pres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general presentation</a:t>
            </a:r>
          </a:p>
        </p:txBody>
      </p:sp>
      <p:sp>
        <p:nvSpPr>
          <p:cNvPr id="143" name="Zum Bearbeiten doppelklicken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Formular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race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1950 – 2022</a:t>
            </a:r>
          </a:p>
          <a:p>
            <a:pPr lvl="1"/>
            <a:r>
              <a:rPr lang="de-DE" dirty="0" err="1"/>
              <a:t>Circuits</a:t>
            </a:r>
            <a:endParaRPr lang="de-DE" dirty="0"/>
          </a:p>
          <a:p>
            <a:pPr lvl="1"/>
            <a:r>
              <a:rPr lang="de-DE" dirty="0" err="1"/>
              <a:t>Races</a:t>
            </a:r>
            <a:endParaRPr lang="de-DE" dirty="0"/>
          </a:p>
          <a:p>
            <a:pPr lvl="1"/>
            <a:r>
              <a:rPr lang="de-DE" dirty="0" err="1"/>
              <a:t>Results</a:t>
            </a:r>
            <a:r>
              <a:rPr lang="de-DE" dirty="0"/>
              <a:t> (</a:t>
            </a:r>
            <a:r>
              <a:rPr lang="de-DE" dirty="0" err="1"/>
              <a:t>drivers</a:t>
            </a:r>
            <a:r>
              <a:rPr lang="de-DE" dirty="0"/>
              <a:t> and </a:t>
            </a:r>
            <a:r>
              <a:rPr lang="de-DE" dirty="0" err="1"/>
              <a:t>constructors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Sprints, </a:t>
            </a:r>
            <a:r>
              <a:rPr lang="de-DE" dirty="0" err="1"/>
              <a:t>lap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, </a:t>
            </a:r>
            <a:r>
              <a:rPr lang="de-DE" dirty="0" err="1"/>
              <a:t>qualifying</a:t>
            </a:r>
            <a:r>
              <a:rPr lang="de-DE" dirty="0"/>
              <a:t>, </a:t>
            </a:r>
            <a:r>
              <a:rPr lang="de-DE" dirty="0" err="1"/>
              <a:t>pit</a:t>
            </a:r>
            <a:r>
              <a:rPr lang="de-DE" dirty="0"/>
              <a:t> </a:t>
            </a:r>
            <a:r>
              <a:rPr lang="de-DE" dirty="0" err="1"/>
              <a:t>stops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F3E9E69-0DB6-7DE5-48DF-17A4A50D0021}"/>
              </a:ext>
            </a:extLst>
          </p:cNvPr>
          <p:cNvSpPr txBox="1"/>
          <p:nvPr/>
        </p:nvSpPr>
        <p:spPr>
          <a:xfrm>
            <a:off x="15574118" y="8912609"/>
            <a:ext cx="773038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https://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commons.wikimedia.org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wiki</a:t>
            </a: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</a:t>
            </a:r>
            <a:r>
              <a:rPr kumimoji="0" lang="de-DE" sz="18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File:Kaggle_logo.png</a:t>
            </a: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4" name="Grafik 3">
            <a:hlinkClick r:id="rId2"/>
            <a:extLst>
              <a:ext uri="{FF2B5EF4-FFF2-40B4-BE49-F238E27FC236}">
                <a16:creationId xmlns:a16="http://schemas.microsoft.com/office/drawing/2014/main" id="{54C095B1-B3A7-5BA2-6FFE-15BA18FEB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261" y="6266413"/>
            <a:ext cx="6891238" cy="26615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ER + Comments of ent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ER + Comments of entity</a:t>
            </a:r>
          </a:p>
        </p:txBody>
      </p:sp>
      <p:sp>
        <p:nvSpPr>
          <p:cNvPr id="146" name="Zum Bearbeiten doppelklicken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Example of SQL + R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Example of SQL + 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BD354D3-E4DB-9CAB-0F26-B8E8FA02CC8E}"/>
                  </a:ext>
                </a:extLst>
              </p:cNvPr>
              <p:cNvSpPr txBox="1"/>
              <p:nvPr/>
            </p:nvSpPr>
            <p:spPr>
              <a:xfrm>
                <a:off x="1631534" y="8273627"/>
                <a:ext cx="20617439" cy="295042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41414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alatino"/>
                            </a:rPr>
                          </m:ctrlPr>
                        </m:sSubPr>
                        <m:e>
                          <m:r>
                            <a:rPr kumimoji="0" lang="de-DE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41414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alatino"/>
                            </a:rPr>
                            <m:t>𝜏</m:t>
                          </m:r>
                        </m:e>
                        <m:sub>
                          <m:r>
                            <a:rPr kumimoji="0" lang="de-DE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41414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alatino"/>
                            </a:rPr>
                            <m:t>𝐶𝑂𝑈𝑁𝑇</m:t>
                          </m:r>
                          <m:r>
                            <a:rPr kumimoji="0" lang="de-DE" sz="4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41414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alatino"/>
                            </a:rPr>
                            <m:t>(∗)↓</m:t>
                          </m:r>
                        </m:sub>
                      </m:sSub>
                    </m:oMath>
                  </m:oMathPara>
                </a14:m>
                <a:endParaRPr kumimoji="0" lang="de-DE" sz="4400" b="0" i="1" u="none" strike="noStrike" cap="none" spc="0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Palatino"/>
                </a:endParaRP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4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de-DE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Palatino"/>
                      </a:rPr>
                      <m:t>(</m:t>
                    </m:r>
                    <m:sSub>
                      <m:sSubPr>
                        <m:ctrlP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</m:ctrlPr>
                      </m:sSubPr>
                      <m:e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𝛾</m:t>
                        </m:r>
                      </m:e>
                      <m:sub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𝑠𝑒𝑎𝑠𝑜𝑛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,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𝐶𝑂𝑈𝑁𝑇</m:t>
                        </m:r>
                        <m:d>
                          <m:dPr>
                            <m:ctrlP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</m:ctrlPr>
                          </m:dPr>
                          <m:e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∗</m:t>
                            </m:r>
                          </m:e>
                        </m:d>
                      </m:sub>
                    </m:sSub>
                  </m:oMath>
                </a14:m>
                <a:endParaRPr kumimoji="0" lang="de-DE" sz="4400" b="0" i="1" u="none" strike="noStrike" cap="none" spc="0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Palatino"/>
                </a:endParaRP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4400" b="0" u="none" strike="noStrike" cap="none" spc="0" normalizeH="0" baseline="0" dirty="0">
                    <a:ln>
                      <a:noFill/>
                    </a:ln>
                    <a:solidFill>
                      <a:srgbClr val="414141"/>
                    </a:solidFill>
                    <a:effectLst/>
                    <a:uFillTx/>
                    <a:ea typeface="Cambria Math" panose="02040503050406030204" pitchFamily="18" charset="0"/>
                    <a:sym typeface="Palatino"/>
                  </a:rPr>
                  <a:t>		</a:t>
                </a:r>
                <a14:m>
                  <m:oMath xmlns:m="http://schemas.openxmlformats.org/officeDocument/2006/math">
                    <m:r>
                      <a:rPr kumimoji="0" lang="de-DE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Palatino"/>
                      </a:rPr>
                      <m:t>(</m:t>
                    </m:r>
                    <m:sSub>
                      <m:sSubPr>
                        <m:ctrlP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</m:ctrlPr>
                      </m:sSubPr>
                      <m:e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𝜎</m:t>
                        </m:r>
                      </m:e>
                      <m:sub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𝑟𝑒𝑠𝑢𝑙𝑡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.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𝑠𝑡𝑎𝑡𝑢𝑠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=„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𝐶𝑜𝑙𝑙𝑖𝑠𝑖𝑜𝑛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“ 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𝐴𝑁𝐷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 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𝑐𝑖𝑟𝑐𝑢𝑖𝑡𝑠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.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𝑎𝑙𝑡𝑖𝑡𝑢𝑑𝑒</m:t>
                        </m:r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≥500</m:t>
                        </m:r>
                      </m:sub>
                    </m:sSub>
                  </m:oMath>
                </a14:m>
                <a:endParaRPr kumimoji="0" lang="de-DE" sz="4400" b="0" i="1" u="none" strike="noStrike" cap="none" spc="0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uFillTx/>
                  <a:latin typeface="Cambria Math" panose="02040503050406030204" pitchFamily="18" charset="0"/>
                  <a:ea typeface="Cambria Math" panose="02040503050406030204" pitchFamily="18" charset="0"/>
                  <a:sym typeface="Palatino"/>
                </a:endParaRPr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4400" b="0" u="none" strike="noStrike" cap="none" spc="0" normalizeH="0" baseline="0" dirty="0">
                    <a:ln>
                      <a:noFill/>
                    </a:ln>
                    <a:solidFill>
                      <a:srgbClr val="414141"/>
                    </a:solidFill>
                    <a:effectLst/>
                    <a:uFillTx/>
                    <a:ea typeface="Cambria Math" panose="02040503050406030204" pitchFamily="18" charset="0"/>
                    <a:sym typeface="Palatino"/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</m:ctrlPr>
                      </m:dPr>
                      <m:e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𝑟𝑎𝑐𝑒𝑠</m:t>
                        </m:r>
                        <m:sSub>
                          <m:sSubPr>
                            <m:ctrlP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</m:ctrlPr>
                          </m:sSubPr>
                          <m:e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⋈</m:t>
                            </m:r>
                          </m:e>
                          <m:sub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𝑟𝑎𝑐𝑒𝑠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.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𝑐𝑢𝑟𝑐𝑢𝑖𝑡𝐼𝑑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=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𝑐𝑖𝑟𝑐𝑢𝑖𝑡𝑠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.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𝑖𝑑</m:t>
                            </m:r>
                          </m:sub>
                        </m:sSub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𝑐𝑖𝑟𝑐𝑢𝑖𝑡𝑠</m:t>
                        </m:r>
                        <m:sSub>
                          <m:sSubPr>
                            <m:ctrlP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</m:ctrlPr>
                          </m:sSubPr>
                          <m:e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⋈</m:t>
                            </m:r>
                          </m:e>
                          <m:sub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𝑟𝑒𝑠𝑢𝑙𝑡𝑠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.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𝑟𝑎𝑐𝑒𝐼𝑑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=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𝑟𝑎𝑐𝑒𝑠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.</m:t>
                            </m:r>
                            <m:r>
                              <a:rPr kumimoji="0" lang="de-DE" sz="4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414141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Palatino"/>
                              </a:rPr>
                              <m:t>𝑖𝑑</m:t>
                            </m:r>
                          </m:sub>
                        </m:sSub>
                        <m:r>
                          <a:rPr kumimoji="0" lang="de-DE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41414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Palatino"/>
                          </a:rPr>
                          <m:t>𝑟𝑒𝑠𝑢𝑙𝑡𝑠</m:t>
                        </m:r>
                      </m:e>
                    </m:d>
                    <m:r>
                      <a:rPr kumimoji="0" lang="de-DE" sz="4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Palatino"/>
                      </a:rPr>
                      <m:t>))</m:t>
                    </m:r>
                  </m:oMath>
                </a14:m>
                <a:endParaRPr kumimoji="0" lang="de-DE" sz="4400" b="0" i="0" u="none" strike="noStrike" cap="none" spc="0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uFillTx/>
                  <a:sym typeface="Palatino"/>
                </a:endParaRP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BD354D3-E4DB-9CAB-0F26-B8E8FA02C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34" y="8273627"/>
                <a:ext cx="20617439" cy="2950423"/>
              </a:xfrm>
              <a:prstGeom prst="rect">
                <a:avLst/>
              </a:prstGeom>
              <a:blipFill>
                <a:blip r:embed="rId2"/>
                <a:stretch>
                  <a:fillRect l="-431" b="-557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2CD0C789-AC05-81B8-83CA-F0D4D9004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34" y="4879762"/>
            <a:ext cx="15342016" cy="3068403"/>
          </a:xfrm>
          <a:prstGeom prst="rect">
            <a:avLst/>
          </a:prstGeom>
        </p:spPr>
      </p:pic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95576643-D38D-8C81-DD30-58691E4D84A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10087" y="6858000"/>
            <a:ext cx="16563976" cy="1512912"/>
          </a:xfrm>
          <a:effectLst>
            <a:reflection stA="45000" endPos="0" dist="50800" dir="5400000" sy="-100000" algn="bl" rotWithShape="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6000" dirty="0">
                <a:solidFill>
                  <a:srgbClr val="D93E2F"/>
                </a:solidFill>
              </a:rPr>
              <a:t> Seasons </a:t>
            </a:r>
            <a:r>
              <a:rPr lang="de-DE" sz="6000" dirty="0" err="1">
                <a:solidFill>
                  <a:srgbClr val="D93E2F"/>
                </a:solidFill>
              </a:rPr>
              <a:t>with</a:t>
            </a:r>
            <a:r>
              <a:rPr lang="de-DE" sz="6000" dirty="0">
                <a:solidFill>
                  <a:srgbClr val="D93E2F"/>
                </a:solidFill>
              </a:rPr>
              <a:t> </a:t>
            </a:r>
            <a:r>
              <a:rPr lang="de-DE" sz="6000" dirty="0" err="1">
                <a:solidFill>
                  <a:srgbClr val="D93E2F"/>
                </a:solidFill>
              </a:rPr>
              <a:t>the</a:t>
            </a:r>
            <a:r>
              <a:rPr lang="de-DE" sz="6000" dirty="0">
                <a:solidFill>
                  <a:srgbClr val="D93E2F"/>
                </a:solidFill>
              </a:rPr>
              <a:t> </a:t>
            </a:r>
            <a:r>
              <a:rPr lang="de-DE" sz="6000" dirty="0" err="1">
                <a:solidFill>
                  <a:srgbClr val="D93E2F"/>
                </a:solidFill>
              </a:rPr>
              <a:t>most</a:t>
            </a:r>
            <a:r>
              <a:rPr lang="de-DE" sz="6000" dirty="0">
                <a:solidFill>
                  <a:srgbClr val="D93E2F"/>
                </a:solidFill>
              </a:rPr>
              <a:t> </a:t>
            </a:r>
            <a:r>
              <a:rPr lang="de-DE" sz="6000" dirty="0" err="1">
                <a:solidFill>
                  <a:srgbClr val="D93E2F"/>
                </a:solidFill>
              </a:rPr>
              <a:t>collisions</a:t>
            </a:r>
            <a:r>
              <a:rPr lang="de-DE" sz="6000" dirty="0">
                <a:solidFill>
                  <a:srgbClr val="D93E2F"/>
                </a:solidFill>
              </a:rPr>
              <a:t> </a:t>
            </a:r>
            <a:r>
              <a:rPr lang="de-DE" sz="6000" dirty="0" err="1">
                <a:solidFill>
                  <a:srgbClr val="D93E2F"/>
                </a:solidFill>
              </a:rPr>
              <a:t>over</a:t>
            </a:r>
            <a:r>
              <a:rPr lang="de-DE" sz="6000" dirty="0">
                <a:solidFill>
                  <a:srgbClr val="D93E2F"/>
                </a:solidFill>
              </a:rPr>
              <a:t> 500m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78 1.66667E-6 L -0.20306 -0.26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-13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78 1.66667E-6 L -0.20306 -0.26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-131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1" build="p" animBg="1"/>
      <p:bldP spid="17" grpId="2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Example of SQL + R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 of SQL + RA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C39A63E-5E5D-1A51-E007-D10A9E5FD5D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 err="1"/>
              <a:t>Flask</a:t>
            </a:r>
            <a:endParaRPr lang="de-DE" dirty="0"/>
          </a:p>
          <a:p>
            <a:pPr lvl="1"/>
            <a:r>
              <a:rPr lang="de-DE" dirty="0"/>
              <a:t>Bootstrap </a:t>
            </a:r>
            <a:r>
              <a:rPr lang="de-DE" dirty="0" err="1"/>
              <a:t>toolkit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at  http://localhost:8080/ after </a:t>
            </a:r>
            <a:r>
              <a:rPr lang="de-DE" dirty="0" err="1"/>
              <a:t>docker-compose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--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command</a:t>
            </a:r>
            <a:endParaRPr lang="de-DE" dirty="0"/>
          </a:p>
          <a:p>
            <a:pPr lvl="1"/>
            <a:r>
              <a:rPr lang="de-DE" dirty="0"/>
              <a:t>Homepage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all </a:t>
            </a:r>
            <a:r>
              <a:rPr lang="de-DE" dirty="0" err="1"/>
              <a:t>executable</a:t>
            </a:r>
            <a:r>
              <a:rPr lang="de-DE" dirty="0"/>
              <a:t> </a:t>
            </a:r>
            <a:r>
              <a:rPr lang="de-DE" dirty="0" err="1"/>
              <a:t>queries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76C0060-1A56-BFE7-C3FF-2999A9229C2F}"/>
              </a:ext>
            </a:extLst>
          </p:cNvPr>
          <p:cNvSpPr txBox="1"/>
          <p:nvPr/>
        </p:nvSpPr>
        <p:spPr>
          <a:xfrm>
            <a:off x="16795866" y="11330448"/>
            <a:ext cx="4823435" cy="364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https://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seeklogo.com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vector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-logo/273085/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flask</a:t>
            </a:r>
            <a:endParaRPr kumimoji="0" lang="de-DE" sz="1700" b="0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0" name="Grafik 9">
            <a:hlinkClick r:id="rId2"/>
            <a:extLst>
              <a:ext uri="{FF2B5EF4-FFF2-40B4-BE49-F238E27FC236}">
                <a16:creationId xmlns:a16="http://schemas.microsoft.com/office/drawing/2014/main" id="{66C85BC2-567C-6F04-7A5D-40717C92D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866" y="4825999"/>
            <a:ext cx="4521200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594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EA9F0C0-329F-0FB1-4822-C5FF54BDE5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9219" y="0"/>
            <a:ext cx="30064364" cy="200429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D662AD-5C09-3AD9-9E53-403C4AE1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136" y="3905828"/>
            <a:ext cx="22479000" cy="3340100"/>
          </a:xfrm>
        </p:spPr>
        <p:txBody>
          <a:bodyPr/>
          <a:lstStyle/>
          <a:p>
            <a:r>
              <a:rPr lang="de-DE" dirty="0"/>
              <a:t>    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🏁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0D3876-3BC3-9FEA-0FCE-7B30FB302083}"/>
              </a:ext>
            </a:extLst>
          </p:cNvPr>
          <p:cNvSpPr txBox="1"/>
          <p:nvPr/>
        </p:nvSpPr>
        <p:spPr>
          <a:xfrm>
            <a:off x="3486556" y="4764179"/>
            <a:ext cx="2628205" cy="16106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cene3d>
            <a:camera prst="orthographicFront">
              <a:rot lat="0" lon="10800000" rev="0"/>
            </a:camera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9800" dirty="0">
                <a:latin typeface="+mj-lt"/>
              </a:rPr>
              <a:t>🏁</a:t>
            </a:r>
            <a:endParaRPr kumimoji="0" lang="de-DE" sz="98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+mj-lt"/>
              <a:ea typeface="Palatino"/>
              <a:cs typeface="Palatino"/>
              <a:sym typeface="Palatino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0EAB840-3A7E-1691-9B0D-E3C0D8DC510F}"/>
              </a:ext>
            </a:extLst>
          </p:cNvPr>
          <p:cNvSpPr txBox="1"/>
          <p:nvPr/>
        </p:nvSpPr>
        <p:spPr>
          <a:xfrm>
            <a:off x="8792031" y="12958934"/>
            <a:ext cx="6799938" cy="3642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https://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www.circuitpaulricard.com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/en/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pages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tracks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-and-</a:t>
            </a:r>
            <a:r>
              <a:rPr kumimoji="0" lang="de-DE" sz="1700" b="0" i="0" u="none" strike="noStrike" cap="none" spc="0" normalizeH="0" baseline="0" dirty="0" err="1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facilities</a:t>
            </a:r>
            <a:r>
              <a:rPr kumimoji="0" lang="de-DE" sz="17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5184374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Macintosh PowerPoint</Application>
  <PresentationFormat>Benutzerdefiniert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Bodoni SvtyTwo ITC TT-Book</vt:lpstr>
      <vt:lpstr>Cambria Math</vt:lpstr>
      <vt:lpstr>Helvetica</vt:lpstr>
      <vt:lpstr>Helvetica Neue</vt:lpstr>
      <vt:lpstr>Palatino</vt:lpstr>
      <vt:lpstr>Zapf Dingbats</vt:lpstr>
      <vt:lpstr>New_Template4</vt:lpstr>
      <vt:lpstr>Formula 1 race data from 1950 to 2022</vt:lpstr>
      <vt:lpstr>general presentation</vt:lpstr>
      <vt:lpstr>ER + Comments of entity</vt:lpstr>
      <vt:lpstr>Example of SQL + RA</vt:lpstr>
      <vt:lpstr>Example of SQL + RA</vt:lpstr>
      <vt:lpstr>    Thank you for your attention 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 1 race data from 1950 to 2022</dc:title>
  <cp:lastModifiedBy>c938082a, b145802b</cp:lastModifiedBy>
  <cp:revision>2</cp:revision>
  <dcterms:modified xsi:type="dcterms:W3CDTF">2022-11-13T11:05:13Z</dcterms:modified>
</cp:coreProperties>
</file>