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2"/>
  </p:normalViewPr>
  <p:slideViewPr>
    <p:cSldViewPr snapToGrid="0">
      <p:cViewPr varScale="1">
        <p:scale>
          <a:sx n="51" d="100"/>
          <a:sy n="51" d="100"/>
        </p:scale>
        <p:origin x="10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i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i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el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–Christian Bauer</a:t>
            </a:r>
          </a:p>
        </p:txBody>
      </p:sp>
      <p:sp>
        <p:nvSpPr>
          <p:cNvPr id="112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„Zitat hier eingeben.“ </a:t>
            </a:r>
          </a:p>
        </p:txBody>
      </p:sp>
      <p:sp>
        <p:nvSpPr>
          <p:cNvPr id="1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chwarzweißfoto mit Blick von unten auf die Tragseile einer Hängebrücke mit Wolken im Hintergr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i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i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Schwarzweißfoto der Zeeland-Brücke in den Niederlanden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i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i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Schwarzweißfoto von der Unterseite einer Brücke über einen Fluss, die sich vor dem Himmel abzeichnet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Titeltext</a:t>
            </a:r>
          </a:p>
        </p:txBody>
      </p:sp>
      <p:sp>
        <p:nvSpPr>
          <p:cNvPr id="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2" name="Foliennummer">
            <a:extLst>
              <a:ext uri="{FF2B5EF4-FFF2-40B4-BE49-F238E27FC236}">
                <a16:creationId xmlns:a16="http://schemas.microsoft.com/office/drawing/2014/main" id="{9C6832F7-717B-F591-2E49-9A410DF35221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634A3511-BA9E-0B47-2DFB-44E6CFD70CD2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9746FB3-FC2E-236F-3FF1-B8B7D6DF4392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chwarzweißfoto von der Unterseite einer Brücke über einen Fluss, die sich vor dem Himmel abzeichnet "/>
          <p:cNvSpPr>
            <a:spLocks noGrp="1"/>
          </p:cNvSpPr>
          <p:nvPr>
            <p:ph type="pic" idx="21"/>
          </p:nvPr>
        </p:nvSpPr>
        <p:spPr>
          <a:xfrm>
            <a:off x="12751612" y="3797298"/>
            <a:ext cx="10909300" cy="892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>
            <a:extLst>
              <a:ext uri="{FF2B5EF4-FFF2-40B4-BE49-F238E27FC236}">
                <a16:creationId xmlns:a16="http://schemas.microsoft.com/office/drawing/2014/main" id="{49AE8409-4B14-F0BC-20C8-0CE2A7598B3E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DBFF06D4-0140-66BB-9D7D-8FA196ED41BE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1D5F5801-943B-B3B3-7EA6-660EC765C020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chwarzweißfoto mit Blick von unten auf die Tragseile einer Hängebrücke mit Wolken im Hintergr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chwarzweißfoto der Zeeland-Brücke in den Niederlanden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chwarzweißfoto von der Unterseite einer Brücke über einen Fluss, die sich vor dem Himmel abzeichnet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T Databases and Datamining"/>
          <p:cNvSpPr txBox="1">
            <a:spLocks noGrp="1"/>
          </p:cNvSpPr>
          <p:nvPr>
            <p:ph type="body" idx="21"/>
          </p:nvPr>
        </p:nvSpPr>
        <p:spPr>
          <a:xfrm>
            <a:off x="952500" y="8586820"/>
            <a:ext cx="13500100" cy="6825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IST Databases and Data</a:t>
            </a:r>
            <a:r>
              <a:rPr lang="en-IE" dirty="0"/>
              <a:t> M</a:t>
            </a:r>
            <a:r>
              <a:rPr dirty="0" err="1"/>
              <a:t>ining</a:t>
            </a:r>
            <a:r>
              <a:rPr dirty="0"/>
              <a:t> </a:t>
            </a:r>
          </a:p>
        </p:txBody>
      </p:sp>
      <p:pic>
        <p:nvPicPr>
          <p:cNvPr id="138" name="Schwarzweißfoto der Zeeland-Brücke in den Niederlanden" descr="Schwarzweißfoto der Zeeland-Brücke in den Niederlanden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1655" r="11655"/>
          <a:stretch>
            <a:fillRect/>
          </a:stretch>
        </p:blipFill>
        <p:spPr>
          <a:xfrm>
            <a:off x="950022" y="890804"/>
            <a:ext cx="22479001" cy="73279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139" name="Formula 1 race data from 1950 to 20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93F33"/>
                </a:solidFill>
              </a:defRPr>
            </a:lvl1pPr>
          </a:lstStyle>
          <a:p>
            <a:r>
              <a:t>Formula 1 race data from 1950 to 2022</a:t>
            </a:r>
          </a:p>
        </p:txBody>
      </p:sp>
      <p:sp>
        <p:nvSpPr>
          <p:cNvPr id="140" name="Leon Keating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Leon Keating</a:t>
            </a:r>
          </a:p>
          <a:p>
            <a:r>
              <a:t>Nele Kirsch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eneral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General P</a:t>
            </a:r>
            <a:r>
              <a:rPr dirty="0" err="1"/>
              <a:t>resentation</a:t>
            </a:r>
            <a:endParaRPr dirty="0"/>
          </a:p>
        </p:txBody>
      </p:sp>
      <p:sp>
        <p:nvSpPr>
          <p:cNvPr id="143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Formula </a:t>
            </a:r>
            <a:r>
              <a:rPr lang="en-IE" dirty="0"/>
              <a:t>one</a:t>
            </a:r>
            <a:r>
              <a:rPr lang="de-DE" dirty="0"/>
              <a:t> race data from 1950 – 2022</a:t>
            </a:r>
          </a:p>
          <a:p>
            <a:pPr lvl="1"/>
            <a:r>
              <a:rPr lang="de-DE" dirty="0" err="1"/>
              <a:t>Circuits</a:t>
            </a:r>
            <a:endParaRPr lang="de-DE" dirty="0"/>
          </a:p>
          <a:p>
            <a:pPr lvl="1"/>
            <a:r>
              <a:rPr lang="de-DE" dirty="0" err="1"/>
              <a:t>Races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drivers</a:t>
            </a:r>
            <a:r>
              <a:rPr lang="de-DE" dirty="0"/>
              <a:t> and </a:t>
            </a:r>
            <a:r>
              <a:rPr lang="de-DE" dirty="0" err="1"/>
              <a:t>constructors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Sprints, </a:t>
            </a:r>
            <a:r>
              <a:rPr lang="de-DE" dirty="0" err="1"/>
              <a:t>lap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qualifying</a:t>
            </a:r>
            <a:r>
              <a:rPr lang="de-DE" dirty="0"/>
              <a:t>, </a:t>
            </a:r>
            <a:r>
              <a:rPr lang="de-DE" dirty="0" err="1"/>
              <a:t>pit</a:t>
            </a:r>
            <a:r>
              <a:rPr lang="de-DE" dirty="0"/>
              <a:t> </a:t>
            </a:r>
            <a:r>
              <a:rPr lang="de-DE" dirty="0" err="1"/>
              <a:t>stops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3E9E69-0DB6-7DE5-48DF-17A4A50D0021}"/>
              </a:ext>
            </a:extLst>
          </p:cNvPr>
          <p:cNvSpPr txBox="1"/>
          <p:nvPr/>
        </p:nvSpPr>
        <p:spPr>
          <a:xfrm>
            <a:off x="15574118" y="8912609"/>
            <a:ext cx="77303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commons.wikimedia.org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wiki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File:Kaggle_logo.png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54C095B1-B3A7-5BA2-6FFE-15BA18FE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261" y="6266413"/>
            <a:ext cx="6891238" cy="2661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R + Comments of 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 + Comments of entity</a:t>
            </a:r>
          </a:p>
        </p:txBody>
      </p:sp>
      <p:sp>
        <p:nvSpPr>
          <p:cNvPr id="146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5BAFE39-FFF7-D7ED-5F5F-79F998C0661E}"/>
              </a:ext>
            </a:extLst>
          </p:cNvPr>
          <p:cNvSpPr/>
          <p:nvPr/>
        </p:nvSpPr>
        <p:spPr>
          <a:xfrm>
            <a:off x="952500" y="3466666"/>
            <a:ext cx="22479000" cy="910633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9DE1E4-B22F-57D4-B5A5-CACFB51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3774506"/>
            <a:ext cx="9911063" cy="8978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of SQL +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/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</m:ctrlPr>
                        </m:sSubPr>
                        <m:e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𝜏</m:t>
                          </m:r>
                        </m:e>
                        <m:sub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𝐶𝑂𝑈𝑁𝑇</m:t>
                          </m:r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(∗)↓</m:t>
                          </m:r>
                        </m:sub>
                      </m:sSub>
                    </m:oMath>
                  </m:oMathPara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4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𝛾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𝑠𝑒𝑎𝑠𝑜𝑛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,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𝐶𝑂𝑈𝑁𝑇</m:t>
                        </m:r>
                        <m:d>
                          <m:d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d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∗</m:t>
                            </m:r>
                          </m:e>
                        </m:d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𝜎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𝑠𝑡𝑎𝑡𝑢𝑠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=„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𝐶𝑜𝑙𝑙𝑖𝑠𝑖𝑜𝑛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“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𝐴𝑁𝐷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𝑎𝑙𝑡𝑖𝑡𝑢𝑑𝑒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≥500</m:t>
                        </m:r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d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𝑟𝑎𝑐𝑒𝑠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𝑐𝑢𝑟𝑐𝑢𝑖𝑡𝐼𝑑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𝑐𝑖𝑟𝑐𝑢𝑖𝑡𝑠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𝑟𝑒𝑠𝑢𝑙𝑡𝑠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𝑟𝑒𝑠𝑢𝑙𝑡𝑠</m:t>
                        </m:r>
                      </m:e>
                    </m:d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))</m:t>
                    </m:r>
                  </m:oMath>
                </a14:m>
                <a:endParaRPr kumimoji="0" lang="de-DE" sz="4400" b="0" i="0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5576643-D38D-8C81-DD30-58691E4D84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10087" y="6858000"/>
            <a:ext cx="16563976" cy="1512912"/>
          </a:xfrm>
          <a:effectLst>
            <a:reflection stA="45000" endPos="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>
                <a:solidFill>
                  <a:srgbClr val="D93E2F"/>
                </a:solidFill>
              </a:rPr>
              <a:t> Seasons </a:t>
            </a:r>
            <a:r>
              <a:rPr lang="de-DE" sz="6000" dirty="0" err="1">
                <a:solidFill>
                  <a:srgbClr val="D93E2F"/>
                </a:solidFill>
              </a:rPr>
              <a:t>with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the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most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collisions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over</a:t>
            </a:r>
            <a:r>
              <a:rPr lang="de-DE" sz="6000" dirty="0">
                <a:solidFill>
                  <a:srgbClr val="D93E2F"/>
                </a:solidFill>
              </a:rPr>
              <a:t> 500m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B10C2-7FF1-4A16-B5ED-552968FDB838}"/>
              </a:ext>
            </a:extLst>
          </p:cNvPr>
          <p:cNvSpPr txBox="1"/>
          <p:nvPr/>
        </p:nvSpPr>
        <p:spPr>
          <a:xfrm>
            <a:off x="1958105" y="4685086"/>
            <a:ext cx="1708754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SELECT </a:t>
            </a:r>
            <a:r>
              <a:rPr lang="en-IE" dirty="0" err="1">
                <a:latin typeface="Consolas" panose="020B0609020204030204" pitchFamily="49" charset="0"/>
              </a:rPr>
              <a:t>races.season</a:t>
            </a:r>
            <a:r>
              <a:rPr lang="en-IE" dirty="0">
                <a:latin typeface="Consolas" panose="020B0609020204030204" pitchFamily="49" charset="0"/>
              </a:rPr>
              <a:t>, COUNT(*) FROM races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 circuits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	ON </a:t>
            </a:r>
            <a:r>
              <a:rPr lang="en-IE" dirty="0" err="1">
                <a:latin typeface="Consolas" panose="020B0609020204030204" pitchFamily="49" charset="0"/>
              </a:rPr>
              <a:t>races.circuitID</a:t>
            </a:r>
            <a:r>
              <a:rPr lang="en-IE" dirty="0">
                <a:latin typeface="Consolas" panose="020B0609020204030204" pitchFamily="49" charset="0"/>
              </a:rPr>
              <a:t> = circuits.ID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 resul</a:t>
            </a:r>
            <a:r>
              <a:rPr lang="en-IE" dirty="0">
                <a:latin typeface="Consolas" panose="020B0609020204030204" pitchFamily="49" charset="0"/>
              </a:rPr>
              <a:t>ts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	ON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results.raceID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= races.ID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WHERE </a:t>
            </a:r>
            <a:r>
              <a:rPr lang="en-IE" dirty="0" err="1">
                <a:latin typeface="Consolas" panose="020B0609020204030204" pitchFamily="49" charset="0"/>
              </a:rPr>
              <a:t>results.status</a:t>
            </a:r>
            <a:r>
              <a:rPr lang="en-IE" dirty="0">
                <a:latin typeface="Consolas" panose="020B0609020204030204" pitchFamily="49" charset="0"/>
              </a:rPr>
              <a:t> = ‘Collision’ AND </a:t>
            </a:r>
            <a:r>
              <a:rPr lang="en-IE" dirty="0" err="1">
                <a:latin typeface="Consolas" panose="020B0609020204030204" pitchFamily="49" charset="0"/>
              </a:rPr>
              <a:t>circuits.altitude</a:t>
            </a:r>
            <a:r>
              <a:rPr lang="en-IE" dirty="0">
                <a:latin typeface="Consolas" panose="020B0609020204030204" pitchFamily="49" charset="0"/>
              </a:rPr>
              <a:t> &gt;= 500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GROUP BY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races.season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ORDER BY count DESC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1.66667E-6 L -0.20306 -0.26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1.66667E-6 L -0.20306 -0.26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1" build="p" animBg="1"/>
      <p:bldP spid="17" grpId="2" uiExpand="1" build="p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of SQL + RA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39A63E-5E5D-1A51-E007-D10A9E5FD5D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r>
              <a:rPr lang="de-DE" dirty="0"/>
              <a:t>Bootstrap </a:t>
            </a:r>
            <a:r>
              <a:rPr lang="de-DE" dirty="0" err="1"/>
              <a:t>toolkit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at  http://localhost:8080/ after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--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Homepage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all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6C0060-1A56-BFE7-C3FF-2999A9229C2F}"/>
              </a:ext>
            </a:extLst>
          </p:cNvPr>
          <p:cNvSpPr txBox="1"/>
          <p:nvPr/>
        </p:nvSpPr>
        <p:spPr>
          <a:xfrm>
            <a:off x="16795866" y="11330448"/>
            <a:ext cx="4823435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seeklogo.com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vector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-logo/273085/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flask</a:t>
            </a: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" name="Grafik 9">
            <a:hlinkClick r:id="rId2"/>
            <a:extLst>
              <a:ext uri="{FF2B5EF4-FFF2-40B4-BE49-F238E27FC236}">
                <a16:creationId xmlns:a16="http://schemas.microsoft.com/office/drawing/2014/main" id="{66C85BC2-567C-6F04-7A5D-40717C92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866" y="4825999"/>
            <a:ext cx="45212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9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EA9F0C0-329F-0FB1-4822-C5FF54BD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9219" y="0"/>
            <a:ext cx="30064364" cy="200429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662AD-5C09-3AD9-9E53-403C4A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3905828"/>
            <a:ext cx="22479000" cy="3340100"/>
          </a:xfrm>
        </p:spPr>
        <p:txBody>
          <a:bodyPr/>
          <a:lstStyle/>
          <a:p>
            <a:r>
              <a:rPr lang="de-DE" dirty="0"/>
              <a:t>   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🏁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0D3876-3BC3-9FEA-0FCE-7B30FB302083}"/>
              </a:ext>
            </a:extLst>
          </p:cNvPr>
          <p:cNvSpPr txBox="1"/>
          <p:nvPr/>
        </p:nvSpPr>
        <p:spPr>
          <a:xfrm>
            <a:off x="3486556" y="4764179"/>
            <a:ext cx="2628205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800" dirty="0">
                <a:latin typeface="+mj-lt"/>
              </a:rPr>
              <a:t>🏁</a:t>
            </a:r>
            <a:endParaRPr kumimoji="0" lang="de-DE" sz="98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EAB840-3A7E-1691-9B0D-E3C0D8DC510F}"/>
              </a:ext>
            </a:extLst>
          </p:cNvPr>
          <p:cNvSpPr txBox="1"/>
          <p:nvPr/>
        </p:nvSpPr>
        <p:spPr>
          <a:xfrm>
            <a:off x="8792031" y="12958934"/>
            <a:ext cx="6799938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www.circuitpaulricard.com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/en/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pages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tracks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-and-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facilities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18437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Benutzerdefiniert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Bodoni SvtyTwo ITC TT-Book</vt:lpstr>
      <vt:lpstr>Cambria Math</vt:lpstr>
      <vt:lpstr>Consolas</vt:lpstr>
      <vt:lpstr>Helvetica</vt:lpstr>
      <vt:lpstr>Helvetica Neue</vt:lpstr>
      <vt:lpstr>Palatino</vt:lpstr>
      <vt:lpstr>Zapf Dingbats</vt:lpstr>
      <vt:lpstr>New_Template4</vt:lpstr>
      <vt:lpstr>Formula 1 race data from 1950 to 2022</vt:lpstr>
      <vt:lpstr>General Presentation</vt:lpstr>
      <vt:lpstr>ER + Comments of entity</vt:lpstr>
      <vt:lpstr>Example of SQL + RA</vt:lpstr>
      <vt:lpstr>Example of SQL + RA</vt:lpstr>
      <vt:lpstr>    Thank you for your attention 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race data from 1950 to 2022</dc:title>
  <cp:lastModifiedBy>c938082a, b145802b</cp:lastModifiedBy>
  <cp:revision>4</cp:revision>
  <dcterms:modified xsi:type="dcterms:W3CDTF">2022-11-14T07:04:06Z</dcterms:modified>
</cp:coreProperties>
</file>