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7BE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27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06BEC-D06D-4F87-9BC6-20979A53C276}" type="datetimeFigureOut">
              <a:rPr lang="en-US" smtClean="0"/>
              <a:t>2/26/2013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586C4-FEA1-417C-9714-A078D2A22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423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06BEC-D06D-4F87-9BC6-20979A53C276}" type="datetimeFigureOut">
              <a:rPr lang="en-US" smtClean="0"/>
              <a:t>2/26/2013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586C4-FEA1-417C-9714-A078D2A22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566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06BEC-D06D-4F87-9BC6-20979A53C276}" type="datetimeFigureOut">
              <a:rPr lang="en-US" smtClean="0"/>
              <a:t>2/26/2013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586C4-FEA1-417C-9714-A078D2A22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078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06BEC-D06D-4F87-9BC6-20979A53C276}" type="datetimeFigureOut">
              <a:rPr lang="en-US" smtClean="0"/>
              <a:t>2/26/2013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586C4-FEA1-417C-9714-A078D2A22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096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06BEC-D06D-4F87-9BC6-20979A53C276}" type="datetimeFigureOut">
              <a:rPr lang="en-US" smtClean="0"/>
              <a:t>2/26/2013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586C4-FEA1-417C-9714-A078D2A22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754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06BEC-D06D-4F87-9BC6-20979A53C276}" type="datetimeFigureOut">
              <a:rPr lang="en-US" smtClean="0"/>
              <a:t>2/26/2013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586C4-FEA1-417C-9714-A078D2A22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2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06BEC-D06D-4F87-9BC6-20979A53C276}" type="datetimeFigureOut">
              <a:rPr lang="en-US" smtClean="0"/>
              <a:t>2/26/2013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586C4-FEA1-417C-9714-A078D2A22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719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06BEC-D06D-4F87-9BC6-20979A53C276}" type="datetimeFigureOut">
              <a:rPr lang="en-US" smtClean="0"/>
              <a:t>2/26/2013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586C4-FEA1-417C-9714-A078D2A22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521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06BEC-D06D-4F87-9BC6-20979A53C276}" type="datetimeFigureOut">
              <a:rPr lang="en-US" smtClean="0"/>
              <a:t>2/26/2013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586C4-FEA1-417C-9714-A078D2A22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043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06BEC-D06D-4F87-9BC6-20979A53C276}" type="datetimeFigureOut">
              <a:rPr lang="en-US" smtClean="0"/>
              <a:t>2/26/2013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586C4-FEA1-417C-9714-A078D2A22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000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06BEC-D06D-4F87-9BC6-20979A53C276}" type="datetimeFigureOut">
              <a:rPr lang="en-US" smtClean="0"/>
              <a:t>2/26/2013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586C4-FEA1-417C-9714-A078D2A22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789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06BEC-D06D-4F87-9BC6-20979A53C276}" type="datetimeFigureOut">
              <a:rPr lang="en-US" smtClean="0"/>
              <a:t>2/26/2013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586C4-FEA1-417C-9714-A078D2A22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258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228600"/>
            <a:ext cx="7772400" cy="62484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chemeClr val="bg2"/>
                </a:solidFill>
              </a:rPr>
              <a:t>&gt;&gt; design </a:t>
            </a:r>
            <a:r>
              <a:rPr lang="en-US" b="1" dirty="0">
                <a:solidFill>
                  <a:schemeClr val="bg2"/>
                </a:solidFill>
              </a:rPr>
              <a:t>p</a:t>
            </a:r>
            <a:r>
              <a:rPr lang="en-US" b="1" dirty="0" smtClean="0">
                <a:solidFill>
                  <a:schemeClr val="bg2"/>
                </a:solidFill>
              </a:rPr>
              <a:t>roblem</a:t>
            </a:r>
            <a:br>
              <a:rPr lang="en-US" b="1" dirty="0" smtClean="0">
                <a:solidFill>
                  <a:schemeClr val="bg2"/>
                </a:solidFill>
              </a:rPr>
            </a:br>
            <a:r>
              <a:rPr lang="en-US" b="1" dirty="0" smtClean="0">
                <a:solidFill>
                  <a:schemeClr val="bg2"/>
                </a:solidFill>
              </a:rPr>
              <a:t>&gt;&gt; lab 2</a:t>
            </a:r>
            <a:br>
              <a:rPr lang="en-US" b="1" dirty="0" smtClean="0">
                <a:solidFill>
                  <a:schemeClr val="bg2"/>
                </a:solidFill>
              </a:rPr>
            </a:br>
            <a:r>
              <a:rPr lang="en-US" b="1" dirty="0" smtClean="0">
                <a:solidFill>
                  <a:schemeClr val="bg2"/>
                </a:solidFill>
              </a:rPr>
              <a:t>&gt;&gt; encrypted </a:t>
            </a:r>
            <a:r>
              <a:rPr lang="en-US" b="1" dirty="0" err="1" smtClean="0">
                <a:solidFill>
                  <a:schemeClr val="bg2"/>
                </a:solidFill>
              </a:rPr>
              <a:t>ramdisk</a:t>
            </a:r>
            <a:r>
              <a:rPr lang="en-US" b="1" dirty="0" smtClean="0">
                <a:solidFill>
                  <a:schemeClr val="bg2"/>
                </a:solidFill>
              </a:rPr>
              <a:t/>
            </a:r>
            <a:br>
              <a:rPr lang="en-US" b="1" dirty="0" smtClean="0">
                <a:solidFill>
                  <a:schemeClr val="bg2"/>
                </a:solidFill>
              </a:rPr>
            </a:br>
            <a:r>
              <a:rPr lang="en-US" b="1" dirty="0">
                <a:solidFill>
                  <a:schemeClr val="bg2"/>
                </a:solidFill>
              </a:rPr>
              <a:t/>
            </a:r>
            <a:br>
              <a:rPr lang="en-US" b="1" dirty="0">
                <a:solidFill>
                  <a:schemeClr val="bg2"/>
                </a:solidFill>
              </a:rPr>
            </a:br>
            <a:r>
              <a:rPr lang="en-US" sz="3200" b="1" dirty="0" smtClean="0">
                <a:solidFill>
                  <a:srgbClr val="A7BEE7"/>
                </a:solidFill>
              </a:rPr>
              <a:t>&gt;&gt; </a:t>
            </a:r>
            <a:r>
              <a:rPr lang="en-US" sz="3200" b="1" dirty="0" smtClean="0">
                <a:solidFill>
                  <a:srgbClr val="A7BEE7"/>
                </a:solidFill>
              </a:rPr>
              <a:t>Boyle</a:t>
            </a:r>
            <a:r>
              <a:rPr lang="en-US" sz="3200" b="1" dirty="0" smtClean="0">
                <a:solidFill>
                  <a:srgbClr val="A7BEE7"/>
                </a:solidFill>
              </a:rPr>
              <a:t>, </a:t>
            </a:r>
            <a:r>
              <a:rPr lang="en-US" sz="3200" b="1" dirty="0" smtClean="0">
                <a:solidFill>
                  <a:srgbClr val="A7BEE7"/>
                </a:solidFill>
              </a:rPr>
              <a:t>Keaton    103-882-791</a:t>
            </a:r>
            <a:r>
              <a:rPr lang="en-US" sz="3200" b="1" dirty="0" smtClean="0">
                <a:solidFill>
                  <a:srgbClr val="A7BEE7"/>
                </a:solidFill>
              </a:rPr>
              <a:t/>
            </a:r>
            <a:br>
              <a:rPr lang="en-US" sz="3200" b="1" dirty="0" smtClean="0">
                <a:solidFill>
                  <a:srgbClr val="A7BEE7"/>
                </a:solidFill>
              </a:rPr>
            </a:br>
            <a:r>
              <a:rPr lang="en-US" sz="3200" b="1" dirty="0" smtClean="0">
                <a:solidFill>
                  <a:srgbClr val="A7BEE7"/>
                </a:solidFill>
              </a:rPr>
              <a:t>&gt;&gt; Ortega</a:t>
            </a:r>
            <a:r>
              <a:rPr lang="en-US" sz="3200" b="1" dirty="0" smtClean="0">
                <a:solidFill>
                  <a:srgbClr val="A7BEE7"/>
                </a:solidFill>
              </a:rPr>
              <a:t>, </a:t>
            </a:r>
            <a:r>
              <a:rPr lang="en-US" sz="3200" b="1" dirty="0" smtClean="0">
                <a:solidFill>
                  <a:srgbClr val="A7BEE7"/>
                </a:solidFill>
              </a:rPr>
              <a:t>Anthony  </a:t>
            </a:r>
            <a:r>
              <a:rPr lang="en-US" sz="3200" b="1" dirty="0" smtClean="0">
                <a:solidFill>
                  <a:srgbClr val="A7BEE7"/>
                </a:solidFill>
              </a:rPr>
              <a:t>503-953-545</a:t>
            </a:r>
            <a:endParaRPr lang="en-US" b="1" dirty="0">
              <a:solidFill>
                <a:srgbClr val="A7BEE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24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7772400" cy="8382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chemeClr val="bg2"/>
                </a:solidFill>
              </a:rPr>
              <a:t>&gt;&gt; basics</a:t>
            </a:r>
            <a:endParaRPr lang="en-US" b="1" dirty="0">
              <a:solidFill>
                <a:schemeClr val="bg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2000" y="1676400"/>
            <a:ext cx="76200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>
              <a:spcBef>
                <a:spcPts val="1200"/>
              </a:spcBef>
            </a:pPr>
            <a:r>
              <a:rPr lang="en-US" sz="3200" b="1" dirty="0">
                <a:solidFill>
                  <a:srgbClr val="A7BEE7"/>
                </a:solidFill>
                <a:latin typeface="Consolas"/>
                <a:ea typeface="+mj-ea"/>
                <a:cs typeface="+mj-cs"/>
              </a:rPr>
              <a:t>&gt;&gt; </a:t>
            </a:r>
            <a:r>
              <a:rPr lang="en-US" sz="3200" b="1" dirty="0" smtClean="0">
                <a:solidFill>
                  <a:srgbClr val="A7BEE7"/>
                </a:solidFill>
                <a:latin typeface="Consolas"/>
                <a:ea typeface="+mj-ea"/>
                <a:cs typeface="+mj-cs"/>
              </a:rPr>
              <a:t>encrypt/decrypt </a:t>
            </a:r>
            <a:r>
              <a:rPr lang="en-US" sz="3200" b="1" dirty="0" err="1" smtClean="0">
                <a:solidFill>
                  <a:srgbClr val="A7BEE7"/>
                </a:solidFill>
                <a:latin typeface="Consolas"/>
                <a:ea typeface="+mj-ea"/>
                <a:cs typeface="+mj-cs"/>
              </a:rPr>
              <a:t>ramdisk</a:t>
            </a:r>
            <a:r>
              <a:rPr lang="en-US" sz="3200" b="1" dirty="0" smtClean="0">
                <a:solidFill>
                  <a:srgbClr val="A7BEE7"/>
                </a:solidFill>
                <a:latin typeface="Consolas"/>
                <a:ea typeface="+mj-ea"/>
                <a:cs typeface="+mj-cs"/>
              </a:rPr>
              <a:t> with a special function call</a:t>
            </a:r>
          </a:p>
          <a:p>
            <a:pPr marL="685800" indent="-685800">
              <a:spcBef>
                <a:spcPts val="1200"/>
              </a:spcBef>
            </a:pPr>
            <a:r>
              <a:rPr lang="en-US" sz="3200" b="1" dirty="0" smtClean="0">
                <a:solidFill>
                  <a:srgbClr val="A7BEE7"/>
                </a:solidFill>
                <a:latin typeface="Consolas"/>
                <a:ea typeface="+mj-ea"/>
                <a:cs typeface="+mj-cs"/>
              </a:rPr>
              <a:t>&gt;&gt; open encrypted </a:t>
            </a:r>
            <a:r>
              <a:rPr lang="en-US" sz="3200" b="1" dirty="0" err="1" smtClean="0">
                <a:solidFill>
                  <a:srgbClr val="A7BEE7"/>
                </a:solidFill>
                <a:latin typeface="Consolas"/>
                <a:ea typeface="+mj-ea"/>
                <a:cs typeface="+mj-cs"/>
              </a:rPr>
              <a:t>ramdisk</a:t>
            </a:r>
            <a:r>
              <a:rPr lang="en-US" sz="3200" b="1" dirty="0" smtClean="0">
                <a:solidFill>
                  <a:srgbClr val="A7BEE7"/>
                </a:solidFill>
                <a:latin typeface="Consolas"/>
                <a:ea typeface="+mj-ea"/>
                <a:cs typeface="+mj-cs"/>
              </a:rPr>
              <a:t> with a special function call</a:t>
            </a:r>
          </a:p>
          <a:p>
            <a:pPr marL="685800" indent="-685800">
              <a:spcBef>
                <a:spcPts val="1200"/>
              </a:spcBef>
            </a:pPr>
            <a:r>
              <a:rPr lang="en-US" sz="3200" b="1" dirty="0" smtClean="0">
                <a:solidFill>
                  <a:srgbClr val="A7BEE7"/>
                </a:solidFill>
                <a:latin typeface="Consolas"/>
                <a:ea typeface="+mj-ea"/>
                <a:cs typeface="+mj-cs"/>
              </a:rPr>
              <a:t>&gt;&gt; read and write data using normal </a:t>
            </a:r>
            <a:r>
              <a:rPr lang="en-US" sz="3200" b="1" i="1" dirty="0" smtClean="0">
                <a:solidFill>
                  <a:srgbClr val="A7BEE7"/>
                </a:solidFill>
                <a:latin typeface="Consolas"/>
                <a:ea typeface="+mj-ea"/>
                <a:cs typeface="+mj-cs"/>
              </a:rPr>
              <a:t>read() </a:t>
            </a:r>
            <a:r>
              <a:rPr lang="en-US" sz="3200" b="1" dirty="0" smtClean="0">
                <a:solidFill>
                  <a:srgbClr val="A7BEE7"/>
                </a:solidFill>
                <a:latin typeface="Consolas"/>
                <a:ea typeface="+mj-ea"/>
                <a:cs typeface="+mj-cs"/>
              </a:rPr>
              <a:t>and </a:t>
            </a:r>
            <a:r>
              <a:rPr lang="en-US" sz="3200" b="1" i="1" dirty="0" smtClean="0">
                <a:solidFill>
                  <a:srgbClr val="A7BEE7"/>
                </a:solidFill>
                <a:latin typeface="Consolas"/>
                <a:ea typeface="+mj-ea"/>
                <a:cs typeface="+mj-cs"/>
              </a:rPr>
              <a:t>write() </a:t>
            </a:r>
            <a:r>
              <a:rPr lang="en-US" sz="3200" b="1" dirty="0" smtClean="0">
                <a:solidFill>
                  <a:srgbClr val="A7BEE7"/>
                </a:solidFill>
                <a:latin typeface="Consolas"/>
                <a:ea typeface="+mj-ea"/>
                <a:cs typeface="+mj-cs"/>
              </a:rPr>
              <a:t>calls and encrypt/decrypt transparently</a:t>
            </a:r>
          </a:p>
          <a:p>
            <a:endParaRPr lang="en-US" sz="3200" b="1" dirty="0" smtClean="0">
              <a:solidFill>
                <a:srgbClr val="7598D9"/>
              </a:solidFill>
              <a:latin typeface="Consolas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14714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7772400" cy="8382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chemeClr val="bg2"/>
                </a:solidFill>
              </a:rPr>
              <a:t>&gt;&gt; </a:t>
            </a:r>
            <a:r>
              <a:rPr lang="en-US" b="1" dirty="0" err="1" smtClean="0">
                <a:solidFill>
                  <a:schemeClr val="bg2"/>
                </a:solidFill>
              </a:rPr>
              <a:t>eosprd_open</a:t>
            </a:r>
            <a:r>
              <a:rPr lang="en-US" b="1" dirty="0" smtClean="0">
                <a:solidFill>
                  <a:schemeClr val="bg2"/>
                </a:solidFill>
              </a:rPr>
              <a:t>()</a:t>
            </a:r>
            <a:endParaRPr lang="en-US" b="1" dirty="0">
              <a:solidFill>
                <a:schemeClr val="bg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2000" y="1676400"/>
            <a:ext cx="76200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>
              <a:spcBef>
                <a:spcPts val="1200"/>
              </a:spcBef>
            </a:pPr>
            <a:r>
              <a:rPr lang="en-US" sz="3200" b="1" dirty="0">
                <a:solidFill>
                  <a:srgbClr val="A7BEE7"/>
                </a:solidFill>
                <a:latin typeface="Consolas"/>
                <a:ea typeface="+mj-ea"/>
                <a:cs typeface="+mj-cs"/>
              </a:rPr>
              <a:t>&gt;&gt; </a:t>
            </a:r>
            <a:r>
              <a:rPr lang="en-US" sz="3200" b="1" dirty="0" smtClean="0">
                <a:solidFill>
                  <a:srgbClr val="A7BEE7"/>
                </a:solidFill>
                <a:latin typeface="Consolas"/>
                <a:ea typeface="+mj-ea"/>
                <a:cs typeface="+mj-cs"/>
              </a:rPr>
              <a:t>provide a password along with normal arguments to an open() call</a:t>
            </a:r>
          </a:p>
          <a:p>
            <a:pPr marL="685800" indent="-685800">
              <a:spcBef>
                <a:spcPts val="1200"/>
              </a:spcBef>
            </a:pPr>
            <a:r>
              <a:rPr lang="en-US" sz="3200" b="1" dirty="0" smtClean="0">
                <a:solidFill>
                  <a:srgbClr val="A7BEE7"/>
                </a:solidFill>
                <a:latin typeface="Consolas"/>
                <a:ea typeface="+mj-ea"/>
                <a:cs typeface="+mj-cs"/>
              </a:rPr>
              <a:t>&gt;&gt; calls a normal open(), provides password via custom </a:t>
            </a:r>
            <a:r>
              <a:rPr lang="en-US" sz="3200" b="1" dirty="0" err="1" smtClean="0">
                <a:solidFill>
                  <a:srgbClr val="A7BEE7"/>
                </a:solidFill>
                <a:latin typeface="Consolas"/>
                <a:ea typeface="+mj-ea"/>
                <a:cs typeface="+mj-cs"/>
              </a:rPr>
              <a:t>ioctl</a:t>
            </a:r>
            <a:r>
              <a:rPr lang="en-US" sz="3200" b="1" dirty="0" smtClean="0">
                <a:solidFill>
                  <a:srgbClr val="A7BEE7"/>
                </a:solidFill>
                <a:latin typeface="Consolas"/>
                <a:ea typeface="+mj-ea"/>
                <a:cs typeface="+mj-cs"/>
              </a:rPr>
              <a:t>() call</a:t>
            </a:r>
          </a:p>
          <a:p>
            <a:pPr marL="685800" indent="-685800">
              <a:spcBef>
                <a:spcPts val="1200"/>
              </a:spcBef>
            </a:pPr>
            <a:r>
              <a:rPr lang="en-US" sz="3200" b="1" dirty="0" smtClean="0">
                <a:solidFill>
                  <a:srgbClr val="A7BEE7"/>
                </a:solidFill>
                <a:latin typeface="Consolas"/>
                <a:ea typeface="+mj-ea"/>
                <a:cs typeface="+mj-cs"/>
              </a:rPr>
              <a:t>&gt;&gt; stores password in </a:t>
            </a:r>
            <a:br>
              <a:rPr lang="en-US" sz="3200" b="1" dirty="0" smtClean="0">
                <a:solidFill>
                  <a:srgbClr val="A7BEE7"/>
                </a:solidFill>
                <a:latin typeface="Consolas"/>
                <a:ea typeface="+mj-ea"/>
                <a:cs typeface="+mj-cs"/>
              </a:rPr>
            </a:br>
            <a:r>
              <a:rPr lang="en-US" sz="3200" b="1" dirty="0" err="1" smtClean="0">
                <a:solidFill>
                  <a:srgbClr val="A7BEE7"/>
                </a:solidFill>
                <a:latin typeface="Consolas"/>
                <a:ea typeface="+mj-ea"/>
                <a:cs typeface="+mj-cs"/>
              </a:rPr>
              <a:t>filp</a:t>
            </a:r>
            <a:r>
              <a:rPr lang="en-US" sz="3200" b="1" dirty="0" smtClean="0">
                <a:solidFill>
                  <a:srgbClr val="A7BEE7"/>
                </a:solidFill>
                <a:latin typeface="Consolas"/>
                <a:ea typeface="+mj-ea"/>
                <a:cs typeface="+mj-cs"/>
              </a:rPr>
              <a:t>-&gt;</a:t>
            </a:r>
            <a:r>
              <a:rPr lang="en-US" sz="3200" b="1" dirty="0" err="1" smtClean="0">
                <a:solidFill>
                  <a:srgbClr val="A7BEE7"/>
                </a:solidFill>
                <a:latin typeface="Consolas"/>
                <a:ea typeface="+mj-ea"/>
                <a:cs typeface="+mj-cs"/>
              </a:rPr>
              <a:t>f_security</a:t>
            </a:r>
            <a:endParaRPr lang="en-US" sz="3200" b="1" dirty="0" smtClean="0">
              <a:solidFill>
                <a:srgbClr val="A7BEE7"/>
              </a:solidFill>
              <a:latin typeface="Consolas"/>
              <a:ea typeface="+mj-ea"/>
              <a:cs typeface="+mj-cs"/>
            </a:endParaRPr>
          </a:p>
          <a:p>
            <a:endParaRPr lang="en-US" sz="3200" b="1" dirty="0" smtClean="0">
              <a:solidFill>
                <a:srgbClr val="7598D9"/>
              </a:solidFill>
              <a:latin typeface="Consolas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66709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7772400" cy="8382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chemeClr val="bg2"/>
                </a:solidFill>
              </a:rPr>
              <a:t>&gt;&gt; </a:t>
            </a:r>
            <a:r>
              <a:rPr lang="en-US" b="1" dirty="0" err="1" smtClean="0">
                <a:solidFill>
                  <a:schemeClr val="bg2"/>
                </a:solidFill>
              </a:rPr>
              <a:t>eosprd_encrypt</a:t>
            </a:r>
            <a:r>
              <a:rPr lang="en-US" b="1" dirty="0" smtClean="0">
                <a:solidFill>
                  <a:schemeClr val="bg2"/>
                </a:solidFill>
              </a:rPr>
              <a:t>()</a:t>
            </a:r>
            <a:endParaRPr lang="en-US" b="1" dirty="0">
              <a:solidFill>
                <a:schemeClr val="bg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2000" y="1676400"/>
            <a:ext cx="7620000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>
              <a:spcBef>
                <a:spcPts val="1200"/>
              </a:spcBef>
            </a:pPr>
            <a:r>
              <a:rPr lang="en-US" sz="3200" b="1" dirty="0">
                <a:solidFill>
                  <a:srgbClr val="A7BEE7"/>
                </a:solidFill>
                <a:latin typeface="Consolas"/>
                <a:ea typeface="+mj-ea"/>
                <a:cs typeface="+mj-cs"/>
              </a:rPr>
              <a:t>&gt;&gt; </a:t>
            </a:r>
            <a:r>
              <a:rPr lang="en-US" sz="3200" b="1" dirty="0" smtClean="0">
                <a:solidFill>
                  <a:srgbClr val="A7BEE7"/>
                </a:solidFill>
                <a:latin typeface="Consolas"/>
                <a:ea typeface="+mj-ea"/>
                <a:cs typeface="+mj-cs"/>
              </a:rPr>
              <a:t>encrypt/decrypt a </a:t>
            </a:r>
            <a:r>
              <a:rPr lang="en-US" sz="3200" b="1" dirty="0" err="1" smtClean="0">
                <a:solidFill>
                  <a:srgbClr val="A7BEE7"/>
                </a:solidFill>
                <a:latin typeface="Consolas"/>
                <a:ea typeface="+mj-ea"/>
                <a:cs typeface="+mj-cs"/>
              </a:rPr>
              <a:t>ramdisk</a:t>
            </a:r>
            <a:endParaRPr lang="en-US" sz="3200" b="1" dirty="0">
              <a:solidFill>
                <a:srgbClr val="A7BEE7"/>
              </a:solidFill>
              <a:latin typeface="Consolas"/>
              <a:ea typeface="+mj-ea"/>
              <a:cs typeface="+mj-cs"/>
            </a:endParaRPr>
          </a:p>
          <a:p>
            <a:pPr marL="685800" indent="-685800">
              <a:spcBef>
                <a:spcPts val="1200"/>
              </a:spcBef>
            </a:pPr>
            <a:r>
              <a:rPr lang="en-US" sz="3200" b="1" dirty="0" smtClean="0">
                <a:solidFill>
                  <a:srgbClr val="A7BEE7"/>
                </a:solidFill>
                <a:latin typeface="Consolas"/>
                <a:ea typeface="+mj-ea"/>
                <a:cs typeface="+mj-cs"/>
              </a:rPr>
              <a:t>&gt;&gt; provide key and algorithm</a:t>
            </a:r>
          </a:p>
          <a:p>
            <a:pPr marL="685800" indent="-685800">
              <a:spcBef>
                <a:spcPts val="1200"/>
              </a:spcBef>
            </a:pPr>
            <a:r>
              <a:rPr lang="en-US" sz="3200" b="1" dirty="0" smtClean="0">
                <a:solidFill>
                  <a:srgbClr val="A7BEE7"/>
                </a:solidFill>
                <a:latin typeface="Consolas"/>
                <a:ea typeface="+mj-ea"/>
                <a:cs typeface="+mj-cs"/>
              </a:rPr>
              <a:t>&gt;&gt; will fail if other task is reading/writing/encrypting</a:t>
            </a:r>
          </a:p>
          <a:p>
            <a:pPr marL="685800" indent="-685800">
              <a:spcBef>
                <a:spcPts val="1200"/>
              </a:spcBef>
            </a:pPr>
            <a:r>
              <a:rPr lang="en-US" sz="3200" b="1" dirty="0" smtClean="0">
                <a:solidFill>
                  <a:srgbClr val="A7BEE7"/>
                </a:solidFill>
                <a:latin typeface="Consolas"/>
                <a:ea typeface="+mj-ea"/>
                <a:cs typeface="+mj-cs"/>
              </a:rPr>
              <a:t>&gt;&gt; encrypt key with itself, save in private data</a:t>
            </a:r>
          </a:p>
        </p:txBody>
      </p:sp>
    </p:spTree>
    <p:extLst>
      <p:ext uri="{BB962C8B-B14F-4D97-AF65-F5344CB8AC3E}">
        <p14:creationId xmlns:p14="http://schemas.microsoft.com/office/powerpoint/2010/main" val="164272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7772400" cy="8382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chemeClr val="bg2"/>
                </a:solidFill>
              </a:rPr>
              <a:t>&gt;&gt; read() and write()</a:t>
            </a:r>
            <a:endParaRPr lang="en-US" b="1" dirty="0">
              <a:solidFill>
                <a:schemeClr val="bg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2000" y="1676400"/>
            <a:ext cx="7620000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>
              <a:spcBef>
                <a:spcPts val="1200"/>
              </a:spcBef>
            </a:pPr>
            <a:r>
              <a:rPr lang="en-US" sz="3200" b="1" dirty="0" smtClean="0">
                <a:solidFill>
                  <a:srgbClr val="A7BEE7"/>
                </a:solidFill>
                <a:latin typeface="Consolas"/>
                <a:ea typeface="+mj-ea"/>
                <a:cs typeface="+mj-cs"/>
              </a:rPr>
              <a:t>&gt;&gt; use normal system calls</a:t>
            </a:r>
          </a:p>
          <a:p>
            <a:pPr marL="685800" indent="-685800">
              <a:spcBef>
                <a:spcPts val="1200"/>
              </a:spcBef>
            </a:pPr>
            <a:r>
              <a:rPr lang="en-US" sz="3200" b="1" dirty="0" smtClean="0">
                <a:solidFill>
                  <a:srgbClr val="A7BEE7"/>
                </a:solidFill>
                <a:latin typeface="Consolas"/>
                <a:ea typeface="+mj-ea"/>
                <a:cs typeface="+mj-cs"/>
              </a:rPr>
              <a:t>&gt;&gt; transparent decryption and encryption with the </a:t>
            </a:r>
            <a:br>
              <a:rPr lang="en-US" sz="3200" b="1" dirty="0" smtClean="0">
                <a:solidFill>
                  <a:srgbClr val="A7BEE7"/>
                </a:solidFill>
                <a:latin typeface="Consolas"/>
                <a:ea typeface="+mj-ea"/>
                <a:cs typeface="+mj-cs"/>
              </a:rPr>
            </a:br>
            <a:r>
              <a:rPr lang="en-US" sz="3200" b="1" dirty="0" err="1" smtClean="0">
                <a:solidFill>
                  <a:srgbClr val="A7BEE7"/>
                </a:solidFill>
                <a:latin typeface="Consolas"/>
                <a:ea typeface="+mj-ea"/>
                <a:cs typeface="+mj-cs"/>
              </a:rPr>
              <a:t>filp</a:t>
            </a:r>
            <a:r>
              <a:rPr lang="en-US" sz="3200" b="1" dirty="0" smtClean="0">
                <a:solidFill>
                  <a:srgbClr val="A7BEE7"/>
                </a:solidFill>
                <a:latin typeface="Consolas"/>
                <a:ea typeface="+mj-ea"/>
                <a:cs typeface="+mj-cs"/>
              </a:rPr>
              <a:t>-&gt;</a:t>
            </a:r>
            <a:r>
              <a:rPr lang="en-US" sz="3200" b="1" dirty="0" err="1" smtClean="0">
                <a:solidFill>
                  <a:srgbClr val="A7BEE7"/>
                </a:solidFill>
                <a:latin typeface="Consolas"/>
                <a:ea typeface="+mj-ea"/>
                <a:cs typeface="+mj-cs"/>
              </a:rPr>
              <a:t>f_security</a:t>
            </a:r>
            <a:r>
              <a:rPr lang="en-US" sz="3200" b="1" dirty="0" smtClean="0">
                <a:solidFill>
                  <a:srgbClr val="A7BEE7"/>
                </a:solidFill>
                <a:latin typeface="Consolas"/>
                <a:ea typeface="+mj-ea"/>
                <a:cs typeface="+mj-cs"/>
              </a:rPr>
              <a:t> member as encryption key</a:t>
            </a:r>
            <a:endParaRPr lang="en-US" sz="3200" b="1" dirty="0" smtClean="0">
              <a:solidFill>
                <a:srgbClr val="7598D9"/>
              </a:solidFill>
              <a:latin typeface="Consolas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75978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7772400" cy="8382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chemeClr val="bg2"/>
                </a:solidFill>
              </a:rPr>
              <a:t>&gt;&gt; encryption type</a:t>
            </a:r>
            <a:endParaRPr lang="en-US" b="1" dirty="0">
              <a:solidFill>
                <a:schemeClr val="bg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2000" y="1676400"/>
            <a:ext cx="8382000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>
              <a:spcBef>
                <a:spcPts val="1200"/>
              </a:spcBef>
            </a:pPr>
            <a:r>
              <a:rPr lang="en-US" sz="3200" b="1" dirty="0" smtClean="0">
                <a:solidFill>
                  <a:srgbClr val="A7BEE7"/>
                </a:solidFill>
                <a:latin typeface="Consolas"/>
                <a:ea typeface="+mj-ea"/>
                <a:cs typeface="+mj-cs"/>
              </a:rPr>
              <a:t>&gt;&gt; best case/industry standard: kernel-based, in-page encryption with </a:t>
            </a:r>
            <a:r>
              <a:rPr lang="en-US" sz="3200" b="1" dirty="0" err="1" smtClean="0">
                <a:solidFill>
                  <a:srgbClr val="A7BEE7"/>
                </a:solidFill>
                <a:latin typeface="Consolas"/>
                <a:ea typeface="+mj-ea"/>
                <a:cs typeface="+mj-cs"/>
              </a:rPr>
              <a:t>scatterlist</a:t>
            </a:r>
            <a:r>
              <a:rPr lang="en-US" sz="3200" b="1" dirty="0" smtClean="0">
                <a:solidFill>
                  <a:srgbClr val="A7BEE7"/>
                </a:solidFill>
                <a:latin typeface="Consolas"/>
                <a:ea typeface="+mj-ea"/>
                <a:cs typeface="+mj-cs"/>
              </a:rPr>
              <a:t> API</a:t>
            </a:r>
          </a:p>
          <a:p>
            <a:pPr marL="685800" indent="-685800">
              <a:spcBef>
                <a:spcPts val="1200"/>
              </a:spcBef>
            </a:pPr>
            <a:r>
              <a:rPr lang="en-US" sz="3200" b="1" dirty="0" smtClean="0">
                <a:solidFill>
                  <a:srgbClr val="A7BEE7"/>
                </a:solidFill>
                <a:latin typeface="Consolas"/>
                <a:ea typeface="+mj-ea"/>
                <a:cs typeface="+mj-cs"/>
              </a:rPr>
              <a:t>&gt;&gt; minimal </a:t>
            </a:r>
            <a:r>
              <a:rPr lang="en-US" sz="3200" b="1" dirty="0" err="1" smtClean="0">
                <a:solidFill>
                  <a:srgbClr val="A7BEE7"/>
                </a:solidFill>
                <a:latin typeface="Consolas"/>
                <a:ea typeface="+mj-ea"/>
                <a:cs typeface="+mj-cs"/>
              </a:rPr>
              <a:t>docum</a:t>
            </a:r>
            <a:r>
              <a:rPr lang="en-US" sz="3200" b="1" dirty="0" smtClean="0">
                <a:solidFill>
                  <a:srgbClr val="A7BEE7"/>
                </a:solidFill>
                <a:latin typeface="Consolas"/>
                <a:ea typeface="+mj-ea"/>
                <a:cs typeface="+mj-cs"/>
              </a:rPr>
              <a:t>., outdated kernel</a:t>
            </a:r>
          </a:p>
          <a:p>
            <a:pPr marL="685800" indent="-685800">
              <a:spcBef>
                <a:spcPts val="1200"/>
              </a:spcBef>
            </a:pPr>
            <a:r>
              <a:rPr lang="en-US" sz="3200" b="1" dirty="0" smtClean="0">
                <a:solidFill>
                  <a:srgbClr val="A7BEE7"/>
                </a:solidFill>
                <a:latin typeface="Consolas"/>
                <a:ea typeface="+mj-ea"/>
                <a:cs typeface="+mj-cs"/>
              </a:rPr>
              <a:t>&gt;&gt; we use our own </a:t>
            </a:r>
            <a:r>
              <a:rPr lang="en-US" sz="3200" b="1" dirty="0" err="1" smtClean="0">
                <a:solidFill>
                  <a:srgbClr val="A7BEE7"/>
                </a:solidFill>
                <a:latin typeface="Consolas"/>
                <a:ea typeface="+mj-ea"/>
                <a:cs typeface="+mj-cs"/>
              </a:rPr>
              <a:t>sillycrypt</a:t>
            </a:r>
            <a:r>
              <a:rPr lang="en-US" sz="3200" b="1" dirty="0" smtClean="0">
                <a:solidFill>
                  <a:srgbClr val="A7BEE7"/>
                </a:solidFill>
                <a:latin typeface="Consolas"/>
                <a:ea typeface="+mj-ea"/>
                <a:cs typeface="+mj-cs"/>
              </a:rPr>
              <a:t> </a:t>
            </a:r>
            <a:r>
              <a:rPr lang="en-US" sz="3200" b="1" dirty="0" err="1" smtClean="0">
                <a:solidFill>
                  <a:srgbClr val="A7BEE7"/>
                </a:solidFill>
                <a:latin typeface="Consolas"/>
                <a:ea typeface="+mj-ea"/>
                <a:cs typeface="+mj-cs"/>
              </a:rPr>
              <a:t>xor</a:t>
            </a:r>
            <a:r>
              <a:rPr lang="en-US" sz="3200" b="1" dirty="0" smtClean="0">
                <a:solidFill>
                  <a:srgbClr val="A7BEE7"/>
                </a:solidFill>
                <a:latin typeface="Consolas"/>
                <a:ea typeface="+mj-ea"/>
                <a:cs typeface="+mj-cs"/>
              </a:rPr>
              <a:t> scheme for “toy” sector-by-sector encryption</a:t>
            </a:r>
          </a:p>
          <a:p>
            <a:pPr marL="685800" indent="-685800">
              <a:spcBef>
                <a:spcPts val="1200"/>
              </a:spcBef>
            </a:pPr>
            <a:r>
              <a:rPr lang="en-US" sz="3200" b="1" dirty="0" smtClean="0">
                <a:solidFill>
                  <a:srgbClr val="A7BEE7"/>
                </a:solidFill>
                <a:latin typeface="Consolas"/>
                <a:ea typeface="+mj-ea"/>
                <a:cs typeface="+mj-cs"/>
              </a:rPr>
              <a:t>&gt;&gt; expandable with </a:t>
            </a:r>
            <a:br>
              <a:rPr lang="en-US" sz="3200" b="1" dirty="0" smtClean="0">
                <a:solidFill>
                  <a:srgbClr val="A7BEE7"/>
                </a:solidFill>
                <a:latin typeface="Consolas"/>
                <a:ea typeface="+mj-ea"/>
                <a:cs typeface="+mj-cs"/>
              </a:rPr>
            </a:br>
            <a:r>
              <a:rPr lang="en-US" sz="3200" b="1" dirty="0" err="1" smtClean="0">
                <a:solidFill>
                  <a:srgbClr val="A7BEE7"/>
                </a:solidFill>
                <a:latin typeface="Consolas"/>
                <a:ea typeface="+mj-ea"/>
                <a:cs typeface="+mj-cs"/>
              </a:rPr>
              <a:t>struct</a:t>
            </a:r>
            <a:r>
              <a:rPr lang="en-US" sz="3200" b="1" dirty="0" smtClean="0">
                <a:solidFill>
                  <a:srgbClr val="A7BEE7"/>
                </a:solidFill>
                <a:latin typeface="Consolas"/>
                <a:ea typeface="+mj-ea"/>
                <a:cs typeface="+mj-cs"/>
              </a:rPr>
              <a:t> </a:t>
            </a:r>
            <a:r>
              <a:rPr lang="en-US" sz="3200" b="1" dirty="0" err="1" smtClean="0">
                <a:solidFill>
                  <a:srgbClr val="A7BEE7"/>
                </a:solidFill>
                <a:latin typeface="Consolas"/>
                <a:ea typeface="+mj-ea"/>
                <a:cs typeface="+mj-cs"/>
              </a:rPr>
              <a:t>encryption_profile</a:t>
            </a:r>
            <a:endParaRPr lang="en-US" sz="3200" b="1" dirty="0" smtClean="0">
              <a:solidFill>
                <a:srgbClr val="7598D9"/>
              </a:solidFill>
              <a:latin typeface="Consolas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2754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7772400" cy="8382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chemeClr val="bg2"/>
                </a:solidFill>
              </a:rPr>
              <a:t>&gt;&gt; </a:t>
            </a:r>
            <a:r>
              <a:rPr lang="en-US" b="1" dirty="0" smtClean="0">
                <a:solidFill>
                  <a:schemeClr val="bg2"/>
                </a:solidFill>
              </a:rPr>
              <a:t>EOF</a:t>
            </a:r>
            <a:endParaRPr lang="en-US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7150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1488</TotalTime>
  <Words>159</Words>
  <Application>Microsoft Office PowerPoint</Application>
  <PresentationFormat>On-screen Show (4:3)</PresentationFormat>
  <Paragraphs>23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&gt;&gt; design problem &gt;&gt; lab 2 &gt;&gt; encrypted ramdisk  &gt;&gt; Boyle, Keaton    103-882-791 &gt;&gt; Ortega, Anthony  503-953-545</vt:lpstr>
      <vt:lpstr>&gt;&gt; basics</vt:lpstr>
      <vt:lpstr>&gt;&gt; eosprd_open()</vt:lpstr>
      <vt:lpstr>&gt;&gt; eosprd_encrypt()</vt:lpstr>
      <vt:lpstr>&gt;&gt; read() and write()</vt:lpstr>
      <vt:lpstr>&gt;&gt; encryption type</vt:lpstr>
      <vt:lpstr>&gt;&gt; EOF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&gt;&gt; design problem &gt;&gt; lab 2 &gt;&gt; encrypted ramdisk  &gt;&gt; ls -rwxr--r--  1 Keaton 103</dc:title>
  <dc:creator>Keaton</dc:creator>
  <cp:lastModifiedBy>Keaton</cp:lastModifiedBy>
  <cp:revision>9</cp:revision>
  <dcterms:created xsi:type="dcterms:W3CDTF">2013-02-27T00:10:22Z</dcterms:created>
  <dcterms:modified xsi:type="dcterms:W3CDTF">2013-02-28T05:03:38Z</dcterms:modified>
</cp:coreProperties>
</file>