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8" r:id="rId4"/>
    <p:sldId id="267" r:id="rId5"/>
    <p:sldId id="266" r:id="rId6"/>
    <p:sldId id="269" r:id="rId7"/>
    <p:sldId id="273" r:id="rId8"/>
    <p:sldId id="274" r:id="rId9"/>
    <p:sldId id="271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330E3-9D5B-4458-8BCF-26BCE173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9525"/>
            <a:ext cx="10058400" cy="3566160"/>
          </a:xfrm>
        </p:spPr>
        <p:txBody>
          <a:bodyPr/>
          <a:lstStyle/>
          <a:p>
            <a:r>
              <a:rPr lang="en-US" dirty="0"/>
              <a:t>Encore Tickets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0EFCF8-198C-45B2-968C-809029EB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46194"/>
            <a:ext cx="10058400" cy="1143000"/>
          </a:xfrm>
        </p:spPr>
        <p:txBody>
          <a:bodyPr/>
          <a:lstStyle/>
          <a:p>
            <a:r>
              <a:rPr lang="en-US" dirty="0"/>
              <a:t>Humberto Arana, Zain Husain, Michael </a:t>
            </a:r>
            <a:r>
              <a:rPr lang="en-US" dirty="0" err="1"/>
              <a:t>Lyke</a:t>
            </a:r>
            <a:r>
              <a:rPr lang="en-US" dirty="0"/>
              <a:t>, Keaton May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255422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A2ADD-E567-4915-A1D4-A88C406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6E528-A362-47E8-8849-4B4EC8B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4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4FA5A-3886-4F29-A077-64C6D9F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0996C-9E18-45CD-9470-3518848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[1] “Event Tickets Worldwide”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statista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https://www.statista.com/outlook/264/100/event-tickets/worldwide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17, 2019).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[2] “Online Event Ticket Sales Industry in the US,”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ibisworld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https://www.ibisworld.com/industry-trends/specialized-market-research-reports/online-retail/lifestyle-services/online-event-ticket-sales.html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18,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6E6BA-1056-40AD-96D0-D9D4B0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9AF785-730C-42AB-BF50-7EFF47A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Encore Tickets allows customers to:</a:t>
            </a:r>
          </a:p>
          <a:p>
            <a:pPr lvl="1"/>
            <a:r>
              <a:rPr lang="en-US" sz="2800" dirty="0"/>
              <a:t>Browse lists of:</a:t>
            </a:r>
          </a:p>
          <a:p>
            <a:pPr lvl="2"/>
            <a:r>
              <a:rPr lang="en-US" sz="2400" dirty="0"/>
              <a:t>Performers</a:t>
            </a:r>
          </a:p>
          <a:p>
            <a:pPr lvl="2"/>
            <a:r>
              <a:rPr lang="en-US" sz="2400" dirty="0"/>
              <a:t>Events</a:t>
            </a:r>
          </a:p>
          <a:p>
            <a:pPr lvl="2"/>
            <a:r>
              <a:rPr lang="en-US" sz="2400" dirty="0"/>
              <a:t>Venues</a:t>
            </a:r>
          </a:p>
          <a:p>
            <a:pPr lvl="2"/>
            <a:r>
              <a:rPr lang="en-US" sz="2400" dirty="0"/>
              <a:t>Tickets</a:t>
            </a:r>
          </a:p>
          <a:p>
            <a:pPr lvl="1"/>
            <a:r>
              <a:rPr lang="en-US" sz="2800" dirty="0"/>
              <a:t>Purchase tiered tickets</a:t>
            </a:r>
          </a:p>
          <a:p>
            <a:pPr lvl="1"/>
            <a:r>
              <a:rPr lang="en-US" sz="2800" dirty="0"/>
              <a:t>Purchase add-ons</a:t>
            </a:r>
          </a:p>
          <a:p>
            <a:pPr lvl="1"/>
            <a:r>
              <a:rPr lang="en-US" sz="2800" dirty="0"/>
              <a:t>Register to a membership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2D727-634E-44C8-86AA-0173EB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Level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61A7A-7E75-435E-9E4D-C8B63C70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By 2023 the worldwide ticket industry will:</a:t>
            </a:r>
          </a:p>
          <a:p>
            <a:pPr lvl="1"/>
            <a:r>
              <a:rPr lang="en-US" sz="2800" dirty="0"/>
              <a:t>Be a $105 Billion Market [1]</a:t>
            </a:r>
          </a:p>
          <a:p>
            <a:pPr lvl="1"/>
            <a:r>
              <a:rPr lang="en-US" sz="2800" dirty="0"/>
              <a:t>Be used by 1.1 Billion Customers [1]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In the US alone: 8.3% annual growth</a:t>
            </a:r>
            <a:r>
              <a:rPr lang="en-US" sz="2800" dirty="0"/>
              <a:t> [2]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Expanding Encore Tickets to accommodate Cinematic and Sports events will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9DF4A-A90A-4B7A-85C9-1C24BFC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6BE42-0A95-4762-9AA8-0072612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70ACB9-CF72-4156-BF5F-E51B787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71"/>
            <a:ext cx="12192000" cy="6871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52D194-0C06-4155-BBF8-6C051F5C22F5}"/>
              </a:ext>
            </a:extLst>
          </p:cNvPr>
          <p:cNvSpPr txBox="1"/>
          <p:nvPr/>
        </p:nvSpPr>
        <p:spPr>
          <a:xfrm>
            <a:off x="10819771" y="5869094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591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3FB70-CFB1-4049-90A7-8A85A4F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15C07-4F6E-46BD-B8B2-E03B746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E0FD5E-DEFC-462D-BBCF-34E6F624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-5096"/>
            <a:ext cx="12191998" cy="6868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3C964C-3F44-4B49-8B8E-F9D5469FA7E9}"/>
              </a:ext>
            </a:extLst>
          </p:cNvPr>
          <p:cNvSpPr txBox="1"/>
          <p:nvPr/>
        </p:nvSpPr>
        <p:spPr>
          <a:xfrm>
            <a:off x="10962535" y="5902962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1984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FE167-5BE7-423C-91E7-EB1FCD5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Data model -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6" y="1737360"/>
            <a:ext cx="8079428" cy="4599135"/>
          </a:xfrm>
        </p:spPr>
      </p:pic>
    </p:spTree>
    <p:extLst>
      <p:ext uri="{BB962C8B-B14F-4D97-AF65-F5344CB8AC3E}">
        <p14:creationId xmlns:p14="http://schemas.microsoft.com/office/powerpoint/2010/main" val="136763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Model -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02156"/>
              </p:ext>
            </p:extLst>
          </p:nvPr>
        </p:nvGraphicFramePr>
        <p:xfrm>
          <a:off x="1096963" y="3139963"/>
          <a:ext cx="5937250" cy="31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/>
                <a:gridCol w="1187450"/>
                <a:gridCol w="1187450"/>
                <a:gridCol w="1187450"/>
                <a:gridCol w="1187450"/>
              </a:tblGrid>
              <a:tr h="317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Venue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Venue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Next Performer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Next Event 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67408"/>
              </p:ext>
            </p:extLst>
          </p:nvPr>
        </p:nvGraphicFramePr>
        <p:xfrm>
          <a:off x="1096963" y="2193735"/>
          <a:ext cx="97295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03"/>
                <a:gridCol w="884503"/>
                <a:gridCol w="1024106"/>
                <a:gridCol w="914400"/>
                <a:gridCol w="852406"/>
                <a:gridCol w="747100"/>
                <a:gridCol w="884503"/>
                <a:gridCol w="884503"/>
                <a:gridCol w="884503"/>
                <a:gridCol w="884503"/>
                <a:gridCol w="884503"/>
              </a:tblGrid>
              <a:tr h="28428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VenueID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PerformerName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AgeReq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PresaleDate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963" y="4523514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6963" y="1780881"/>
            <a:ext cx="23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319"/>
              </p:ext>
            </p:extLst>
          </p:nvPr>
        </p:nvGraphicFramePr>
        <p:xfrm>
          <a:off x="1096965" y="3946618"/>
          <a:ext cx="97295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953"/>
                <a:gridCol w="972953"/>
                <a:gridCol w="972953"/>
                <a:gridCol w="972953"/>
                <a:gridCol w="972953"/>
                <a:gridCol w="563056"/>
                <a:gridCol w="526943"/>
                <a:gridCol w="1022888"/>
                <a:gridCol w="1317356"/>
                <a:gridCol w="1434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VenueID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MemberID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TicketClassName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</a:t>
                      </a:r>
                      <a:r>
                        <a:rPr lang="en-US" sz="1200" dirty="0" err="1" smtClean="0"/>
                        <a:t>onCode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96963" y="3577286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Ticket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96963" y="2770631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Venue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88268"/>
              </p:ext>
            </p:extLst>
          </p:nvPr>
        </p:nvGraphicFramePr>
        <p:xfrm>
          <a:off x="1096963" y="5012542"/>
          <a:ext cx="6559200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907"/>
                <a:gridCol w="688907"/>
                <a:gridCol w="648628"/>
                <a:gridCol w="1095168"/>
                <a:gridCol w="437511"/>
                <a:gridCol w="1437538"/>
                <a:gridCol w="1562541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Member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Member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 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Preferred Delivery Method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Membership Status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6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(continued)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45126"/>
              </p:ext>
            </p:extLst>
          </p:nvPr>
        </p:nvGraphicFramePr>
        <p:xfrm>
          <a:off x="1097280" y="2350247"/>
          <a:ext cx="4001662" cy="315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0831"/>
                <a:gridCol w="2000831"/>
              </a:tblGrid>
              <a:tr h="315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Performer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1859137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2787486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Ticket Class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39767"/>
              </p:ext>
            </p:extLst>
          </p:nvPr>
        </p:nvGraphicFramePr>
        <p:xfrm>
          <a:off x="1097280" y="3278595"/>
          <a:ext cx="5133040" cy="31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520"/>
                <a:gridCol w="2566520"/>
              </a:tblGrid>
              <a:tr h="3170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Ticket</a:t>
                      </a:r>
                      <a:r>
                        <a:rPr lang="en-US" sz="1200" baseline="0" dirty="0" smtClean="0"/>
                        <a:t> Class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Upgrade</a:t>
                      </a:r>
                      <a:r>
                        <a:rPr lang="en-US" sz="1200" baseline="0" dirty="0" smtClean="0"/>
                        <a:t> Price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27875"/>
              </p:ext>
            </p:extLst>
          </p:nvPr>
        </p:nvGraphicFramePr>
        <p:xfrm>
          <a:off x="1097280" y="4206943"/>
          <a:ext cx="5221206" cy="34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02"/>
                <a:gridCol w="1740402"/>
                <a:gridCol w="1740402"/>
              </a:tblGrid>
              <a:tr h="3495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Add-On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Add-On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Add-On Price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3713086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4681027"/>
            <a:ext cx="22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Membership Status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1344"/>
              </p:ext>
            </p:extLst>
          </p:nvPr>
        </p:nvGraphicFramePr>
        <p:xfrm>
          <a:off x="1097280" y="5174884"/>
          <a:ext cx="4074332" cy="31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166"/>
                <a:gridCol w="2037166"/>
              </a:tblGrid>
              <a:tr h="318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Subscription Cost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5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0DC17-3948-4282-A1B7-A9D1AEB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85C5E-7BC1-47DE-941B-2C622FFE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 smtClean="0"/>
              <a:t>Data generation</a:t>
            </a:r>
            <a:endParaRPr lang="en-US" sz="2800" dirty="0"/>
          </a:p>
          <a:p>
            <a:pPr lvl="2"/>
            <a:r>
              <a:rPr lang="en-US" sz="2400" dirty="0" smtClean="0"/>
              <a:t>Thought we could automate, but were unable to</a:t>
            </a:r>
            <a:endParaRPr lang="en-US" sz="2400" dirty="0"/>
          </a:p>
          <a:p>
            <a:pPr lvl="4"/>
            <a:r>
              <a:rPr lang="en-US" sz="2400" dirty="0" smtClean="0"/>
              <a:t>Ended up writing out all data and insert statements by hand</a:t>
            </a:r>
          </a:p>
          <a:p>
            <a:pPr lvl="1"/>
            <a:r>
              <a:rPr lang="en-US" sz="2800" dirty="0" smtClean="0"/>
              <a:t>Queries</a:t>
            </a:r>
          </a:p>
          <a:p>
            <a:pPr lvl="2"/>
            <a:r>
              <a:rPr lang="en-US" sz="2400" dirty="0" smtClean="0"/>
              <a:t>Kept generating spurious tuples</a:t>
            </a:r>
          </a:p>
          <a:p>
            <a:pPr lvl="4"/>
            <a:r>
              <a:rPr lang="en-US" sz="2400" dirty="0" smtClean="0"/>
              <a:t>Took several attempts to arrive at queries that generated the response we were looking for</a:t>
            </a:r>
          </a:p>
          <a:p>
            <a:pPr lvl="1"/>
            <a:r>
              <a:rPr lang="en-US" sz="2800" dirty="0" smtClean="0"/>
              <a:t>Insertions</a:t>
            </a:r>
          </a:p>
          <a:p>
            <a:pPr lvl="2"/>
            <a:r>
              <a:rPr lang="en-US" sz="2400" dirty="0" smtClean="0"/>
              <a:t>Getting errors</a:t>
            </a:r>
          </a:p>
          <a:p>
            <a:pPr lvl="4"/>
            <a:r>
              <a:rPr lang="en-US" sz="2400" dirty="0" smtClean="0"/>
              <a:t>Had to go through all hand written insertions and eventually found the errors</a:t>
            </a:r>
            <a:endParaRPr lang="en-US" sz="2400" dirty="0"/>
          </a:p>
          <a:p>
            <a:pPr lvl="2"/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762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3377</TotalTime>
  <Words>309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Encore Tickets  </vt:lpstr>
      <vt:lpstr>Business Overview</vt:lpstr>
      <vt:lpstr>Next Level Funding</vt:lpstr>
      <vt:lpstr>PowerPoint Presentation</vt:lpstr>
      <vt:lpstr>PowerPoint Presentation</vt:lpstr>
      <vt:lpstr>Data model - ERD</vt:lpstr>
      <vt:lpstr>Data Model - Schema</vt:lpstr>
      <vt:lpstr>Schema (continued)</vt:lpstr>
      <vt:lpstr>Problems and Solutions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Electric Vehicle Feasibility</dc:title>
  <dc:creator>Arana, Humberto Sinai</dc:creator>
  <cp:lastModifiedBy>Keaton May</cp:lastModifiedBy>
  <cp:revision>85</cp:revision>
  <dcterms:created xsi:type="dcterms:W3CDTF">2018-10-20T00:22:20Z</dcterms:created>
  <dcterms:modified xsi:type="dcterms:W3CDTF">2019-04-23T04:18:04Z</dcterms:modified>
</cp:coreProperties>
</file>