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C678-6BF5-2141-A37E-299A85B5D8D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DDD9-0E7C-FA4A-AA9C-4E3CAF53C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8829451">
            <a:off x="4498302" y="2716412"/>
            <a:ext cx="10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86937" y="3361760"/>
            <a:ext cx="179294" cy="17929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81290" y="2271058"/>
            <a:ext cx="2375647" cy="23756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5" idx="7"/>
          </p:cNvCxnSpPr>
          <p:nvPr/>
        </p:nvCxnSpPr>
        <p:spPr>
          <a:xfrm flipV="1">
            <a:off x="4766231" y="2618963"/>
            <a:ext cx="742801" cy="742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27061" y="4527175"/>
            <a:ext cx="2808941" cy="2241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39064" y="4392706"/>
            <a:ext cx="3018113" cy="2241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3563449" y="956235"/>
            <a:ext cx="19124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87060" y="4140838"/>
            <a:ext cx="416224" cy="3713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28656">
            <a:off x="2990873" y="3941231"/>
            <a:ext cx="6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466354">
            <a:off x="603504" y="5073117"/>
            <a:ext cx="2673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until there are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no flowers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1589831">
            <a:off x="2761072" y="1694118"/>
            <a:ext cx="3310984" cy="3757711"/>
          </a:xfrm>
          <a:prstGeom prst="arc">
            <a:avLst>
              <a:gd name="adj1" fmla="val 15117111"/>
              <a:gd name="adj2" fmla="val 17206585"/>
            </a:avLst>
          </a:prstGeom>
          <a:noFill/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06220">
            <a:off x="4563885" y="1515319"/>
            <a:ext cx="14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45 degrees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8829451">
            <a:off x="6667759" y="5071380"/>
            <a:ext cx="10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144861" y="5222538"/>
            <a:ext cx="385497" cy="3447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829451">
            <a:off x="6296606" y="5393965"/>
            <a:ext cx="10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793728" y="5580398"/>
            <a:ext cx="349257" cy="2372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63029" y="44823"/>
            <a:ext cx="3231559" cy="2350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679564" y="5905799"/>
            <a:ext cx="190440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2766993" y="1462924"/>
            <a:ext cx="1132193" cy="762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823" y="44823"/>
            <a:ext cx="2906770" cy="452431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/>
                <a:cs typeface="Cambria"/>
              </a:rPr>
              <a:t>Patch Sampling</a:t>
            </a:r>
          </a:p>
          <a:p>
            <a:pPr>
              <a:buFont typeface="Lucida Grande"/>
              <a:buChar char="-"/>
            </a:pPr>
            <a:r>
              <a:rPr lang="en-US" sz="1600" dirty="0" smtClean="0">
                <a:latin typeface="Cambria"/>
                <a:cs typeface="Cambria"/>
              </a:rPr>
              <a:t> center </a:t>
            </a:r>
            <a:r>
              <a:rPr lang="en-US" sz="1600" dirty="0" smtClean="0">
                <a:latin typeface="Cambria"/>
                <a:cs typeface="Cambria"/>
              </a:rPr>
              <a:t>point</a:t>
            </a:r>
            <a:r>
              <a:rPr lang="en-US" sz="1600" dirty="0" smtClean="0">
                <a:latin typeface="Cambria"/>
                <a:cs typeface="Cambria"/>
              </a:rPr>
              <a:t>:</a:t>
            </a:r>
            <a:r>
              <a:rPr lang="en-US" sz="1600" dirty="0" smtClean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where acoustic </a:t>
            </a:r>
            <a:r>
              <a:rPr lang="en-US" sz="1600" dirty="0" smtClean="0">
                <a:latin typeface="Cambria"/>
                <a:cs typeface="Cambria"/>
              </a:rPr>
              <a:t>recorder &amp; kestrel are </a:t>
            </a:r>
            <a:r>
              <a:rPr lang="en-US" sz="1600" dirty="0" smtClean="0">
                <a:latin typeface="Cambria"/>
                <a:cs typeface="Cambria"/>
              </a:rPr>
              <a:t>placed. </a:t>
            </a:r>
            <a:endParaRPr lang="en-US" sz="1600" dirty="0" smtClean="0">
              <a:latin typeface="Cambria"/>
              <a:cs typeface="Cambria"/>
            </a:endParaRPr>
          </a:p>
          <a:p>
            <a:pPr>
              <a:buFont typeface="Lucida Grande"/>
              <a:buChar char="-"/>
            </a:pPr>
            <a:r>
              <a:rPr lang="en-US" sz="1600" dirty="0" smtClean="0">
                <a:latin typeface="Cambria"/>
                <a:cs typeface="Cambria"/>
              </a:rPr>
              <a:t>C</a:t>
            </a:r>
            <a:r>
              <a:rPr lang="en-US" sz="1600" dirty="0" smtClean="0">
                <a:latin typeface="Cambria"/>
                <a:cs typeface="Cambria"/>
              </a:rPr>
              <a:t>enter </a:t>
            </a:r>
            <a:r>
              <a:rPr lang="en-US" sz="1600" dirty="0" smtClean="0">
                <a:latin typeface="Cambria"/>
                <a:cs typeface="Cambria"/>
              </a:rPr>
              <a:t>for</a:t>
            </a:r>
            <a:r>
              <a:rPr lang="en-US" sz="1600" dirty="0" smtClean="0">
                <a:latin typeface="Cambria"/>
                <a:cs typeface="Cambria"/>
              </a:rPr>
              <a:t> bird point counts, floral census, &amp; </a:t>
            </a:r>
            <a:r>
              <a:rPr lang="en-US" sz="1600" dirty="0" smtClean="0">
                <a:latin typeface="Cambria"/>
                <a:cs typeface="Cambria"/>
              </a:rPr>
              <a:t>standing </a:t>
            </a:r>
            <a:r>
              <a:rPr lang="en-US" sz="1600" dirty="0" smtClean="0">
                <a:latin typeface="Cambria"/>
                <a:cs typeface="Cambria"/>
              </a:rPr>
              <a:t>crop</a:t>
            </a:r>
            <a:r>
              <a:rPr lang="en-US" sz="1600" dirty="0" smtClean="0">
                <a:latin typeface="Cambria"/>
                <a:cs typeface="Cambria"/>
              </a:rPr>
              <a:t>.</a:t>
            </a:r>
            <a:endParaRPr lang="en-US" sz="1600" dirty="0" smtClean="0">
              <a:latin typeface="Cambria"/>
              <a:cs typeface="Cambria"/>
            </a:endParaRPr>
          </a:p>
          <a:p>
            <a:pPr>
              <a:buFont typeface="Lucida Grande"/>
              <a:buChar char="-"/>
            </a:pPr>
            <a:r>
              <a:rPr lang="en-US" sz="1600" dirty="0" smtClean="0">
                <a:latin typeface="Cambria"/>
                <a:cs typeface="Cambria"/>
              </a:rPr>
              <a:t> Large circle is where</a:t>
            </a:r>
            <a:r>
              <a:rPr lang="en-US" sz="1600" dirty="0" smtClean="0">
                <a:latin typeface="Cambria"/>
                <a:cs typeface="Cambria"/>
              </a:rPr>
              <a:t> main patch assessment </a:t>
            </a:r>
            <a:r>
              <a:rPr lang="en-US" sz="1600" dirty="0" smtClean="0">
                <a:latin typeface="Cambria"/>
                <a:cs typeface="Cambria"/>
              </a:rPr>
              <a:t>occurs</a:t>
            </a:r>
          </a:p>
          <a:p>
            <a:pPr>
              <a:buFont typeface="Lucida Grande"/>
              <a:buChar char="-"/>
            </a:pPr>
            <a:r>
              <a:rPr lang="en-US" sz="1600" dirty="0" smtClean="0">
                <a:latin typeface="Cambria"/>
                <a:cs typeface="Cambria"/>
              </a:rPr>
              <a:t> Radiating arrows  are transects that assess the floral resources of</a:t>
            </a:r>
            <a:r>
              <a:rPr lang="en-US" sz="1600" dirty="0" smtClean="0">
                <a:latin typeface="Cambria"/>
                <a:cs typeface="Cambria"/>
              </a:rPr>
              <a:t> whole patch until 30m of no floral resources.</a:t>
            </a:r>
          </a:p>
          <a:p>
            <a:pPr>
              <a:buFont typeface="Lucida Grande"/>
              <a:buChar char="-"/>
            </a:pPr>
            <a:r>
              <a:rPr lang="en-US" sz="1600" dirty="0" smtClean="0">
                <a:latin typeface="Cambria"/>
                <a:cs typeface="Cambria"/>
              </a:rPr>
              <a:t>Transects</a:t>
            </a:r>
            <a:r>
              <a:rPr lang="en-US" sz="1600" dirty="0" smtClean="0">
                <a:latin typeface="Cambria"/>
                <a:cs typeface="Cambria"/>
              </a:rPr>
              <a:t> (</a:t>
            </a:r>
            <a:r>
              <a:rPr lang="en-US" sz="1600" dirty="0" err="1" smtClean="0">
                <a:latin typeface="Cambria"/>
                <a:cs typeface="Cambria"/>
              </a:rPr>
              <a:t>n</a:t>
            </a:r>
            <a:r>
              <a:rPr lang="en-US" sz="1600" dirty="0" smtClean="0">
                <a:latin typeface="Cambria"/>
                <a:cs typeface="Cambria"/>
              </a:rPr>
              <a:t>=8) will </a:t>
            </a:r>
            <a:r>
              <a:rPr lang="en-US" sz="1600" dirty="0" smtClean="0">
                <a:latin typeface="Cambria"/>
                <a:cs typeface="Cambria"/>
              </a:rPr>
              <a:t>begin </a:t>
            </a:r>
            <a:r>
              <a:rPr lang="en-US" sz="1600" dirty="0" smtClean="0">
                <a:latin typeface="Cambria"/>
                <a:cs typeface="Cambria"/>
              </a:rPr>
              <a:t>1m </a:t>
            </a:r>
            <a:r>
              <a:rPr lang="en-US" sz="1600" dirty="0" smtClean="0">
                <a:latin typeface="Cambria"/>
                <a:cs typeface="Cambria"/>
              </a:rPr>
              <a:t>outside of main sampling </a:t>
            </a:r>
            <a:r>
              <a:rPr lang="en-US" sz="1600" dirty="0" smtClean="0">
                <a:latin typeface="Cambria"/>
                <a:cs typeface="Cambria"/>
              </a:rPr>
              <a:t>area. Floral resources are counted in 10m </a:t>
            </a:r>
            <a:r>
              <a:rPr lang="en-US" sz="1600" dirty="0" smtClean="0">
                <a:latin typeface="Cambria"/>
                <a:cs typeface="Cambria"/>
              </a:rPr>
              <a:t>sections along transect </a:t>
            </a:r>
            <a:r>
              <a:rPr lang="en-US" sz="1600" i="1" dirty="0" smtClean="0">
                <a:latin typeface="Cambria"/>
                <a:cs typeface="Cambria"/>
              </a:rPr>
              <a:t>outward</a:t>
            </a:r>
            <a:r>
              <a:rPr lang="en-US" sz="1600" dirty="0" smtClean="0">
                <a:latin typeface="Cambria"/>
                <a:cs typeface="Cambria"/>
              </a:rPr>
              <a:t>. Hummingbird abundance is counted in 10m sections walking </a:t>
            </a:r>
            <a:r>
              <a:rPr lang="en-US" sz="1600" i="1" dirty="0" smtClean="0">
                <a:latin typeface="Cambria"/>
                <a:cs typeface="Cambria"/>
              </a:rPr>
              <a:t>inward</a:t>
            </a:r>
            <a:r>
              <a:rPr lang="en-US" sz="1600" dirty="0" smtClean="0">
                <a:latin typeface="Cambria"/>
                <a:cs typeface="Cambria"/>
              </a:rPr>
              <a:t>.</a:t>
            </a:r>
            <a:endParaRPr lang="en-US" sz="1600" i="1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36235" y="3361760"/>
            <a:ext cx="29583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2951592" y="3361760"/>
            <a:ext cx="305586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Supp</dc:creator>
  <cp:lastModifiedBy>Sarah Supp</cp:lastModifiedBy>
  <cp:revision>4</cp:revision>
  <dcterms:created xsi:type="dcterms:W3CDTF">2013-08-16T01:01:02Z</dcterms:created>
  <dcterms:modified xsi:type="dcterms:W3CDTF">2013-08-16T01:10:19Z</dcterms:modified>
</cp:coreProperties>
</file>