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  <p:sldMasterId id="2147483726" r:id="rId2"/>
  </p:sldMasterIdLst>
  <p:notesMasterIdLst>
    <p:notesMasterId r:id="rId116"/>
  </p:notesMasterIdLst>
  <p:handoutMasterIdLst>
    <p:handoutMasterId r:id="rId117"/>
  </p:handoutMasterIdLst>
  <p:sldIdLst>
    <p:sldId id="387" r:id="rId3"/>
    <p:sldId id="397" r:id="rId4"/>
    <p:sldId id="466" r:id="rId5"/>
    <p:sldId id="392" r:id="rId6"/>
    <p:sldId id="471" r:id="rId7"/>
    <p:sldId id="472" r:id="rId8"/>
    <p:sldId id="473" r:id="rId9"/>
    <p:sldId id="474" r:id="rId10"/>
    <p:sldId id="475" r:id="rId11"/>
    <p:sldId id="476" r:id="rId12"/>
    <p:sldId id="478" r:id="rId13"/>
    <p:sldId id="479" r:id="rId14"/>
    <p:sldId id="480" r:id="rId15"/>
    <p:sldId id="481" r:id="rId16"/>
    <p:sldId id="429" r:id="rId17"/>
    <p:sldId id="482" r:id="rId18"/>
    <p:sldId id="483" r:id="rId19"/>
    <p:sldId id="484" r:id="rId20"/>
    <p:sldId id="485" r:id="rId21"/>
    <p:sldId id="486" r:id="rId22"/>
    <p:sldId id="467" r:id="rId23"/>
    <p:sldId id="487" r:id="rId24"/>
    <p:sldId id="488" r:id="rId25"/>
    <p:sldId id="489" r:id="rId26"/>
    <p:sldId id="490" r:id="rId27"/>
    <p:sldId id="491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468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469" r:id="rId69"/>
    <p:sldId id="532" r:id="rId70"/>
    <p:sldId id="534" r:id="rId71"/>
    <p:sldId id="533" r:id="rId72"/>
    <p:sldId id="535" r:id="rId73"/>
    <p:sldId id="536" r:id="rId74"/>
    <p:sldId id="537" r:id="rId75"/>
    <p:sldId id="538" r:id="rId76"/>
    <p:sldId id="539" r:id="rId77"/>
    <p:sldId id="540" r:id="rId78"/>
    <p:sldId id="541" r:id="rId79"/>
    <p:sldId id="542" r:id="rId80"/>
    <p:sldId id="543" r:id="rId81"/>
    <p:sldId id="544" r:id="rId82"/>
    <p:sldId id="545" r:id="rId83"/>
    <p:sldId id="546" r:id="rId84"/>
    <p:sldId id="547" r:id="rId85"/>
    <p:sldId id="548" r:id="rId86"/>
    <p:sldId id="549" r:id="rId87"/>
    <p:sldId id="550" r:id="rId88"/>
    <p:sldId id="551" r:id="rId89"/>
    <p:sldId id="552" r:id="rId90"/>
    <p:sldId id="553" r:id="rId91"/>
    <p:sldId id="554" r:id="rId92"/>
    <p:sldId id="555" r:id="rId93"/>
    <p:sldId id="556" r:id="rId94"/>
    <p:sldId id="557" r:id="rId95"/>
    <p:sldId id="470" r:id="rId96"/>
    <p:sldId id="558" r:id="rId97"/>
    <p:sldId id="559" r:id="rId98"/>
    <p:sldId id="560" r:id="rId99"/>
    <p:sldId id="561" r:id="rId100"/>
    <p:sldId id="562" r:id="rId101"/>
    <p:sldId id="563" r:id="rId102"/>
    <p:sldId id="564" r:id="rId103"/>
    <p:sldId id="565" r:id="rId104"/>
    <p:sldId id="566" r:id="rId105"/>
    <p:sldId id="567" r:id="rId106"/>
    <p:sldId id="568" r:id="rId107"/>
    <p:sldId id="569" r:id="rId108"/>
    <p:sldId id="570" r:id="rId109"/>
    <p:sldId id="571" r:id="rId110"/>
    <p:sldId id="572" r:id="rId111"/>
    <p:sldId id="573" r:id="rId112"/>
    <p:sldId id="574" r:id="rId113"/>
    <p:sldId id="575" r:id="rId114"/>
    <p:sldId id="576" r:id="rId1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F39FDE6-CCF5-45BD-96DB-903C393DA6A9}">
          <p14:sldIdLst>
            <p14:sldId id="387"/>
            <p14:sldId id="397"/>
          </p14:sldIdLst>
        </p14:section>
        <p14:section name="BAA" id="{1590084C-C491-41FF-8B2B-667B64ACB04E}">
          <p14:sldIdLst>
            <p14:sldId id="466"/>
            <p14:sldId id="392"/>
            <p14:sldId id="471"/>
            <p14:sldId id="472"/>
            <p14:sldId id="473"/>
            <p14:sldId id="474"/>
            <p14:sldId id="475"/>
            <p14:sldId id="476"/>
            <p14:sldId id="478"/>
            <p14:sldId id="479"/>
            <p14:sldId id="480"/>
            <p14:sldId id="481"/>
          </p14:sldIdLst>
        </p14:section>
        <p14:section name="LDM0" id="{C94EF5D2-18F9-4951-9113-35582EFB1A4C}">
          <p14:sldIdLst>
            <p14:sldId id="429"/>
            <p14:sldId id="482"/>
            <p14:sldId id="483"/>
            <p14:sldId id="484"/>
            <p14:sldId id="485"/>
            <p14:sldId id="486"/>
          </p14:sldIdLst>
        </p14:section>
        <p14:section name="LDM1" id="{C1687450-CB6F-4167-9CD4-5A4CB9A996E5}">
          <p14:sldIdLst>
            <p14:sldId id="467"/>
            <p14:sldId id="487"/>
            <p14:sldId id="488"/>
            <p14:sldId id="489"/>
            <p14:sldId id="490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LDM2" id="{E2B6EF40-10C4-414F-B5B8-091996EFE958}">
          <p14:sldIdLst>
            <p14:sldId id="468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LDM3" id="{E65F218A-C751-4658-BAA3-C79C6A1E2576}">
          <p14:sldIdLst>
            <p14:sldId id="469"/>
            <p14:sldId id="532"/>
            <p14:sldId id="534"/>
            <p14:sldId id="533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LDM4" id="{0DB54782-45D4-400F-A452-F1F78035EEE2}">
          <p14:sldIdLst>
            <p14:sldId id="470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8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219212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4769"/>
    <a:srgbClr val="FDA4B5"/>
    <a:srgbClr val="EBFFFF"/>
    <a:srgbClr val="CCFFFF"/>
    <a:srgbClr val="00FF00"/>
    <a:srgbClr val="D9F3E6"/>
    <a:srgbClr val="B1E5CB"/>
    <a:srgbClr val="82D6AC"/>
    <a:srgbClr val="CC9900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65" autoAdjust="0"/>
  </p:normalViewPr>
  <p:slideViewPr>
    <p:cSldViewPr>
      <p:cViewPr>
        <p:scale>
          <a:sx n="90" d="100"/>
          <a:sy n="90" d="100"/>
        </p:scale>
        <p:origin x="-1234" y="-182"/>
      </p:cViewPr>
      <p:guideLst>
        <p:guide orient="horz" pos="4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7752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AC4364-499B-4B18-AE1F-8087AC4F65D9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E051EE-3F3A-48DA-B291-C921BE81C45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4143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97251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895361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223679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557863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377245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19522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3133552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62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1938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310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4151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5548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2903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45096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356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9149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6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280291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6496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6442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68451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580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왕왕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2932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08867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44478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65822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2592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6956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463539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95266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8936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01018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34442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49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86087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00303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29510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31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648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4853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0109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658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75901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750429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9318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7933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168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00206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18488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40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54156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39308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172003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750592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0868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242180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72574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521675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121618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59578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2495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82962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95274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480483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60954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005007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469426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06566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035478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012631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399145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436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06686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22244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61209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5381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563904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54537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52098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08885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04752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026838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56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2976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01194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466384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66355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89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484362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00945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15280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66071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you have a </a:t>
            </a:r>
            <a:r>
              <a:rPr lang="en-US" altLang="ko-KR" baseline="0" dirty="0" err="1" smtClean="0"/>
              <a:t>soullllllllllllllllllll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2722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170487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594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175303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33640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252186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99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153060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557212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88665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57156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72458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42976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896116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051EE-3F3A-48DA-B291-C921BE81C454}" type="slidenum">
              <a:rPr lang="en-US" altLang="ko-KR" smtClean="0"/>
              <a:pPr/>
              <a:t>106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9679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A2D75D-86DC-1F07-0704-8E261035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43FD28-F29C-56AA-10AD-63911D1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DC67F8-4B6A-A5BF-2BC8-A78F9A7A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xmlns="" id="{37095358-FA64-0768-0A75-F78039605F3F}"/>
              </a:ext>
            </a:extLst>
          </p:cNvPr>
          <p:cNvSpPr/>
          <p:nvPr userDrawn="1"/>
        </p:nvSpPr>
        <p:spPr>
          <a:xfrm>
            <a:off x="0" y="764705"/>
            <a:ext cx="9168000" cy="53285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Google Shape;367;p42">
            <a:extLst>
              <a:ext uri="{FF2B5EF4-FFF2-40B4-BE49-F238E27FC236}">
                <a16:creationId xmlns:a16="http://schemas.microsoft.com/office/drawing/2014/main" xmlns="" id="{ABD21E0B-0F91-5B31-742E-957C836F8060}"/>
              </a:ext>
            </a:extLst>
          </p:cNvPr>
          <p:cNvCxnSpPr>
            <a:cxnSpLocks/>
          </p:cNvCxnSpPr>
          <p:nvPr userDrawn="1"/>
        </p:nvCxnSpPr>
        <p:spPr>
          <a:xfrm>
            <a:off x="0" y="1139117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68;p42">
            <a:extLst>
              <a:ext uri="{FF2B5EF4-FFF2-40B4-BE49-F238E27FC236}">
                <a16:creationId xmlns:a16="http://schemas.microsoft.com/office/drawing/2014/main" xmlns="" id="{B96CB573-D189-DAE6-5BA9-2B9D20540C58}"/>
              </a:ext>
            </a:extLst>
          </p:cNvPr>
          <p:cNvCxnSpPr>
            <a:cxnSpLocks/>
          </p:cNvCxnSpPr>
          <p:nvPr userDrawn="1"/>
        </p:nvCxnSpPr>
        <p:spPr>
          <a:xfrm>
            <a:off x="0" y="5718883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6F1DBC-170D-85FC-E033-E06E31635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5301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3760D6E-D59B-48E2-ECD3-DB3A83E3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2692"/>
            <a:ext cx="6858000" cy="11951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22" name="그림 21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xmlns="" id="{C562C5BA-837E-AB12-60D1-35067382A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2361" y="44624"/>
            <a:ext cx="1854135" cy="534310"/>
          </a:xfrm>
          <a:prstGeom prst="rect">
            <a:avLst/>
          </a:prstGeom>
        </p:spPr>
      </p:pic>
      <p:cxnSp>
        <p:nvCxnSpPr>
          <p:cNvPr id="23" name="Google Shape;367;p42">
            <a:extLst>
              <a:ext uri="{FF2B5EF4-FFF2-40B4-BE49-F238E27FC236}">
                <a16:creationId xmlns:a16="http://schemas.microsoft.com/office/drawing/2014/main" xmlns="" id="{52AAC613-0879-9280-D662-2D6538285BA0}"/>
              </a:ext>
            </a:extLst>
          </p:cNvPr>
          <p:cNvCxnSpPr>
            <a:cxnSpLocks/>
          </p:cNvCxnSpPr>
          <p:nvPr userDrawn="1"/>
        </p:nvCxnSpPr>
        <p:spPr>
          <a:xfrm>
            <a:off x="0" y="1052736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368;p42">
            <a:extLst>
              <a:ext uri="{FF2B5EF4-FFF2-40B4-BE49-F238E27FC236}">
                <a16:creationId xmlns:a16="http://schemas.microsoft.com/office/drawing/2014/main" xmlns="" id="{87D8CCDC-60F7-D616-8E36-99AAE3A2B672}"/>
              </a:ext>
            </a:extLst>
          </p:cNvPr>
          <p:cNvCxnSpPr>
            <a:cxnSpLocks/>
          </p:cNvCxnSpPr>
          <p:nvPr userDrawn="1"/>
        </p:nvCxnSpPr>
        <p:spPr>
          <a:xfrm>
            <a:off x="0" y="5820033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6851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8D68E9-6809-5A60-5801-AA82C14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E328741-4F3B-A301-C926-1D9BB2AA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77E63EB-0893-D25E-1D3E-5CA80981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4D5F46-73DE-2DFA-CC0D-77031C77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369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C020C5-7088-45E8-700E-2DD63E00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F0C971-B0AA-AA6C-0B69-5E5F5464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EAF2668-9706-2B5F-2298-F62BFE04E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0A5C1F-54E6-7F88-A78E-DE54A250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CE87C3-8E74-EDA3-412B-1E8A17BA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675BBF-143D-BD1F-6A49-E051F6E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075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2DCF2A-8EFB-1F09-8933-8A953DCA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09F3E4C-CD3F-656F-EA20-F6C2DB6C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BE7375F-20DE-A913-89AB-A352A59F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11339F8-2C51-3AAD-8AE9-408DDB4A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8ED8BF-079D-A3D9-B41F-11C0A366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233143-E25E-6AC1-68AF-A420B113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11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015DAE-D5B0-FE5E-B54F-90178F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B7DE5FC-DF2A-22D2-5B22-00B92D21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543DCA-7028-628C-84B3-07D7A164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59503-8C25-9B74-B925-3E74039A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306AF8-DB93-4118-F0A9-94E2AAE8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721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7A5D37-3D10-8179-AE50-474DF63A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EAAEA8-7085-23CA-0C1B-53AE91799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C0F873-733D-D0CC-3C47-D3286BC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4227E1-54F9-CD27-6AED-EFA4A3C5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89EE9A-33BF-0222-2438-C83F93A4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408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4978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4508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298749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483184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914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A2D75D-86DC-1F07-0704-8E261035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xmlns="" id="{37095358-FA64-0768-0A75-F78039605F3F}"/>
              </a:ext>
            </a:extLst>
          </p:cNvPr>
          <p:cNvSpPr/>
          <p:nvPr userDrawn="1"/>
        </p:nvSpPr>
        <p:spPr>
          <a:xfrm>
            <a:off x="0" y="764705"/>
            <a:ext cx="9168000" cy="5328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6F1DBC-170D-85FC-E033-E06E31635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764705"/>
            <a:ext cx="4680520" cy="532859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2" name="그림 21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xmlns="" id="{C562C5BA-837E-AB12-60D1-35067382A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82361" y="44624"/>
            <a:ext cx="1854135" cy="5343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F97DE1-DA6F-CD8D-AE95-130460990D7A}"/>
              </a:ext>
            </a:extLst>
          </p:cNvPr>
          <p:cNvSpPr/>
          <p:nvPr userDrawn="1"/>
        </p:nvSpPr>
        <p:spPr>
          <a:xfrm>
            <a:off x="6084168" y="764705"/>
            <a:ext cx="3083832" cy="5328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8D4EA6A8-408A-727D-4952-6B9ABC94C362}"/>
              </a:ext>
            </a:extLst>
          </p:cNvPr>
          <p:cNvSpPr/>
          <p:nvPr userDrawn="1"/>
        </p:nvSpPr>
        <p:spPr>
          <a:xfrm rot="16200000">
            <a:off x="2834681" y="2843808"/>
            <a:ext cx="5328590" cy="117038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3760D6E-D59B-48E2-ECD3-DB3A83E3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136" y="1412776"/>
            <a:ext cx="3347864" cy="4003424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8573117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169796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8890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913135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319731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283468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50535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4;p42">
            <a:extLst>
              <a:ext uri="{FF2B5EF4-FFF2-40B4-BE49-F238E27FC236}">
                <a16:creationId xmlns:a16="http://schemas.microsoft.com/office/drawing/2014/main" xmlns="" id="{5783C1DF-B8FA-0858-33A8-6785345B4666}"/>
              </a:ext>
            </a:extLst>
          </p:cNvPr>
          <p:cNvSpPr/>
          <p:nvPr userDrawn="1"/>
        </p:nvSpPr>
        <p:spPr>
          <a:xfrm>
            <a:off x="0" y="578933"/>
            <a:ext cx="9168000" cy="6018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Google Shape;367;p42">
            <a:extLst>
              <a:ext uri="{FF2B5EF4-FFF2-40B4-BE49-F238E27FC236}">
                <a16:creationId xmlns:a16="http://schemas.microsoft.com/office/drawing/2014/main" xmlns="" id="{68D29088-B6CD-E156-E176-1AA2EC73147E}"/>
              </a:ext>
            </a:extLst>
          </p:cNvPr>
          <p:cNvCxnSpPr>
            <a:cxnSpLocks/>
          </p:cNvCxnSpPr>
          <p:nvPr userDrawn="1"/>
        </p:nvCxnSpPr>
        <p:spPr>
          <a:xfrm>
            <a:off x="0" y="1052736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68;p42">
            <a:extLst>
              <a:ext uri="{FF2B5EF4-FFF2-40B4-BE49-F238E27FC236}">
                <a16:creationId xmlns:a16="http://schemas.microsoft.com/office/drawing/2014/main" xmlns="" id="{3195593C-8DF1-30EB-AD0E-30A8BD943B03}"/>
              </a:ext>
            </a:extLst>
          </p:cNvPr>
          <p:cNvCxnSpPr>
            <a:cxnSpLocks/>
          </p:cNvCxnSpPr>
          <p:nvPr userDrawn="1"/>
        </p:nvCxnSpPr>
        <p:spPr>
          <a:xfrm>
            <a:off x="0" y="6115932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그림 7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xmlns="" id="{0DADEBD9-DE43-D25C-A1C6-8122C1508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44624"/>
            <a:ext cx="1512168" cy="4357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CB7046-88FC-C536-129E-2C4F8B2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65510"/>
            <a:ext cx="2057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0FE5A4A2-C83F-C9C1-193C-18A56D9764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5616" y="1196974"/>
            <a:ext cx="7920434" cy="475230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/>
            </a:lvl1pPr>
            <a:lvl2pPr marL="914400" indent="-457200">
              <a:lnSpc>
                <a:spcPct val="150000"/>
              </a:lnSpc>
              <a:buFont typeface="+mj-ea"/>
              <a:buAutoNum type="circleNumDbPlain"/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xmlns="" id="{4635D489-53AC-F4C6-ACD1-269E20BAF8C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661432" y="1196752"/>
            <a:ext cx="433388" cy="1270000"/>
          </a:xfrm>
          <a:prstGeom prst="rect">
            <a:avLst/>
          </a:prstGeom>
          <a:solidFill>
            <a:srgbClr val="0065B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xmlns="" id="{141C914E-F069-265D-06F1-6B87A76D9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0800000">
            <a:off x="623173" y="1406007"/>
            <a:ext cx="492443" cy="8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b="0" dirty="0">
                <a:solidFill>
                  <a:srgbClr val="FFFFFF"/>
                </a:solidFill>
                <a:latin typeface="+mn-ea"/>
                <a:ea typeface="+mn-ea"/>
              </a:rPr>
              <a:t>INDEX</a:t>
            </a:r>
          </a:p>
        </p:txBody>
      </p:sp>
      <p:cxnSp>
        <p:nvCxnSpPr>
          <p:cNvPr id="10" name="Google Shape;367;p42">
            <a:extLst>
              <a:ext uri="{FF2B5EF4-FFF2-40B4-BE49-F238E27FC236}">
                <a16:creationId xmlns:a16="http://schemas.microsoft.com/office/drawing/2014/main" xmlns="" id="{B6160E08-93F8-0C2C-B7ED-EE5952EF0048}"/>
              </a:ext>
            </a:extLst>
          </p:cNvPr>
          <p:cNvCxnSpPr>
            <a:cxnSpLocks/>
          </p:cNvCxnSpPr>
          <p:nvPr userDrawn="1"/>
        </p:nvCxnSpPr>
        <p:spPr>
          <a:xfrm>
            <a:off x="1094820" y="1196752"/>
            <a:ext cx="0" cy="4752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D201F3-4714-8C84-9614-79C551EE1B13}"/>
              </a:ext>
            </a:extLst>
          </p:cNvPr>
          <p:cNvSpPr txBox="1"/>
          <p:nvPr userDrawn="1"/>
        </p:nvSpPr>
        <p:spPr>
          <a:xfrm>
            <a:off x="0" y="578932"/>
            <a:ext cx="9036050" cy="4738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xmlns="" val="41212019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4;p42">
            <a:extLst>
              <a:ext uri="{FF2B5EF4-FFF2-40B4-BE49-F238E27FC236}">
                <a16:creationId xmlns:a16="http://schemas.microsoft.com/office/drawing/2014/main" xmlns="" id="{5783C1DF-B8FA-0858-33A8-6785345B4666}"/>
              </a:ext>
            </a:extLst>
          </p:cNvPr>
          <p:cNvSpPr/>
          <p:nvPr userDrawn="1"/>
        </p:nvSpPr>
        <p:spPr>
          <a:xfrm>
            <a:off x="0" y="578933"/>
            <a:ext cx="9168000" cy="6018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Google Shape;367;p42">
            <a:extLst>
              <a:ext uri="{FF2B5EF4-FFF2-40B4-BE49-F238E27FC236}">
                <a16:creationId xmlns:a16="http://schemas.microsoft.com/office/drawing/2014/main" xmlns="" id="{68D29088-B6CD-E156-E176-1AA2EC73147E}"/>
              </a:ext>
            </a:extLst>
          </p:cNvPr>
          <p:cNvCxnSpPr>
            <a:cxnSpLocks/>
          </p:cNvCxnSpPr>
          <p:nvPr userDrawn="1"/>
        </p:nvCxnSpPr>
        <p:spPr>
          <a:xfrm>
            <a:off x="0" y="1052736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68;p42">
            <a:extLst>
              <a:ext uri="{FF2B5EF4-FFF2-40B4-BE49-F238E27FC236}">
                <a16:creationId xmlns:a16="http://schemas.microsoft.com/office/drawing/2014/main" xmlns="" id="{3195593C-8DF1-30EB-AD0E-30A8BD943B03}"/>
              </a:ext>
            </a:extLst>
          </p:cNvPr>
          <p:cNvCxnSpPr>
            <a:cxnSpLocks/>
          </p:cNvCxnSpPr>
          <p:nvPr userDrawn="1"/>
        </p:nvCxnSpPr>
        <p:spPr>
          <a:xfrm>
            <a:off x="0" y="6115932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그림 7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xmlns="" id="{0DADEBD9-DE43-D25C-A1C6-8122C1508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44624"/>
            <a:ext cx="1512168" cy="4357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CB7046-88FC-C536-129E-2C4F8B2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65510"/>
            <a:ext cx="2057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0FE5A4A2-C83F-C9C1-193C-18A56D9764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5616" y="1196974"/>
            <a:ext cx="3456384" cy="475230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1600" b="1"/>
            </a:lvl1pPr>
            <a:lvl2pPr marL="914400" indent="-457200">
              <a:lnSpc>
                <a:spcPct val="150000"/>
              </a:lnSpc>
              <a:buFont typeface="+mj-ea"/>
              <a:buAutoNum type="circleNumDbPlain"/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xmlns="" id="{4635D489-53AC-F4C6-ACD1-269E20BAF8C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661432" y="1196752"/>
            <a:ext cx="433388" cy="1270000"/>
          </a:xfrm>
          <a:prstGeom prst="rect">
            <a:avLst/>
          </a:prstGeom>
          <a:solidFill>
            <a:srgbClr val="0065B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xmlns="" id="{141C914E-F069-265D-06F1-6B87A76D9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0800000">
            <a:off x="623173" y="1406007"/>
            <a:ext cx="492443" cy="8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b="0" dirty="0">
                <a:solidFill>
                  <a:srgbClr val="FFFFFF"/>
                </a:solidFill>
                <a:latin typeface="+mn-ea"/>
                <a:ea typeface="+mn-ea"/>
              </a:rPr>
              <a:t>INDEX</a:t>
            </a:r>
          </a:p>
        </p:txBody>
      </p:sp>
      <p:cxnSp>
        <p:nvCxnSpPr>
          <p:cNvPr id="10" name="Google Shape;367;p42">
            <a:extLst>
              <a:ext uri="{FF2B5EF4-FFF2-40B4-BE49-F238E27FC236}">
                <a16:creationId xmlns:a16="http://schemas.microsoft.com/office/drawing/2014/main" xmlns="" id="{B6160E08-93F8-0C2C-B7ED-EE5952EF0048}"/>
              </a:ext>
            </a:extLst>
          </p:cNvPr>
          <p:cNvCxnSpPr>
            <a:cxnSpLocks/>
          </p:cNvCxnSpPr>
          <p:nvPr userDrawn="1"/>
        </p:nvCxnSpPr>
        <p:spPr>
          <a:xfrm>
            <a:off x="1094820" y="1196752"/>
            <a:ext cx="0" cy="4752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xmlns="" id="{04DE5BE0-AE8B-15A9-E657-65EAC819B0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544" y="1196974"/>
            <a:ext cx="3456384" cy="475230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1600" b="1"/>
            </a:lvl1pPr>
            <a:lvl2pPr marL="914400" indent="-457200">
              <a:lnSpc>
                <a:spcPct val="150000"/>
              </a:lnSpc>
              <a:buFont typeface="+mj-ea"/>
              <a:buAutoNum type="circleNumDbPlain"/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13" name="Google Shape;367;p42">
            <a:extLst>
              <a:ext uri="{FF2B5EF4-FFF2-40B4-BE49-F238E27FC236}">
                <a16:creationId xmlns:a16="http://schemas.microsoft.com/office/drawing/2014/main" xmlns="" id="{8CD886BD-6825-BDA9-F3B5-98FA5F861A45}"/>
              </a:ext>
            </a:extLst>
          </p:cNvPr>
          <p:cNvCxnSpPr>
            <a:cxnSpLocks/>
          </p:cNvCxnSpPr>
          <p:nvPr userDrawn="1"/>
        </p:nvCxnSpPr>
        <p:spPr>
          <a:xfrm>
            <a:off x="4875748" y="1196752"/>
            <a:ext cx="0" cy="4752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18B842C3-2CCA-762C-1145-FD0FA824E4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8632"/>
            <a:ext cx="9168000" cy="473803"/>
          </a:xfrm>
        </p:spPr>
        <p:txBody>
          <a:bodyPr anchor="ctr">
            <a:noAutofit/>
          </a:bodyPr>
          <a:lstStyle>
            <a:lvl1pPr>
              <a:defRPr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xmlns="" val="1974355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4;p42">
            <a:extLst>
              <a:ext uri="{FF2B5EF4-FFF2-40B4-BE49-F238E27FC236}">
                <a16:creationId xmlns:a16="http://schemas.microsoft.com/office/drawing/2014/main" xmlns="" id="{5783C1DF-B8FA-0858-33A8-6785345B4666}"/>
              </a:ext>
            </a:extLst>
          </p:cNvPr>
          <p:cNvSpPr/>
          <p:nvPr userDrawn="1"/>
        </p:nvSpPr>
        <p:spPr>
          <a:xfrm>
            <a:off x="0" y="578933"/>
            <a:ext cx="9168000" cy="6018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Google Shape;367;p42">
            <a:extLst>
              <a:ext uri="{FF2B5EF4-FFF2-40B4-BE49-F238E27FC236}">
                <a16:creationId xmlns:a16="http://schemas.microsoft.com/office/drawing/2014/main" xmlns="" id="{68D29088-B6CD-E156-E176-1AA2EC73147E}"/>
              </a:ext>
            </a:extLst>
          </p:cNvPr>
          <p:cNvCxnSpPr>
            <a:cxnSpLocks/>
          </p:cNvCxnSpPr>
          <p:nvPr userDrawn="1"/>
        </p:nvCxnSpPr>
        <p:spPr>
          <a:xfrm>
            <a:off x="0" y="1052736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68;p42">
            <a:extLst>
              <a:ext uri="{FF2B5EF4-FFF2-40B4-BE49-F238E27FC236}">
                <a16:creationId xmlns:a16="http://schemas.microsoft.com/office/drawing/2014/main" xmlns="" id="{3195593C-8DF1-30EB-AD0E-30A8BD943B03}"/>
              </a:ext>
            </a:extLst>
          </p:cNvPr>
          <p:cNvCxnSpPr>
            <a:cxnSpLocks/>
          </p:cNvCxnSpPr>
          <p:nvPr userDrawn="1"/>
        </p:nvCxnSpPr>
        <p:spPr>
          <a:xfrm>
            <a:off x="0" y="6115932"/>
            <a:ext cx="91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그림 7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xmlns="" id="{0DADEBD9-DE43-D25C-A1C6-8122C1508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44624"/>
            <a:ext cx="1512168" cy="4357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CB7046-88FC-C536-129E-2C4F8B2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165510"/>
            <a:ext cx="2057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3B4ADF40-B8E4-C1FC-ECFA-56335E3B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13"/>
            <a:ext cx="9168000" cy="473803"/>
          </a:xfrm>
        </p:spPr>
        <p:txBody>
          <a:bodyPr anchor="ctr">
            <a:noAutofit/>
          </a:bodyPr>
          <a:lstStyle>
            <a:lvl1pPr>
              <a:defRPr sz="16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0FE5A4A2-C83F-C9C1-193C-18A56D9764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1196974"/>
            <a:ext cx="8928546" cy="47523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0681715-8ACA-A003-E8AA-E46491B1C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15485658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D6042E-5528-5A36-DB0A-308195FC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EC4C1-21DC-77F5-B955-A96253B9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A0DD43-8296-ABE4-E547-37E4B3F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B58FB3-4333-F56A-244D-FFA95E1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682D84-790C-31C5-AD96-66BC9D24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0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0573AE-7EDD-2A50-1555-59A3780D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7CAF3F-8306-4AC3-5946-BD144499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7835B3-02E6-3A01-6A8A-A007C92B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F9D13C-E61C-0303-31FA-1746DB8E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F0160B-1256-18C8-9413-0F5342EA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33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0129D5-F46B-FD3B-B332-8AC8F7BE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C34646-2B7F-E71B-6EA0-8AAF9542A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0A136B0-FD40-4C1A-4B35-C3A8BBE6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75863D-FEF2-4FDD-2479-EEDBF0B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BEE4BC6-DBED-6762-4C74-66A8CB63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5F61C8-A4C1-5976-1B89-130F740A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125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1C4D0E-5A4F-03D6-EF40-207C96C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E7FBAA-77F4-679F-F760-D036139E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7CF7CF-A2FE-735E-E8D0-48D228ED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C4EDB8-BD55-1B74-E611-8ED689F7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1761E92-698E-077E-2F98-5A068653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594D3D-5613-54CB-83B5-E003280B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4C3D4D1-191F-3D3A-0391-0F6C1DA4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46B826-E820-A1C5-6F24-151F8DF7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095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8866299-EB82-C413-87B5-2E153C2C29C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5C2E5DB-2081-7237-9676-CC09B61E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344499-0923-3F50-E050-0E335E85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356A453-327B-3B1A-6E25-CE4A2EE30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5F4E0C-8246-4A5D-B5C3-EB502A3F19F2}" type="datetimeFigureOut">
              <a:rPr lang="ko-KR" altLang="en-US" smtClean="0"/>
              <a:pPr/>
              <a:t>2022-11-10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CA6F01-B33D-687B-8EDD-B6D325CE9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A0E63E-F2B0-72AA-8D66-0E00DA5C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5D0914-81C5-4053-AFAC-D825F3CE62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94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85" r:id="rId2"/>
    <p:sldLayoutId id="2147483783" r:id="rId3"/>
    <p:sldLayoutId id="2147483784" r:id="rId4"/>
    <p:sldLayoutId id="2147483778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3" descr="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4" descr="밝은 수평선"/>
          <p:cNvSpPr>
            <a:spLocks/>
          </p:cNvSpPr>
          <p:nvPr/>
        </p:nvSpPr>
        <p:spPr bwMode="auto">
          <a:xfrm>
            <a:off x="-17463" y="3429000"/>
            <a:ext cx="9172576" cy="1727200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1632" y="666"/>
              </a:cxn>
              <a:cxn ang="0">
                <a:pos x="1632" y="816"/>
              </a:cxn>
              <a:cxn ang="0">
                <a:pos x="5202" y="816"/>
              </a:cxn>
              <a:cxn ang="0">
                <a:pos x="5202" y="594"/>
              </a:cxn>
              <a:cxn ang="0">
                <a:pos x="5778" y="594"/>
              </a:cxn>
              <a:cxn ang="0">
                <a:pos x="5778" y="0"/>
              </a:cxn>
              <a:cxn ang="0">
                <a:pos x="6" y="0"/>
              </a:cxn>
              <a:cxn ang="0">
                <a:pos x="0" y="666"/>
              </a:cxn>
            </a:cxnLst>
            <a:rect l="0" t="0" r="r" b="b"/>
            <a:pathLst>
              <a:path w="5778" h="816">
                <a:moveTo>
                  <a:pt x="0" y="666"/>
                </a:moveTo>
                <a:lnTo>
                  <a:pt x="1632" y="666"/>
                </a:lnTo>
                <a:lnTo>
                  <a:pt x="1632" y="816"/>
                </a:lnTo>
                <a:lnTo>
                  <a:pt x="5202" y="816"/>
                </a:lnTo>
                <a:lnTo>
                  <a:pt x="5202" y="594"/>
                </a:lnTo>
                <a:lnTo>
                  <a:pt x="5778" y="594"/>
                </a:lnTo>
                <a:lnTo>
                  <a:pt x="5778" y="0"/>
                </a:lnTo>
                <a:lnTo>
                  <a:pt x="6" y="0"/>
                </a:lnTo>
                <a:lnTo>
                  <a:pt x="0" y="666"/>
                </a:lnTo>
                <a:close/>
              </a:path>
            </a:pathLst>
          </a:custGeom>
          <a:pattFill prst="ltHorz">
            <a:fgClr>
              <a:schemeClr val="tx1">
                <a:alpha val="35001"/>
              </a:schemeClr>
            </a:fgClr>
            <a:bgClr>
              <a:schemeClr val="bg1">
                <a:alpha val="35001"/>
              </a:schemeClr>
            </a:bgClr>
          </a:patt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-19050" y="1168400"/>
            <a:ext cx="9163050" cy="2965450"/>
          </a:xfrm>
          <a:custGeom>
            <a:avLst/>
            <a:gdLst/>
            <a:ahLst/>
            <a:cxnLst>
              <a:cxn ang="0">
                <a:pos x="12" y="50"/>
              </a:cxn>
              <a:cxn ang="0">
                <a:pos x="1632" y="44"/>
              </a:cxn>
              <a:cxn ang="0">
                <a:pos x="1632" y="0"/>
              </a:cxn>
              <a:cxn ang="0">
                <a:pos x="5790" y="0"/>
              </a:cxn>
              <a:cxn ang="0">
                <a:pos x="5790" y="1820"/>
              </a:cxn>
              <a:cxn ang="0">
                <a:pos x="4194" y="1820"/>
              </a:cxn>
              <a:cxn ang="0">
                <a:pos x="4194" y="1868"/>
              </a:cxn>
              <a:cxn ang="0">
                <a:pos x="0" y="1856"/>
              </a:cxn>
              <a:cxn ang="0">
                <a:pos x="12" y="50"/>
              </a:cxn>
            </a:cxnLst>
            <a:rect l="0" t="0" r="r" b="b"/>
            <a:pathLst>
              <a:path w="5790" h="1868">
                <a:moveTo>
                  <a:pt x="12" y="50"/>
                </a:moveTo>
                <a:lnTo>
                  <a:pt x="1632" y="44"/>
                </a:lnTo>
                <a:lnTo>
                  <a:pt x="1632" y="0"/>
                </a:lnTo>
                <a:lnTo>
                  <a:pt x="5790" y="0"/>
                </a:lnTo>
                <a:lnTo>
                  <a:pt x="5790" y="1820"/>
                </a:lnTo>
                <a:lnTo>
                  <a:pt x="4194" y="1820"/>
                </a:lnTo>
                <a:lnTo>
                  <a:pt x="4194" y="1868"/>
                </a:lnTo>
                <a:lnTo>
                  <a:pt x="0" y="1856"/>
                </a:lnTo>
                <a:lnTo>
                  <a:pt x="12" y="50"/>
                </a:lnTo>
                <a:close/>
              </a:path>
            </a:pathLst>
          </a:custGeom>
          <a:solidFill>
            <a:srgbClr val="0291B1">
              <a:alpha val="8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7938" y="1844675"/>
            <a:ext cx="9151938" cy="1571625"/>
          </a:xfrm>
          <a:prstGeom prst="rect">
            <a:avLst/>
          </a:prstGeom>
          <a:gradFill rotWithShape="1">
            <a:gsLst>
              <a:gs pos="0">
                <a:srgbClr val="00BEFC">
                  <a:alpha val="80000"/>
                </a:srgbClr>
              </a:gs>
              <a:gs pos="100000">
                <a:srgbClr val="00608A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895350" y="-26988"/>
            <a:ext cx="7327900" cy="6864351"/>
            <a:chOff x="564" y="-4"/>
            <a:chExt cx="4616" cy="4324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56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624" y="-2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178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418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610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180" y="-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0" y="3108325"/>
            <a:ext cx="9144000" cy="0"/>
          </a:xfrm>
          <a:prstGeom prst="line">
            <a:avLst/>
          </a:prstGeom>
          <a:noFill/>
          <a:ln w="9525">
            <a:solidFill>
              <a:srgbClr val="DDDDDD">
                <a:alpha val="70000"/>
              </a:srgb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0" y="857250"/>
            <a:ext cx="9144000" cy="0"/>
          </a:xfrm>
          <a:prstGeom prst="line">
            <a:avLst/>
          </a:prstGeom>
          <a:noFill/>
          <a:ln w="9525">
            <a:solidFill>
              <a:srgbClr val="FFFFFF">
                <a:alpha val="3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585" name="Group 16"/>
          <p:cNvGrpSpPr>
            <a:grpSpLocks/>
          </p:cNvGrpSpPr>
          <p:nvPr/>
        </p:nvGrpSpPr>
        <p:grpSpPr bwMode="auto">
          <a:xfrm>
            <a:off x="0" y="-39688"/>
            <a:ext cx="9144000" cy="4068763"/>
            <a:chOff x="0" y="-25"/>
            <a:chExt cx="5760" cy="2563"/>
          </a:xfrm>
        </p:grpSpPr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684" y="1910"/>
              <a:ext cx="616" cy="616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1144" y="758"/>
              <a:ext cx="1760" cy="1760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V="1">
              <a:off x="0" y="0"/>
              <a:ext cx="4697" cy="2526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Arc 20"/>
            <p:cNvSpPr>
              <a:spLocks/>
            </p:cNvSpPr>
            <p:nvPr/>
          </p:nvSpPr>
          <p:spPr bwMode="auto">
            <a:xfrm>
              <a:off x="2724" y="-25"/>
              <a:ext cx="3031" cy="2532"/>
            </a:xfrm>
            <a:custGeom>
              <a:avLst/>
              <a:gdLst>
                <a:gd name="G0" fmla="+- 21600 0 0"/>
                <a:gd name="G1" fmla="+- 7652 0 0"/>
                <a:gd name="G2" fmla="+- 21600 0 0"/>
                <a:gd name="T0" fmla="*/ 35010 w 35010"/>
                <a:gd name="T1" fmla="*/ 24585 h 29252"/>
                <a:gd name="T2" fmla="*/ 1401 w 35010"/>
                <a:gd name="T3" fmla="*/ 0 h 29252"/>
                <a:gd name="T4" fmla="*/ 21600 w 35010"/>
                <a:gd name="T5" fmla="*/ 7652 h 29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10" h="29252" fill="none" extrusionOk="0">
                  <a:moveTo>
                    <a:pt x="35010" y="24585"/>
                  </a:moveTo>
                  <a:cubicBezTo>
                    <a:pt x="31193" y="27607"/>
                    <a:pt x="26468" y="29251"/>
                    <a:pt x="21600" y="29252"/>
                  </a:cubicBezTo>
                  <a:cubicBezTo>
                    <a:pt x="9670" y="29252"/>
                    <a:pt x="0" y="19581"/>
                    <a:pt x="0" y="7652"/>
                  </a:cubicBezTo>
                  <a:cubicBezTo>
                    <a:pt x="-1" y="5037"/>
                    <a:pt x="474" y="2444"/>
                    <a:pt x="1400" y="-1"/>
                  </a:cubicBezTo>
                </a:path>
                <a:path w="35010" h="29252" stroke="0" extrusionOk="0">
                  <a:moveTo>
                    <a:pt x="35010" y="24585"/>
                  </a:moveTo>
                  <a:cubicBezTo>
                    <a:pt x="31193" y="27607"/>
                    <a:pt x="26468" y="29251"/>
                    <a:pt x="21600" y="29252"/>
                  </a:cubicBezTo>
                  <a:cubicBezTo>
                    <a:pt x="9670" y="29252"/>
                    <a:pt x="0" y="19581"/>
                    <a:pt x="0" y="7652"/>
                  </a:cubicBezTo>
                  <a:cubicBezTo>
                    <a:pt x="-1" y="5037"/>
                    <a:pt x="474" y="2444"/>
                    <a:pt x="1400" y="-1"/>
                  </a:cubicBezTo>
                  <a:lnTo>
                    <a:pt x="21600" y="7652"/>
                  </a:lnTo>
                  <a:close/>
                </a:path>
              </a:pathLst>
            </a:cu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0" y="2526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90" y="2208"/>
              <a:ext cx="330" cy="330"/>
            </a:xfrm>
            <a:prstGeom prst="ellipse">
              <a:avLst/>
            </a:prstGeom>
            <a:noFill/>
            <a:ln w="9525" algn="ctr">
              <a:solidFill>
                <a:srgbClr val="FFFFFF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4420E262-AFAB-CCB4-88CC-88E820EE5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b="1" dirty="0">
                <a:solidFill>
                  <a:srgbClr val="000066"/>
                </a:solidFill>
              </a:rPr>
              <a:t>데이터</a:t>
            </a:r>
            <a:r>
              <a:rPr lang="en-US" altLang="ko-KR" sz="6000" b="1" dirty="0">
                <a:solidFill>
                  <a:srgbClr val="000066"/>
                </a:solidFill>
              </a:rPr>
              <a:t> </a:t>
            </a:r>
            <a:r>
              <a:rPr lang="ko-KR" altLang="en-US" sz="6000" b="1" dirty="0">
                <a:solidFill>
                  <a:srgbClr val="000066"/>
                </a:solidFill>
              </a:rPr>
              <a:t>모델링</a:t>
            </a:r>
            <a:endParaRPr lang="ko-KR" alt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xmlns="" id="{5CBBB637-FD90-E378-2A92-64B2EC74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 dirty="0"/>
              <a:t>김가은</a:t>
            </a:r>
          </a:p>
        </p:txBody>
      </p:sp>
    </p:spTree>
    <p:extLst>
      <p:ext uri="{BB962C8B-B14F-4D97-AF65-F5344CB8AC3E}">
        <p14:creationId xmlns:p14="http://schemas.microsoft.com/office/powerpoint/2010/main" xmlns="" val="11295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xmlns="" id="{EDDE5B4B-C6A5-6D83-D83A-86ACA06A37D1}"/>
              </a:ext>
            </a:extLst>
          </p:cNvPr>
          <p:cNvGrpSpPr>
            <a:grpSpLocks/>
          </p:cNvGrpSpPr>
          <p:nvPr/>
        </p:nvGrpSpPr>
        <p:grpSpPr bwMode="auto">
          <a:xfrm>
            <a:off x="975519" y="3186833"/>
            <a:ext cx="2379662" cy="1701800"/>
            <a:chOff x="901" y="1900"/>
            <a:chExt cx="1499" cy="107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xmlns="" id="{3C894E38-EEDA-3C56-7ADD-D9A8D14A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00"/>
              <a:ext cx="1344" cy="820"/>
            </a:xfrm>
            <a:prstGeom prst="rect">
              <a:avLst/>
            </a:prstGeom>
            <a:solidFill>
              <a:srgbClr val="B3B900"/>
            </a:solidFill>
            <a:ln w="12700">
              <a:solidFill>
                <a:srgbClr val="767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50010D4E-09DA-0818-8368-3D809C3D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2152"/>
              <a:ext cx="1344" cy="82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767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BDA56800-E235-8116-9CA6-19F37BE1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205"/>
              <a:ext cx="10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2000" dirty="0">
                  <a:latin typeface="+mj-lt"/>
                  <a:ea typeface="맑은 고딕" panose="020B0503020000020004" pitchFamily="50" charset="-127"/>
                </a:rPr>
                <a:t>데이터 모델 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D57C1BC2-3C3D-0E89-6E0B-C6C9FDC5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1942"/>
              <a:ext cx="8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2000" dirty="0">
                  <a:latin typeface="+mj-lt"/>
                  <a:ea typeface="맑은 고딕" panose="020B0503020000020004" pitchFamily="50" charset="-127"/>
                </a:rPr>
                <a:t>기능 모델 </a:t>
              </a:r>
            </a:p>
          </p:txBody>
        </p:sp>
      </p:grpSp>
      <p:pic>
        <p:nvPicPr>
          <p:cNvPr id="1026" name="Picture 2" descr="440-4409315_contact-icon-png-headshot-silhouette-portrait-transparent-png -  STM – Sea Traffic Management">
            <a:extLst>
              <a:ext uri="{FF2B5EF4-FFF2-40B4-BE49-F238E27FC236}">
                <a16:creationId xmlns:a16="http://schemas.microsoft.com/office/drawing/2014/main" xmlns="" id="{39531DDE-CD44-16A6-2FB5-459BA2B7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1330" y="1215376"/>
            <a:ext cx="1066128" cy="12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4590C3-828B-23E3-4CAE-0C2B131BCAA5}"/>
              </a:ext>
            </a:extLst>
          </p:cNvPr>
          <p:cNvSpPr txBox="1"/>
          <p:nvPr/>
        </p:nvSpPr>
        <p:spPr>
          <a:xfrm>
            <a:off x="6295593" y="1605588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사용자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xmlns="" id="{6B8C9EC0-F0B4-DFF3-09DE-0A9262426590}"/>
              </a:ext>
            </a:extLst>
          </p:cNvPr>
          <p:cNvGrpSpPr>
            <a:grpSpLocks/>
          </p:cNvGrpSpPr>
          <p:nvPr/>
        </p:nvGrpSpPr>
        <p:grpSpPr bwMode="auto">
          <a:xfrm>
            <a:off x="5428269" y="4283076"/>
            <a:ext cx="2244725" cy="1377950"/>
            <a:chOff x="3301" y="2992"/>
            <a:chExt cx="1414" cy="868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xmlns="" id="{E55A95C0-81DD-4C40-4C0B-39FB17F2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2992"/>
              <a:ext cx="1410" cy="868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xmlns="" id="{A5968867-72E1-5235-6CD0-8BE5DFC5B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3276"/>
              <a:ext cx="14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xmlns="" id="{FCD65E04-FECE-918C-7F6A-4CA99756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012"/>
              <a:ext cx="1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sz="2000" dirty="0">
                  <a:latin typeface="+mj-lt"/>
                  <a:ea typeface="맑은 고딕" panose="020B0503020000020004" pitchFamily="50" charset="-127"/>
                </a:rPr>
                <a:t>일정 계획 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xmlns="" id="{CF6E80EC-9D07-7FE7-C2EB-ABAEA8E9A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516"/>
              <a:ext cx="277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xmlns="" id="{3E79C8AF-6FB0-C0FD-4E3B-12FAA2716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12"/>
              <a:ext cx="73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xmlns="" id="{4F483A50-66BA-7F5E-F8D8-8ACF8950B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3708"/>
              <a:ext cx="52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xmlns="" id="{08B23770-2FDE-7C21-63F8-9AE4823C6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3780"/>
              <a:ext cx="21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D55536D7-73FA-FD4B-8C37-943878097D25}"/>
              </a:ext>
            </a:extLst>
          </p:cNvPr>
          <p:cNvCxnSpPr>
            <a:cxnSpLocks/>
          </p:cNvCxnSpPr>
          <p:nvPr/>
        </p:nvCxnSpPr>
        <p:spPr>
          <a:xfrm flipH="1">
            <a:off x="3203848" y="2110429"/>
            <a:ext cx="1944216" cy="81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B188904-6DCB-07A3-142B-003906D587FD}"/>
              </a:ext>
            </a:extLst>
          </p:cNvPr>
          <p:cNvCxnSpPr>
            <a:cxnSpLocks/>
          </p:cNvCxnSpPr>
          <p:nvPr/>
        </p:nvCxnSpPr>
        <p:spPr>
          <a:xfrm flipH="1">
            <a:off x="3844605" y="2713300"/>
            <a:ext cx="1944216" cy="8192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852E39C-A2D5-7BB1-C809-B20C23E1E249}"/>
              </a:ext>
            </a:extLst>
          </p:cNvPr>
          <p:cNvSpPr txBox="1"/>
          <p:nvPr/>
        </p:nvSpPr>
        <p:spPr>
          <a:xfrm>
            <a:off x="3707904" y="1972424"/>
            <a:ext cx="69762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+mj-lt"/>
                <a:ea typeface="맑은 고딕" panose="020B0503020000020004" pitchFamily="50" charset="-127"/>
              </a:rPr>
              <a:t>면담</a:t>
            </a:r>
            <a:endParaRPr lang="ko-KR" altLang="en-US" sz="20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19DC5BD-E22F-B2B2-D009-329C5213BD52}"/>
              </a:ext>
            </a:extLst>
          </p:cNvPr>
          <p:cNvSpPr txBox="1"/>
          <p:nvPr/>
        </p:nvSpPr>
        <p:spPr>
          <a:xfrm>
            <a:off x="4469258" y="3136584"/>
            <a:ext cx="95410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피드백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1BB2E831-8578-B8E2-DC13-D8A64C7D8B44}"/>
              </a:ext>
            </a:extLst>
          </p:cNvPr>
          <p:cNvCxnSpPr>
            <a:cxnSpLocks/>
          </p:cNvCxnSpPr>
          <p:nvPr/>
        </p:nvCxnSpPr>
        <p:spPr>
          <a:xfrm flipH="1" flipV="1">
            <a:off x="3293557" y="4745702"/>
            <a:ext cx="1895000" cy="1955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5481F15-ACCD-5F9A-FA0B-80D3E81465C2}"/>
              </a:ext>
            </a:extLst>
          </p:cNvPr>
          <p:cNvSpPr txBox="1"/>
          <p:nvPr/>
        </p:nvSpPr>
        <p:spPr>
          <a:xfrm>
            <a:off x="3370369" y="4910264"/>
            <a:ext cx="182453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계획검토</a:t>
            </a:r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F33FB3E-106D-A72D-6B12-E34494B351BA}"/>
              </a:ext>
            </a:extLst>
          </p:cNvPr>
          <p:cNvSpPr txBox="1"/>
          <p:nvPr/>
        </p:nvSpPr>
        <p:spPr>
          <a:xfrm>
            <a:off x="792490" y="2588749"/>
            <a:ext cx="121058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요구분석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데이터</a:t>
            </a:r>
            <a:r>
              <a:rPr lang="en-US" altLang="ko-KR" sz="2400" dirty="0"/>
              <a:t>/</a:t>
            </a:r>
            <a:r>
              <a:rPr lang="ko-KR" altLang="en-US" sz="2400" dirty="0"/>
              <a:t>기능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6902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3</a:t>
            </a:r>
            <a:r>
              <a:rPr lang="ko-KR" altLang="en-US" dirty="0"/>
              <a:t>차 정규화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기본키가 아닌 속성에 종속적인 속성의 제거</a:t>
            </a:r>
            <a:r>
              <a:rPr lang="en-US" altLang="ko-KR" sz="2000" b="1" dirty="0"/>
              <a:t> </a:t>
            </a:r>
            <a:br>
              <a:rPr lang="en-US" altLang="ko-KR" sz="2000" b="1" dirty="0"/>
            </a:br>
            <a:r>
              <a:rPr lang="en-US" altLang="ko-KR" sz="2000" b="1" dirty="0"/>
              <a:t>- Transitive Dependency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D39000A-60D1-A33B-E2B9-E0D9029A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7" y="2597150"/>
            <a:ext cx="960438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87A59D3-093E-EF3A-F055-DFEA56B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7" y="3279775"/>
            <a:ext cx="960438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1,230,000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1,350,000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1,110,000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1,650,000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4DCB4EA1-BE8A-B181-8824-25A11FA8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7" y="2597150"/>
            <a:ext cx="458788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xmlns="" id="{100A7216-1776-E061-1B21-7D17D917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7" y="3279775"/>
            <a:ext cx="458788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C103667C-645B-99A5-C5F1-15034B89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7" y="2597150"/>
            <a:ext cx="61595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xmlns="" id="{A806E5BD-9174-3418-E3B8-D3DCF443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7" y="3279775"/>
            <a:ext cx="61595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심순애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성춘향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xmlns="" id="{543965E1-7EDB-8293-7667-3A46237D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" y="25971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9A4AA8D5-0841-9E43-0D13-39BCAE38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" y="32797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F316C5DC-317B-67CE-A3C0-272AFB5D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2597150"/>
            <a:ext cx="695325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xmlns="" id="{BD8A71DB-F972-984B-FD7E-FB140C5F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3279775"/>
            <a:ext cx="69532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xmlns="" id="{D3A32D61-92EF-092F-A95E-95959E4D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7150"/>
            <a:ext cx="774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DE22FDA2-84F8-CF15-73D4-0610558D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9775"/>
            <a:ext cx="7747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MN25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MN25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3E72ED73-4954-F448-700D-E55BECAB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268538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xmlns="" id="{BECA9969-E97D-E223-AF3D-85EEFCB0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597150"/>
            <a:ext cx="538162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xmlns="" id="{75F15CBA-C8C4-7FA0-FD4C-C2FE5C99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3279775"/>
            <a:ext cx="538162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MD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DBT</a:t>
            </a:r>
          </a:p>
        </p:txBody>
      </p:sp>
      <p:grpSp>
        <p:nvGrpSpPr>
          <p:cNvPr id="34" name="Group 25">
            <a:extLst>
              <a:ext uri="{FF2B5EF4-FFF2-40B4-BE49-F238E27FC236}">
                <a16:creationId xmlns:a16="http://schemas.microsoft.com/office/drawing/2014/main" xmlns="" id="{97EA5417-393D-EEF2-9496-58464C69EAF5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2268538"/>
            <a:ext cx="1535112" cy="3440112"/>
            <a:chOff x="4933" y="1429"/>
            <a:chExt cx="967" cy="2167"/>
          </a:xfrm>
        </p:grpSpPr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xmlns="" id="{4AE62A6E-3413-2A88-F13B-6CFDE90F4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1636"/>
              <a:ext cx="387" cy="3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D68781D-E7D2-C71F-D714-AAF02D2F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2066"/>
              <a:ext cx="387" cy="15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</a:t>
              </a:r>
            </a:p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DBD</a:t>
              </a:r>
            </a:p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DBT</a:t>
              </a: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xmlns="" id="{D944AD37-0F88-7F64-2621-5DE16D21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" y="1636"/>
              <a:ext cx="499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xmlns="" id="{0C8316E1-2CE8-0368-13FF-CCC7296C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" y="2066"/>
              <a:ext cx="499" cy="15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</a:t>
              </a:r>
            </a:p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</a:t>
              </a:r>
            </a:p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튜닝</a:t>
              </a: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xmlns="" id="{9FC00AC6-5CAE-C12A-FEC1-BE701F58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1429"/>
              <a:ext cx="4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</a:t>
              </a:r>
            </a:p>
          </p:txBody>
        </p:sp>
      </p:grpSp>
      <p:sp>
        <p:nvSpPr>
          <p:cNvPr id="40" name="Rectangle 26">
            <a:extLst>
              <a:ext uri="{FF2B5EF4-FFF2-40B4-BE49-F238E27FC236}">
                <a16:creationId xmlns:a16="http://schemas.microsoft.com/office/drawing/2014/main" xmlns="" id="{6F5932CD-C6FD-6EEA-4439-AF5DB2A6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2" y="2597150"/>
            <a:ext cx="7651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40D56426-7F84-1DC5-1D0F-2159647C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2" y="3279775"/>
            <a:ext cx="7651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xmlns="" id="{3EDAA450-253A-184C-F309-0EE17C48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26853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사원직무</a:t>
            </a:r>
          </a:p>
        </p:txBody>
      </p:sp>
    </p:spTree>
    <p:extLst>
      <p:ext uri="{BB962C8B-B14F-4D97-AF65-F5344CB8AC3E}">
        <p14:creationId xmlns:p14="http://schemas.microsoft.com/office/powerpoint/2010/main" xmlns="" val="2142416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4</a:t>
            </a:r>
            <a:r>
              <a:rPr lang="ko-KR" altLang="en-US" dirty="0"/>
              <a:t>차 정규화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특정 속성값에 따라 선택적인 속성의 제거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- Existence  Dependency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D3D7C9A-4712-ED6D-19EC-5E965FEF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74" y="2749550"/>
            <a:ext cx="458788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B7909704-06CE-5254-BEB6-44C4D027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74" y="3432175"/>
            <a:ext cx="458788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290C1D33-CAE5-76E2-52A2-67221118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749550"/>
            <a:ext cx="61595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FC754E1A-EAF0-C061-9889-26CB0031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432175"/>
            <a:ext cx="61595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심순애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성춘향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C3CEFF2B-3279-0017-45A9-541210A1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49" y="27495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5FC4D808-A153-8F10-2890-32ADB1AA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49" y="34321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4A2A374E-9DB5-09A7-AD45-51855484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024" y="2749550"/>
            <a:ext cx="754063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6BD50C88-6707-46E5-D073-5D991D8F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024" y="3432175"/>
            <a:ext cx="754063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EB24CC1B-7635-DF87-D2C5-36F7B027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787" y="2749550"/>
            <a:ext cx="896937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30039D57-ADDD-D8EF-C542-BB3E089AE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787" y="3432175"/>
            <a:ext cx="89693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SLMNGR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7C7F3C97-BB40-39AB-C267-16D48F49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12" y="2420938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60827183-9CA3-9A02-4519-3D41200A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224" y="2749550"/>
            <a:ext cx="9525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사원구분명</a:t>
            </a: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xmlns="" id="{1DE86192-7363-EF9F-C6C0-BC8A2F00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224" y="3432175"/>
            <a:ext cx="9525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xmlns="" id="{B9E65004-9AD3-5F47-AFCA-2F5621CC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149" y="27495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xmlns="" id="{653CCC8C-A80C-B84C-EF55-DBA9626F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149" y="34321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xmlns="" id="{732270B2-9D25-1858-9FC6-A972745E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012" y="242093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xmlns="" id="{902C5683-6E14-D0A0-0B08-E2399A6D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349" y="27495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xmlns="" id="{B0345F87-D958-66FA-2BE1-4006730D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349" y="34321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xmlns="" id="{5D97B5CB-8D6C-5CE8-5650-D4AB7CC3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349" y="27495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xmlns="" id="{CA810F02-6385-7B1B-4D8F-4A4D66F04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349" y="34321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xmlns="" id="{3C158D11-C503-96BE-6594-49CB717F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212" y="242093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영업사원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xmlns="" id="{3D06623E-8140-C8A4-A2DC-E51D3C02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49" y="2749550"/>
            <a:ext cx="714375" cy="596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xmlns="" id="{FADE2AC9-EFF1-51F0-7A0E-ABD9A19B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49" y="3432175"/>
            <a:ext cx="714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xmlns="" id="{F9F04BDB-0313-DEB2-74FF-009F599F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212" y="2420938"/>
            <a:ext cx="8784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매니저</a:t>
            </a:r>
          </a:p>
        </p:txBody>
      </p:sp>
    </p:spTree>
    <p:extLst>
      <p:ext uri="{BB962C8B-B14F-4D97-AF65-F5344CB8AC3E}">
        <p14:creationId xmlns:p14="http://schemas.microsoft.com/office/powerpoint/2010/main" xmlns="" val="400915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4</a:t>
            </a:r>
            <a:r>
              <a:rPr lang="ko-KR" altLang="en-US" dirty="0"/>
              <a:t>차 정규형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9442B4D-F8D7-F660-E8E7-C5B9A57C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8" y="1351860"/>
            <a:ext cx="2692400" cy="471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6555EF4-4E57-75BA-C524-1F2BD9CE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36" y="3774385"/>
            <a:ext cx="690562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xmlns="" id="{DFA12F37-3E37-1DE1-D4F7-C064799D5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1" y="2859985"/>
            <a:ext cx="915987" cy="392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사원직무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xmlns="" id="{F556ED96-C30E-2707-D7EF-457531A0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23" y="1883673"/>
            <a:ext cx="663575" cy="390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52FD9630-0E4F-3024-E13E-021B1E9AD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86" y="227896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xmlns="" id="{08E9F8A7-8ECB-0F76-717E-77BF10DE0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61" y="2380560"/>
            <a:ext cx="90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xmlns="" id="{749225A9-60D2-E1E4-9D30-6D4ED82CF2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086" y="2788548"/>
            <a:ext cx="84137" cy="6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xmlns="" id="{DFA00316-05CD-FFFF-B798-4E69E4487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61" y="2339285"/>
            <a:ext cx="90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xmlns="" id="{E09B2C26-0BD5-C4E3-FFEB-E79474BB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73" y="2721873"/>
            <a:ext cx="65088" cy="587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xmlns="" id="{AB416C9B-4D16-5620-3744-3A5BDA175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61" y="2790135"/>
            <a:ext cx="82550" cy="61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xmlns="" id="{A5910E49-1C62-E128-EF4D-476C34EA0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548" y="3086998"/>
            <a:ext cx="0" cy="696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xmlns="" id="{FE57AA45-EDBC-E2BF-A9B6-21F8E72BB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148" y="308858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xmlns="" id="{BFD4255A-F0E0-C50A-CA8E-8478CD6A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723" y="301397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xmlns="" id="{742AED8E-31CB-BC4C-69B9-233205405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36" y="301397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xmlns="" id="{4F04CD32-5B3B-23B2-CB13-83FD0DAC1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323" y="3093348"/>
            <a:ext cx="0" cy="690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xmlns="" id="{96ECC3B8-C077-5C02-5637-790AB8B3C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6961" y="3655323"/>
            <a:ext cx="730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21">
            <a:extLst>
              <a:ext uri="{FF2B5EF4-FFF2-40B4-BE49-F238E27FC236}">
                <a16:creationId xmlns:a16="http://schemas.microsoft.com/office/drawing/2014/main" xmlns="" id="{3AC849E2-BADB-8C59-D51D-5FDD4B24E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2348" y="3655323"/>
            <a:ext cx="6985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22">
            <a:extLst>
              <a:ext uri="{FF2B5EF4-FFF2-40B4-BE49-F238E27FC236}">
                <a16:creationId xmlns:a16="http://schemas.microsoft.com/office/drawing/2014/main" xmlns="" id="{3C550A76-5918-8C20-553C-57791932D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1873" y="3647385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xmlns="" id="{7A00A5AE-4C13-1537-B934-114414E5BF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62223" y="3690248"/>
            <a:ext cx="68263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24">
            <a:extLst>
              <a:ext uri="{FF2B5EF4-FFF2-40B4-BE49-F238E27FC236}">
                <a16:creationId xmlns:a16="http://schemas.microsoft.com/office/drawing/2014/main" xmlns="" id="{B09AF637-111A-F76D-1FF6-2F8EE201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61" y="3599760"/>
            <a:ext cx="84137" cy="82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xmlns="" id="{314DF705-5E7A-BF07-BA77-F7E7C8D35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373" y="3693423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xmlns="" id="{8C57A4B7-837F-4CE7-E466-4ACCF5047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323" y="3088585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27">
            <a:extLst>
              <a:ext uri="{FF2B5EF4-FFF2-40B4-BE49-F238E27FC236}">
                <a16:creationId xmlns:a16="http://schemas.microsoft.com/office/drawing/2014/main" xmlns="" id="{161AA30F-5164-F1A4-1227-C5347E409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123" y="301397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xmlns="" id="{9D5ABFEE-46BC-CF38-E35A-11D26B01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736" y="3013973"/>
            <a:ext cx="0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xmlns="" id="{5CC9F81F-B6F1-216A-9F0A-F1626B33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98" y="2836173"/>
            <a:ext cx="920750" cy="392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사원기술</a:t>
            </a:r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xmlns="" id="{D183DCA6-09EB-76B2-E2CB-EE86CD6D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36" y="3704535"/>
            <a:ext cx="800100" cy="390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xmlns="" id="{95BA3856-D2F2-CFDD-C0D7-BAD8C18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11" y="1883673"/>
            <a:ext cx="663575" cy="390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59" name="Line 32">
            <a:extLst>
              <a:ext uri="{FF2B5EF4-FFF2-40B4-BE49-F238E27FC236}">
                <a16:creationId xmlns:a16="http://schemas.microsoft.com/office/drawing/2014/main" xmlns="" id="{3F30EC9A-34DB-CD9F-C77F-A73C5E931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298" y="225514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Line 33">
            <a:extLst>
              <a:ext uri="{FF2B5EF4-FFF2-40B4-BE49-F238E27FC236}">
                <a16:creationId xmlns:a16="http://schemas.microsoft.com/office/drawing/2014/main" xmlns="" id="{3F5BFA1E-9480-8A26-EE35-72E2469E0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0561" y="2380560"/>
            <a:ext cx="92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34">
            <a:extLst>
              <a:ext uri="{FF2B5EF4-FFF2-40B4-BE49-F238E27FC236}">
                <a16:creationId xmlns:a16="http://schemas.microsoft.com/office/drawing/2014/main" xmlns="" id="{CF84B80D-2EB8-908B-0515-9E68BB728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8186" y="2701235"/>
            <a:ext cx="8255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Line 35">
            <a:extLst>
              <a:ext uri="{FF2B5EF4-FFF2-40B4-BE49-F238E27FC236}">
                <a16:creationId xmlns:a16="http://schemas.microsoft.com/office/drawing/2014/main" xmlns="" id="{949512D8-C0A4-0A3C-7028-64EFA6729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0561" y="2339285"/>
            <a:ext cx="92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xmlns="" id="{7DFB5A91-4187-79D5-566F-6F7E4B09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73" y="2634560"/>
            <a:ext cx="65088" cy="587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Line 37">
            <a:extLst>
              <a:ext uri="{FF2B5EF4-FFF2-40B4-BE49-F238E27FC236}">
                <a16:creationId xmlns:a16="http://schemas.microsoft.com/office/drawing/2014/main" xmlns="" id="{4F747E4B-57EA-CB10-8E15-E20B0C5B2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0873" y="2702823"/>
            <a:ext cx="84138" cy="61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38">
            <a:extLst>
              <a:ext uri="{FF2B5EF4-FFF2-40B4-BE49-F238E27FC236}">
                <a16:creationId xmlns:a16="http://schemas.microsoft.com/office/drawing/2014/main" xmlns="" id="{23DE2F47-E5DE-8D38-87D8-C3D4B7F24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8" y="5163448"/>
            <a:ext cx="977900" cy="390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영업사원</a:t>
            </a:r>
          </a:p>
        </p:txBody>
      </p:sp>
      <p:sp>
        <p:nvSpPr>
          <p:cNvPr id="66" name="Rectangle 39">
            <a:extLst>
              <a:ext uri="{FF2B5EF4-FFF2-40B4-BE49-F238E27FC236}">
                <a16:creationId xmlns:a16="http://schemas.microsoft.com/office/drawing/2014/main" xmlns="" id="{54B3C2B1-5455-418B-7128-E2A6BB16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36" y="5163448"/>
            <a:ext cx="868362" cy="390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매니저</a:t>
            </a:r>
          </a:p>
        </p:txBody>
      </p:sp>
      <p:sp>
        <p:nvSpPr>
          <p:cNvPr id="67" name="Line 40">
            <a:extLst>
              <a:ext uri="{FF2B5EF4-FFF2-40B4-BE49-F238E27FC236}">
                <a16:creationId xmlns:a16="http://schemas.microsoft.com/office/drawing/2014/main" xmlns="" id="{96BDDBF5-4FC4-B643-9B9F-F10F6B04F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711" y="4161735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Group 44">
            <a:extLst>
              <a:ext uri="{FF2B5EF4-FFF2-40B4-BE49-F238E27FC236}">
                <a16:creationId xmlns:a16="http://schemas.microsoft.com/office/drawing/2014/main" xmlns="" id="{14EC2453-A93D-65D5-2F3B-4EC90A163C50}"/>
              </a:ext>
            </a:extLst>
          </p:cNvPr>
          <p:cNvGrpSpPr>
            <a:grpSpLocks/>
          </p:cNvGrpSpPr>
          <p:nvPr/>
        </p:nvGrpSpPr>
        <p:grpSpPr bwMode="auto">
          <a:xfrm>
            <a:off x="684348" y="4510985"/>
            <a:ext cx="1227138" cy="604838"/>
            <a:chOff x="784" y="2906"/>
            <a:chExt cx="773" cy="381"/>
          </a:xfrm>
        </p:grpSpPr>
        <p:sp>
          <p:nvSpPr>
            <p:cNvPr id="69" name="Line 41">
              <a:extLst>
                <a:ext uri="{FF2B5EF4-FFF2-40B4-BE49-F238E27FC236}">
                  <a16:creationId xmlns:a16="http://schemas.microsoft.com/office/drawing/2014/main" xmlns="" id="{019292FE-1A6B-A814-CF0D-038A5F5F1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906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Line 42">
              <a:extLst>
                <a:ext uri="{FF2B5EF4-FFF2-40B4-BE49-F238E27FC236}">
                  <a16:creationId xmlns:a16="http://schemas.microsoft.com/office/drawing/2014/main" xmlns="" id="{CDDF510E-10E6-B469-4D91-57EB12BC6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2906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Line 43">
              <a:extLst>
                <a:ext uri="{FF2B5EF4-FFF2-40B4-BE49-F238E27FC236}">
                  <a16:creationId xmlns:a16="http://schemas.microsoft.com/office/drawing/2014/main" xmlns="" id="{0580D1D6-B4B9-F823-7ADA-A6F8E738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2906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Line 45">
            <a:extLst>
              <a:ext uri="{FF2B5EF4-FFF2-40B4-BE49-F238E27FC236}">
                <a16:creationId xmlns:a16="http://schemas.microsoft.com/office/drawing/2014/main" xmlns="" id="{02A9255F-E49A-0E2C-6E87-FB37E8B6D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8386" y="4288735"/>
            <a:ext cx="90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Line 46">
            <a:extLst>
              <a:ext uri="{FF2B5EF4-FFF2-40B4-BE49-F238E27FC236}">
                <a16:creationId xmlns:a16="http://schemas.microsoft.com/office/drawing/2014/main" xmlns="" id="{CCA7564D-CE98-02E1-0DA8-265C0CCD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8386" y="4247460"/>
            <a:ext cx="90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Oval 47">
            <a:extLst>
              <a:ext uri="{FF2B5EF4-FFF2-40B4-BE49-F238E27FC236}">
                <a16:creationId xmlns:a16="http://schemas.microsoft.com/office/drawing/2014/main" xmlns="" id="{986C020B-16BA-F88F-920D-D5C27BA8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23" y="4888810"/>
            <a:ext cx="63500" cy="587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48">
            <a:extLst>
              <a:ext uri="{FF2B5EF4-FFF2-40B4-BE49-F238E27FC236}">
                <a16:creationId xmlns:a16="http://schemas.microsoft.com/office/drawing/2014/main" xmlns="" id="{A767B539-FE42-5E8F-7D16-40E02548A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786" y="5030098"/>
            <a:ext cx="11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Oval 49">
            <a:extLst>
              <a:ext uri="{FF2B5EF4-FFF2-40B4-BE49-F238E27FC236}">
                <a16:creationId xmlns:a16="http://schemas.microsoft.com/office/drawing/2014/main" xmlns="" id="{42887DF5-70F2-BA71-973A-1C2168549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273" y="4888810"/>
            <a:ext cx="65088" cy="587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Line 50">
            <a:extLst>
              <a:ext uri="{FF2B5EF4-FFF2-40B4-BE49-F238E27FC236}">
                <a16:creationId xmlns:a16="http://schemas.microsoft.com/office/drawing/2014/main" xmlns="" id="{E24B04A3-086D-E99B-64F2-61540F28F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923" y="5030098"/>
            <a:ext cx="11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Group 57">
            <a:extLst>
              <a:ext uri="{FF2B5EF4-FFF2-40B4-BE49-F238E27FC236}">
                <a16:creationId xmlns:a16="http://schemas.microsoft.com/office/drawing/2014/main" xmlns="" id="{D158E32B-7365-44EB-975D-6F5645F4AA35}"/>
              </a:ext>
            </a:extLst>
          </p:cNvPr>
          <p:cNvGrpSpPr>
            <a:grpSpLocks/>
          </p:cNvGrpSpPr>
          <p:nvPr/>
        </p:nvGrpSpPr>
        <p:grpSpPr bwMode="auto">
          <a:xfrm>
            <a:off x="1573348" y="3823598"/>
            <a:ext cx="323850" cy="265112"/>
            <a:chOff x="1344" y="2473"/>
            <a:chExt cx="204" cy="167"/>
          </a:xfrm>
        </p:grpSpPr>
        <p:sp>
          <p:nvSpPr>
            <p:cNvPr id="79" name="Line 51">
              <a:extLst>
                <a:ext uri="{FF2B5EF4-FFF2-40B4-BE49-F238E27FC236}">
                  <a16:creationId xmlns:a16="http://schemas.microsoft.com/office/drawing/2014/main" xmlns="" id="{81051909-1774-7AED-ED3E-4C5C29120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55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Line 52">
              <a:extLst>
                <a:ext uri="{FF2B5EF4-FFF2-40B4-BE49-F238E27FC236}">
                  <a16:creationId xmlns:a16="http://schemas.microsoft.com/office/drawing/2014/main" xmlns="" id="{41349876-0467-C319-314E-DFA70DB5E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1" y="2511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Line 53">
              <a:extLst>
                <a:ext uri="{FF2B5EF4-FFF2-40B4-BE49-F238E27FC236}">
                  <a16:creationId xmlns:a16="http://schemas.microsoft.com/office/drawing/2014/main" xmlns="" id="{8FBF0F96-4F3B-69EC-6727-3FA368812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7" y="2558"/>
              <a:ext cx="2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Line 54">
              <a:extLst>
                <a:ext uri="{FF2B5EF4-FFF2-40B4-BE49-F238E27FC236}">
                  <a16:creationId xmlns:a16="http://schemas.microsoft.com/office/drawing/2014/main" xmlns="" id="{A3E3C784-429E-0FEA-1E92-F763F525D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6" y="2511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Oval 55">
              <a:extLst>
                <a:ext uri="{FF2B5EF4-FFF2-40B4-BE49-F238E27FC236}">
                  <a16:creationId xmlns:a16="http://schemas.microsoft.com/office/drawing/2014/main" xmlns="" id="{F8D750C2-E199-530C-1895-5AB50DF7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522"/>
              <a:ext cx="17" cy="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Line 56">
              <a:extLst>
                <a:ext uri="{FF2B5EF4-FFF2-40B4-BE49-F238E27FC236}">
                  <a16:creationId xmlns:a16="http://schemas.microsoft.com/office/drawing/2014/main" xmlns="" id="{6BF168BD-9D39-95C6-198E-963AE4498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2473"/>
              <a:ext cx="22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Group 63">
            <a:extLst>
              <a:ext uri="{FF2B5EF4-FFF2-40B4-BE49-F238E27FC236}">
                <a16:creationId xmlns:a16="http://schemas.microsoft.com/office/drawing/2014/main" xmlns="" id="{F37C415D-C880-1FE8-2F3A-938F5C6CFB87}"/>
              </a:ext>
            </a:extLst>
          </p:cNvPr>
          <p:cNvGrpSpPr>
            <a:grpSpLocks/>
          </p:cNvGrpSpPr>
          <p:nvPr/>
        </p:nvGrpSpPr>
        <p:grpSpPr bwMode="auto">
          <a:xfrm>
            <a:off x="5288098" y="1116910"/>
            <a:ext cx="1306513" cy="1517650"/>
            <a:chOff x="3684" y="768"/>
            <a:chExt cx="823" cy="956"/>
          </a:xfrm>
        </p:grpSpPr>
        <p:sp>
          <p:nvSpPr>
            <p:cNvPr id="86" name="Rectangle 58">
              <a:extLst>
                <a:ext uri="{FF2B5EF4-FFF2-40B4-BE49-F238E27FC236}">
                  <a16:creationId xmlns:a16="http://schemas.microsoft.com/office/drawing/2014/main" xmlns="" id="{EE7A6364-933D-7067-A370-E9758159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939"/>
              <a:ext cx="328" cy="2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xmlns="" id="{FE3986A9-F6A8-BAB8-F8C5-6FEE0BF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216"/>
              <a:ext cx="328" cy="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DBD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DBT</a:t>
              </a:r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xmlns="" id="{3C13D83B-1EC0-9628-975C-1E2B6E9D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939"/>
              <a:ext cx="424" cy="2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직무명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xmlns="" id="{CCC264C9-3530-4191-F242-46C16154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216"/>
              <a:ext cx="424" cy="5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튜닝</a:t>
              </a:r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xmlns="" id="{906E68CB-2B7A-FF74-BE23-4F409FFD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768"/>
              <a:ext cx="3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</a:t>
              </a:r>
            </a:p>
          </p:txBody>
        </p:sp>
      </p:grpSp>
      <p:grpSp>
        <p:nvGrpSpPr>
          <p:cNvPr id="91" name="Group 71">
            <a:extLst>
              <a:ext uri="{FF2B5EF4-FFF2-40B4-BE49-F238E27FC236}">
                <a16:creationId xmlns:a16="http://schemas.microsoft.com/office/drawing/2014/main" xmlns="" id="{BC37FD3B-3BB3-08AF-8620-A62A23DF0520}"/>
              </a:ext>
            </a:extLst>
          </p:cNvPr>
          <p:cNvGrpSpPr>
            <a:grpSpLocks/>
          </p:cNvGrpSpPr>
          <p:nvPr/>
        </p:nvGrpSpPr>
        <p:grpSpPr bwMode="auto">
          <a:xfrm>
            <a:off x="3079886" y="1116910"/>
            <a:ext cx="2068512" cy="1441450"/>
            <a:chOff x="2293" y="768"/>
            <a:chExt cx="1303" cy="908"/>
          </a:xfrm>
        </p:grpSpPr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xmlns="" id="{52A2B119-E6C8-0CA1-13BE-DFB520358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932"/>
              <a:ext cx="530" cy="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급여</a:t>
              </a:r>
            </a:p>
          </p:txBody>
        </p:sp>
        <p:sp>
          <p:nvSpPr>
            <p:cNvPr id="93" name="Rectangle 65">
              <a:extLst>
                <a:ext uri="{FF2B5EF4-FFF2-40B4-BE49-F238E27FC236}">
                  <a16:creationId xmlns:a16="http://schemas.microsoft.com/office/drawing/2014/main" xmlns="" id="{054E9A9D-4432-CE69-E8DF-66B62B1C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1193"/>
              <a:ext cx="530" cy="4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1,230,000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1,350,000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1,110,000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1,650,000</a:t>
              </a:r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xmlns="" id="{D455E02A-4A40-0031-B9E1-677318C6D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932"/>
              <a:ext cx="297" cy="2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  <p:sp>
          <p:nvSpPr>
            <p:cNvPr id="95" name="Rectangle 67">
              <a:extLst>
                <a:ext uri="{FF2B5EF4-FFF2-40B4-BE49-F238E27FC236}">
                  <a16:creationId xmlns:a16="http://schemas.microsoft.com/office/drawing/2014/main" xmlns="" id="{F8886016-1487-34D4-D11C-FB8CC354C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193"/>
              <a:ext cx="297" cy="4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DBT</a:t>
              </a:r>
            </a:p>
          </p:txBody>
        </p:sp>
        <p:sp>
          <p:nvSpPr>
            <p:cNvPr id="96" name="Rectangle 68">
              <a:extLst>
                <a:ext uri="{FF2B5EF4-FFF2-40B4-BE49-F238E27FC236}">
                  <a16:creationId xmlns:a16="http://schemas.microsoft.com/office/drawing/2014/main" xmlns="" id="{84990862-B67A-6825-D333-0B5AA667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932"/>
              <a:ext cx="423" cy="2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사원번호</a:t>
              </a:r>
            </a:p>
          </p:txBody>
        </p:sp>
        <p:sp>
          <p:nvSpPr>
            <p:cNvPr id="97" name="Rectangle 69">
              <a:extLst>
                <a:ext uri="{FF2B5EF4-FFF2-40B4-BE49-F238E27FC236}">
                  <a16:creationId xmlns:a16="http://schemas.microsoft.com/office/drawing/2014/main" xmlns="" id="{B29440B7-9109-4F5E-A119-5AF4A132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193"/>
              <a:ext cx="423" cy="4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215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Rectangle 70">
              <a:extLst>
                <a:ext uri="{FF2B5EF4-FFF2-40B4-BE49-F238E27FC236}">
                  <a16:creationId xmlns:a16="http://schemas.microsoft.com/office/drawing/2014/main" xmlns="" id="{93316EAB-BCCD-BBF0-8305-0841A35C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768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사원직무</a:t>
              </a:r>
            </a:p>
          </p:txBody>
        </p:sp>
      </p:grpSp>
      <p:grpSp>
        <p:nvGrpSpPr>
          <p:cNvPr id="99" name="Group 81">
            <a:extLst>
              <a:ext uri="{FF2B5EF4-FFF2-40B4-BE49-F238E27FC236}">
                <a16:creationId xmlns:a16="http://schemas.microsoft.com/office/drawing/2014/main" xmlns="" id="{1ADD002A-0138-D7B3-71CB-1A877617D67D}"/>
              </a:ext>
            </a:extLst>
          </p:cNvPr>
          <p:cNvGrpSpPr>
            <a:grpSpLocks/>
          </p:cNvGrpSpPr>
          <p:nvPr/>
        </p:nvGrpSpPr>
        <p:grpSpPr bwMode="auto">
          <a:xfrm>
            <a:off x="3051311" y="2621860"/>
            <a:ext cx="2478087" cy="1536700"/>
            <a:chOff x="2275" y="1716"/>
            <a:chExt cx="1561" cy="968"/>
          </a:xfrm>
        </p:grpSpPr>
        <p:sp>
          <p:nvSpPr>
            <p:cNvPr id="100" name="Rectangle 72">
              <a:extLst>
                <a:ext uri="{FF2B5EF4-FFF2-40B4-BE49-F238E27FC236}">
                  <a16:creationId xmlns:a16="http://schemas.microsoft.com/office/drawing/2014/main" xmlns="" id="{3309AAFD-2CFC-3BD5-3B6A-53EB859EC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896"/>
              <a:ext cx="272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</a:p>
          </p:txBody>
        </p:sp>
        <p:sp>
          <p:nvSpPr>
            <p:cNvPr id="101" name="Rectangle 73">
              <a:extLst>
                <a:ext uri="{FF2B5EF4-FFF2-40B4-BE49-F238E27FC236}">
                  <a16:creationId xmlns:a16="http://schemas.microsoft.com/office/drawing/2014/main" xmlns="" id="{BD5DA098-F363-D31A-621C-B00D502A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188"/>
              <a:ext cx="272" cy="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경기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광주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대전</a:t>
              </a:r>
            </a:p>
          </p:txBody>
        </p:sp>
        <p:sp>
          <p:nvSpPr>
            <p:cNvPr id="102" name="Rectangle 74">
              <a:extLst>
                <a:ext uri="{FF2B5EF4-FFF2-40B4-BE49-F238E27FC236}">
                  <a16:creationId xmlns:a16="http://schemas.microsoft.com/office/drawing/2014/main" xmlns="" id="{FF3BB97C-1CF1-1C1D-F01D-378BE516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896"/>
              <a:ext cx="366" cy="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성명</a:t>
              </a:r>
            </a:p>
          </p:txBody>
        </p:sp>
        <p:sp>
          <p:nvSpPr>
            <p:cNvPr id="103" name="Rectangle 75">
              <a:extLst>
                <a:ext uri="{FF2B5EF4-FFF2-40B4-BE49-F238E27FC236}">
                  <a16:creationId xmlns:a16="http://schemas.microsoft.com/office/drawing/2014/main" xmlns="" id="{60416916-FB54-3D4D-EDD1-AA43D2A4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88"/>
              <a:ext cx="366" cy="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이수일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심순애</a:t>
              </a:r>
            </a:p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성춘향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76">
              <a:extLst>
                <a:ext uri="{FF2B5EF4-FFF2-40B4-BE49-F238E27FC236}">
                  <a16:creationId xmlns:a16="http://schemas.microsoft.com/office/drawing/2014/main" xmlns="" id="{B5AAED85-83B8-0574-D337-4B2C8951D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896"/>
              <a:ext cx="423" cy="2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사원번호</a:t>
              </a:r>
            </a:p>
          </p:txBody>
        </p:sp>
        <p:sp>
          <p:nvSpPr>
            <p:cNvPr id="105" name="Rectangle 77">
              <a:extLst>
                <a:ext uri="{FF2B5EF4-FFF2-40B4-BE49-F238E27FC236}">
                  <a16:creationId xmlns:a16="http://schemas.microsoft.com/office/drawing/2014/main" xmlns="" id="{38566CCC-8DB9-962B-E16B-D7A551AFF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2188"/>
              <a:ext cx="423" cy="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215</a:t>
              </a:r>
            </a:p>
          </p:txBody>
        </p:sp>
        <p:sp>
          <p:nvSpPr>
            <p:cNvPr id="106" name="Rectangle 78">
              <a:extLst>
                <a:ext uri="{FF2B5EF4-FFF2-40B4-BE49-F238E27FC236}">
                  <a16:creationId xmlns:a16="http://schemas.microsoft.com/office/drawing/2014/main" xmlns="" id="{69F2EA45-A754-904D-50CD-199C1329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716"/>
              <a:ext cx="3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</a:t>
              </a:r>
            </a:p>
          </p:txBody>
        </p:sp>
        <p:sp>
          <p:nvSpPr>
            <p:cNvPr id="107" name="Rectangle 79">
              <a:extLst>
                <a:ext uri="{FF2B5EF4-FFF2-40B4-BE49-F238E27FC236}">
                  <a16:creationId xmlns:a16="http://schemas.microsoft.com/office/drawing/2014/main" xmlns="" id="{0FDE0352-F4CC-E4EC-BC60-A94F8E4C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896"/>
              <a:ext cx="424" cy="2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사원구분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  <p:sp>
          <p:nvSpPr>
            <p:cNvPr id="108" name="Rectangle 80">
              <a:extLst>
                <a:ext uri="{FF2B5EF4-FFF2-40B4-BE49-F238E27FC236}">
                  <a16:creationId xmlns:a16="http://schemas.microsoft.com/office/drawing/2014/main" xmlns="" id="{2F8BD656-703C-7467-536C-4534EF5D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188"/>
              <a:ext cx="424" cy="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109" name="Group 87">
            <a:extLst>
              <a:ext uri="{FF2B5EF4-FFF2-40B4-BE49-F238E27FC236}">
                <a16:creationId xmlns:a16="http://schemas.microsoft.com/office/drawing/2014/main" xmlns="" id="{A0B082C4-148D-0062-4DB1-CD1155E3B46B}"/>
              </a:ext>
            </a:extLst>
          </p:cNvPr>
          <p:cNvGrpSpPr>
            <a:grpSpLocks/>
          </p:cNvGrpSpPr>
          <p:nvPr/>
        </p:nvGrpSpPr>
        <p:grpSpPr bwMode="auto">
          <a:xfrm>
            <a:off x="3051311" y="4298260"/>
            <a:ext cx="1663700" cy="1460500"/>
            <a:chOff x="2275" y="2772"/>
            <a:chExt cx="1048" cy="920"/>
          </a:xfrm>
        </p:grpSpPr>
        <p:sp>
          <p:nvSpPr>
            <p:cNvPr id="110" name="Rectangle 82">
              <a:extLst>
                <a:ext uri="{FF2B5EF4-FFF2-40B4-BE49-F238E27FC236}">
                  <a16:creationId xmlns:a16="http://schemas.microsoft.com/office/drawing/2014/main" xmlns="" id="{F30EFAF4-50E7-D4DA-31A7-9FF4125FD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944"/>
              <a:ext cx="56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사원구분명</a:t>
              </a:r>
            </a:p>
          </p:txBody>
        </p:sp>
        <p:sp>
          <p:nvSpPr>
            <p:cNvPr id="111" name="Rectangle 83">
              <a:extLst>
                <a:ext uri="{FF2B5EF4-FFF2-40B4-BE49-F238E27FC236}">
                  <a16:creationId xmlns:a16="http://schemas.microsoft.com/office/drawing/2014/main" xmlns="" id="{5037BD5C-98D2-C87C-4412-08ED4A407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3221"/>
              <a:ext cx="566" cy="4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Manager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Support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Person</a:t>
              </a:r>
            </a:p>
          </p:txBody>
        </p:sp>
        <p:sp>
          <p:nvSpPr>
            <p:cNvPr id="112" name="Rectangle 84">
              <a:extLst>
                <a:ext uri="{FF2B5EF4-FFF2-40B4-BE49-F238E27FC236}">
                  <a16:creationId xmlns:a16="http://schemas.microsoft.com/office/drawing/2014/main" xmlns="" id="{0FCE2520-2BED-1197-58C0-70374EEA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2944"/>
              <a:ext cx="423" cy="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사원구분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  <p:sp>
          <p:nvSpPr>
            <p:cNvPr id="113" name="Rectangle 85">
              <a:extLst>
                <a:ext uri="{FF2B5EF4-FFF2-40B4-BE49-F238E27FC236}">
                  <a16:creationId xmlns:a16="http://schemas.microsoft.com/office/drawing/2014/main" xmlns="" id="{265EB839-99C4-C942-6419-0AA015C0B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221"/>
              <a:ext cx="423" cy="4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14" name="Rectangle 86">
              <a:extLst>
                <a:ext uri="{FF2B5EF4-FFF2-40B4-BE49-F238E27FC236}">
                  <a16:creationId xmlns:a16="http://schemas.microsoft.com/office/drawing/2014/main" xmlns="" id="{2777ECB4-B0B1-36E2-597E-750BCC0D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772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사원구분</a:t>
              </a:r>
            </a:p>
          </p:txBody>
        </p:sp>
      </p:grpSp>
      <p:grpSp>
        <p:nvGrpSpPr>
          <p:cNvPr id="115" name="Group 95">
            <a:extLst>
              <a:ext uri="{FF2B5EF4-FFF2-40B4-BE49-F238E27FC236}">
                <a16:creationId xmlns:a16="http://schemas.microsoft.com/office/drawing/2014/main" xmlns="" id="{F677FBDB-78D5-51B3-0356-6C244046AA49}"/>
              </a:ext>
            </a:extLst>
          </p:cNvPr>
          <p:cNvGrpSpPr>
            <a:grpSpLocks/>
          </p:cNvGrpSpPr>
          <p:nvPr/>
        </p:nvGrpSpPr>
        <p:grpSpPr bwMode="auto">
          <a:xfrm>
            <a:off x="6813686" y="2564710"/>
            <a:ext cx="2220912" cy="1897063"/>
            <a:chOff x="4645" y="1680"/>
            <a:chExt cx="1399" cy="1195"/>
          </a:xfrm>
        </p:grpSpPr>
        <p:sp>
          <p:nvSpPr>
            <p:cNvPr id="116" name="Rectangle 88">
              <a:extLst>
                <a:ext uri="{FF2B5EF4-FFF2-40B4-BE49-F238E27FC236}">
                  <a16:creationId xmlns:a16="http://schemas.microsoft.com/office/drawing/2014/main" xmlns="" id="{7DA34255-1CA9-A359-E997-517226F18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680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사원기술</a:t>
              </a:r>
            </a:p>
          </p:txBody>
        </p:sp>
        <p:sp>
          <p:nvSpPr>
            <p:cNvPr id="117" name="Rectangle 89">
              <a:extLst>
                <a:ext uri="{FF2B5EF4-FFF2-40B4-BE49-F238E27FC236}">
                  <a16:creationId xmlns:a16="http://schemas.microsoft.com/office/drawing/2014/main" xmlns="" id="{2D0E67DD-0D00-06E8-E9B2-7166859A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1853"/>
              <a:ext cx="438" cy="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사원번호</a:t>
              </a:r>
            </a:p>
          </p:txBody>
        </p:sp>
        <p:sp>
          <p:nvSpPr>
            <p:cNvPr id="118" name="Rectangle 90">
              <a:extLst>
                <a:ext uri="{FF2B5EF4-FFF2-40B4-BE49-F238E27FC236}">
                  <a16:creationId xmlns:a16="http://schemas.microsoft.com/office/drawing/2014/main" xmlns="" id="{C65D56E5-BCB0-9A7E-8039-CE7E90643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2049"/>
              <a:ext cx="438" cy="8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215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91">
              <a:extLst>
                <a:ext uri="{FF2B5EF4-FFF2-40B4-BE49-F238E27FC236}">
                  <a16:creationId xmlns:a16="http://schemas.microsoft.com/office/drawing/2014/main" xmlns="" id="{6C5A9099-A8B4-64E1-F730-12ED4400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853"/>
              <a:ext cx="427" cy="1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기술레벨</a:t>
              </a:r>
            </a:p>
          </p:txBody>
        </p:sp>
        <p:sp>
          <p:nvSpPr>
            <p:cNvPr id="120" name="Rectangle 92">
              <a:extLst>
                <a:ext uri="{FF2B5EF4-FFF2-40B4-BE49-F238E27FC236}">
                  <a16:creationId xmlns:a16="http://schemas.microsoft.com/office/drawing/2014/main" xmlns="" id="{1A303CC1-2B8B-F0F8-60E5-E87968A81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2049"/>
              <a:ext cx="427" cy="8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93">
              <a:extLst>
                <a:ext uri="{FF2B5EF4-FFF2-40B4-BE49-F238E27FC236}">
                  <a16:creationId xmlns:a16="http://schemas.microsoft.com/office/drawing/2014/main" xmlns="" id="{6C555170-D38E-5417-481E-B57F0A5B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1853"/>
              <a:ext cx="476" cy="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기술코드</a:t>
              </a:r>
            </a:p>
          </p:txBody>
        </p:sp>
        <p:sp>
          <p:nvSpPr>
            <p:cNvPr id="122" name="Rectangle 94">
              <a:extLst>
                <a:ext uri="{FF2B5EF4-FFF2-40B4-BE49-F238E27FC236}">
                  <a16:creationId xmlns:a16="http://schemas.microsoft.com/office/drawing/2014/main" xmlns="" id="{44276493-9C24-8A4F-FA1C-432B88FE0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049"/>
              <a:ext cx="476" cy="8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IO13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IO14</a:t>
              </a:r>
            </a:p>
          </p:txBody>
        </p:sp>
      </p:grpSp>
      <p:grpSp>
        <p:nvGrpSpPr>
          <p:cNvPr id="123" name="Group 101">
            <a:extLst>
              <a:ext uri="{FF2B5EF4-FFF2-40B4-BE49-F238E27FC236}">
                <a16:creationId xmlns:a16="http://schemas.microsoft.com/office/drawing/2014/main" xmlns="" id="{304823D6-1906-CE7C-8C55-8C9162A1AF40}"/>
              </a:ext>
            </a:extLst>
          </p:cNvPr>
          <p:cNvGrpSpPr>
            <a:grpSpLocks/>
          </p:cNvGrpSpPr>
          <p:nvPr/>
        </p:nvGrpSpPr>
        <p:grpSpPr bwMode="auto">
          <a:xfrm>
            <a:off x="6834323" y="1116910"/>
            <a:ext cx="1970088" cy="1365250"/>
            <a:chOff x="4658" y="768"/>
            <a:chExt cx="1241" cy="860"/>
          </a:xfrm>
        </p:grpSpPr>
        <p:sp>
          <p:nvSpPr>
            <p:cNvPr id="124" name="Rectangle 96">
              <a:extLst>
                <a:ext uri="{FF2B5EF4-FFF2-40B4-BE49-F238E27FC236}">
                  <a16:creationId xmlns:a16="http://schemas.microsoft.com/office/drawing/2014/main" xmlns="" id="{F718200B-CEA6-DFF5-50E6-3E9E82CB0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933"/>
              <a:ext cx="536" cy="1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5715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7145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2860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기술코드</a:t>
              </a:r>
            </a:p>
          </p:txBody>
        </p:sp>
        <p:sp>
          <p:nvSpPr>
            <p:cNvPr id="125" name="Rectangle 97">
              <a:extLst>
                <a:ext uri="{FF2B5EF4-FFF2-40B4-BE49-F238E27FC236}">
                  <a16:creationId xmlns:a16="http://schemas.microsoft.com/office/drawing/2014/main" xmlns="" id="{82D549FC-F8CE-158F-984E-85D03A04D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1123"/>
              <a:ext cx="536" cy="5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IO12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IO13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IO14</a:t>
              </a:r>
            </a:p>
          </p:txBody>
        </p:sp>
        <p:sp>
          <p:nvSpPr>
            <p:cNvPr id="126" name="Rectangle 98">
              <a:extLst>
                <a:ext uri="{FF2B5EF4-FFF2-40B4-BE49-F238E27FC236}">
                  <a16:creationId xmlns:a16="http://schemas.microsoft.com/office/drawing/2014/main" xmlns="" id="{ECB71ABA-7796-4A38-B631-69F2A78C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" y="933"/>
              <a:ext cx="697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기술명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99">
              <a:extLst>
                <a:ext uri="{FF2B5EF4-FFF2-40B4-BE49-F238E27FC236}">
                  <a16:creationId xmlns:a16="http://schemas.microsoft.com/office/drawing/2014/main" xmlns="" id="{75F21918-19C6-40FA-EB1A-836B01A1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" y="1123"/>
              <a:ext cx="697" cy="5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인터뷰능력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튜닝</a:t>
              </a:r>
            </a:p>
          </p:txBody>
        </p:sp>
        <p:sp>
          <p:nvSpPr>
            <p:cNvPr id="128" name="Rectangle 100">
              <a:extLst>
                <a:ext uri="{FF2B5EF4-FFF2-40B4-BE49-F238E27FC236}">
                  <a16:creationId xmlns:a16="http://schemas.microsoft.com/office/drawing/2014/main" xmlns="" id="{B3007A4A-B144-E86A-FABE-BAA1FA79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68"/>
              <a:ext cx="3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</a:p>
          </p:txBody>
        </p:sp>
      </p:grpSp>
      <p:grpSp>
        <p:nvGrpSpPr>
          <p:cNvPr id="129" name="Group 107">
            <a:extLst>
              <a:ext uri="{FF2B5EF4-FFF2-40B4-BE49-F238E27FC236}">
                <a16:creationId xmlns:a16="http://schemas.microsoft.com/office/drawing/2014/main" xmlns="" id="{3278F942-0F77-C5B4-944A-DACBD6065FF0}"/>
              </a:ext>
            </a:extLst>
          </p:cNvPr>
          <p:cNvGrpSpPr>
            <a:grpSpLocks/>
          </p:cNvGrpSpPr>
          <p:nvPr/>
        </p:nvGrpSpPr>
        <p:grpSpPr bwMode="auto">
          <a:xfrm>
            <a:off x="5032511" y="4317310"/>
            <a:ext cx="1539875" cy="1517650"/>
            <a:chOff x="3523" y="2784"/>
            <a:chExt cx="970" cy="956"/>
          </a:xfrm>
        </p:grpSpPr>
        <p:sp>
          <p:nvSpPr>
            <p:cNvPr id="130" name="Rectangle 102">
              <a:extLst>
                <a:ext uri="{FF2B5EF4-FFF2-40B4-BE49-F238E27FC236}">
                  <a16:creationId xmlns:a16="http://schemas.microsoft.com/office/drawing/2014/main" xmlns="" id="{0DB6835F-9B97-7930-6A57-482CBAB4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962"/>
              <a:ext cx="475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할당량</a:t>
              </a:r>
            </a:p>
          </p:txBody>
        </p:sp>
        <p:sp>
          <p:nvSpPr>
            <p:cNvPr id="131" name="Rectangle 103">
              <a:extLst>
                <a:ext uri="{FF2B5EF4-FFF2-40B4-BE49-F238E27FC236}">
                  <a16:creationId xmlns:a16="http://schemas.microsoft.com/office/drawing/2014/main" xmlns="" id="{C4A6005E-8B8F-8BEC-272F-51D276D53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3250"/>
              <a:ext cx="475" cy="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</a:p>
          </p:txBody>
        </p:sp>
        <p:sp>
          <p:nvSpPr>
            <p:cNvPr id="132" name="Rectangle 104">
              <a:extLst>
                <a:ext uri="{FF2B5EF4-FFF2-40B4-BE49-F238E27FC236}">
                  <a16:creationId xmlns:a16="http://schemas.microsoft.com/office/drawing/2014/main" xmlns="" id="{56BDDA1D-71D7-4D14-98F0-578BB8F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962"/>
              <a:ext cx="450" cy="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사원번호</a:t>
              </a:r>
            </a:p>
          </p:txBody>
        </p:sp>
        <p:sp>
          <p:nvSpPr>
            <p:cNvPr id="133" name="Rectangle 105">
              <a:extLst>
                <a:ext uri="{FF2B5EF4-FFF2-40B4-BE49-F238E27FC236}">
                  <a16:creationId xmlns:a16="http://schemas.microsoft.com/office/drawing/2014/main" xmlns="" id="{FBEE74C1-EEAA-861F-AE61-0E568504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250"/>
              <a:ext cx="450" cy="4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211</a:t>
              </a:r>
            </a:p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215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06">
              <a:extLst>
                <a:ext uri="{FF2B5EF4-FFF2-40B4-BE49-F238E27FC236}">
                  <a16:creationId xmlns:a16="http://schemas.microsoft.com/office/drawing/2014/main" xmlns="" id="{E31563A1-9F0F-AE27-5C18-A698AC34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784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영업사원</a:t>
              </a:r>
            </a:p>
          </p:txBody>
        </p:sp>
      </p:grpSp>
      <p:grpSp>
        <p:nvGrpSpPr>
          <p:cNvPr id="135" name="Group 113">
            <a:extLst>
              <a:ext uri="{FF2B5EF4-FFF2-40B4-BE49-F238E27FC236}">
                <a16:creationId xmlns:a16="http://schemas.microsoft.com/office/drawing/2014/main" xmlns="" id="{44BD15CC-A021-AA7B-AF9A-724C7B56BD65}"/>
              </a:ext>
            </a:extLst>
          </p:cNvPr>
          <p:cNvGrpSpPr>
            <a:grpSpLocks/>
          </p:cNvGrpSpPr>
          <p:nvPr/>
        </p:nvGrpSpPr>
        <p:grpSpPr bwMode="auto">
          <a:xfrm>
            <a:off x="6785111" y="4774510"/>
            <a:ext cx="1687512" cy="1060450"/>
            <a:chOff x="4627" y="3072"/>
            <a:chExt cx="1063" cy="668"/>
          </a:xfrm>
        </p:grpSpPr>
        <p:sp>
          <p:nvSpPr>
            <p:cNvPr id="136" name="Rectangle 108">
              <a:extLst>
                <a:ext uri="{FF2B5EF4-FFF2-40B4-BE49-F238E27FC236}">
                  <a16:creationId xmlns:a16="http://schemas.microsoft.com/office/drawing/2014/main" xmlns="" id="{B47F589F-F6A6-819B-0FB7-E8E190C59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3250"/>
              <a:ext cx="565" cy="2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Manager</a:t>
              </a:r>
            </a:p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명칭</a:t>
              </a:r>
            </a:p>
          </p:txBody>
        </p:sp>
        <p:sp>
          <p:nvSpPr>
            <p:cNvPr id="137" name="Rectangle 109">
              <a:extLst>
                <a:ext uri="{FF2B5EF4-FFF2-40B4-BE49-F238E27FC236}">
                  <a16:creationId xmlns:a16="http://schemas.microsoft.com/office/drawing/2014/main" xmlns="" id="{9E63973B-A203-C13E-7E7A-BE9F5B9E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3538"/>
              <a:ext cx="565" cy="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SLMNGR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10">
              <a:extLst>
                <a:ext uri="{FF2B5EF4-FFF2-40B4-BE49-F238E27FC236}">
                  <a16:creationId xmlns:a16="http://schemas.microsoft.com/office/drawing/2014/main" xmlns="" id="{0B52A411-87E9-D953-86B8-FC47F5EC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250"/>
              <a:ext cx="450" cy="2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사원번호</a:t>
              </a:r>
            </a:p>
          </p:txBody>
        </p:sp>
        <p:sp>
          <p:nvSpPr>
            <p:cNvPr id="139" name="Rectangle 111">
              <a:extLst>
                <a:ext uri="{FF2B5EF4-FFF2-40B4-BE49-F238E27FC236}">
                  <a16:creationId xmlns:a16="http://schemas.microsoft.com/office/drawing/2014/main" xmlns="" id="{91573E6C-7835-05C1-D415-9C323F73F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538"/>
              <a:ext cx="450" cy="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</a:p>
            <a:p>
              <a:pPr algn="ctr"/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12">
              <a:extLst>
                <a:ext uri="{FF2B5EF4-FFF2-40B4-BE49-F238E27FC236}">
                  <a16:creationId xmlns:a16="http://schemas.microsoft.com/office/drawing/2014/main" xmlns="" id="{4276393F-02DE-DA12-E659-B4815BC8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3072"/>
              <a:ext cx="50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매니저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3760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일반화 검증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000" b="1" dirty="0"/>
              <a:t>차후 변화에 최대한 유연하게 대응하는 모델로 만들기 위해 융통성 있는 부분을 일반화</a:t>
            </a:r>
          </a:p>
          <a:p>
            <a:r>
              <a:rPr lang="ko-KR" altLang="en-US" sz="2000" b="1" dirty="0"/>
              <a:t>엔티티의 중복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비일관성을</a:t>
            </a:r>
            <a:r>
              <a:rPr lang="ko-KR" altLang="en-US" sz="2000" b="1" dirty="0"/>
              <a:t> 줄이고 재사용성을 강화</a:t>
            </a:r>
          </a:p>
          <a:p>
            <a:r>
              <a:rPr lang="ko-KR" altLang="en-US" sz="2000" b="1" dirty="0" err="1"/>
              <a:t>엔티티간의</a:t>
            </a:r>
            <a:r>
              <a:rPr lang="ko-KR" altLang="en-US" sz="2000" b="1" dirty="0"/>
              <a:t> 공통성 조사로 상부유형 형성</a:t>
            </a:r>
          </a:p>
          <a:p>
            <a:pPr lvl="1"/>
            <a:r>
              <a:rPr lang="ko-KR" altLang="en-US" sz="1600" dirty="0"/>
              <a:t>후보키의 공통 여부 조사</a:t>
            </a:r>
          </a:p>
          <a:p>
            <a:pPr lvl="1"/>
            <a:r>
              <a:rPr lang="ko-KR" altLang="en-US" sz="1600" dirty="0"/>
              <a:t>후보키의 도메인 공통 여부 조사</a:t>
            </a:r>
          </a:p>
          <a:p>
            <a:pPr lvl="1"/>
            <a:r>
              <a:rPr lang="ko-KR" altLang="en-US" sz="1600" dirty="0"/>
              <a:t>두 엔티티가 실제로는 같은 정보를 의미하는 것은 아닌가</a:t>
            </a:r>
          </a:p>
          <a:p>
            <a:pPr lvl="1"/>
            <a:r>
              <a:rPr lang="ko-KR" altLang="en-US" sz="1600" dirty="0"/>
              <a:t>속성이 하나의 엔티티로 합쳐질 수는 없는가</a:t>
            </a:r>
          </a:p>
          <a:p>
            <a:pPr lvl="1"/>
            <a:r>
              <a:rPr lang="ko-KR" altLang="en-US" sz="1600" dirty="0"/>
              <a:t>중복된 관계는 없는가</a:t>
            </a:r>
          </a:p>
          <a:p>
            <a:pPr lvl="1"/>
            <a:r>
              <a:rPr lang="ko-KR" altLang="en-US" sz="1600" dirty="0"/>
              <a:t>기존 엔티티와 새로운 </a:t>
            </a:r>
            <a:r>
              <a:rPr lang="ko-KR" altLang="en-US" sz="1600" dirty="0" err="1"/>
              <a:t>엔티티간의</a:t>
            </a:r>
            <a:r>
              <a:rPr lang="ko-KR" altLang="en-US" sz="1600" dirty="0"/>
              <a:t> 관계가 필요한가</a:t>
            </a:r>
          </a:p>
          <a:p>
            <a:r>
              <a:rPr lang="ko-KR" altLang="en-US" sz="2000" b="1" dirty="0"/>
              <a:t>넓은 의미의 </a:t>
            </a:r>
            <a:r>
              <a:rPr lang="ko-KR" altLang="en-US" sz="2000" b="1" dirty="0" err="1"/>
              <a:t>엔티티명을</a:t>
            </a:r>
            <a:r>
              <a:rPr lang="ko-KR" altLang="en-US" sz="2000" b="1" dirty="0"/>
              <a:t> 부여하고 없어지는 </a:t>
            </a:r>
            <a:r>
              <a:rPr lang="ko-KR" altLang="en-US" sz="2000" b="1" dirty="0" err="1"/>
              <a:t>엔티티명은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Alias 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Synonym</a:t>
            </a:r>
            <a:r>
              <a:rPr lang="ko-KR" altLang="en-US" sz="2000" b="1" dirty="0"/>
              <a:t>으로 기록</a:t>
            </a:r>
          </a:p>
        </p:txBody>
      </p:sp>
    </p:spTree>
    <p:extLst>
      <p:ext uri="{BB962C8B-B14F-4D97-AF65-F5344CB8AC3E}">
        <p14:creationId xmlns:p14="http://schemas.microsoft.com/office/powerpoint/2010/main" xmlns="" val="32649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주식별자와 주식별자 이전</a:t>
            </a:r>
            <a:r>
              <a:rPr lang="en-US" altLang="ko-KR" sz="2400" dirty="0"/>
              <a:t>(Key Migration)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주식별자</a:t>
            </a:r>
          </a:p>
          <a:p>
            <a:pPr lvl="1"/>
            <a:r>
              <a:rPr lang="ko-KR" altLang="en-US" sz="1600" dirty="0"/>
              <a:t>물리적 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설계의 준비단계로 중요</a:t>
            </a:r>
          </a:p>
          <a:p>
            <a:pPr lvl="1"/>
            <a:r>
              <a:rPr lang="ko-KR" altLang="en-US" sz="1600" dirty="0"/>
              <a:t>엔티티는 테이블로</a:t>
            </a:r>
            <a:r>
              <a:rPr lang="en-US" altLang="ko-KR" sz="1600" dirty="0"/>
              <a:t>, </a:t>
            </a:r>
            <a:r>
              <a:rPr lang="ko-KR" altLang="en-US" sz="1600" dirty="0"/>
              <a:t>주식별자는 </a:t>
            </a:r>
            <a:r>
              <a:rPr lang="en-US" altLang="ko-KR" sz="1600" dirty="0"/>
              <a:t>DB </a:t>
            </a:r>
            <a:r>
              <a:rPr lang="ko-KR" altLang="en-US" sz="1600" dirty="0"/>
              <a:t>접근구조로 쓰임</a:t>
            </a:r>
          </a:p>
          <a:p>
            <a:r>
              <a:rPr lang="ko-KR" altLang="en-US" sz="2000" b="1" dirty="0"/>
              <a:t>주식별자 이전</a:t>
            </a:r>
            <a:r>
              <a:rPr lang="en-US" altLang="ko-KR" sz="2000" b="1" dirty="0"/>
              <a:t>(Key Migration)</a:t>
            </a:r>
          </a:p>
          <a:p>
            <a:pPr lvl="1"/>
            <a:r>
              <a:rPr lang="ko-KR" altLang="en-US" sz="1600" dirty="0"/>
              <a:t>두 </a:t>
            </a:r>
            <a:r>
              <a:rPr lang="ko-KR" altLang="en-US" sz="1600" dirty="0" err="1"/>
              <a:t>엔티티간의</a:t>
            </a:r>
            <a:r>
              <a:rPr lang="ko-KR" altLang="en-US" sz="1600" dirty="0"/>
              <a:t> 관계는 주식별자가 관련 엔티티의 속성으로 이전하는 것</a:t>
            </a:r>
            <a:r>
              <a:rPr lang="en-US" altLang="ko-KR" sz="1600" dirty="0"/>
              <a:t>(Key Migration)</a:t>
            </a:r>
          </a:p>
          <a:p>
            <a:pPr lvl="1"/>
            <a:r>
              <a:rPr lang="ko-KR" altLang="en-US" sz="1600" dirty="0"/>
              <a:t>이전된 키가 자식 </a:t>
            </a:r>
            <a:r>
              <a:rPr lang="ko-KR" altLang="en-US" sz="1600" dirty="0" err="1" smtClean="0"/>
              <a:t>엔티티의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주식별자 일부일 수도 있고 아닐 수도 있음</a:t>
            </a:r>
          </a:p>
        </p:txBody>
      </p:sp>
    </p:spTree>
    <p:extLst>
      <p:ext uri="{BB962C8B-B14F-4D97-AF65-F5344CB8AC3E}">
        <p14:creationId xmlns:p14="http://schemas.microsoft.com/office/powerpoint/2010/main" xmlns="" val="27902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LDM4.2 </a:t>
            </a:r>
            <a:r>
              <a:rPr lang="ko-KR" altLang="en-US" dirty="0"/>
              <a:t>데이터모형 조합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업무영역에 대한 논리적데이터모형의 각기 다른 사용자나 세부업무활동에 대한 </a:t>
            </a:r>
            <a:r>
              <a:rPr lang="ko-KR" altLang="en-US" sz="2000" dirty="0" err="1"/>
              <a:t>엔티티들을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조합하여 </a:t>
            </a:r>
            <a:r>
              <a:rPr lang="ko-KR" altLang="en-US" sz="2000" dirty="0"/>
              <a:t>완벽한 논리적데이터모형을 완성</a:t>
            </a:r>
          </a:p>
          <a:p>
            <a:r>
              <a:rPr lang="ko-KR" altLang="en-US" sz="2000" b="1" dirty="0"/>
              <a:t> 목적 </a:t>
            </a:r>
          </a:p>
          <a:p>
            <a:pPr lvl="1"/>
            <a:r>
              <a:rPr lang="ko-KR" altLang="en-US" sz="1600" dirty="0"/>
              <a:t>복합적인 엔티티들을 정확하게 표현</a:t>
            </a:r>
          </a:p>
          <a:p>
            <a:pPr lvl="1"/>
            <a:r>
              <a:rPr lang="ko-KR" altLang="en-US" sz="1600" dirty="0"/>
              <a:t>중복성 제거</a:t>
            </a:r>
          </a:p>
          <a:p>
            <a:pPr lvl="1"/>
            <a:r>
              <a:rPr lang="ko-KR" altLang="en-US" sz="1600" dirty="0"/>
              <a:t>엔티티</a:t>
            </a:r>
            <a:r>
              <a:rPr lang="en-US" altLang="ko-KR" sz="1600" dirty="0"/>
              <a:t>,</a:t>
            </a:r>
            <a:r>
              <a:rPr lang="ko-KR" altLang="en-US" sz="1600" dirty="0"/>
              <a:t>관계의 불일치성 해결</a:t>
            </a:r>
          </a:p>
          <a:p>
            <a:pPr lvl="1"/>
            <a:r>
              <a:rPr lang="ko-KR" altLang="en-US" sz="1600" dirty="0" err="1"/>
              <a:t>엔티티간의</a:t>
            </a:r>
            <a:r>
              <a:rPr lang="ko-KR" altLang="en-US" sz="1600" dirty="0"/>
              <a:t> 새로운 관계나 업무규칙 추가</a:t>
            </a:r>
          </a:p>
          <a:p>
            <a:r>
              <a:rPr lang="ko-KR" altLang="en-US" sz="2000" b="1" dirty="0"/>
              <a:t> 진행절차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37D984C-C041-D313-8200-B881294C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66627"/>
            <a:ext cx="1655763" cy="882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 통합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0D4D1D18-41F0-93AB-0B96-7CAE2698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5066627"/>
            <a:ext cx="1657350" cy="882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외부키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 통합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EC18B30-0124-B766-0075-C7C0F927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5066627"/>
            <a:ext cx="1655763" cy="882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속성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 통합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xmlns="" id="{CD3B47C2-BB4B-227F-83A2-B6D569C3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5139652"/>
            <a:ext cx="790575" cy="639763"/>
          </a:xfrm>
          <a:prstGeom prst="rightArrow">
            <a:avLst>
              <a:gd name="adj1" fmla="val 50000"/>
              <a:gd name="adj2" fmla="val 6179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xmlns="" id="{E3FBF036-0318-18C6-0A6C-E658CA98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5187277"/>
            <a:ext cx="790575" cy="641350"/>
          </a:xfrm>
          <a:prstGeom prst="rightArrow">
            <a:avLst>
              <a:gd name="adj1" fmla="val 50000"/>
              <a:gd name="adj2" fmla="val 61639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1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엔티티와 </a:t>
            </a:r>
            <a:r>
              <a:rPr lang="ko-KR" altLang="en-US" dirty="0" err="1"/>
              <a:t>기본키업무규칙</a:t>
            </a:r>
            <a:r>
              <a:rPr lang="ko-KR" altLang="en-US" dirty="0"/>
              <a:t> 조정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동일한 기본키를 갖는 엔티티의 통합을 고려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통합된 엔티티는 이전 엔티티들의 모든 속성을 포함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DCF90C92-699D-C895-1DB5-550CF4A35172}"/>
              </a:ext>
            </a:extLst>
          </p:cNvPr>
          <p:cNvSpPr/>
          <p:nvPr/>
        </p:nvSpPr>
        <p:spPr>
          <a:xfrm>
            <a:off x="545976" y="1916832"/>
            <a:ext cx="432048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5314486A-1FC9-E003-02F9-7A531695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38" y="2569893"/>
            <a:ext cx="1444625" cy="442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A8C156B6-99D9-FF23-612B-41DDB8F3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38" y="3012806"/>
            <a:ext cx="1444625" cy="1503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-_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신용등급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xmlns="" id="{AC4C4A2B-91BC-FF93-9227-25339A23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27" y="2746451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B30BE18F-3C14-CED8-F108-C5BB1C91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36" y="4653486"/>
            <a:ext cx="1444625" cy="442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판매처코드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FE73A387-C312-23FD-D101-76ED418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36" y="5096399"/>
            <a:ext cx="1444625" cy="817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판매처명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최초거래일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64EEE14A-886C-71EF-DE3F-7DC6498C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9" y="4358211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판매처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xmlns="" id="{6516B7D6-FD1A-195E-52AA-9E94BDE2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051" y="2676256"/>
            <a:ext cx="8207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char(4)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xmlns="" id="{4F7E7685-E898-61D0-1F8F-D6B862E7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49" y="4739211"/>
            <a:ext cx="8207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char(6)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0B14D81E-2E95-D58F-D2A6-A09640E3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552" y="3021088"/>
            <a:ext cx="2339975" cy="606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xmlns="" id="{F3650DB7-B79B-0634-52E9-8B0294C9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552" y="3622751"/>
            <a:ext cx="2339975" cy="2049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-_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신용등급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최초거래일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xmlns="" id="{C008656E-6B21-4A02-E3FB-74E55794D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577" y="3163963"/>
            <a:ext cx="8207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char(6)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C4CF712C-8B28-FD18-E683-729F7C6D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93" y="2232101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985FB79A-3539-6411-E008-7A8F85A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3" y="3300488"/>
            <a:ext cx="2159000" cy="1511300"/>
          </a:xfrm>
          <a:prstGeom prst="rightArrow">
            <a:avLst>
              <a:gd name="adj1" fmla="val 75009"/>
              <a:gd name="adj2" fmla="val 7143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  합</a:t>
            </a:r>
          </a:p>
        </p:txBody>
      </p:sp>
    </p:spTree>
    <p:extLst>
      <p:ext uri="{BB962C8B-B14F-4D97-AF65-F5344CB8AC3E}">
        <p14:creationId xmlns:p14="http://schemas.microsoft.com/office/powerpoint/2010/main" xmlns="" val="40657496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엔티티와 </a:t>
            </a:r>
            <a:r>
              <a:rPr lang="ko-KR" altLang="en-US" dirty="0" err="1"/>
              <a:t>기본키업무규칙</a:t>
            </a:r>
            <a:r>
              <a:rPr lang="ko-KR" altLang="en-US" dirty="0"/>
              <a:t> 조정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기본키가 </a:t>
            </a:r>
            <a:r>
              <a:rPr lang="ko-KR" altLang="en-US" sz="2000" dirty="0" err="1"/>
              <a:t>서로간의</a:t>
            </a:r>
            <a:r>
              <a:rPr lang="ko-KR" altLang="en-US" sz="2000" dirty="0"/>
              <a:t> 식별자</a:t>
            </a:r>
            <a:r>
              <a:rPr lang="en-US" altLang="ko-KR" sz="2000" dirty="0"/>
              <a:t>(Identifier)</a:t>
            </a:r>
            <a:r>
              <a:rPr lang="ko-KR" altLang="en-US" sz="2000" dirty="0"/>
              <a:t>가 될 수 있는 엔티티의 통합을 고려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통합된 엔티티는 이전 엔티티들의 모든 속성을 포함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DCF90C92-699D-C895-1DB5-550CF4A35172}"/>
              </a:ext>
            </a:extLst>
          </p:cNvPr>
          <p:cNvSpPr/>
          <p:nvPr/>
        </p:nvSpPr>
        <p:spPr>
          <a:xfrm>
            <a:off x="545976" y="1916832"/>
            <a:ext cx="432048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985FB79A-3539-6411-E008-7A8F85A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3" y="3300488"/>
            <a:ext cx="2159000" cy="1511300"/>
          </a:xfrm>
          <a:prstGeom prst="rightArrow">
            <a:avLst>
              <a:gd name="adj1" fmla="val 75009"/>
              <a:gd name="adj2" fmla="val 7143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  합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3D64131-A280-A129-D06E-5E4FD300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86" y="2896414"/>
            <a:ext cx="1444625" cy="442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4D0E87-0460-0CDE-FC02-B51BD5E1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86" y="3339327"/>
            <a:ext cx="1444625" cy="1084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급여금액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8E3E7-0706-8A6F-3C72-C490ADAE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49" y="2621777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965F73-3F3D-7EFE-DBA9-604A8748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0" y="4589739"/>
            <a:ext cx="1682750" cy="442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36E2739-F84A-FCB8-666A-18F6B26E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0" y="5032652"/>
            <a:ext cx="1682750" cy="817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동우회코드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68D89247-F5D9-2C78-79EC-5C406E55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53" y="4294464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동우회원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36FC628F-DBB7-5A54-0E34-14182894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023" y="2910021"/>
            <a:ext cx="2339975" cy="606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xmlns="" id="{2976A5E0-330D-B613-265E-105E528B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023" y="3511684"/>
            <a:ext cx="2339975" cy="2049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(AK)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급여급액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동우회코드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xmlns="" id="{D5EC40DF-FB4E-ABB9-21DD-8A86A7C1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948" y="2654434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</p:spTree>
    <p:extLst>
      <p:ext uri="{BB962C8B-B14F-4D97-AF65-F5344CB8AC3E}">
        <p14:creationId xmlns:p14="http://schemas.microsoft.com/office/powerpoint/2010/main" xmlns="" val="15979180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엔티티와 </a:t>
            </a:r>
            <a:r>
              <a:rPr lang="ko-KR" altLang="en-US" dirty="0" err="1"/>
              <a:t>기본키업무규칙</a:t>
            </a:r>
            <a:r>
              <a:rPr lang="ko-KR" altLang="en-US" dirty="0"/>
              <a:t> 조정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기본키는 같으나 도메인 중 </a:t>
            </a:r>
            <a:r>
              <a:rPr lang="en-US" altLang="ko-KR" sz="2000" dirty="0"/>
              <a:t>`</a:t>
            </a:r>
            <a:r>
              <a:rPr lang="ko-KR" altLang="en-US" sz="2000" dirty="0"/>
              <a:t>허용되는 값의 범위</a:t>
            </a:r>
            <a:r>
              <a:rPr lang="en-US" altLang="ko-KR" sz="2000" dirty="0"/>
              <a:t>`</a:t>
            </a:r>
            <a:r>
              <a:rPr lang="ko-KR" altLang="en-US" sz="2000" dirty="0"/>
              <a:t>가 다를 경우 </a:t>
            </a:r>
            <a:r>
              <a:rPr lang="ko-KR" altLang="en-US" sz="2000" dirty="0" err="1"/>
              <a:t>상부유형엔티티의</a:t>
            </a:r>
            <a:r>
              <a:rPr lang="ko-KR" altLang="en-US" sz="2000" dirty="0"/>
              <a:t> 추가 생성을 고려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985FB79A-3539-6411-E008-7A8F85A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023" y="3300488"/>
            <a:ext cx="1842009" cy="1511300"/>
          </a:xfrm>
          <a:prstGeom prst="rightArrow">
            <a:avLst>
              <a:gd name="adj1" fmla="val 75009"/>
              <a:gd name="adj2" fmla="val 7143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  합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6FC0B4D-D588-8797-CFFE-D58045CC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8" y="2645532"/>
            <a:ext cx="1444625" cy="442913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F0786DF3-FC97-E94D-B3CD-B4D0EC34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8" y="3088445"/>
            <a:ext cx="1444625" cy="1084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직책명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21227419-7687-CD42-7568-D7ABB3C64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81" y="2370895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경영진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87BA1E29-4B74-BA83-097F-89B780CD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9" y="4401611"/>
            <a:ext cx="1444625" cy="442913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B76AAEAD-38BB-BD0E-5313-BF9EDBBF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9" y="4844524"/>
            <a:ext cx="1444625" cy="1027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직능명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430F51BE-880F-AD2B-9218-1C5AEAB7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52" y="4106336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사무직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01F44E29-AC25-7CAC-12AF-6906A041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31" y="2751895"/>
            <a:ext cx="8207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char(4)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xmlns="" id="{20BFFF5F-AF40-CEE7-B092-AB1D927C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02" y="4487336"/>
            <a:ext cx="8207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char(6)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4AD1BCF4-C107-5326-1963-4D9143BAF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977" y="2603500"/>
            <a:ext cx="1825625" cy="363538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0E53EB86-725C-3F83-BF63-991803F4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977" y="2968625"/>
            <a:ext cx="1825625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사원구분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BD323292-E34C-4350-0B49-680DFC17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902" y="23479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xmlns="" id="{F6491F5F-B39F-2166-84B5-2C6F2A70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227" y="4660900"/>
            <a:ext cx="1825625" cy="363538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C2976A4A-B9A0-DFE3-D97E-EB010E26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227" y="5026025"/>
            <a:ext cx="1825625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직책명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9D1702B7-C114-BFD6-273D-3E6CB6E2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27" y="4660900"/>
            <a:ext cx="1825625" cy="363538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xmlns="" id="{47CBDC01-34DE-64FD-A2C9-C51DCD89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27" y="5026025"/>
            <a:ext cx="1825625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직능명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xmlns="" id="{12BBE184-4033-85CB-2A1C-3616CB8C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54" y="2026444"/>
            <a:ext cx="18017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상부유형엔티티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23">
            <a:extLst>
              <a:ext uri="{FF2B5EF4-FFF2-40B4-BE49-F238E27FC236}">
                <a16:creationId xmlns:a16="http://schemas.microsoft.com/office/drawing/2014/main" xmlns="" id="{C1698A9F-F6BE-8EA5-400A-4CECB4BBB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502" y="3848100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xmlns="" id="{A2B20930-C25B-BAC9-81F2-863DEAD56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452" y="4191000"/>
            <a:ext cx="2390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xmlns="" id="{E7BF7898-396F-8DED-9920-55BC51597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452" y="4191000"/>
            <a:ext cx="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xmlns="" id="{B633B8E8-6931-C6C6-206C-4B1F7BE56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7227" y="4191000"/>
            <a:ext cx="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xmlns="" id="{04A3A248-A77F-57F8-6FC6-E144989F9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2302" y="3914775"/>
            <a:ext cx="16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xmlns="" id="{5BE01068-1C11-2AAA-8614-1473631EE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2302" y="3981450"/>
            <a:ext cx="16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xmlns="" id="{87FBFF83-F61B-FED2-6DA1-C167E8EFC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027" y="4581525"/>
            <a:ext cx="16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xmlns="" id="{8DADAFEC-7DA6-CB24-70FF-9209F0B3E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252" y="4591050"/>
            <a:ext cx="16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xmlns="" id="{B8309205-85F0-3F65-3E14-D769A84A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427" y="4425950"/>
            <a:ext cx="101600" cy="101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xmlns="" id="{98BEE516-3C2D-1F5F-0F79-089F7FDA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652" y="4435475"/>
            <a:ext cx="101600" cy="101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33">
            <a:extLst>
              <a:ext uri="{FF2B5EF4-FFF2-40B4-BE49-F238E27FC236}">
                <a16:creationId xmlns:a16="http://schemas.microsoft.com/office/drawing/2014/main" xmlns="" id="{473839E2-2CE4-06B7-9F52-FD95B57D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702" y="4149725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xmlns="" id="{CCB24B35-7217-0EED-1334-6BDC42E5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852" y="4365625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경영진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xmlns="" id="{C7B87E7C-DBCE-6519-F03C-DE256B11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02" y="4384675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사무직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xmlns="" id="{675B0284-FE5F-7713-6E02-44488F98510C}"/>
              </a:ext>
            </a:extLst>
          </p:cNvPr>
          <p:cNvSpPr/>
          <p:nvPr/>
        </p:nvSpPr>
        <p:spPr>
          <a:xfrm rot="8272038">
            <a:off x="7350403" y="2424560"/>
            <a:ext cx="432048" cy="2880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60361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109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관계와 </a:t>
            </a:r>
            <a:r>
              <a:rPr lang="ko-KR" altLang="en-US" dirty="0" err="1"/>
              <a:t>외부키업무규칙</a:t>
            </a:r>
            <a:r>
              <a:rPr lang="ko-KR" altLang="en-US" dirty="0"/>
              <a:t> 조정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엔티티통합에</a:t>
            </a:r>
            <a:r>
              <a:rPr lang="ko-KR" altLang="en-US" sz="2000" dirty="0"/>
              <a:t> 따른 관계의 통합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985FB79A-3539-6411-E008-7A8F85A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875" y="3300488"/>
            <a:ext cx="1842009" cy="1511300"/>
          </a:xfrm>
          <a:prstGeom prst="rightArrow">
            <a:avLst>
              <a:gd name="adj1" fmla="val 75009"/>
              <a:gd name="adj2" fmla="val 7143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  합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xmlns="" id="{96ED14BC-5F1B-1DF7-901E-2CDCF845AB40}"/>
              </a:ext>
            </a:extLst>
          </p:cNvPr>
          <p:cNvGrpSpPr>
            <a:grpSpLocks/>
          </p:cNvGrpSpPr>
          <p:nvPr/>
        </p:nvGrpSpPr>
        <p:grpSpPr bwMode="auto">
          <a:xfrm>
            <a:off x="1933113" y="2217685"/>
            <a:ext cx="996950" cy="1568450"/>
            <a:chOff x="1648" y="1600"/>
            <a:chExt cx="628" cy="988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1C40EB86-22C4-6E9E-32B8-47B0D8AC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600"/>
              <a:ext cx="6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EFF26F7E-E745-71CC-E4AA-5DC9BB97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2320"/>
              <a:ext cx="6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</a:t>
              </a:r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xmlns="" id="{4DE9BF55-26B2-8BF1-6720-4BD62806B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884"/>
              <a:ext cx="90" cy="444"/>
              <a:chOff x="1914" y="1884"/>
              <a:chExt cx="90" cy="444"/>
            </a:xfrm>
          </p:grpSpPr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xmlns="" id="{DFC88462-A29E-922C-EEC9-B9E4877A9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1884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xmlns="" id="{6D8DA460-421C-5246-8B40-BAF5A38EC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4" y="1938"/>
                <a:ext cx="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Line 10">
                <a:extLst>
                  <a:ext uri="{FF2B5EF4-FFF2-40B4-BE49-F238E27FC236}">
                    <a16:creationId xmlns:a16="http://schemas.microsoft.com/office/drawing/2014/main" xmlns="" id="{C8788FEF-C960-139C-E187-64EC24DFE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4" y="1980"/>
                <a:ext cx="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xmlns="" id="{5BAB5B50-0ABA-83D7-F407-D281307F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2188"/>
                <a:ext cx="76" cy="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Line 12">
                <a:extLst>
                  <a:ext uri="{FF2B5EF4-FFF2-40B4-BE49-F238E27FC236}">
                    <a16:creationId xmlns:a16="http://schemas.microsoft.com/office/drawing/2014/main" xmlns="" id="{CBECE034-2653-9A57-626A-5FB9F38EA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2274"/>
                <a:ext cx="36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xmlns="" id="{7BEDEE4A-BDE9-E886-42BC-0AC5A90C1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274"/>
                <a:ext cx="36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3" name="Group 25">
            <a:extLst>
              <a:ext uri="{FF2B5EF4-FFF2-40B4-BE49-F238E27FC236}">
                <a16:creationId xmlns:a16="http://schemas.microsoft.com/office/drawing/2014/main" xmlns="" id="{7771582E-6866-3482-66D4-37E152ED2080}"/>
              </a:ext>
            </a:extLst>
          </p:cNvPr>
          <p:cNvGrpSpPr>
            <a:grpSpLocks/>
          </p:cNvGrpSpPr>
          <p:nvPr/>
        </p:nvGrpSpPr>
        <p:grpSpPr bwMode="auto">
          <a:xfrm>
            <a:off x="1895013" y="4332235"/>
            <a:ext cx="996950" cy="1568450"/>
            <a:chOff x="1624" y="2932"/>
            <a:chExt cx="628" cy="988"/>
          </a:xfrm>
        </p:grpSpPr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xmlns="" id="{FC996E6F-98D9-2108-3F0B-F78BDA68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932"/>
              <a:ext cx="6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xmlns="" id="{6FDA3DAF-E088-281D-E3AD-BF4AB505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3652"/>
              <a:ext cx="616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</a:t>
              </a: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xmlns="" id="{A36F608E-BED4-8EF2-8CD5-D767A3962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04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xmlns="" id="{142CECE9-2D86-26A0-DA13-E473F0D2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508"/>
              <a:ext cx="76" cy="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xmlns="" id="{0B4D086A-C587-CAC6-E7CF-D586B6C7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280"/>
              <a:ext cx="76" cy="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xmlns="" id="{8E03A7E7-4CCF-341F-A179-5ACD44CFB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3594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xmlns="" id="{8CE43DDA-6F35-7C4E-0E0F-76973E51C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2" y="3210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xmlns="" id="{B692F871-1A13-FAEE-2B7B-463E3373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3594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xmlns="" id="{9CAFC916-6FF8-7BD4-0C6C-1DB3E18A0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3213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Oval 45">
            <a:extLst>
              <a:ext uri="{FF2B5EF4-FFF2-40B4-BE49-F238E27FC236}">
                <a16:creationId xmlns:a16="http://schemas.microsoft.com/office/drawing/2014/main" xmlns="" id="{937C16DC-6D3E-77BE-2531-DA7093F5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3" y="1750960"/>
            <a:ext cx="172085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Oval 46">
            <a:extLst>
              <a:ext uri="{FF2B5EF4-FFF2-40B4-BE49-F238E27FC236}">
                <a16:creationId xmlns:a16="http://schemas.microsoft.com/office/drawing/2014/main" xmlns="" id="{AF79EEF3-8121-745E-7CD9-0D9A0F01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8" y="3908856"/>
            <a:ext cx="172085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1" name="Rectangle 26">
            <a:extLst>
              <a:ext uri="{FF2B5EF4-FFF2-40B4-BE49-F238E27FC236}">
                <a16:creationId xmlns:a16="http://schemas.microsoft.com/office/drawing/2014/main" xmlns="" id="{44722B51-7AB1-1127-F81D-B8EC9A8D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671" y="3195719"/>
            <a:ext cx="9779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xmlns="" id="{2A8B8805-2E1F-C5C8-67EF-6C0C4FD6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146" y="4348244"/>
            <a:ext cx="9779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</a:t>
            </a:r>
          </a:p>
        </p:txBody>
      </p:sp>
      <p:grpSp>
        <p:nvGrpSpPr>
          <p:cNvPr id="63" name="Group 35">
            <a:extLst>
              <a:ext uri="{FF2B5EF4-FFF2-40B4-BE49-F238E27FC236}">
                <a16:creationId xmlns:a16="http://schemas.microsoft.com/office/drawing/2014/main" xmlns="" id="{A686C653-0548-27E4-A68C-C59DA88B6777}"/>
              </a:ext>
            </a:extLst>
          </p:cNvPr>
          <p:cNvGrpSpPr>
            <a:grpSpLocks/>
          </p:cNvGrpSpPr>
          <p:nvPr/>
        </p:nvGrpSpPr>
        <p:grpSpPr bwMode="auto">
          <a:xfrm>
            <a:off x="7717296" y="3637044"/>
            <a:ext cx="142875" cy="704850"/>
            <a:chOff x="4890" y="2490"/>
            <a:chExt cx="90" cy="444"/>
          </a:xfrm>
        </p:grpSpPr>
        <p:sp>
          <p:nvSpPr>
            <p:cNvPr id="64" name="Line 28">
              <a:extLst>
                <a:ext uri="{FF2B5EF4-FFF2-40B4-BE49-F238E27FC236}">
                  <a16:creationId xmlns:a16="http://schemas.microsoft.com/office/drawing/2014/main" xmlns="" id="{D40F6A17-768C-D48B-8C22-70FBAB436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490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Oval 29">
              <a:extLst>
                <a:ext uri="{FF2B5EF4-FFF2-40B4-BE49-F238E27FC236}">
                  <a16:creationId xmlns:a16="http://schemas.microsoft.com/office/drawing/2014/main" xmlns="" id="{EA4C3871-1691-1588-F3A2-3C242759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788"/>
              <a:ext cx="76" cy="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Oval 30">
              <a:extLst>
                <a:ext uri="{FF2B5EF4-FFF2-40B4-BE49-F238E27FC236}">
                  <a16:creationId xmlns:a16="http://schemas.microsoft.com/office/drawing/2014/main" xmlns="" id="{08A68B4C-77A8-2E4F-4F0B-0DDBA9A64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560"/>
              <a:ext cx="76" cy="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Line 31">
              <a:extLst>
                <a:ext uri="{FF2B5EF4-FFF2-40B4-BE49-F238E27FC236}">
                  <a16:creationId xmlns:a16="http://schemas.microsoft.com/office/drawing/2014/main" xmlns="" id="{536E501C-70EF-69C7-F1AA-1F86E3C1A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74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Line 32">
              <a:extLst>
                <a:ext uri="{FF2B5EF4-FFF2-40B4-BE49-F238E27FC236}">
                  <a16:creationId xmlns:a16="http://schemas.microsoft.com/office/drawing/2014/main" xmlns="" id="{0F80FBE4-7ADA-FBF8-1D70-08A90F470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8" y="2490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Line 33">
              <a:extLst>
                <a:ext uri="{FF2B5EF4-FFF2-40B4-BE49-F238E27FC236}">
                  <a16:creationId xmlns:a16="http://schemas.microsoft.com/office/drawing/2014/main" xmlns="" id="{2FE48A0F-4145-C585-C8C8-8E2BCBC62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0" y="2874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Line 34">
              <a:extLst>
                <a:ext uri="{FF2B5EF4-FFF2-40B4-BE49-F238E27FC236}">
                  <a16:creationId xmlns:a16="http://schemas.microsoft.com/office/drawing/2014/main" xmlns="" id="{C6BCB259-DDE4-3C7A-7FFC-538A8F22C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493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Group 42">
            <a:extLst>
              <a:ext uri="{FF2B5EF4-FFF2-40B4-BE49-F238E27FC236}">
                <a16:creationId xmlns:a16="http://schemas.microsoft.com/office/drawing/2014/main" xmlns="" id="{BEC84858-C935-8F6A-1688-601C10232514}"/>
              </a:ext>
            </a:extLst>
          </p:cNvPr>
          <p:cNvGrpSpPr>
            <a:grpSpLocks/>
          </p:cNvGrpSpPr>
          <p:nvPr/>
        </p:nvGrpSpPr>
        <p:grpSpPr bwMode="auto">
          <a:xfrm>
            <a:off x="7355346" y="3646569"/>
            <a:ext cx="142875" cy="704850"/>
            <a:chOff x="4662" y="2496"/>
            <a:chExt cx="90" cy="444"/>
          </a:xfrm>
        </p:grpSpPr>
        <p:sp>
          <p:nvSpPr>
            <p:cNvPr id="72" name="Line 36">
              <a:extLst>
                <a:ext uri="{FF2B5EF4-FFF2-40B4-BE49-F238E27FC236}">
                  <a16:creationId xmlns:a16="http://schemas.microsoft.com/office/drawing/2014/main" xmlns="" id="{6EB31FFC-C514-0993-69CB-05E4CE20A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0" y="2496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Line 37">
              <a:extLst>
                <a:ext uri="{FF2B5EF4-FFF2-40B4-BE49-F238E27FC236}">
                  <a16:creationId xmlns:a16="http://schemas.microsoft.com/office/drawing/2014/main" xmlns="" id="{06B81EA8-3333-F374-E5C2-85C5E4E8D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550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Line 38">
              <a:extLst>
                <a:ext uri="{FF2B5EF4-FFF2-40B4-BE49-F238E27FC236}">
                  <a16:creationId xmlns:a16="http://schemas.microsoft.com/office/drawing/2014/main" xmlns="" id="{C18E31D4-5BA0-5BE1-5744-3B816C7DE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59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Oval 39">
              <a:extLst>
                <a:ext uri="{FF2B5EF4-FFF2-40B4-BE49-F238E27FC236}">
                  <a16:creationId xmlns:a16="http://schemas.microsoft.com/office/drawing/2014/main" xmlns="" id="{FBC44CEF-C7C4-7EDE-34EB-706C9C27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800"/>
              <a:ext cx="76" cy="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Line 40">
              <a:extLst>
                <a:ext uri="{FF2B5EF4-FFF2-40B4-BE49-F238E27FC236}">
                  <a16:creationId xmlns:a16="http://schemas.microsoft.com/office/drawing/2014/main" xmlns="" id="{FE917E72-2A94-F495-6A99-E23BD104D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8" y="2886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Line 41">
              <a:extLst>
                <a:ext uri="{FF2B5EF4-FFF2-40B4-BE49-F238E27FC236}">
                  <a16:creationId xmlns:a16="http://schemas.microsoft.com/office/drawing/2014/main" xmlns="" id="{06298CAC-83F6-0B9F-0EED-7FFA33C1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886"/>
              <a:ext cx="36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Rectangle 43">
            <a:extLst>
              <a:ext uri="{FF2B5EF4-FFF2-40B4-BE49-F238E27FC236}">
                <a16:creationId xmlns:a16="http://schemas.microsoft.com/office/drawing/2014/main" xmlns="" id="{19393F50-A40B-1428-DA1A-2A977136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096" y="3859294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소유</a:t>
            </a:r>
          </a:p>
        </p:txBody>
      </p:sp>
      <p:sp>
        <p:nvSpPr>
          <p:cNvPr id="79" name="Rectangle 44">
            <a:extLst>
              <a:ext uri="{FF2B5EF4-FFF2-40B4-BE49-F238E27FC236}">
                <a16:creationId xmlns:a16="http://schemas.microsoft.com/office/drawing/2014/main" xmlns="" id="{D6016B12-D97F-3A06-64BC-0C82BA18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696" y="3878344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운전</a:t>
            </a:r>
          </a:p>
        </p:txBody>
      </p:sp>
    </p:spTree>
    <p:extLst>
      <p:ext uri="{BB962C8B-B14F-4D97-AF65-F5344CB8AC3E}">
        <p14:creationId xmlns:p14="http://schemas.microsoft.com/office/powerpoint/2010/main" xmlns="" val="89274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데이터와 기능 간의 상호작용을 분석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데이터 관점에서 접근 </a:t>
            </a:r>
            <a:r>
              <a:rPr lang="en-US" altLang="ko-KR" sz="1600" dirty="0">
                <a:latin typeface="맑은 고딕" panose="020B0503020000020004" pitchFamily="50" charset="-127"/>
              </a:rPr>
              <a:t>: Entity Life Cycle Analysis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기능 관점에서 접근 </a:t>
            </a:r>
            <a:r>
              <a:rPr lang="en-US" altLang="ko-KR" sz="1600" dirty="0">
                <a:latin typeface="맑은 고딕" panose="020B0503020000020004" pitchFamily="50" charset="-127"/>
              </a:rPr>
              <a:t>: Function Logic Analysis</a:t>
            </a:r>
          </a:p>
          <a:p>
            <a:pPr lvl="1">
              <a:lnSpc>
                <a:spcPct val="160000"/>
              </a:lnSpc>
            </a:pPr>
            <a:endParaRPr lang="ko-KR" altLang="en-US" sz="16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  <a:p>
            <a:pPr marL="457200" lvl="1" indent="0" algn="l">
              <a:lnSpc>
                <a:spcPct val="160000"/>
              </a:lnSpc>
              <a:buClr>
                <a:srgbClr val="009688"/>
              </a:buClr>
              <a:buNone/>
            </a:pPr>
            <a:endParaRPr lang="ko-KR" altLang="en-US" sz="1400" dirty="0">
              <a:latin typeface="+mj-lt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연관성 분석 </a:t>
            </a:r>
          </a:p>
        </p:txBody>
      </p:sp>
    </p:spTree>
    <p:extLst>
      <p:ext uri="{BB962C8B-B14F-4D97-AF65-F5344CB8AC3E}">
        <p14:creationId xmlns:p14="http://schemas.microsoft.com/office/powerpoint/2010/main" xmlns="" val="24496829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110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속성과 속성업무규칙 조정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엔티티의 통합에 따른 속성의 통합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985FB79A-3539-6411-E008-7A8F85AA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091" y="3300488"/>
            <a:ext cx="1842009" cy="1511300"/>
          </a:xfrm>
          <a:prstGeom prst="rightArrow">
            <a:avLst>
              <a:gd name="adj1" fmla="val 75009"/>
              <a:gd name="adj2" fmla="val 7143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  합</a:t>
            </a:r>
          </a:p>
        </p:txBody>
      </p:sp>
      <p:sp>
        <p:nvSpPr>
          <p:cNvPr id="59" name="Oval 45">
            <a:extLst>
              <a:ext uri="{FF2B5EF4-FFF2-40B4-BE49-F238E27FC236}">
                <a16:creationId xmlns:a16="http://schemas.microsoft.com/office/drawing/2014/main" xmlns="" id="{937C16DC-6D3E-77BE-2531-DA7093F5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3" y="1750960"/>
            <a:ext cx="172085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Oval 46">
            <a:extLst>
              <a:ext uri="{FF2B5EF4-FFF2-40B4-BE49-F238E27FC236}">
                <a16:creationId xmlns:a16="http://schemas.microsoft.com/office/drawing/2014/main" xmlns="" id="{AF79EEF3-8121-745E-7CD9-0D9A0F01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8" y="3908856"/>
            <a:ext cx="172085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D6BF0B74-12DF-364A-34D7-16DE397E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25" y="2267923"/>
            <a:ext cx="1444625" cy="442913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2DF4E49C-CFD0-BF01-1EC1-A3B76671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25" y="2710836"/>
            <a:ext cx="1444625" cy="909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8B41A1E2-B8AB-B3FC-AD72-C19C1314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25" y="4420573"/>
            <a:ext cx="1444625" cy="442913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9364C13D-9827-8323-FE74-BEEADAD8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25" y="4863486"/>
            <a:ext cx="1444625" cy="89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CB7B8817-EA9E-511F-354C-4B0DA41A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888" y="412529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기존사원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xmlns="" id="{C5E2F444-DC34-9BC1-EC0D-253CCFCC5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88" y="2012336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신입사원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FD78E0BA-118C-2A1E-C04D-2AE25568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888" y="3610948"/>
            <a:ext cx="214161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2016/1/1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23313820-E5AB-5996-EDE7-756581D6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38" y="5728673"/>
            <a:ext cx="214161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2016/1/1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89644B8D-64C0-F471-08D1-0DDB6A24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989" y="2710836"/>
            <a:ext cx="1997075" cy="719138"/>
          </a:xfrm>
          <a:prstGeom prst="rect">
            <a:avLst/>
          </a:prstGeom>
          <a:solidFill>
            <a:srgbClr val="FE9B0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(PK)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xmlns="" id="{74B2EB39-BDD1-2A28-50AF-D5B23FF9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989" y="3423624"/>
            <a:ext cx="1997075" cy="1290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C1A84C49-E56E-7F07-FBFE-A4DBDCD3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764" y="243143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9C8AC534-3DDB-D16A-6255-FB5F757D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14" y="4834911"/>
            <a:ext cx="247183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제한사항없음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906165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111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 4.3 </a:t>
            </a:r>
            <a:r>
              <a:rPr lang="ko-KR" altLang="en-US" dirty="0"/>
              <a:t>데이터모형 통합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b="1" dirty="0"/>
              <a:t>개요</a:t>
            </a:r>
          </a:p>
          <a:p>
            <a:pPr marL="457200" lvl="1" indent="0">
              <a:buNone/>
            </a:pPr>
            <a:r>
              <a:rPr lang="ko-KR" altLang="en-US" sz="1600" dirty="0"/>
              <a:t>각각의 특정 업무영역별 관점에 의해 설정된 논리적데이터모형을 조정하고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기존의 </a:t>
            </a:r>
            <a:r>
              <a:rPr lang="en-US" altLang="ko-KR" sz="1600" dirty="0"/>
              <a:t>DB</a:t>
            </a:r>
            <a:r>
              <a:rPr lang="ko-KR" altLang="en-US" sz="1600" dirty="0"/>
              <a:t>스키마와의 매핑 관계를 정의하여 궁극적으로 기업 전체의 관점으로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통합된 전사개념스키마로 전개하고 향후 변화가능성을 고려하여 안정적이며 확장이 용이한 전사통합데이터모형으로 발전</a:t>
            </a:r>
            <a:endParaRPr lang="en-US" altLang="ko-KR" sz="1600" dirty="0"/>
          </a:p>
          <a:p>
            <a:r>
              <a:rPr lang="ko-KR" altLang="en-US" sz="2000" b="1" dirty="0"/>
              <a:t>통합절차</a:t>
            </a:r>
          </a:p>
          <a:p>
            <a:pPr lvl="1"/>
            <a:r>
              <a:rPr lang="ko-KR" altLang="en-US" sz="1600" dirty="0"/>
              <a:t>논리적 </a:t>
            </a:r>
            <a:r>
              <a:rPr lang="ko-KR" altLang="en-US" sz="1600" dirty="0" err="1"/>
              <a:t>데이터모형간의</a:t>
            </a:r>
            <a:r>
              <a:rPr lang="ko-KR" altLang="en-US" sz="1600" dirty="0"/>
              <a:t> 조정을 통한 데이터베이스 통합</a:t>
            </a:r>
          </a:p>
          <a:p>
            <a:pPr lvl="1"/>
            <a:r>
              <a:rPr lang="ko-KR" altLang="en-US" sz="1600" dirty="0"/>
              <a:t>개발된 신규 데이터모형을 기존 개념스키마에 통합하여 전사개념스키마로 전개</a:t>
            </a:r>
          </a:p>
          <a:p>
            <a:pPr lvl="1"/>
            <a:r>
              <a:rPr lang="ko-KR" altLang="en-US" sz="1600" dirty="0"/>
              <a:t>논리적데이터모형과 개념스키마 간의 매핑을 정의</a:t>
            </a:r>
          </a:p>
          <a:p>
            <a:pPr lvl="2"/>
            <a:r>
              <a:rPr lang="ko-KR" altLang="en-US" sz="1400" dirty="0"/>
              <a:t>명명의 차이점</a:t>
            </a:r>
          </a:p>
          <a:p>
            <a:pPr lvl="2"/>
            <a:r>
              <a:rPr lang="ko-KR" altLang="en-US" sz="1400" dirty="0" err="1"/>
              <a:t>업무규칙간의</a:t>
            </a:r>
            <a:r>
              <a:rPr lang="ko-KR" altLang="en-US" sz="1400" dirty="0"/>
              <a:t> 상호연관성</a:t>
            </a:r>
          </a:p>
          <a:p>
            <a:pPr lvl="2"/>
            <a:r>
              <a:rPr lang="ko-KR" altLang="en-US" sz="1400" dirty="0"/>
              <a:t>논리적데이터모형과 </a:t>
            </a:r>
            <a:r>
              <a:rPr lang="ko-KR" altLang="en-US" sz="1400" dirty="0" err="1"/>
              <a:t>개념스키마간의</a:t>
            </a:r>
            <a:r>
              <a:rPr lang="ko-KR" altLang="en-US" sz="1400" dirty="0"/>
              <a:t> 상충 </a:t>
            </a:r>
          </a:p>
        </p:txBody>
      </p:sp>
    </p:spTree>
    <p:extLst>
      <p:ext uri="{BB962C8B-B14F-4D97-AF65-F5344CB8AC3E}">
        <p14:creationId xmlns:p14="http://schemas.microsoft.com/office/powerpoint/2010/main" xmlns="" val="4505034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112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안정성 및 확장성 분석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개요</a:t>
            </a:r>
          </a:p>
          <a:p>
            <a:pPr marL="457200" lvl="1" indent="0">
              <a:buNone/>
            </a:pPr>
            <a:r>
              <a:rPr lang="ko-KR" altLang="en-US" sz="1600" dirty="0"/>
              <a:t>지금까지는 현재상태의 업무적 필요에 따라 </a:t>
            </a:r>
            <a:r>
              <a:rPr lang="ko-KR" altLang="en-US" sz="1600" dirty="0" smtClean="0"/>
              <a:t>초</a:t>
            </a:r>
            <a:r>
              <a:rPr lang="ko-KR" altLang="en-US" sz="1600" dirty="0" smtClean="0"/>
              <a:t>점을 </a:t>
            </a:r>
            <a:r>
              <a:rPr lang="ko-KR" altLang="en-US" sz="1600" dirty="0"/>
              <a:t>맞추어 데이터모델링이 진행되어 왔으므로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논리적데이터모형의 안정성 유지 및 용이한 확장이 가능하도록 향후의 변화가능성을 고려하여야 한다</a:t>
            </a:r>
            <a:r>
              <a:rPr lang="en-US" altLang="ko-KR" sz="1600" dirty="0"/>
              <a:t>.</a:t>
            </a:r>
          </a:p>
          <a:p>
            <a:r>
              <a:rPr lang="ko-KR" altLang="en-US" sz="2000" b="1" dirty="0"/>
              <a:t>분석내용</a:t>
            </a:r>
          </a:p>
          <a:p>
            <a:pPr lvl="1"/>
            <a:r>
              <a:rPr lang="ko-KR" altLang="en-US" sz="1600" dirty="0"/>
              <a:t>새로운 엔티티 및 관계의 추가에 따른 영향</a:t>
            </a:r>
          </a:p>
          <a:p>
            <a:pPr lvl="1"/>
            <a:r>
              <a:rPr lang="ko-KR" altLang="en-US" sz="1600" dirty="0"/>
              <a:t>기본키의 대체</a:t>
            </a:r>
            <a:r>
              <a:rPr lang="en-US" altLang="ko-KR" sz="1600" dirty="0"/>
              <a:t>/</a:t>
            </a:r>
            <a:r>
              <a:rPr lang="ko-KR" altLang="en-US" sz="1600" dirty="0"/>
              <a:t>변화 가능성</a:t>
            </a:r>
          </a:p>
          <a:p>
            <a:pPr lvl="1"/>
            <a:r>
              <a:rPr lang="ko-KR" altLang="en-US" sz="1600" dirty="0"/>
              <a:t>관계 기수성의 변화 가능성</a:t>
            </a:r>
          </a:p>
          <a:p>
            <a:pPr lvl="1"/>
            <a:r>
              <a:rPr lang="ko-KR" altLang="en-US" sz="1600" dirty="0"/>
              <a:t>새로운 속성의 추가 또는 기존 속성의 변경</a:t>
            </a:r>
            <a:r>
              <a:rPr lang="en-US" altLang="ko-KR" sz="1600" dirty="0"/>
              <a:t>/</a:t>
            </a:r>
            <a:r>
              <a:rPr lang="ko-KR" altLang="en-US" sz="1600" dirty="0"/>
              <a:t>삭제 가능성</a:t>
            </a:r>
          </a:p>
          <a:p>
            <a:pPr lvl="1"/>
            <a:r>
              <a:rPr lang="ko-KR" altLang="en-US" sz="1600" dirty="0"/>
              <a:t>업무규칙의 변화 가능성</a:t>
            </a:r>
          </a:p>
          <a:p>
            <a:pPr lvl="1"/>
            <a:r>
              <a:rPr lang="ko-KR" altLang="en-US" sz="1600" dirty="0"/>
              <a:t>엔티티 </a:t>
            </a:r>
            <a:r>
              <a:rPr lang="ko-KR" altLang="en-US" sz="1600" dirty="0" err="1"/>
              <a:t>자료량의</a:t>
            </a:r>
            <a:r>
              <a:rPr lang="ko-KR" altLang="en-US" sz="1600" dirty="0"/>
              <a:t> 증가 또는 감소</a:t>
            </a:r>
          </a:p>
        </p:txBody>
      </p:sp>
    </p:spTree>
    <p:extLst>
      <p:ext uri="{BB962C8B-B14F-4D97-AF65-F5344CB8AC3E}">
        <p14:creationId xmlns:p14="http://schemas.microsoft.com/office/powerpoint/2010/main" xmlns="" val="28198925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113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데이터모형 검증 및 통합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" y="2872329"/>
            <a:ext cx="2427089" cy="26641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차 정규화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 정규화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차 정규화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차 정규화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252D73A8-921F-72EC-6E85-865188226B87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1484784"/>
            <a:ext cx="2116138" cy="1284288"/>
            <a:chOff x="348" y="1060"/>
            <a:chExt cx="1333" cy="809"/>
          </a:xfrm>
        </p:grpSpPr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xmlns="" id="{2BE4F651-8C43-A650-C25A-720A31D2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060"/>
              <a:ext cx="1329" cy="8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xmlns="" id="{084A1BB4-8245-56E9-8BD9-D0D2D09E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1349"/>
              <a:ext cx="13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F7B408A2-4ECE-F856-7DD8-EAF19C55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597497"/>
            <a:ext cx="1067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LDM4.1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C6CF2CC-67F6-748F-1D07-0838C3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129309"/>
            <a:ext cx="20732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 검증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xmlns="" id="{F7FCC78B-2AFB-076B-EF21-99CE3D504B45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1502247"/>
            <a:ext cx="2225675" cy="1284288"/>
            <a:chOff x="2360" y="1071"/>
            <a:chExt cx="1402" cy="809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xmlns="" id="{DB061391-F6CC-0AD7-69F7-6B131A37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071"/>
              <a:ext cx="1398" cy="8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xmlns="" id="{C9C5816B-B796-EA31-009F-CE57CA670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360"/>
              <a:ext cx="1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5A48D588-81FA-754E-D33A-95FA13E9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1614959"/>
            <a:ext cx="1067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LDM4.2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xmlns="" id="{E49CD264-5176-F75A-3944-2950D7F9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1" y="2111847"/>
            <a:ext cx="221297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조합</a:t>
            </a: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xmlns="" id="{FE79192C-AF1B-568B-E9B5-2FED20989C26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1502247"/>
            <a:ext cx="2203450" cy="1284288"/>
            <a:chOff x="4428" y="1071"/>
            <a:chExt cx="1388" cy="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9853D96-48E1-0759-FF20-C1D3631AE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071"/>
              <a:ext cx="1384" cy="8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xmlns="" id="{ED5B8734-A8B1-DD89-A861-EFD91D87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1360"/>
              <a:ext cx="1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Rectangle 21">
            <a:extLst>
              <a:ext uri="{FF2B5EF4-FFF2-40B4-BE49-F238E27FC236}">
                <a16:creationId xmlns:a16="http://schemas.microsoft.com/office/drawing/2014/main" xmlns="" id="{E4CAF08F-FBAF-6AD0-B565-D37DA8C7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63" y="1614959"/>
            <a:ext cx="1067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LDM4.3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xmlns="" id="{27011F48-A74A-BD1B-E3AF-2A5B43DA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7" y="2111847"/>
            <a:ext cx="21621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통합</a:t>
            </a: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xmlns="" id="{879DFD75-26AE-3434-7867-C8CF67B8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1946747"/>
            <a:ext cx="533400" cy="360363"/>
          </a:xfrm>
          <a:prstGeom prst="rightArrow">
            <a:avLst>
              <a:gd name="adj1" fmla="val 50000"/>
              <a:gd name="adj2" fmla="val 7401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xmlns="" id="{D02035BC-7CC3-1A11-CAC9-8DEEB4EB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964209"/>
            <a:ext cx="533400" cy="360363"/>
          </a:xfrm>
          <a:prstGeom prst="rightArrow">
            <a:avLst>
              <a:gd name="adj1" fmla="val 50000"/>
              <a:gd name="adj2" fmla="val 7401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xmlns="" id="{C3F52D51-BEE4-EDCE-4B1E-35FEE26D3818}"/>
              </a:ext>
            </a:extLst>
          </p:cNvPr>
          <p:cNvSpPr txBox="1">
            <a:spLocks/>
          </p:cNvSpPr>
          <p:nvPr/>
        </p:nvSpPr>
        <p:spPr>
          <a:xfrm>
            <a:off x="3014329" y="2895114"/>
            <a:ext cx="3348955" cy="266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1600" dirty="0"/>
              <a:t>엔티티와 </a:t>
            </a:r>
            <a:r>
              <a:rPr kumimoji="0" lang="ko-KR" altLang="en-US" sz="1600" dirty="0" err="1"/>
              <a:t>기본키</a:t>
            </a:r>
            <a:r>
              <a:rPr kumimoji="0" lang="ko-KR" altLang="en-US" sz="1600" dirty="0"/>
              <a:t> 업무규칙 통합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1600" dirty="0"/>
              <a:t>관계의 </a:t>
            </a:r>
            <a:r>
              <a:rPr kumimoji="0" lang="ko-KR" altLang="en-US" sz="1600" dirty="0" err="1"/>
              <a:t>외부키</a:t>
            </a:r>
            <a:r>
              <a:rPr kumimoji="0" lang="ko-KR" altLang="en-US" sz="1600" dirty="0"/>
              <a:t> 업무규칙 통합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1600" dirty="0"/>
              <a:t>속성과 속성 업무규칙 통합</a:t>
            </a: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xmlns="" id="{52F427AC-A36A-41A1-55AB-26EB12DE2785}"/>
              </a:ext>
            </a:extLst>
          </p:cNvPr>
          <p:cNvSpPr txBox="1">
            <a:spLocks/>
          </p:cNvSpPr>
          <p:nvPr/>
        </p:nvSpPr>
        <p:spPr>
          <a:xfrm>
            <a:off x="6838949" y="2895114"/>
            <a:ext cx="2305051" cy="266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1600" dirty="0"/>
              <a:t>데이터모형 통합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kumimoji="0" lang="ko-KR" altLang="en-US" sz="1600" dirty="0"/>
              <a:t>안정성</a:t>
            </a:r>
            <a:r>
              <a:rPr kumimoji="0" lang="en-US" altLang="ko-KR" sz="1600" dirty="0"/>
              <a:t>, </a:t>
            </a:r>
            <a:r>
              <a:rPr kumimoji="0" lang="ko-KR" altLang="en-US" sz="1600" dirty="0"/>
              <a:t>확장성 분석</a:t>
            </a:r>
          </a:p>
        </p:txBody>
      </p:sp>
    </p:spTree>
    <p:extLst>
      <p:ext uri="{BB962C8B-B14F-4D97-AF65-F5344CB8AC3E}">
        <p14:creationId xmlns:p14="http://schemas.microsoft.com/office/powerpoint/2010/main" xmlns="" val="310992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현시스템의 문제점 파악</a:t>
            </a: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신시스템 모델 확정에 기여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현시스템 분석 </a:t>
            </a:r>
          </a:p>
        </p:txBody>
      </p:sp>
    </p:spTree>
    <p:extLst>
      <p:ext uri="{BB962C8B-B14F-4D97-AF65-F5344CB8AC3E}">
        <p14:creationId xmlns:p14="http://schemas.microsoft.com/office/powerpoint/2010/main" xmlns="" val="132949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업무의 요구사항을 정확히 반영 </a:t>
            </a: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현시스템과 비교하여 누락된 정보요구 식별 </a:t>
            </a: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기업 사명의 한 부분을 지원하는지를 재확인 </a:t>
            </a:r>
          </a:p>
          <a:p>
            <a:pPr algn="l">
              <a:lnSpc>
                <a:spcPct val="16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BAA </a:t>
            </a:r>
            <a:r>
              <a:rPr lang="ko-KR" altLang="en-US" dirty="0"/>
              <a:t>모델 확정 </a:t>
            </a:r>
          </a:p>
        </p:txBody>
      </p:sp>
    </p:spTree>
    <p:extLst>
      <p:ext uri="{BB962C8B-B14F-4D97-AF65-F5344CB8AC3E}">
        <p14:creationId xmlns:p14="http://schemas.microsoft.com/office/powerpoint/2010/main" xmlns="" val="85524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설계영역</a:t>
            </a:r>
            <a:r>
              <a:rPr lang="en-US" altLang="ko-KR" sz="2000" dirty="0">
                <a:latin typeface="맑은 고딕" panose="020B0503020000020004" pitchFamily="50" charset="-127"/>
              </a:rPr>
              <a:t>(Design Area) </a:t>
            </a:r>
            <a:r>
              <a:rPr lang="ko-KR" altLang="en-US" sz="2000" dirty="0">
                <a:latin typeface="맑은 고딕" panose="020B0503020000020004" pitchFamily="50" charset="-127"/>
              </a:rPr>
              <a:t>정의</a:t>
            </a: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비용 및 기대효과 평가 </a:t>
            </a: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설계의 우선순위 결정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시스템설계 계획 </a:t>
            </a:r>
          </a:p>
        </p:txBody>
      </p:sp>
    </p:spTree>
    <p:extLst>
      <p:ext uri="{BB962C8B-B14F-4D97-AF65-F5344CB8AC3E}">
        <p14:creationId xmlns:p14="http://schemas.microsoft.com/office/powerpoint/2010/main" xmlns="" val="415861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  2. </a:t>
            </a:r>
            <a:r>
              <a:rPr lang="ko-KR" altLang="en-US" dirty="0"/>
              <a:t>논리적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데이터모델링 </a:t>
            </a:r>
            <a:r>
              <a:rPr lang="en-US" altLang="ko-KR" dirty="0"/>
              <a:t>	</a:t>
            </a:r>
            <a:r>
              <a:rPr lang="ko-KR" altLang="en-US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47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논리적 데이터모델링 개요</a:t>
            </a:r>
            <a:r>
              <a:rPr lang="en-US" altLang="ko-KR" dirty="0"/>
              <a:t>(LDM0)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ISP(</a:t>
            </a:r>
            <a:r>
              <a:rPr lang="ko-KR" altLang="en-US" sz="2000" dirty="0">
                <a:latin typeface="맑은 고딕" panose="020B0503020000020004" pitchFamily="50" charset="-127"/>
              </a:rPr>
              <a:t>정보전략계획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</a:rPr>
              <a:t>의 주제영역</a:t>
            </a:r>
            <a:br>
              <a:rPr lang="ko-KR" altLang="en-US" sz="2000" dirty="0">
                <a:latin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</a:rPr>
              <a:t>(Subject Area)</a:t>
            </a:r>
            <a:r>
              <a:rPr lang="ko-KR" altLang="en-US" sz="2000" dirty="0">
                <a:latin typeface="맑은 고딕" panose="020B0503020000020004" pitchFamily="50" charset="-127"/>
              </a:rPr>
              <a:t>을 가지고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엔티티를 추가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기존 엔티티를 구체화</a:t>
            </a:r>
            <a:r>
              <a:rPr lang="en-US" altLang="ko-KR" sz="1600" dirty="0"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</a:rPr>
              <a:t>정규화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기존 관계를 구체화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업무규칙 추가</a:t>
            </a:r>
            <a:br>
              <a:rPr lang="ko-KR" altLang="en-US" sz="1600" dirty="0">
                <a:latin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r>
              <a:rPr lang="ko-KR" altLang="en-US" sz="2000" dirty="0">
                <a:latin typeface="맑은 고딕" panose="020B0503020000020004" pitchFamily="50" charset="-127"/>
              </a:rPr>
              <a:t>해당 업무영역에 대하여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필요한 데이터는 </a:t>
            </a:r>
            <a:r>
              <a:rPr lang="en-US" altLang="ko-KR" sz="16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데이터간 연관성은 </a:t>
            </a:r>
            <a:r>
              <a:rPr lang="en-US" altLang="ko-KR" sz="16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데이터의 구체적인 내용은 </a:t>
            </a:r>
            <a:r>
              <a:rPr lang="en-US" altLang="ko-KR" sz="16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</a:rPr>
              <a:t>데이터의 정확성을 위한 업무규칙은</a:t>
            </a:r>
            <a:r>
              <a:rPr lang="en-US" altLang="ko-KR" sz="1600" dirty="0">
                <a:latin typeface="맑은 고딕" panose="020B0503020000020004" pitchFamily="50" charset="-127"/>
              </a:rPr>
              <a:t>? </a:t>
            </a:r>
          </a:p>
          <a:p>
            <a:pPr algn="l">
              <a:lnSpc>
                <a:spcPct val="160000"/>
              </a:lnSpc>
            </a:pPr>
            <a:endParaRPr lang="en-US" altLang="ko-KR" sz="20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단계 및 개요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xmlns="" id="{9D7EDB29-D27D-82FF-5847-EDB89F1ABD30}"/>
              </a:ext>
            </a:extLst>
          </p:cNvPr>
          <p:cNvGrpSpPr>
            <a:grpSpLocks/>
          </p:cNvGrpSpPr>
          <p:nvPr/>
        </p:nvGrpSpPr>
        <p:grpSpPr bwMode="auto">
          <a:xfrm>
            <a:off x="4211960" y="1196974"/>
            <a:ext cx="4495800" cy="4819650"/>
            <a:chOff x="294" y="876"/>
            <a:chExt cx="2832" cy="303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xmlns="" id="{0315320C-EFB0-ACCB-79C8-06CF51555E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6" y="1290"/>
              <a:ext cx="2172" cy="1404"/>
            </a:xfrm>
            <a:prstGeom prst="rtTriangle">
              <a:avLst/>
            </a:prstGeom>
            <a:solidFill>
              <a:srgbClr val="A2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xmlns="" id="{BB6AF833-17A1-2D5D-00F8-9BAE6B7C2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3" y="1159"/>
              <a:ext cx="1438" cy="940"/>
            </a:xfrm>
            <a:prstGeom prst="rtTriangle">
              <a:avLst/>
            </a:prstGeom>
            <a:solidFill>
              <a:srgbClr val="C8FEC8"/>
            </a:solidFill>
            <a:ln w="12700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xmlns="" id="{0D8F973F-51A8-0A3E-D346-BE6932DDC4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2" y="2760"/>
              <a:ext cx="816" cy="1440"/>
            </a:xfrm>
            <a:prstGeom prst="rtTriangle">
              <a:avLst/>
            </a:prstGeom>
            <a:solidFill>
              <a:srgbClr val="A2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xmlns="" id="{EF0769C4-ADC2-D8FA-DFA7-AE357AADC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906"/>
              <a:ext cx="1404" cy="2172"/>
            </a:xfrm>
            <a:prstGeom prst="rtTriangle">
              <a:avLst/>
            </a:prstGeom>
            <a:solidFill>
              <a:srgbClr val="A2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3CEC122D-AFB5-C595-DEFF-C5A5C90F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882"/>
              <a:ext cx="1422" cy="2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80FE73E5-A759-1F0D-0480-6127BD33F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2532"/>
              <a:ext cx="1050" cy="5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5240C8A1-710B-0058-67D0-637AC3BF3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1995"/>
              <a:ext cx="723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452A7ECC-CED3-C829-2AC1-81469F52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0" y="1620"/>
              <a:ext cx="444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8B260397-512B-EC3B-E3E3-F2950C873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7" y="3084"/>
              <a:ext cx="1419" cy="8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xmlns="" id="{431CE6EF-56F1-6BBE-FFE3-E960CFBC3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31" y="1087"/>
              <a:ext cx="958" cy="604"/>
            </a:xfrm>
            <a:prstGeom prst="rtTriangle">
              <a:avLst/>
            </a:prstGeom>
            <a:solidFill>
              <a:srgbClr val="A2C1FE"/>
            </a:solidFill>
            <a:ln w="12700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D9485F4B-8EF0-0E01-C812-EE5DB0E2E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1695"/>
              <a:ext cx="89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업무영역분석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5A3E328D-49F6-E5EC-7338-56E791B66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3542"/>
              <a:ext cx="3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xmlns="" id="{DF18A4BC-D223-7488-5D77-041D9EB1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" y="3542"/>
              <a:ext cx="50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xmlns="" id="{9A80AB5C-6BAA-F15A-8E9B-1F5401593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6" y="3072"/>
              <a:ext cx="1344" cy="816"/>
            </a:xfrm>
            <a:prstGeom prst="rtTriangle">
              <a:avLst/>
            </a:prstGeom>
            <a:solidFill>
              <a:srgbClr val="A2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xmlns="" id="{0FCB9558-9CFE-449C-1BB2-226A077D7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" y="2532"/>
              <a:ext cx="1050" cy="5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xmlns="" id="{4FEF8C45-FEDA-A740-7A77-B122F4812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3" y="1995"/>
              <a:ext cx="723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xmlns="" id="{A17415F8-85E0-2B1F-07BE-D51A576E5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" y="3084"/>
              <a:ext cx="1419" cy="8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xmlns="" id="{7A763D3B-21B7-54F2-1AE7-72EF7F7F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36"/>
              <a:ext cx="624" cy="336"/>
            </a:xfrm>
            <a:prstGeom prst="rtTriangle">
              <a:avLst/>
            </a:prstGeom>
            <a:solidFill>
              <a:srgbClr val="C8FE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xmlns="" id="{D1DDF28A-0074-41E9-A6E3-81AFEAB5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0"/>
              <a:ext cx="960" cy="480"/>
            </a:xfrm>
            <a:prstGeom prst="rtTriangle">
              <a:avLst/>
            </a:prstGeom>
            <a:solidFill>
              <a:srgbClr val="A2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xmlns="" id="{47BE26FC-926A-1E0F-3480-7E8B8B730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2" y="1728"/>
              <a:ext cx="1056" cy="67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xmlns="" id="{26CA1D01-D862-4BBD-AC6F-DD4A280C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564"/>
              <a:ext cx="508" cy="388"/>
            </a:xfrm>
            <a:prstGeom prst="rightArrow">
              <a:avLst>
                <a:gd name="adj1" fmla="val 50000"/>
                <a:gd name="adj2" fmla="val 6547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xmlns="" id="{AFCA2FAB-4690-C8A0-75D1-FBBB3B28B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6" y="1620"/>
              <a:ext cx="444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xmlns="" id="{33E5C0C9-1022-BB31-9E69-40B1EF32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876"/>
              <a:ext cx="0" cy="3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xmlns="" id="{1FD26733-C4A6-82DE-11A3-38D345F1A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82"/>
              <a:ext cx="1422" cy="2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4567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논리적 데이터모델링 개요</a:t>
            </a:r>
            <a:r>
              <a:rPr lang="en-US" altLang="ko-KR" dirty="0"/>
              <a:t>(LDM0)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비지니스에 대한 종합적인 이해를 바탕으로</a:t>
            </a:r>
            <a:r>
              <a:rPr lang="en-US" altLang="ko-KR" sz="1800" dirty="0">
                <a:latin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</a:rPr>
              <a:t>기업 내에 존재하는 데이터에 대하여 기능과는 독립적으로 인식하여 이를 알기 쉽고 체계적으로 표현한 기업의 정보 요구</a:t>
            </a:r>
            <a:endParaRPr lang="en-US" alt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개념</a:t>
            </a:r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xmlns="" id="{ADDF3F00-BA88-CF13-F3F4-F62F2FC1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609" y="3721100"/>
            <a:ext cx="2287588" cy="1073150"/>
          </a:xfrm>
          <a:prstGeom prst="rightArrow">
            <a:avLst>
              <a:gd name="adj1" fmla="val 50000"/>
              <a:gd name="adj2" fmla="val 7679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xmlns="" id="{E43A8C1F-BD89-47B5-E3E2-D24957FD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48" y="3821113"/>
            <a:ext cx="1529439" cy="958850"/>
          </a:xfrm>
          <a:prstGeom prst="rightArrow">
            <a:avLst>
              <a:gd name="adj1" fmla="val 50000"/>
              <a:gd name="adj2" fmla="val 57671"/>
            </a:avLst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Group 61">
            <a:extLst>
              <a:ext uri="{FF2B5EF4-FFF2-40B4-BE49-F238E27FC236}">
                <a16:creationId xmlns:a16="http://schemas.microsoft.com/office/drawing/2014/main" xmlns="" id="{6DE3322F-23D8-0607-8333-69CE73E1AD6E}"/>
              </a:ext>
            </a:extLst>
          </p:cNvPr>
          <p:cNvGrpSpPr>
            <a:grpSpLocks/>
          </p:cNvGrpSpPr>
          <p:nvPr/>
        </p:nvGrpSpPr>
        <p:grpSpPr bwMode="auto">
          <a:xfrm>
            <a:off x="4522184" y="2444750"/>
            <a:ext cx="2252663" cy="3492501"/>
            <a:chOff x="3124" y="1540"/>
            <a:chExt cx="1419" cy="220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xmlns="" id="{7BE7AE99-D4D3-2D61-A95C-D262A1A1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703"/>
              <a:ext cx="1419" cy="20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xmlns="" id="{BF52E927-3BC7-5B53-AE94-344DF142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540"/>
              <a:ext cx="1098" cy="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xmlns="" id="{7E0545D6-F785-CCB5-01B4-D6C7CAD9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192"/>
              <a:ext cx="225" cy="14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xmlns="" id="{AC8383EC-CBCD-6594-F615-482DD687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198"/>
              <a:ext cx="214" cy="14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xmlns="" id="{3E637D5D-7465-0D8C-3C4C-BAE6C2CC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927"/>
              <a:ext cx="527" cy="2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xmlns="" id="{CAAE9E70-7530-C168-0957-0CD99EAFC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442"/>
              <a:ext cx="525" cy="2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xmlns="" id="{5A1F5EAD-BD99-D6AF-8DDA-949475449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890"/>
              <a:ext cx="526" cy="2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xmlns="" id="{50DD72BF-1088-3371-0B20-48B59380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351"/>
              <a:ext cx="526" cy="2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xmlns="" id="{F98D6324-18F3-264D-0F7C-B57F0E95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577"/>
              <a:ext cx="1197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논리적 데이터모형</a:t>
              </a:r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xmlns="" id="{668AD303-07C4-364C-6106-B72FCE8EB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928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자재발주</a:t>
              </a:r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xmlns="" id="{A2DCD5B6-E39C-F79B-1C11-22A62C14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457"/>
              <a:ext cx="68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발주품목 </a:t>
              </a:r>
            </a:p>
          </p:txBody>
        </p: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xmlns="" id="{B158946B-8980-6C08-3F7E-A901E2767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895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납품지시</a:t>
              </a:r>
            </a:p>
          </p:txBody>
        </p:sp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xmlns="" id="{D279C86A-A7BD-D578-9C0E-E855A7E37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353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자재납품</a:t>
              </a: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xmlns="" id="{2E6293ED-63F2-39D7-2532-4869B724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355"/>
              <a:ext cx="246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력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xmlns="" id="{C141536A-1973-79E7-71E8-577D104FB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" y="1991"/>
              <a:ext cx="3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xmlns="" id="{4234D404-E0E6-381D-7B65-D9684DCD4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" y="1994"/>
              <a:ext cx="0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xmlns="" id="{8337B01A-E47B-20B6-FDB1-34711F5C4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2136"/>
              <a:ext cx="0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xmlns="" id="{5EFEE015-657F-A57F-8B97-85496B98E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" y="2649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xmlns="" id="{DED875FA-B8EB-A7DF-20D8-FE70E0E1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092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xmlns="" id="{0EF2BE72-B391-5875-8FA3-E68087441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3438"/>
              <a:ext cx="2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xmlns="" id="{77427DCA-24AB-4DF2-C2C2-67F927C0F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2995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xmlns="" id="{B00CAE83-34CA-4B00-5978-B20298E2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2544"/>
              <a:ext cx="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Oval 26">
              <a:extLst>
                <a:ext uri="{FF2B5EF4-FFF2-40B4-BE49-F238E27FC236}">
                  <a16:creationId xmlns:a16="http://schemas.microsoft.com/office/drawing/2014/main" xmlns="" id="{9B90545E-12B9-3442-F3A6-0119D976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514"/>
              <a:ext cx="46" cy="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xmlns="" id="{526069FC-091E-223C-EEA0-D1CBC28CC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0" y="2510"/>
              <a:ext cx="46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Line 28">
              <a:extLst>
                <a:ext uri="{FF2B5EF4-FFF2-40B4-BE49-F238E27FC236}">
                  <a16:creationId xmlns:a16="http://schemas.microsoft.com/office/drawing/2014/main" xmlns="" id="{A33DA900-729B-EAAA-9C67-6585261F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547"/>
              <a:ext cx="39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29">
              <a:extLst>
                <a:ext uri="{FF2B5EF4-FFF2-40B4-BE49-F238E27FC236}">
                  <a16:creationId xmlns:a16="http://schemas.microsoft.com/office/drawing/2014/main" xmlns="" id="{9A65A0BB-AEDD-07A9-F6FA-3C1D46AC6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516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xmlns="" id="{18DBA4D4-C7F1-83E4-39A7-3D3CEB01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2516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xmlns="" id="{83CC222C-64A4-1C1B-77EE-ACB11460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29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Line 32">
              <a:extLst>
                <a:ext uri="{FF2B5EF4-FFF2-40B4-BE49-F238E27FC236}">
                  <a16:creationId xmlns:a16="http://schemas.microsoft.com/office/drawing/2014/main" xmlns="" id="{9FFD53E5-F099-59A1-641E-224F8AF22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29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Oval 33">
              <a:extLst>
                <a:ext uri="{FF2B5EF4-FFF2-40B4-BE49-F238E27FC236}">
                  <a16:creationId xmlns:a16="http://schemas.microsoft.com/office/drawing/2014/main" xmlns="" id="{6414ABF0-159A-8721-59B5-2A623A2A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971"/>
              <a:ext cx="46" cy="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xmlns="" id="{E5F65A64-63C8-2D14-A21B-E5F4FC701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3001"/>
              <a:ext cx="39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Line 35">
              <a:extLst>
                <a:ext uri="{FF2B5EF4-FFF2-40B4-BE49-F238E27FC236}">
                  <a16:creationId xmlns:a16="http://schemas.microsoft.com/office/drawing/2014/main" xmlns="" id="{7122F822-1719-0D3F-0519-F292D1B59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961"/>
              <a:ext cx="45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Line 36">
              <a:extLst>
                <a:ext uri="{FF2B5EF4-FFF2-40B4-BE49-F238E27FC236}">
                  <a16:creationId xmlns:a16="http://schemas.microsoft.com/office/drawing/2014/main" xmlns="" id="{991482F3-2EBD-167A-685A-4F1C02DD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2164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Line 37">
              <a:extLst>
                <a:ext uri="{FF2B5EF4-FFF2-40B4-BE49-F238E27FC236}">
                  <a16:creationId xmlns:a16="http://schemas.microsoft.com/office/drawing/2014/main" xmlns="" id="{FB80911B-FCD5-1100-F8B6-4DCBB80D3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2188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Line 38">
              <a:extLst>
                <a:ext uri="{FF2B5EF4-FFF2-40B4-BE49-F238E27FC236}">
                  <a16:creationId xmlns:a16="http://schemas.microsoft.com/office/drawing/2014/main" xmlns="" id="{99FFA61A-A969-1DC7-CA41-FDFB7A5A5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2390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xmlns="" id="{9A73F27E-5DB0-EDD9-FF41-3A0CEA847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0" y="2394"/>
              <a:ext cx="28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Line 40">
              <a:extLst>
                <a:ext uri="{FF2B5EF4-FFF2-40B4-BE49-F238E27FC236}">
                  <a16:creationId xmlns:a16="http://schemas.microsoft.com/office/drawing/2014/main" xmlns="" id="{019DFBC0-6F19-74C5-F264-994A80430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2394"/>
              <a:ext cx="32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Line 41">
              <a:extLst>
                <a:ext uri="{FF2B5EF4-FFF2-40B4-BE49-F238E27FC236}">
                  <a16:creationId xmlns:a16="http://schemas.microsoft.com/office/drawing/2014/main" xmlns="" id="{F940A836-DDA8-BC0F-9939-6FA9D4DDF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2669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Line 42">
              <a:extLst>
                <a:ext uri="{FF2B5EF4-FFF2-40B4-BE49-F238E27FC236}">
                  <a16:creationId xmlns:a16="http://schemas.microsoft.com/office/drawing/2014/main" xmlns="" id="{12665CD1-7724-2405-9208-5DDE063E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2689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Oval 43">
              <a:extLst>
                <a:ext uri="{FF2B5EF4-FFF2-40B4-BE49-F238E27FC236}">
                  <a16:creationId xmlns:a16="http://schemas.microsoft.com/office/drawing/2014/main" xmlns="" id="{29B12DCD-DDC0-F133-669A-221F5510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792"/>
              <a:ext cx="47" cy="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Line 44">
              <a:extLst>
                <a:ext uri="{FF2B5EF4-FFF2-40B4-BE49-F238E27FC236}">
                  <a16:creationId xmlns:a16="http://schemas.microsoft.com/office/drawing/2014/main" xmlns="" id="{89A09859-F90D-7122-D4EC-53E131F4D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" y="2842"/>
              <a:ext cx="26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Line 45">
              <a:extLst>
                <a:ext uri="{FF2B5EF4-FFF2-40B4-BE49-F238E27FC236}">
                  <a16:creationId xmlns:a16="http://schemas.microsoft.com/office/drawing/2014/main" xmlns="" id="{D8E5149E-F40B-154C-5AF3-9D54AFEB1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845"/>
              <a:ext cx="20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Line 46">
              <a:extLst>
                <a:ext uri="{FF2B5EF4-FFF2-40B4-BE49-F238E27FC236}">
                  <a16:creationId xmlns:a16="http://schemas.microsoft.com/office/drawing/2014/main" xmlns="" id="{24437745-DBBB-59ED-FA2D-1895687ED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3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Line 47">
              <a:extLst>
                <a:ext uri="{FF2B5EF4-FFF2-40B4-BE49-F238E27FC236}">
                  <a16:creationId xmlns:a16="http://schemas.microsoft.com/office/drawing/2014/main" xmlns="" id="{C6544CFB-28EC-7C90-B2AB-CDC97C37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164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Oval 48">
              <a:extLst>
                <a:ext uri="{FF2B5EF4-FFF2-40B4-BE49-F238E27FC236}">
                  <a16:creationId xmlns:a16="http://schemas.microsoft.com/office/drawing/2014/main" xmlns="" id="{9539BA7D-0959-1BCE-11D9-EE0F8E65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256"/>
              <a:ext cx="48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Line 49">
              <a:extLst>
                <a:ext uri="{FF2B5EF4-FFF2-40B4-BE49-F238E27FC236}">
                  <a16:creationId xmlns:a16="http://schemas.microsoft.com/office/drawing/2014/main" xmlns="" id="{168BD4B0-43F3-BD80-E215-F2EAE4721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307"/>
              <a:ext cx="14" cy="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Line 50">
              <a:extLst>
                <a:ext uri="{FF2B5EF4-FFF2-40B4-BE49-F238E27FC236}">
                  <a16:creationId xmlns:a16="http://schemas.microsoft.com/office/drawing/2014/main" xmlns="" id="{0F415976-2536-B20C-67BA-A42BC6192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03"/>
              <a:ext cx="26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Oval 51">
              <a:extLst>
                <a:ext uri="{FF2B5EF4-FFF2-40B4-BE49-F238E27FC236}">
                  <a16:creationId xmlns:a16="http://schemas.microsoft.com/office/drawing/2014/main" xmlns="" id="{5996DD78-BE40-1CF6-45E4-A35B04FF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16"/>
              <a:ext cx="47" cy="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Line 52">
              <a:extLst>
                <a:ext uri="{FF2B5EF4-FFF2-40B4-BE49-F238E27FC236}">
                  <a16:creationId xmlns:a16="http://schemas.microsoft.com/office/drawing/2014/main" xmlns="" id="{CA2AA8F5-CA33-94E3-FF01-7E7755D7C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" y="341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xmlns="" id="{2B2F548D-6098-58E6-E02E-84073926F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340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xmlns="" id="{692E2EE5-F8C9-0F9D-DB0B-046CBDD0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3449"/>
              <a:ext cx="42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xmlns="" id="{7B941024-5DEA-895E-63B0-CA957DE3E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" y="3401"/>
              <a:ext cx="45" cy="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Oval 56">
              <a:extLst>
                <a:ext uri="{FF2B5EF4-FFF2-40B4-BE49-F238E27FC236}">
                  <a16:creationId xmlns:a16="http://schemas.microsoft.com/office/drawing/2014/main" xmlns="" id="{6CACC7AE-AFF5-DF12-1AED-3EBFBA278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964"/>
              <a:ext cx="48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Line 57">
              <a:extLst>
                <a:ext uri="{FF2B5EF4-FFF2-40B4-BE49-F238E27FC236}">
                  <a16:creationId xmlns:a16="http://schemas.microsoft.com/office/drawing/2014/main" xmlns="" id="{CC105A65-54A6-FBD2-9200-B5E7A657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2177"/>
              <a:ext cx="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Line 58">
              <a:extLst>
                <a:ext uri="{FF2B5EF4-FFF2-40B4-BE49-F238E27FC236}">
                  <a16:creationId xmlns:a16="http://schemas.microsoft.com/office/drawing/2014/main" xmlns="" id="{74948449-B359-E046-E8D1-B0E712E1F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5" y="2154"/>
              <a:ext cx="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Line 59">
              <a:extLst>
                <a:ext uri="{FF2B5EF4-FFF2-40B4-BE49-F238E27FC236}">
                  <a16:creationId xmlns:a16="http://schemas.microsoft.com/office/drawing/2014/main" xmlns="" id="{E1D75ABD-E14A-1E4A-9D2B-46C5BDE1C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950"/>
              <a:ext cx="55" cy="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Line 60">
              <a:extLst>
                <a:ext uri="{FF2B5EF4-FFF2-40B4-BE49-F238E27FC236}">
                  <a16:creationId xmlns:a16="http://schemas.microsoft.com/office/drawing/2014/main" xmlns="" id="{23D0ACDA-86C0-398D-0565-59DBD5715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1" y="1997"/>
              <a:ext cx="54" cy="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Freeform 65">
            <a:extLst>
              <a:ext uri="{FF2B5EF4-FFF2-40B4-BE49-F238E27FC236}">
                <a16:creationId xmlns:a16="http://schemas.microsoft.com/office/drawing/2014/main" xmlns="" id="{67317362-E65C-4AC8-6EF5-64D85C6CE6EF}"/>
              </a:ext>
            </a:extLst>
          </p:cNvPr>
          <p:cNvSpPr>
            <a:spLocks/>
          </p:cNvSpPr>
          <p:nvPr/>
        </p:nvSpPr>
        <p:spPr bwMode="auto">
          <a:xfrm>
            <a:off x="20034" y="3371850"/>
            <a:ext cx="1830388" cy="1887538"/>
          </a:xfrm>
          <a:custGeom>
            <a:avLst/>
            <a:gdLst>
              <a:gd name="T0" fmla="*/ 22 w 1153"/>
              <a:gd name="T1" fmla="*/ 222 h 1189"/>
              <a:gd name="T2" fmla="*/ 22 w 1153"/>
              <a:gd name="T3" fmla="*/ 144 h 1189"/>
              <a:gd name="T4" fmla="*/ 22 w 1153"/>
              <a:gd name="T5" fmla="*/ 68 h 1189"/>
              <a:gd name="T6" fmla="*/ 89 w 1153"/>
              <a:gd name="T7" fmla="*/ 34 h 1189"/>
              <a:gd name="T8" fmla="*/ 156 w 1153"/>
              <a:gd name="T9" fmla="*/ 51 h 1189"/>
              <a:gd name="T10" fmla="*/ 230 w 1153"/>
              <a:gd name="T11" fmla="*/ 85 h 1189"/>
              <a:gd name="T12" fmla="*/ 297 w 1153"/>
              <a:gd name="T13" fmla="*/ 51 h 1189"/>
              <a:gd name="T14" fmla="*/ 371 w 1153"/>
              <a:gd name="T15" fmla="*/ 17 h 1189"/>
              <a:gd name="T16" fmla="*/ 446 w 1153"/>
              <a:gd name="T17" fmla="*/ 0 h 1189"/>
              <a:gd name="T18" fmla="*/ 498 w 1153"/>
              <a:gd name="T19" fmla="*/ 51 h 1189"/>
              <a:gd name="T20" fmla="*/ 572 w 1153"/>
              <a:gd name="T21" fmla="*/ 110 h 1189"/>
              <a:gd name="T22" fmla="*/ 639 w 1153"/>
              <a:gd name="T23" fmla="*/ 110 h 1189"/>
              <a:gd name="T24" fmla="*/ 713 w 1153"/>
              <a:gd name="T25" fmla="*/ 110 h 1189"/>
              <a:gd name="T26" fmla="*/ 780 w 1153"/>
              <a:gd name="T27" fmla="*/ 110 h 1189"/>
              <a:gd name="T28" fmla="*/ 854 w 1153"/>
              <a:gd name="T29" fmla="*/ 102 h 1189"/>
              <a:gd name="T30" fmla="*/ 921 w 1153"/>
              <a:gd name="T31" fmla="*/ 128 h 1189"/>
              <a:gd name="T32" fmla="*/ 980 w 1153"/>
              <a:gd name="T33" fmla="*/ 188 h 1189"/>
              <a:gd name="T34" fmla="*/ 988 w 1153"/>
              <a:gd name="T35" fmla="*/ 273 h 1189"/>
              <a:gd name="T36" fmla="*/ 1085 w 1153"/>
              <a:gd name="T37" fmla="*/ 393 h 1189"/>
              <a:gd name="T38" fmla="*/ 1144 w 1153"/>
              <a:gd name="T39" fmla="*/ 479 h 1189"/>
              <a:gd name="T40" fmla="*/ 1137 w 1153"/>
              <a:gd name="T41" fmla="*/ 555 h 1189"/>
              <a:gd name="T42" fmla="*/ 1078 w 1153"/>
              <a:gd name="T43" fmla="*/ 624 h 1189"/>
              <a:gd name="T44" fmla="*/ 1062 w 1153"/>
              <a:gd name="T45" fmla="*/ 786 h 1189"/>
              <a:gd name="T46" fmla="*/ 1062 w 1153"/>
              <a:gd name="T47" fmla="*/ 897 h 1189"/>
              <a:gd name="T48" fmla="*/ 980 w 1153"/>
              <a:gd name="T49" fmla="*/ 939 h 1189"/>
              <a:gd name="T50" fmla="*/ 906 w 1153"/>
              <a:gd name="T51" fmla="*/ 974 h 1189"/>
              <a:gd name="T52" fmla="*/ 869 w 1153"/>
              <a:gd name="T53" fmla="*/ 1051 h 1189"/>
              <a:gd name="T54" fmla="*/ 802 w 1153"/>
              <a:gd name="T55" fmla="*/ 1077 h 1189"/>
              <a:gd name="T56" fmla="*/ 735 w 1153"/>
              <a:gd name="T57" fmla="*/ 1043 h 1189"/>
              <a:gd name="T58" fmla="*/ 668 w 1153"/>
              <a:gd name="T59" fmla="*/ 1025 h 1189"/>
              <a:gd name="T60" fmla="*/ 594 w 1153"/>
              <a:gd name="T61" fmla="*/ 1077 h 1189"/>
              <a:gd name="T62" fmla="*/ 542 w 1153"/>
              <a:gd name="T63" fmla="*/ 1145 h 1189"/>
              <a:gd name="T64" fmla="*/ 483 w 1153"/>
              <a:gd name="T65" fmla="*/ 1188 h 1189"/>
              <a:gd name="T66" fmla="*/ 356 w 1153"/>
              <a:gd name="T67" fmla="*/ 1136 h 1189"/>
              <a:gd name="T68" fmla="*/ 289 w 1153"/>
              <a:gd name="T69" fmla="*/ 1093 h 1189"/>
              <a:gd name="T70" fmla="*/ 230 w 1153"/>
              <a:gd name="T71" fmla="*/ 1025 h 1189"/>
              <a:gd name="T72" fmla="*/ 178 w 1153"/>
              <a:gd name="T73" fmla="*/ 914 h 1189"/>
              <a:gd name="T74" fmla="*/ 156 w 1153"/>
              <a:gd name="T75" fmla="*/ 760 h 1189"/>
              <a:gd name="T76" fmla="*/ 148 w 1153"/>
              <a:gd name="T77" fmla="*/ 589 h 1189"/>
              <a:gd name="T78" fmla="*/ 104 w 1153"/>
              <a:gd name="T79" fmla="*/ 521 h 1189"/>
              <a:gd name="T80" fmla="*/ 44 w 1153"/>
              <a:gd name="T81" fmla="*/ 479 h 1189"/>
              <a:gd name="T82" fmla="*/ 14 w 1153"/>
              <a:gd name="T83" fmla="*/ 393 h 1189"/>
              <a:gd name="T84" fmla="*/ 0 w 1153"/>
              <a:gd name="T85" fmla="*/ 316 h 1189"/>
              <a:gd name="T86" fmla="*/ 22 w 1153"/>
              <a:gd name="T87" fmla="*/ 239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" h="1189">
                <a:moveTo>
                  <a:pt x="7" y="273"/>
                </a:moveTo>
                <a:lnTo>
                  <a:pt x="22" y="248"/>
                </a:lnTo>
                <a:lnTo>
                  <a:pt x="22" y="222"/>
                </a:lnTo>
                <a:lnTo>
                  <a:pt x="22" y="196"/>
                </a:lnTo>
                <a:lnTo>
                  <a:pt x="22" y="170"/>
                </a:lnTo>
                <a:lnTo>
                  <a:pt x="22" y="144"/>
                </a:lnTo>
                <a:lnTo>
                  <a:pt x="22" y="120"/>
                </a:lnTo>
                <a:lnTo>
                  <a:pt x="22" y="94"/>
                </a:lnTo>
                <a:lnTo>
                  <a:pt x="22" y="68"/>
                </a:lnTo>
                <a:lnTo>
                  <a:pt x="44" y="51"/>
                </a:lnTo>
                <a:lnTo>
                  <a:pt x="66" y="42"/>
                </a:lnTo>
                <a:lnTo>
                  <a:pt x="89" y="34"/>
                </a:lnTo>
                <a:lnTo>
                  <a:pt x="111" y="34"/>
                </a:lnTo>
                <a:lnTo>
                  <a:pt x="133" y="42"/>
                </a:lnTo>
                <a:lnTo>
                  <a:pt x="156" y="51"/>
                </a:lnTo>
                <a:lnTo>
                  <a:pt x="178" y="68"/>
                </a:lnTo>
                <a:lnTo>
                  <a:pt x="200" y="76"/>
                </a:lnTo>
                <a:lnTo>
                  <a:pt x="230" y="85"/>
                </a:lnTo>
                <a:lnTo>
                  <a:pt x="253" y="85"/>
                </a:lnTo>
                <a:lnTo>
                  <a:pt x="274" y="68"/>
                </a:lnTo>
                <a:lnTo>
                  <a:pt x="297" y="51"/>
                </a:lnTo>
                <a:lnTo>
                  <a:pt x="320" y="42"/>
                </a:lnTo>
                <a:lnTo>
                  <a:pt x="341" y="34"/>
                </a:lnTo>
                <a:lnTo>
                  <a:pt x="371" y="17"/>
                </a:lnTo>
                <a:lnTo>
                  <a:pt x="401" y="8"/>
                </a:lnTo>
                <a:lnTo>
                  <a:pt x="423" y="0"/>
                </a:lnTo>
                <a:lnTo>
                  <a:pt x="446" y="0"/>
                </a:lnTo>
                <a:lnTo>
                  <a:pt x="468" y="0"/>
                </a:lnTo>
                <a:lnTo>
                  <a:pt x="483" y="25"/>
                </a:lnTo>
                <a:lnTo>
                  <a:pt x="498" y="51"/>
                </a:lnTo>
                <a:lnTo>
                  <a:pt x="519" y="68"/>
                </a:lnTo>
                <a:lnTo>
                  <a:pt x="542" y="94"/>
                </a:lnTo>
                <a:lnTo>
                  <a:pt x="572" y="110"/>
                </a:lnTo>
                <a:lnTo>
                  <a:pt x="594" y="110"/>
                </a:lnTo>
                <a:lnTo>
                  <a:pt x="617" y="110"/>
                </a:lnTo>
                <a:lnTo>
                  <a:pt x="639" y="110"/>
                </a:lnTo>
                <a:lnTo>
                  <a:pt x="661" y="110"/>
                </a:lnTo>
                <a:lnTo>
                  <a:pt x="683" y="110"/>
                </a:lnTo>
                <a:lnTo>
                  <a:pt x="713" y="110"/>
                </a:lnTo>
                <a:lnTo>
                  <a:pt x="735" y="110"/>
                </a:lnTo>
                <a:lnTo>
                  <a:pt x="758" y="110"/>
                </a:lnTo>
                <a:lnTo>
                  <a:pt x="780" y="110"/>
                </a:lnTo>
                <a:lnTo>
                  <a:pt x="802" y="110"/>
                </a:lnTo>
                <a:lnTo>
                  <a:pt x="825" y="102"/>
                </a:lnTo>
                <a:lnTo>
                  <a:pt x="854" y="102"/>
                </a:lnTo>
                <a:lnTo>
                  <a:pt x="877" y="102"/>
                </a:lnTo>
                <a:lnTo>
                  <a:pt x="898" y="110"/>
                </a:lnTo>
                <a:lnTo>
                  <a:pt x="921" y="128"/>
                </a:lnTo>
                <a:lnTo>
                  <a:pt x="944" y="136"/>
                </a:lnTo>
                <a:lnTo>
                  <a:pt x="965" y="162"/>
                </a:lnTo>
                <a:lnTo>
                  <a:pt x="980" y="188"/>
                </a:lnTo>
                <a:lnTo>
                  <a:pt x="988" y="213"/>
                </a:lnTo>
                <a:lnTo>
                  <a:pt x="988" y="239"/>
                </a:lnTo>
                <a:lnTo>
                  <a:pt x="988" y="273"/>
                </a:lnTo>
                <a:lnTo>
                  <a:pt x="1011" y="307"/>
                </a:lnTo>
                <a:lnTo>
                  <a:pt x="1055" y="359"/>
                </a:lnTo>
                <a:lnTo>
                  <a:pt x="1085" y="393"/>
                </a:lnTo>
                <a:lnTo>
                  <a:pt x="1114" y="427"/>
                </a:lnTo>
                <a:lnTo>
                  <a:pt x="1137" y="453"/>
                </a:lnTo>
                <a:lnTo>
                  <a:pt x="1144" y="479"/>
                </a:lnTo>
                <a:lnTo>
                  <a:pt x="1152" y="504"/>
                </a:lnTo>
                <a:lnTo>
                  <a:pt x="1144" y="529"/>
                </a:lnTo>
                <a:lnTo>
                  <a:pt x="1137" y="555"/>
                </a:lnTo>
                <a:lnTo>
                  <a:pt x="1114" y="581"/>
                </a:lnTo>
                <a:lnTo>
                  <a:pt x="1092" y="598"/>
                </a:lnTo>
                <a:lnTo>
                  <a:pt x="1078" y="624"/>
                </a:lnTo>
                <a:lnTo>
                  <a:pt x="1070" y="684"/>
                </a:lnTo>
                <a:lnTo>
                  <a:pt x="1062" y="734"/>
                </a:lnTo>
                <a:lnTo>
                  <a:pt x="1062" y="786"/>
                </a:lnTo>
                <a:lnTo>
                  <a:pt x="1062" y="837"/>
                </a:lnTo>
                <a:lnTo>
                  <a:pt x="1062" y="871"/>
                </a:lnTo>
                <a:lnTo>
                  <a:pt x="1062" y="897"/>
                </a:lnTo>
                <a:lnTo>
                  <a:pt x="1032" y="923"/>
                </a:lnTo>
                <a:lnTo>
                  <a:pt x="1011" y="931"/>
                </a:lnTo>
                <a:lnTo>
                  <a:pt x="980" y="939"/>
                </a:lnTo>
                <a:lnTo>
                  <a:pt x="959" y="939"/>
                </a:lnTo>
                <a:lnTo>
                  <a:pt x="936" y="957"/>
                </a:lnTo>
                <a:lnTo>
                  <a:pt x="906" y="974"/>
                </a:lnTo>
                <a:lnTo>
                  <a:pt x="898" y="999"/>
                </a:lnTo>
                <a:lnTo>
                  <a:pt x="884" y="1025"/>
                </a:lnTo>
                <a:lnTo>
                  <a:pt x="869" y="1051"/>
                </a:lnTo>
                <a:lnTo>
                  <a:pt x="847" y="1068"/>
                </a:lnTo>
                <a:lnTo>
                  <a:pt x="825" y="1077"/>
                </a:lnTo>
                <a:lnTo>
                  <a:pt x="802" y="1077"/>
                </a:lnTo>
                <a:lnTo>
                  <a:pt x="780" y="1077"/>
                </a:lnTo>
                <a:lnTo>
                  <a:pt x="758" y="1059"/>
                </a:lnTo>
                <a:lnTo>
                  <a:pt x="735" y="1043"/>
                </a:lnTo>
                <a:lnTo>
                  <a:pt x="713" y="1033"/>
                </a:lnTo>
                <a:lnTo>
                  <a:pt x="691" y="1025"/>
                </a:lnTo>
                <a:lnTo>
                  <a:pt x="668" y="1025"/>
                </a:lnTo>
                <a:lnTo>
                  <a:pt x="646" y="1043"/>
                </a:lnTo>
                <a:lnTo>
                  <a:pt x="617" y="1059"/>
                </a:lnTo>
                <a:lnTo>
                  <a:pt x="594" y="1077"/>
                </a:lnTo>
                <a:lnTo>
                  <a:pt x="572" y="1093"/>
                </a:lnTo>
                <a:lnTo>
                  <a:pt x="550" y="1119"/>
                </a:lnTo>
                <a:lnTo>
                  <a:pt x="542" y="1145"/>
                </a:lnTo>
                <a:lnTo>
                  <a:pt x="527" y="1170"/>
                </a:lnTo>
                <a:lnTo>
                  <a:pt x="505" y="1179"/>
                </a:lnTo>
                <a:lnTo>
                  <a:pt x="483" y="1188"/>
                </a:lnTo>
                <a:lnTo>
                  <a:pt x="460" y="1179"/>
                </a:lnTo>
                <a:lnTo>
                  <a:pt x="401" y="1145"/>
                </a:lnTo>
                <a:lnTo>
                  <a:pt x="356" y="1136"/>
                </a:lnTo>
                <a:lnTo>
                  <a:pt x="334" y="1119"/>
                </a:lnTo>
                <a:lnTo>
                  <a:pt x="312" y="1111"/>
                </a:lnTo>
                <a:lnTo>
                  <a:pt x="289" y="1093"/>
                </a:lnTo>
                <a:lnTo>
                  <a:pt x="267" y="1077"/>
                </a:lnTo>
                <a:lnTo>
                  <a:pt x="245" y="1051"/>
                </a:lnTo>
                <a:lnTo>
                  <a:pt x="230" y="1025"/>
                </a:lnTo>
                <a:lnTo>
                  <a:pt x="207" y="999"/>
                </a:lnTo>
                <a:lnTo>
                  <a:pt x="192" y="965"/>
                </a:lnTo>
                <a:lnTo>
                  <a:pt x="178" y="914"/>
                </a:lnTo>
                <a:lnTo>
                  <a:pt x="171" y="846"/>
                </a:lnTo>
                <a:lnTo>
                  <a:pt x="156" y="812"/>
                </a:lnTo>
                <a:lnTo>
                  <a:pt x="156" y="760"/>
                </a:lnTo>
                <a:lnTo>
                  <a:pt x="148" y="692"/>
                </a:lnTo>
                <a:lnTo>
                  <a:pt x="148" y="640"/>
                </a:lnTo>
                <a:lnTo>
                  <a:pt x="148" y="589"/>
                </a:lnTo>
                <a:lnTo>
                  <a:pt x="148" y="538"/>
                </a:lnTo>
                <a:lnTo>
                  <a:pt x="126" y="521"/>
                </a:lnTo>
                <a:lnTo>
                  <a:pt x="104" y="521"/>
                </a:lnTo>
                <a:lnTo>
                  <a:pt x="81" y="513"/>
                </a:lnTo>
                <a:lnTo>
                  <a:pt x="59" y="504"/>
                </a:lnTo>
                <a:lnTo>
                  <a:pt x="44" y="479"/>
                </a:lnTo>
                <a:lnTo>
                  <a:pt x="29" y="453"/>
                </a:lnTo>
                <a:lnTo>
                  <a:pt x="22" y="427"/>
                </a:lnTo>
                <a:lnTo>
                  <a:pt x="14" y="393"/>
                </a:lnTo>
                <a:lnTo>
                  <a:pt x="7" y="367"/>
                </a:lnTo>
                <a:lnTo>
                  <a:pt x="0" y="341"/>
                </a:lnTo>
                <a:lnTo>
                  <a:pt x="0" y="316"/>
                </a:lnTo>
                <a:lnTo>
                  <a:pt x="0" y="290"/>
                </a:lnTo>
                <a:lnTo>
                  <a:pt x="14" y="264"/>
                </a:lnTo>
                <a:lnTo>
                  <a:pt x="22" y="239"/>
                </a:lnTo>
                <a:lnTo>
                  <a:pt x="7" y="273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66">
            <a:extLst>
              <a:ext uri="{FF2B5EF4-FFF2-40B4-BE49-F238E27FC236}">
                <a16:creationId xmlns:a16="http://schemas.microsoft.com/office/drawing/2014/main" xmlns="" id="{6A3D256B-80F2-CE76-41F4-FE6B9604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97" y="3717925"/>
            <a:ext cx="156132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기업내에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산발적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중복적</a:t>
            </a: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</a:p>
        </p:txBody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xmlns="" id="{DAA60A75-CDDB-CC41-9F00-59CE409C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59" y="4098925"/>
            <a:ext cx="22634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논리적데이터모델링</a:t>
            </a:r>
          </a:p>
        </p:txBody>
      </p:sp>
      <p:sp>
        <p:nvSpPr>
          <p:cNvPr id="94" name="Rectangle 68">
            <a:extLst>
              <a:ext uri="{FF2B5EF4-FFF2-40B4-BE49-F238E27FC236}">
                <a16:creationId xmlns:a16="http://schemas.microsoft.com/office/drawing/2014/main" xmlns="" id="{19808DD5-2D03-F6A8-8A4F-094C57ED3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522" y="4141788"/>
            <a:ext cx="16398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grpSp>
        <p:nvGrpSpPr>
          <p:cNvPr id="95" name="Group 74">
            <a:extLst>
              <a:ext uri="{FF2B5EF4-FFF2-40B4-BE49-F238E27FC236}">
                <a16:creationId xmlns:a16="http://schemas.microsoft.com/office/drawing/2014/main" xmlns="" id="{43BF15CB-D442-155E-D4E0-F812A898C453}"/>
              </a:ext>
            </a:extLst>
          </p:cNvPr>
          <p:cNvGrpSpPr>
            <a:grpSpLocks/>
          </p:cNvGrpSpPr>
          <p:nvPr/>
        </p:nvGrpSpPr>
        <p:grpSpPr bwMode="auto">
          <a:xfrm>
            <a:off x="8389672" y="3921125"/>
            <a:ext cx="733425" cy="836613"/>
            <a:chOff x="5617" y="2470"/>
            <a:chExt cx="462" cy="527"/>
          </a:xfrm>
        </p:grpSpPr>
        <p:sp>
          <p:nvSpPr>
            <p:cNvPr id="96" name="Oval 69">
              <a:extLst>
                <a:ext uri="{FF2B5EF4-FFF2-40B4-BE49-F238E27FC236}">
                  <a16:creationId xmlns:a16="http://schemas.microsoft.com/office/drawing/2014/main" xmlns="" id="{1CA406AE-7465-0A49-4A9D-DCFB05682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470"/>
              <a:ext cx="451" cy="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Line 70">
              <a:extLst>
                <a:ext uri="{FF2B5EF4-FFF2-40B4-BE49-F238E27FC236}">
                  <a16:creationId xmlns:a16="http://schemas.microsoft.com/office/drawing/2014/main" xmlns="" id="{EF506266-8A8A-B954-5655-0D3A769FC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9" y="2529"/>
              <a:ext cx="0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Line 71">
              <a:extLst>
                <a:ext uri="{FF2B5EF4-FFF2-40B4-BE49-F238E27FC236}">
                  <a16:creationId xmlns:a16="http://schemas.microsoft.com/office/drawing/2014/main" xmlns="" id="{66E4C5B1-C18E-BBAD-CA53-2A007AAE2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" y="2526"/>
              <a:ext cx="0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Arc 72">
              <a:extLst>
                <a:ext uri="{FF2B5EF4-FFF2-40B4-BE49-F238E27FC236}">
                  <a16:creationId xmlns:a16="http://schemas.microsoft.com/office/drawing/2014/main" xmlns="" id="{49B6DD0E-2EB8-E68F-AE31-700C034F0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" y="2889"/>
              <a:ext cx="227" cy="108"/>
            </a:xfrm>
            <a:custGeom>
              <a:avLst/>
              <a:gdLst>
                <a:gd name="G0" fmla="+- 96 0 0"/>
                <a:gd name="G1" fmla="+- 0 0 0"/>
                <a:gd name="G2" fmla="+- 21600 0 0"/>
                <a:gd name="T0" fmla="*/ 21696 w 21696"/>
                <a:gd name="T1" fmla="*/ 0 h 21600"/>
                <a:gd name="T2" fmla="*/ 0 w 21696"/>
                <a:gd name="T3" fmla="*/ 21600 h 21600"/>
                <a:gd name="T4" fmla="*/ 96 w 2169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96" h="21600" fill="none" extrusionOk="0">
                  <a:moveTo>
                    <a:pt x="21696" y="0"/>
                  </a:moveTo>
                  <a:cubicBezTo>
                    <a:pt x="21696" y="11929"/>
                    <a:pt x="12025" y="21600"/>
                    <a:pt x="96" y="21600"/>
                  </a:cubicBezTo>
                  <a:cubicBezTo>
                    <a:pt x="64" y="21599"/>
                    <a:pt x="32" y="21599"/>
                    <a:pt x="0" y="21599"/>
                  </a:cubicBezTo>
                </a:path>
                <a:path w="21696" h="21600" stroke="0" extrusionOk="0">
                  <a:moveTo>
                    <a:pt x="21696" y="0"/>
                  </a:moveTo>
                  <a:cubicBezTo>
                    <a:pt x="21696" y="11929"/>
                    <a:pt x="12025" y="21600"/>
                    <a:pt x="96" y="21600"/>
                  </a:cubicBezTo>
                  <a:cubicBezTo>
                    <a:pt x="64" y="21599"/>
                    <a:pt x="32" y="21599"/>
                    <a:pt x="0" y="21599"/>
                  </a:cubicBezTo>
                  <a:lnTo>
                    <a:pt x="96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Arc 73">
              <a:extLst>
                <a:ext uri="{FF2B5EF4-FFF2-40B4-BE49-F238E27FC236}">
                  <a16:creationId xmlns:a16="http://schemas.microsoft.com/office/drawing/2014/main" xmlns="" id="{81BD1449-30A8-C65B-EB74-727DC17A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" y="2904"/>
              <a:ext cx="271" cy="9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2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20" y="21599"/>
                  </a:moveTo>
                  <a:cubicBezTo>
                    <a:pt x="9621" y="21555"/>
                    <a:pt x="-1" y="11898"/>
                    <a:pt x="-1" y="-1"/>
                  </a:cubicBezTo>
                </a:path>
                <a:path w="21600" h="21600" stroke="0" extrusionOk="0">
                  <a:moveTo>
                    <a:pt x="21520" y="21599"/>
                  </a:moveTo>
                  <a:cubicBezTo>
                    <a:pt x="9621" y="21555"/>
                    <a:pt x="-1" y="11898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Rectangle 75">
            <a:extLst>
              <a:ext uri="{FF2B5EF4-FFF2-40B4-BE49-F238E27FC236}">
                <a16:creationId xmlns:a16="http://schemas.microsoft.com/office/drawing/2014/main" xmlns="" id="{352433D7-D9CA-112F-4C83-96C92EE2B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24" y="4079875"/>
            <a:ext cx="73840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xmlns="" id="{54567F78-675D-9CEE-69CF-E21BA64A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347" y="3494088"/>
            <a:ext cx="391133" cy="25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Rectangle 77">
            <a:extLst>
              <a:ext uri="{FF2B5EF4-FFF2-40B4-BE49-F238E27FC236}">
                <a16:creationId xmlns:a16="http://schemas.microsoft.com/office/drawing/2014/main" xmlns="" id="{BD5CF54B-36F7-6A0F-693F-5D5FB871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647" y="3095625"/>
            <a:ext cx="176650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비지니스에 대한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종합적인 이해</a:t>
            </a:r>
          </a:p>
        </p:txBody>
      </p:sp>
      <p:sp>
        <p:nvSpPr>
          <p:cNvPr id="104" name="Rectangle 78">
            <a:extLst>
              <a:ext uri="{FF2B5EF4-FFF2-40B4-BE49-F238E27FC236}">
                <a16:creationId xmlns:a16="http://schemas.microsoft.com/office/drawing/2014/main" xmlns="" id="{15AB0A64-8E75-A21C-8220-BA95A44F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484" y="4979988"/>
            <a:ext cx="217687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모델링 방법</a:t>
            </a:r>
          </a:p>
        </p:txBody>
      </p:sp>
      <p:sp>
        <p:nvSpPr>
          <p:cNvPr id="105" name="Line 79">
            <a:extLst>
              <a:ext uri="{FF2B5EF4-FFF2-40B4-BE49-F238E27FC236}">
                <a16:creationId xmlns:a16="http://schemas.microsoft.com/office/drawing/2014/main" xmlns="" id="{29E9E216-3C6C-7387-9F13-AA6446974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359" y="3614738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Line 80">
            <a:extLst>
              <a:ext uri="{FF2B5EF4-FFF2-40B4-BE49-F238E27FC236}">
                <a16:creationId xmlns:a16="http://schemas.microsoft.com/office/drawing/2014/main" xmlns="" id="{3330DC9F-1949-5362-633C-8456AACE4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784" y="42291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Line 81">
            <a:extLst>
              <a:ext uri="{FF2B5EF4-FFF2-40B4-BE49-F238E27FC236}">
                <a16:creationId xmlns:a16="http://schemas.microsoft.com/office/drawing/2014/main" xmlns="" id="{8CDC052F-A8CA-3191-FFF7-F4B7D8CC0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072" y="46148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1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논리적 데이터모델링 개요</a:t>
            </a:r>
            <a:r>
              <a:rPr lang="en-US" altLang="ko-KR" dirty="0"/>
              <a:t>(LDM0)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적정성 유지 원칙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C2FAB3-84C1-CC82-030B-86133D15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92238"/>
            <a:ext cx="40878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90D88B-4D9A-B197-8218-F9AA61C0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5" y="1520825"/>
            <a:ext cx="3602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확증성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(Structural Validity)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CBBFA0-DFFA-9DA7-C021-BF7CFADE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45" y="2139950"/>
            <a:ext cx="2401887" cy="515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D70966-0110-42AD-9049-E0690E7C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5" y="2244725"/>
            <a:ext cx="2024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(Simplicity)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99688D-71A5-B868-56C2-7543901C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32" y="2921000"/>
            <a:ext cx="3030538" cy="515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0494377-A758-1AFA-CCBA-5C9D2C79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5" y="3025775"/>
            <a:ext cx="292060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비중복성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Nonredundancy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63C6B7-E76F-2A46-FB6C-79597D1A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57" y="3725863"/>
            <a:ext cx="2444750" cy="515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220534F-F65A-5FCE-59CE-51280B30A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57" y="3819525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Sharability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A947439-BC8B-A2C9-349B-32F73BD8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07" y="4530725"/>
            <a:ext cx="2444750" cy="515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BD0195A-C777-9056-F7AE-56A7E5F0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45" y="5326063"/>
            <a:ext cx="2444750" cy="515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EF33491-1292-0C4F-19D5-8B0AE87E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5" y="4629150"/>
            <a:ext cx="18880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무결성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(Integrity)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7B10C8-316A-98B0-1B46-3D86AD6D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20" y="5457825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(Extensibility)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5196DD5-B681-C414-CA45-55D5B154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1420813"/>
            <a:ext cx="397544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정의하고 구성하는 방법의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일관성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EE085C-C885-DF42-1F86-DADE0DC2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2259013"/>
            <a:ext cx="21143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이해용이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9DF-E5AD-AD25-FA3A-18502828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3705225"/>
            <a:ext cx="397544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적용업무나 기술에 특화되지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않은 다수에 의해 사용 가능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AE4209D-9747-CFDF-84F0-C5545F32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4500563"/>
            <a:ext cx="420628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비지니스에서 데이터를 사용하고 관리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방식의 일관성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8193605-DCEE-2458-0110-98EEDF2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3040063"/>
            <a:ext cx="39754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데이터는 한군데 한번만 존재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1A89F93-50E9-4BB3-D86B-0AB8DE96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20" y="5329238"/>
            <a:ext cx="382636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상태에서 최소한의 노력으로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요구를 수용할 수 있는 능력</a:t>
            </a:r>
          </a:p>
        </p:txBody>
      </p:sp>
    </p:spTree>
    <p:extLst>
      <p:ext uri="{BB962C8B-B14F-4D97-AF65-F5344CB8AC3E}">
        <p14:creationId xmlns:p14="http://schemas.microsoft.com/office/powerpoint/2010/main" xmlns="" val="153464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19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논리적 데이터모델링 개요</a:t>
            </a:r>
            <a:r>
              <a:rPr lang="en-US" altLang="ko-KR" dirty="0"/>
              <a:t>(LDM0)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b="1" dirty="0" err="1">
                <a:latin typeface="맑은 고딕" panose="020B0503020000020004" pitchFamily="50" charset="-127"/>
              </a:rPr>
              <a:t>엔티티관계도</a:t>
            </a:r>
            <a:r>
              <a:rPr lang="en-US" altLang="ko-KR" sz="1800" b="1" dirty="0">
                <a:latin typeface="맑은 고딕" panose="020B0503020000020004" pitchFamily="50" charset="-127"/>
              </a:rPr>
              <a:t>(ERD) </a:t>
            </a:r>
            <a:r>
              <a:rPr lang="ko-KR" altLang="en-US" sz="1800" b="1" dirty="0">
                <a:latin typeface="맑은 고딕" panose="020B0503020000020004" pitchFamily="50" charset="-127"/>
              </a:rPr>
              <a:t>작성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엔티티 식별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관계 식별</a:t>
            </a:r>
          </a:p>
          <a:p>
            <a:pPr algn="l">
              <a:lnSpc>
                <a:spcPct val="160000"/>
              </a:lnSpc>
            </a:pPr>
            <a:r>
              <a:rPr lang="ko-KR" altLang="en-US" sz="1800" b="1" dirty="0">
                <a:latin typeface="맑은 고딕" panose="020B0503020000020004" pitchFamily="50" charset="-127"/>
              </a:rPr>
              <a:t>데이터모델 확정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속성 추출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상부유형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</a:rPr>
              <a:t>하부유형 식별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 err="1">
                <a:latin typeface="맑은 고딕" panose="020B0503020000020004" pitchFamily="50" charset="-127"/>
              </a:rPr>
              <a:t>후보키</a:t>
            </a:r>
            <a:r>
              <a:rPr lang="ko-KR" altLang="en-US" sz="1400" dirty="0">
                <a:latin typeface="맑은 고딕" panose="020B0503020000020004" pitchFamily="50" charset="-127"/>
              </a:rPr>
              <a:t> 식별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관계 기수성 확정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추출 데이터 식별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무결성 규칙 정의</a:t>
            </a:r>
            <a:endParaRPr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주요 기법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xmlns="" id="{B8B69663-977E-BDCA-9A4B-E46AFF128300}"/>
              </a:ext>
            </a:extLst>
          </p:cNvPr>
          <p:cNvSpPr txBox="1">
            <a:spLocks/>
          </p:cNvSpPr>
          <p:nvPr/>
        </p:nvSpPr>
        <p:spPr>
          <a:xfrm>
            <a:off x="4703727" y="1196974"/>
            <a:ext cx="4332323" cy="475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800" b="1" dirty="0">
                <a:latin typeface="맑은 고딕" panose="020B0503020000020004" pitchFamily="50" charset="-127"/>
              </a:rPr>
              <a:t>최종 점검 및 확정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400" dirty="0">
                <a:latin typeface="맑은 고딕" panose="020B0503020000020004" pitchFamily="50" charset="-127"/>
              </a:rPr>
              <a:t>정규화 작업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400" dirty="0">
                <a:latin typeface="맑은 고딕" panose="020B0503020000020004" pitchFamily="50" charset="-127"/>
              </a:rPr>
              <a:t>일반화 작업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6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007AC44-2EF5-494C-CC57-4D09249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A4569F9-15ED-5260-E4E6-A6606290D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5616" y="1196974"/>
            <a:ext cx="7920434" cy="2630913"/>
          </a:xfrm>
        </p:spPr>
        <p:txBody>
          <a:bodyPr>
            <a:spAutoFit/>
          </a:bodyPr>
          <a:lstStyle/>
          <a:p>
            <a:r>
              <a:rPr lang="ko-KR" altLang="en-US" sz="1400" b="1" dirty="0"/>
              <a:t>업무영역분석</a:t>
            </a:r>
            <a:r>
              <a:rPr lang="en-US" altLang="ko-KR" sz="1400" b="1" dirty="0"/>
              <a:t>(BAA)</a:t>
            </a:r>
            <a:endParaRPr lang="ko-KR" altLang="en-US" sz="1400" b="1" dirty="0"/>
          </a:p>
          <a:p>
            <a:r>
              <a:rPr lang="ko-KR" altLang="en-US" sz="1400" b="1" dirty="0"/>
              <a:t>논리적 데이터모델링 개요</a:t>
            </a:r>
            <a:r>
              <a:rPr lang="en-US" altLang="ko-KR" sz="1400" b="1" dirty="0"/>
              <a:t>(LDM0)</a:t>
            </a:r>
            <a:endParaRPr lang="ko-KR" altLang="en-US" sz="1400" b="1" dirty="0"/>
          </a:p>
          <a:p>
            <a:r>
              <a:rPr lang="ko-KR" altLang="en-US" sz="1400" b="1" dirty="0"/>
              <a:t>데이터모형 토대 구축</a:t>
            </a:r>
            <a:r>
              <a:rPr lang="en-US" altLang="ko-KR" sz="1400" b="1" dirty="0"/>
              <a:t>(LDM1)</a:t>
            </a:r>
          </a:p>
          <a:p>
            <a:r>
              <a:rPr lang="ko-KR" altLang="en-US" sz="1400" b="1" dirty="0"/>
              <a:t>엔티티 별 식별자 정의</a:t>
            </a:r>
            <a:r>
              <a:rPr lang="en-US" altLang="ko-KR" sz="1400" b="1" dirty="0"/>
              <a:t>(LDM2)</a:t>
            </a:r>
          </a:p>
          <a:p>
            <a:r>
              <a:rPr lang="ko-KR" altLang="en-US" sz="1400" b="1" dirty="0"/>
              <a:t>데이터 모형 상세화</a:t>
            </a:r>
            <a:r>
              <a:rPr lang="en-US" altLang="ko-KR" sz="1400" b="1" dirty="0"/>
              <a:t>(LDM3)</a:t>
            </a:r>
          </a:p>
          <a:p>
            <a:r>
              <a:rPr lang="ko-KR" altLang="en-US" sz="1400" b="1" dirty="0"/>
              <a:t>데이터 모형 통합</a:t>
            </a:r>
            <a:r>
              <a:rPr lang="en-US" altLang="ko-KR" sz="1400" b="1" dirty="0"/>
              <a:t>(LDM4)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6003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논리적 데이터모델링 개요</a:t>
            </a:r>
            <a:r>
              <a:rPr lang="en-US" altLang="ko-KR" dirty="0"/>
              <a:t>(LDM0)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해당 비지니스에 대한 종합적인 지식을 가진 현업사용자와 공동으로 작업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논리적 데이터 모델링 전 단계에 걸쳐 체계적 방법을 채택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기능과는 독립적 개념으로 데이터를 인식 </a:t>
            </a:r>
            <a:r>
              <a:rPr lang="en-US" altLang="ko-KR" sz="1800" dirty="0">
                <a:latin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</a:rPr>
              <a:t>데이터 중심의 접근방법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데이터의 구조적인 측면 뿐 아니라 무결성</a:t>
            </a:r>
            <a:r>
              <a:rPr lang="en-US" altLang="ko-KR" sz="1800" dirty="0">
                <a:latin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</a:rPr>
              <a:t>업무규칙</a:t>
            </a:r>
            <a:r>
              <a:rPr lang="en-US" altLang="ko-KR" sz="1800" dirty="0">
                <a:latin typeface="맑은 고딕" panose="020B0503020000020004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</a:rPr>
              <a:t>측면의 </a:t>
            </a:r>
            <a:r>
              <a:rPr lang="en-US" altLang="ko-KR" sz="1800" dirty="0">
                <a:latin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</a:rPr>
              <a:t>가지 관점을 융합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정규화</a:t>
            </a:r>
            <a:r>
              <a:rPr lang="en-US" altLang="ko-KR" sz="1800" dirty="0">
                <a:latin typeface="맑은 고딕" panose="020B0503020000020004" pitchFamily="50" charset="-127"/>
              </a:rPr>
              <a:t>(Normalization) </a:t>
            </a:r>
            <a:r>
              <a:rPr lang="ko-KR" altLang="en-US" sz="1800" dirty="0">
                <a:latin typeface="맑은 고딕" panose="020B0503020000020004" pitchFamily="50" charset="-127"/>
              </a:rPr>
              <a:t>기법 채택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 모델링 작업담당자들 간의 개념 및 방법론에 대한 지식 공유 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smtClean="0"/>
              <a:t>핵심성공요</a:t>
            </a:r>
            <a:r>
              <a:rPr smtClean="0"/>
              <a:t>인</a:t>
            </a:r>
            <a:r>
              <a:rPr lang="en-US" altLang="ko-KR" dirty="0" smtClean="0"/>
              <a:t>(CSF, Critical Success Factor)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355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b="1" dirty="0"/>
              <a:t>   3. </a:t>
            </a:r>
            <a:r>
              <a:rPr lang="ko-KR" altLang="en-US" sz="4000" b="1" dirty="0"/>
              <a:t>데이터모형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      </a:t>
            </a:r>
            <a:r>
              <a:rPr lang="ko-KR" altLang="en-US" sz="4000" b="1" dirty="0"/>
              <a:t>토대 구축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669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데이터모형 토대 구축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xmlns="" id="{E5F35E76-8FCE-11B8-27B5-6C59C421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738" y="5193378"/>
            <a:ext cx="385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7588D60A-AB58-7D10-F962-CCC7A57F4F82}"/>
              </a:ext>
            </a:extLst>
          </p:cNvPr>
          <p:cNvGrpSpPr>
            <a:grpSpLocks/>
          </p:cNvGrpSpPr>
          <p:nvPr/>
        </p:nvGrpSpPr>
        <p:grpSpPr bwMode="auto">
          <a:xfrm>
            <a:off x="946200" y="4912390"/>
            <a:ext cx="1493838" cy="806450"/>
            <a:chOff x="1272" y="2164"/>
            <a:chExt cx="941" cy="508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xmlns="" id="{70A917C7-7B99-268F-3794-261FB1C83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164"/>
              <a:ext cx="844" cy="50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2F04383D-0152-5A86-3165-7A2FBF693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2352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B595279-4A65-5A68-3DF8-772193A2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438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 정의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B2CDB36-5342-94BD-3389-2DC7A934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187"/>
              <a:ext cx="5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LDM1.1</a:t>
              </a: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xmlns="" id="{2416F68B-B1BD-602A-9F90-E0B7CF8D143E}"/>
              </a:ext>
            </a:extLst>
          </p:cNvPr>
          <p:cNvGrpSpPr>
            <a:grpSpLocks/>
          </p:cNvGrpSpPr>
          <p:nvPr/>
        </p:nvGrpSpPr>
        <p:grpSpPr bwMode="auto">
          <a:xfrm>
            <a:off x="2703563" y="4912390"/>
            <a:ext cx="1360487" cy="806450"/>
            <a:chOff x="2379" y="2164"/>
            <a:chExt cx="857" cy="508"/>
          </a:xfrm>
        </p:grpSpPr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xmlns="" id="{8262CAC0-406A-BFDF-0878-AE8FE8DC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164"/>
              <a:ext cx="856" cy="50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059461B9-3044-0797-E7B4-FB493C5DC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2346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E962B7-BE5E-5DDE-EE8B-E96C34DB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432"/>
              <a:ext cx="68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 정의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857C2F1-C49F-D2C8-69C9-648376B4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180"/>
              <a:ext cx="5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LDM1.2</a:t>
              </a:r>
            </a:p>
          </p:txBody>
        </p:sp>
      </p:grpSp>
      <p:sp>
        <p:nvSpPr>
          <p:cNvPr id="16" name="AutoShape 16">
            <a:extLst>
              <a:ext uri="{FF2B5EF4-FFF2-40B4-BE49-F238E27FC236}">
                <a16:creationId xmlns:a16="http://schemas.microsoft.com/office/drawing/2014/main" xmlns="" id="{FC25BE04-4FC9-110F-4526-04824B8F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50" y="4912390"/>
            <a:ext cx="1358900" cy="8064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224D23D2-2691-5449-6D83-D55ABE48A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63" y="5206078"/>
            <a:ext cx="135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C823A10E-A846-B070-8321-B360A654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00" y="5237828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엔티티관계도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작성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0EE2D1CD-3A7B-7D40-2981-1248D0BA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813" y="4956840"/>
            <a:ext cx="93294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LDM1.3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F6320326-8A5B-7806-4C46-406B17A06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688" y="519179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xmlns="" id="{09CBD82A-7BB4-5E5D-CF9C-73026FAF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7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xmlns="" id="{6C7950E7-544E-D2FB-00F7-89153C34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5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xmlns="" id="{73EE0916-6B46-5F8C-ACB1-D128231D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4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xmlns="" id="{0DF9821A-346A-F47B-EE75-BE886567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1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xmlns="" id="{6A691512-EF1A-6BBF-3FED-358C1A7B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02640"/>
            <a:ext cx="13017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8E4597DC-61F0-B1FB-A81A-0DEC929F7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300" y="342649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217455F-8122-F3E6-74C6-A1A5F81E0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98869931-2815-B1DA-E985-BE8FA179F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7AF3C891-7F71-AE73-D1B8-182E04442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88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A2E3C7B9-100B-174D-BA91-36EFF782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1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31F0BA00-2C19-BF7D-0217-255C3B4AD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88" y="364874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50ACB839-4930-9A38-8324-8D1EE8FD5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900" y="3648740"/>
            <a:ext cx="44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A2FDABA2-0822-1FDC-10C8-061E61C3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88" y="364874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xmlns="" id="{BACE264C-5CBD-6194-D558-224CF20E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00" y="3515390"/>
            <a:ext cx="12840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토대 구축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xmlns="" id="{797DE461-5DF0-CBA7-014E-3D0B8BAC2773}"/>
              </a:ext>
            </a:extLst>
          </p:cNvPr>
          <p:cNvGrpSpPr>
            <a:grpSpLocks/>
          </p:cNvGrpSpPr>
          <p:nvPr/>
        </p:nvGrpSpPr>
        <p:grpSpPr bwMode="auto">
          <a:xfrm>
            <a:off x="4316459" y="3529678"/>
            <a:ext cx="1284286" cy="568325"/>
            <a:chOff x="3395" y="1293"/>
            <a:chExt cx="809" cy="3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8346B78-A4E3-1674-FAC8-2D7F8A15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93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엔티티별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1FA96D78-8AE8-78C8-D724-D7A888D8F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437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식별자 정의</a:t>
              </a:r>
            </a:p>
          </p:txBody>
        </p:sp>
      </p:grp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E0A8A0AC-2155-73C2-9FC3-33224ED2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525" y="3529678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상세화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62D23F46-6D13-40D6-D1C4-371E82D2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75" y="3543965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통합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0D07D978-F6F5-4D99-2885-9130538D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00" y="3155028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410E305B-BBE8-92DE-763A-C164F226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700" y="315026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FE8806C-D4D9-D0A0-1B88-8C3AE3C3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50" y="31312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901C25C-235E-BC2B-A5C1-D3A86BFD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88" y="31693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A73671E-C536-A70D-A85C-570C0970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88" y="3164553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LDM0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xmlns="" id="{AC301AFB-D71D-C803-8389-777A5210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1738" y="366779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xmlns="" id="{15C694AD-7131-4CCE-A1C7-728D6180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00" y="1681829"/>
            <a:ext cx="12636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xmlns="" id="{2067113E-C28F-FB4D-6602-189CE3733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88" y="2013617"/>
            <a:ext cx="1235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9D06014-713E-4118-2756-F7FB5B2D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5" y="2108867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업무영역분석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개  요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5851DB6-6B7E-2C17-6629-E7BACE45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13" y="1715167"/>
            <a:ext cx="820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BAA0</a:t>
            </a: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xmlns="" id="{E13F691B-4F56-F606-9FBF-DC072A0DE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673" y="2767678"/>
            <a:ext cx="21852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96444BF-9118-0ABC-8DDA-33834B8D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0" y="3515390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논리적데이터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개요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xmlns="" id="{5DBD67A0-8BA4-826B-DDE2-6648E19285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300" y="406784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xmlns="" id="{775B061F-FB80-4DC6-F3DE-BD954AB47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900" y="4144040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8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altLang="ko-KR" sz="1800" dirty="0">
                <a:latin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</a:rPr>
              <a:t>해당 업무영역</a:t>
            </a:r>
            <a:r>
              <a:rPr lang="en-US" altLang="ko-KR" sz="1800" dirty="0">
                <a:latin typeface="맑은 고딕" panose="020B0503020000020004" pitchFamily="50" charset="-127"/>
              </a:rPr>
              <a:t>(Business Area)</a:t>
            </a:r>
            <a:r>
              <a:rPr lang="ko-KR" altLang="en-US" sz="1800" dirty="0">
                <a:latin typeface="맑은 고딕" panose="020B0503020000020004" pitchFamily="50" charset="-127"/>
              </a:rPr>
              <a:t>에 대하여</a:t>
            </a:r>
            <a:r>
              <a:rPr lang="en-US" altLang="ko-KR" sz="1800" dirty="0">
                <a:latin typeface="맑은 고딕" panose="020B0503020000020004" pitchFamily="50" charset="-127"/>
              </a:rPr>
              <a:t>“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 필요한 정보를 얻기 위한 기본데이터는</a:t>
            </a:r>
            <a:r>
              <a:rPr lang="en-US" altLang="ko-KR" sz="14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</a:rPr>
              <a:t>수행되는 업무규칙으로 부터 얻어지는 데이터간 연관관계는 </a:t>
            </a:r>
            <a:r>
              <a:rPr lang="en-US" altLang="ko-KR" sz="14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</a:rPr>
              <a:t>이러한 </a:t>
            </a:r>
            <a:r>
              <a:rPr lang="en-US" altLang="ko-KR" sz="1400" dirty="0">
                <a:latin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</a:rPr>
              <a:t>가지 요소를 </a:t>
            </a:r>
            <a:r>
              <a:rPr lang="ko-KR" altLang="en-US" sz="1400">
                <a:latin typeface="맑은 고딕" panose="020B0503020000020004" pitchFamily="50" charset="-127"/>
              </a:rPr>
              <a:t>일목요연하게 표현해보면 </a:t>
            </a:r>
            <a:r>
              <a:rPr lang="en-US" altLang="ko-KR" sz="14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800" dirty="0">
                <a:latin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</a:rPr>
              <a:t>이를 이용하여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 해당 업무영역에 대한 정보요구의 상위조감을 이해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</a:rPr>
              <a:t>설계의 기초자료로 사용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 현업사용자와의 유용한 의사소통</a:t>
            </a:r>
          </a:p>
          <a:p>
            <a:pPr lvl="1">
              <a:lnSpc>
                <a:spcPct val="160000"/>
              </a:lnSpc>
            </a:pPr>
            <a:endParaRPr lang="ko-KR" altLang="en-US" sz="14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xmlns="" id="{5F9F2F09-C53E-C172-DF6D-46E6B861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636138"/>
            <a:ext cx="2251075" cy="38735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xmlns="" id="{12B0E5CD-41B0-8A01-8960-D3ECD0CE5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686938"/>
            <a:ext cx="183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(Entity)</a:t>
            </a:r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xmlns="" id="{65193F50-83C7-0AA1-1F75-27849EFA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2114054"/>
            <a:ext cx="2287587" cy="40163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xmlns="" id="{DA409F9F-7C69-16B0-61E4-195597AE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2198192"/>
            <a:ext cx="21657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(Relationship)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xmlns="" id="{DEA39900-E3D4-39A5-D493-90FF01F83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2634753"/>
            <a:ext cx="2276475" cy="40163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xmlns="" id="{1A8A20FA-CFB7-F75A-CAA7-80B2A87C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709366"/>
            <a:ext cx="2439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엔티티관계도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(ERD)</a:t>
            </a:r>
          </a:p>
        </p:txBody>
      </p:sp>
      <p:sp>
        <p:nvSpPr>
          <p:cNvPr id="61" name="AutoShape 18">
            <a:extLst>
              <a:ext uri="{FF2B5EF4-FFF2-40B4-BE49-F238E27FC236}">
                <a16:creationId xmlns:a16="http://schemas.microsoft.com/office/drawing/2014/main" xmlns="" id="{43FB454F-F054-CA2A-0794-0579D514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702019"/>
            <a:ext cx="2161729" cy="358775"/>
          </a:xfrm>
          <a:prstGeom prst="rightArrow">
            <a:avLst>
              <a:gd name="adj1" fmla="val 50000"/>
              <a:gd name="adj2" fmla="val 7390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AutoShape 19">
            <a:extLst>
              <a:ext uri="{FF2B5EF4-FFF2-40B4-BE49-F238E27FC236}">
                <a16:creationId xmlns:a16="http://schemas.microsoft.com/office/drawing/2014/main" xmlns="" id="{93E2FA21-23FD-B921-FC32-8FA31C53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7" y="2625228"/>
            <a:ext cx="1451744" cy="358775"/>
          </a:xfrm>
          <a:prstGeom prst="rightArrow">
            <a:avLst>
              <a:gd name="adj1" fmla="val 50000"/>
              <a:gd name="adj2" fmla="val 7390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AutoShape 20">
            <a:extLst>
              <a:ext uri="{FF2B5EF4-FFF2-40B4-BE49-F238E27FC236}">
                <a16:creationId xmlns:a16="http://schemas.microsoft.com/office/drawing/2014/main" xmlns="" id="{BEAE8088-B8E2-B918-FCAD-E6C1FDBE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2137867"/>
            <a:ext cx="530225" cy="358775"/>
          </a:xfrm>
          <a:prstGeom prst="rightArrow">
            <a:avLst>
              <a:gd name="adj1" fmla="val 50000"/>
              <a:gd name="adj2" fmla="val 7390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dirty="0" err="1">
                <a:latin typeface="맑은 고딕" panose="020B0503020000020004" pitchFamily="50" charset="-127"/>
              </a:rPr>
              <a:t>엔티티란</a:t>
            </a:r>
            <a:r>
              <a:rPr lang="en-US" altLang="ko-KR" sz="1800" dirty="0">
                <a:latin typeface="맑은 고딕" panose="020B0503020000020004" pitchFamily="50" charset="-127"/>
              </a:rPr>
              <a:t>?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유의미한 정보를 제공하기 위하여 기록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</a:rPr>
              <a:t>관리하고자 하는 데이터의 유형</a:t>
            </a:r>
            <a:r>
              <a:rPr lang="en-US" altLang="ko-KR" sz="1400" dirty="0"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</a:rPr>
              <a:t>ex. </a:t>
            </a:r>
            <a:r>
              <a:rPr lang="ko-KR" altLang="en-US" sz="1400" dirty="0">
                <a:latin typeface="맑은 고딕" panose="020B0503020000020004" pitchFamily="50" charset="-127"/>
              </a:rPr>
              <a:t>사람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</a:rPr>
              <a:t>사물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</a:rPr>
              <a:t>장소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</a:rPr>
              <a:t>개념 또는 사건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동일한 </a:t>
            </a:r>
            <a:r>
              <a:rPr lang="en-US" altLang="ko-KR" sz="1400" dirty="0">
                <a:latin typeface="맑은 고딕" panose="020B0503020000020004" pitchFamily="50" charset="-127"/>
              </a:rPr>
              <a:t>Instance</a:t>
            </a:r>
            <a:r>
              <a:rPr lang="ko-KR" altLang="en-US" sz="1400" dirty="0">
                <a:latin typeface="맑은 고딕" panose="020B0503020000020004" pitchFamily="50" charset="-127"/>
              </a:rPr>
              <a:t>들의 묶음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묶음은 관찰자에 의존함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>
                <a:latin typeface="맑은 고딕" panose="020B0503020000020004" pitchFamily="50" charset="-127"/>
              </a:rPr>
              <a:t>엔티티는 세상의 모든 대상을 일일이 정의해야 하는 수고를 덜어주기 위해 분류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LDM1.1 </a:t>
            </a:r>
            <a:r>
              <a:rPr lang="ko-KR" altLang="en-US" dirty="0"/>
              <a:t>엔티티 정의</a:t>
            </a:r>
          </a:p>
        </p:txBody>
      </p:sp>
    </p:spTree>
    <p:extLst>
      <p:ext uri="{BB962C8B-B14F-4D97-AF65-F5344CB8AC3E}">
        <p14:creationId xmlns:p14="http://schemas.microsoft.com/office/powerpoint/2010/main" xmlns="" val="37862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관찰자</a:t>
            </a:r>
            <a:r>
              <a:rPr lang="en-US" altLang="ko-KR" sz="1800" dirty="0">
                <a:latin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</a:rPr>
              <a:t>다른 엔티티와 독립적으로 존재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궁극적으로 속성값으로 표현되는 관찰가능한 특성을 소지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유일한 독자성을 보유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유형</a:t>
            </a:r>
            <a:r>
              <a:rPr lang="en-US" altLang="ko-KR" dirty="0"/>
              <a:t>(Tangible) </a:t>
            </a:r>
            <a:r>
              <a:rPr lang="ko-KR" altLang="en-US" dirty="0"/>
              <a:t>엔티티</a:t>
            </a:r>
          </a:p>
        </p:txBody>
      </p:sp>
      <p:pic>
        <p:nvPicPr>
          <p:cNvPr id="1026" name="Picture 2" descr="Car Silhouette Images – Browse 782,810 Stock Photos, Vectors, and Video |  Adobe Stock">
            <a:extLst>
              <a:ext uri="{FF2B5EF4-FFF2-40B4-BE49-F238E27FC236}">
                <a16:creationId xmlns:a16="http://schemas.microsoft.com/office/drawing/2014/main" xmlns="" id="{3FF2A8A7-ECE2-CCB2-4894-15B750F5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2691953" cy="18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tory dark silhouette Royalty Free Vector Image">
            <a:extLst>
              <a:ext uri="{FF2B5EF4-FFF2-40B4-BE49-F238E27FC236}">
                <a16:creationId xmlns:a16="http://schemas.microsoft.com/office/drawing/2014/main" xmlns="" id="{FE089BDF-BD02-8B49-BF9F-E9EE81229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558"/>
          <a:stretch/>
        </p:blipFill>
        <p:spPr bwMode="auto">
          <a:xfrm>
            <a:off x="3903338" y="1181121"/>
            <a:ext cx="2225436" cy="22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0ED1F475-0D03-E0AA-3622-CE982C41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4583" y="1235209"/>
            <a:ext cx="2061407" cy="21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87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196974"/>
            <a:ext cx="6048226" cy="475230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존재가 관찰자에 의존됨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관찰자가 특성을 정의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추상적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사건</a:t>
            </a: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개념 엔티티</a:t>
            </a:r>
          </a:p>
        </p:txBody>
      </p:sp>
      <p:pic>
        <p:nvPicPr>
          <p:cNvPr id="2050" name="Picture 2" descr="human brain Icon - Free PNG &amp; SVG 2932322 - Noun Project">
            <a:extLst>
              <a:ext uri="{FF2B5EF4-FFF2-40B4-BE49-F238E27FC236}">
                <a16:creationId xmlns:a16="http://schemas.microsoft.com/office/drawing/2014/main" xmlns="" id="{7087C978-F457-F029-97FC-36DD235E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5123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 추출</a:t>
            </a:r>
          </a:p>
        </p:txBody>
      </p:sp>
      <p:pic>
        <p:nvPicPr>
          <p:cNvPr id="3074" name="Picture 2" descr="Documents symbol - Free interface icons">
            <a:extLst>
              <a:ext uri="{FF2B5EF4-FFF2-40B4-BE49-F238E27FC236}">
                <a16:creationId xmlns:a16="http://schemas.microsoft.com/office/drawing/2014/main" xmlns="" id="{8AAB9B0F-1D34-EF28-10A6-9C10252B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090" y="14427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rview icon PNG and SVG Vector Free Download">
            <a:extLst>
              <a:ext uri="{FF2B5EF4-FFF2-40B4-BE49-F238E27FC236}">
                <a16:creationId xmlns:a16="http://schemas.microsoft.com/office/drawing/2014/main" xmlns="" id="{2EE5397E-1AB7-2402-CF58-B2A2A935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42703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Icon | Graph">
            <a:extLst>
              <a:ext uri="{FF2B5EF4-FFF2-40B4-BE49-F238E27FC236}">
                <a16:creationId xmlns:a16="http://schemas.microsoft.com/office/drawing/2014/main" xmlns="" id="{C8054654-61DE-B157-AFE6-6BDB8863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1785" y="35858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eam business meeting with teamwork and collaboration flat vector icon for  apps and websites Stock Vector | Adobe Stock">
            <a:extLst>
              <a:ext uri="{FF2B5EF4-FFF2-40B4-BE49-F238E27FC236}">
                <a16:creationId xmlns:a16="http://schemas.microsoft.com/office/drawing/2014/main" xmlns="" id="{7FF8F0A5-895C-E23B-ABC7-11ACDFA7D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14"/>
          <a:stretch/>
        </p:blipFill>
        <p:spPr bwMode="auto">
          <a:xfrm>
            <a:off x="2305143" y="3831332"/>
            <a:ext cx="216681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3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3848" y="1196974"/>
            <a:ext cx="5832202" cy="475230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엔티티에 관한 정보의 기록이 필요한가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현재 혹은 가까운 기간에 필요한가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업무에 정보를 제공하는가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실질적으로 그 정보를 관리하는가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다른 엔티티와 구분이 되는가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엔티티를 구분하는 특성은 무엇인가</a:t>
            </a: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 추출 방법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5124" name="Picture 4" descr="농담곰 (Feat. 농담곰처럼)">
            <a:extLst>
              <a:ext uri="{FF2B5EF4-FFF2-40B4-BE49-F238E27FC236}">
                <a16:creationId xmlns:a16="http://schemas.microsoft.com/office/drawing/2014/main" xmlns="" id="{2F927625-4461-3895-2F2E-7403AE67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287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78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29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3848" y="1196974"/>
            <a:ext cx="5832202" cy="4752303"/>
          </a:xfrm>
        </p:spPr>
        <p:txBody>
          <a:bodyPr>
            <a:normAutofit/>
          </a:bodyPr>
          <a:lstStyle/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800" dirty="0">
                <a:latin typeface="맑은 고딕" panose="020B0503020000020004" pitchFamily="50" charset="-127"/>
              </a:rPr>
              <a:t>엔티티를 설명하는 데이터 값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800" dirty="0">
                <a:latin typeface="맑은 고딕" panose="020B0503020000020004" pitchFamily="50" charset="-127"/>
              </a:rPr>
              <a:t>엔티티에 작용하는 기능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800" dirty="0">
                <a:latin typeface="맑은 고딕" panose="020B0503020000020004" pitchFamily="50" charset="-127"/>
              </a:rPr>
              <a:t>추출된 </a:t>
            </a:r>
            <a:r>
              <a:rPr kumimoji="0" lang="ko-KR" altLang="en-US" sz="1800" dirty="0" err="1">
                <a:latin typeface="맑은 고딕" panose="020B0503020000020004" pitchFamily="50" charset="-127"/>
              </a:rPr>
              <a:t>계산값</a:t>
            </a:r>
            <a:endParaRPr kumimoji="0" lang="ko-KR" altLang="en-US" sz="1800" dirty="0">
              <a:latin typeface="맑은 고딕" panose="020B0503020000020004" pitchFamily="50" charset="-127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kumimoji="0" lang="ko-KR" altLang="en-US" sz="1800" dirty="0">
                <a:latin typeface="맑은 고딕" panose="020B0503020000020004" pitchFamily="50" charset="-127"/>
              </a:rPr>
              <a:t>엔티티에 관한 리포트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kumimoji="0" lang="en-US" altLang="ko-KR" sz="1800" dirty="0">
              <a:latin typeface="맑은 고딕" panose="020B0503020000020004" pitchFamily="50" charset="-127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kumimoji="0" lang="en-US" altLang="ko-KR" sz="1800" dirty="0">
              <a:latin typeface="맑은 고딕" panose="020B0503020000020004" pitchFamily="50" charset="-127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kumimoji="0" lang="en-US" altLang="ko-KR" sz="1800" dirty="0">
              <a:latin typeface="맑은 고딕" panose="020B0503020000020004" pitchFamily="50" charset="-127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kumimoji="0" lang="en-US" alt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 추출 방법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5122" name="Picture 2" descr="농담곰 (Feat. 농담곰처럼)">
            <a:extLst>
              <a:ext uri="{FF2B5EF4-FFF2-40B4-BE49-F238E27FC236}">
                <a16:creationId xmlns:a16="http://schemas.microsoft.com/office/drawing/2014/main" xmlns="" id="{0A64D8E6-03A4-5E8D-0BAA-0135C80A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534" y="157276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4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982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75269" y="1050844"/>
            <a:ext cx="8928546" cy="475230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algn="l">
              <a:lnSpc>
                <a:spcPct val="16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 </a:t>
            </a:r>
            <a:r>
              <a:rPr lang="ko-KR" altLang="en-US" dirty="0" err="1"/>
              <a:t>정의표</a:t>
            </a:r>
            <a:r>
              <a:rPr lang="ko-KR" altLang="en-US" dirty="0"/>
              <a:t> 작성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xmlns="" id="{E0F06B39-6CDF-B9B0-46DB-0506D822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7" y="3994492"/>
            <a:ext cx="1022350" cy="944562"/>
          </a:xfrm>
          <a:prstGeom prst="rightArrow">
            <a:avLst>
              <a:gd name="adj1" fmla="val 50000"/>
              <a:gd name="adj2" fmla="val 67569"/>
            </a:avLst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396C49E3-470F-6D9E-7785-498CF7BD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7" y="1970429"/>
            <a:ext cx="1022350" cy="944563"/>
          </a:xfrm>
          <a:prstGeom prst="rightArrow">
            <a:avLst>
              <a:gd name="adj1" fmla="val 50000"/>
              <a:gd name="adj2" fmla="val 67569"/>
            </a:avLst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E5F5D974-5ADC-C385-81DF-936C446C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83" y="1160383"/>
            <a:ext cx="8031163" cy="2722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C0AD5138-5C1A-C48A-CBF2-D9AF797FD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533" y="1627108"/>
            <a:ext cx="804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0AC2960E-D89F-D416-E03E-DBA4A29D5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883" y="1154033"/>
            <a:ext cx="0" cy="273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xmlns="" id="{48DAE731-7371-6BA6-40A7-AA15C4BE4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958" y="116038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453C4458-E0D0-5A10-5128-3BD4058D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6171" y="1154033"/>
            <a:ext cx="0" cy="273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xmlns="" id="{835045C2-09EB-6CE3-6E82-76AC306C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33" y="1149270"/>
            <a:ext cx="0" cy="273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232DCC44-52B9-972F-46A8-EB431072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83" y="121435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97CB627D-0E7D-011A-9959-99C975D0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621" y="1247695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 위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56CBEB98-166C-93DB-009D-77E926E5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683" y="1247695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상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345FF164-FDDB-D981-27DA-15649ED9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1230233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 수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1C657C25-3214-6227-8F91-6E1702D4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296" y="1247695"/>
            <a:ext cx="8784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증가율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518B6922-84C3-86A1-BFFA-EC733F15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42995"/>
            <a:ext cx="1368965" cy="198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현업용어</a:t>
            </a:r>
          </a:p>
          <a:p>
            <a:pPr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사용</a:t>
            </a: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단수명사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약어사용</a:t>
            </a:r>
          </a:p>
          <a:p>
            <a:pPr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배제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필요수식어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사용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xmlns="" id="{4B3B8D47-8F57-C31B-CEC5-AEDC8FE4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733" y="1773158"/>
            <a:ext cx="176650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엔티티의 포괄적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범위를 기술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xmlns="" id="{C884B1F9-5C3C-DD83-D711-6A150B06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683" y="1833483"/>
            <a:ext cx="1838645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엔티티에 포함될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내용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대상을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구체적으로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기술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xmlns="" id="{1D97AF02-4C05-7F09-0FB0-822DEC9C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1798558"/>
            <a:ext cx="107882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엔티티에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포함될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건의 수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xmlns="" id="{A046D375-74AE-B705-7707-6069DCD7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758" y="1858883"/>
            <a:ext cx="150041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시간경과에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따른 건수의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증가율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xmlns="" id="{3674CA70-032F-CEF5-710F-A781AE7D8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408" y="3992483"/>
            <a:ext cx="805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xmlns="" id="{AD53754D-525E-0F39-A2A1-809187554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608" y="4011533"/>
            <a:ext cx="0" cy="1004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xmlns="" id="{ABF9414B-833A-6324-3721-597B977FD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8108" y="3992483"/>
            <a:ext cx="0" cy="154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rc 26">
            <a:extLst>
              <a:ext uri="{FF2B5EF4-FFF2-40B4-BE49-F238E27FC236}">
                <a16:creationId xmlns:a16="http://schemas.microsoft.com/office/drawing/2014/main" xmlns="" id="{7892770D-BCE6-D7FF-6405-247A092023CA}"/>
              </a:ext>
            </a:extLst>
          </p:cNvPr>
          <p:cNvSpPr>
            <a:spLocks/>
          </p:cNvSpPr>
          <p:nvPr/>
        </p:nvSpPr>
        <p:spPr bwMode="auto">
          <a:xfrm>
            <a:off x="7992096" y="4725908"/>
            <a:ext cx="1096962" cy="774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56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12" y="0"/>
                  <a:pt x="21575" y="9643"/>
                  <a:pt x="21599" y="21556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12" y="0"/>
                  <a:pt x="21575" y="9643"/>
                  <a:pt x="21599" y="21556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rc 27">
            <a:extLst>
              <a:ext uri="{FF2B5EF4-FFF2-40B4-BE49-F238E27FC236}">
                <a16:creationId xmlns:a16="http://schemas.microsoft.com/office/drawing/2014/main" xmlns="" id="{8EC3F6ED-7E63-1868-4D40-1E0A8D57256A}"/>
              </a:ext>
            </a:extLst>
          </p:cNvPr>
          <p:cNvSpPr>
            <a:spLocks/>
          </p:cNvSpPr>
          <p:nvPr/>
        </p:nvSpPr>
        <p:spPr bwMode="auto">
          <a:xfrm>
            <a:off x="1049958" y="4975145"/>
            <a:ext cx="1339850" cy="877888"/>
          </a:xfrm>
          <a:custGeom>
            <a:avLst/>
            <a:gdLst>
              <a:gd name="G0" fmla="+- 21600 0 0"/>
              <a:gd name="G1" fmla="+- 39 0 0"/>
              <a:gd name="G2" fmla="+- 21600 0 0"/>
              <a:gd name="T0" fmla="*/ 21574 w 21600"/>
              <a:gd name="T1" fmla="*/ 21639 h 21639"/>
              <a:gd name="T2" fmla="*/ 0 w 21600"/>
              <a:gd name="T3" fmla="*/ 0 h 21639"/>
              <a:gd name="T4" fmla="*/ 21600 w 21600"/>
              <a:gd name="T5" fmla="*/ 39 h 2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39" fill="none" extrusionOk="0">
                <a:moveTo>
                  <a:pt x="21574" y="21638"/>
                </a:moveTo>
                <a:cubicBezTo>
                  <a:pt x="9654" y="21624"/>
                  <a:pt x="0" y="11958"/>
                  <a:pt x="0" y="39"/>
                </a:cubicBezTo>
                <a:cubicBezTo>
                  <a:pt x="0" y="26"/>
                  <a:pt x="0" y="13"/>
                  <a:pt x="0" y="0"/>
                </a:cubicBezTo>
              </a:path>
              <a:path w="21600" h="21639" stroke="0" extrusionOk="0">
                <a:moveTo>
                  <a:pt x="21574" y="21638"/>
                </a:moveTo>
                <a:cubicBezTo>
                  <a:pt x="9654" y="21624"/>
                  <a:pt x="0" y="11958"/>
                  <a:pt x="0" y="39"/>
                </a:cubicBezTo>
                <a:cubicBezTo>
                  <a:pt x="0" y="26"/>
                  <a:pt x="0" y="13"/>
                  <a:pt x="0" y="0"/>
                </a:cubicBezTo>
                <a:lnTo>
                  <a:pt x="21600" y="3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rc 28">
            <a:extLst>
              <a:ext uri="{FF2B5EF4-FFF2-40B4-BE49-F238E27FC236}">
                <a16:creationId xmlns:a16="http://schemas.microsoft.com/office/drawing/2014/main" xmlns="" id="{EE8ADE7C-D7CE-7A47-AA75-B4A3AA18F8DF}"/>
              </a:ext>
            </a:extLst>
          </p:cNvPr>
          <p:cNvSpPr>
            <a:spLocks/>
          </p:cNvSpPr>
          <p:nvPr/>
        </p:nvSpPr>
        <p:spPr bwMode="auto">
          <a:xfrm>
            <a:off x="2384437" y="5812784"/>
            <a:ext cx="2424722" cy="45719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rc 29">
            <a:extLst>
              <a:ext uri="{FF2B5EF4-FFF2-40B4-BE49-F238E27FC236}">
                <a16:creationId xmlns:a16="http://schemas.microsoft.com/office/drawing/2014/main" xmlns="" id="{33A6B81D-228C-AD82-6340-6203AAB6B0C8}"/>
              </a:ext>
            </a:extLst>
          </p:cNvPr>
          <p:cNvSpPr>
            <a:spLocks/>
          </p:cNvSpPr>
          <p:nvPr/>
        </p:nvSpPr>
        <p:spPr bwMode="auto">
          <a:xfrm>
            <a:off x="5893421" y="4725908"/>
            <a:ext cx="2179637" cy="6699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49 h 21600"/>
              <a:gd name="T2" fmla="*/ 2158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49"/>
                </a:moveTo>
                <a:cubicBezTo>
                  <a:pt x="28" y="9645"/>
                  <a:pt x="9680" y="8"/>
                  <a:pt x="21584" y="0"/>
                </a:cubicBezTo>
              </a:path>
              <a:path w="21600" h="21600" stroke="0" extrusionOk="0">
                <a:moveTo>
                  <a:pt x="0" y="21549"/>
                </a:moveTo>
                <a:cubicBezTo>
                  <a:pt x="28" y="9645"/>
                  <a:pt x="9680" y="8"/>
                  <a:pt x="2158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xmlns="" id="{F674D397-F7AA-B994-BE17-59DCB680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7296" y="3992483"/>
            <a:ext cx="0" cy="188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xmlns="" id="{C4A60220-9AFE-1B8F-3311-7C21ED4F1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021" y="3992483"/>
            <a:ext cx="0" cy="1858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xmlns="" id="{B33E506E-759A-ED19-9BD5-9CBE4A3B5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633" y="4011533"/>
            <a:ext cx="0" cy="1004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xmlns="" id="{6FD94941-13FB-022A-6952-CC392EE91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3958" y="4011533"/>
            <a:ext cx="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xmlns="" id="{367CD229-E149-0780-4B29-128BC852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96" y="4379833"/>
            <a:ext cx="74058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 객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xmlns="" id="{C6B48939-04D9-4C30-A9AA-38FA2D44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858" y="4295695"/>
            <a:ext cx="12599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개인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xmlns="" id="{529B8087-6B84-7C42-8E66-26E79E73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71" y="4044870"/>
            <a:ext cx="148919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제품을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구매한 사실이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있거나 구매할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있는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개인</a:t>
            </a:r>
          </a:p>
        </p:txBody>
      </p:sp>
      <p:sp>
        <p:nvSpPr>
          <p:cNvPr id="39" name="Arc 37">
            <a:extLst>
              <a:ext uri="{FF2B5EF4-FFF2-40B4-BE49-F238E27FC236}">
                <a16:creationId xmlns:a16="http://schemas.microsoft.com/office/drawing/2014/main" xmlns="" id="{03CEC874-C75B-3229-D514-2C0F1121C0ED}"/>
              </a:ext>
            </a:extLst>
          </p:cNvPr>
          <p:cNvSpPr>
            <a:spLocks/>
          </p:cNvSpPr>
          <p:nvPr/>
        </p:nvSpPr>
        <p:spPr bwMode="auto">
          <a:xfrm>
            <a:off x="4809158" y="5372020"/>
            <a:ext cx="1081088" cy="442913"/>
          </a:xfrm>
          <a:custGeom>
            <a:avLst/>
            <a:gdLst>
              <a:gd name="G0" fmla="+- 0 0 0"/>
              <a:gd name="G1" fmla="+- 78 0 0"/>
              <a:gd name="G2" fmla="+- 21600 0 0"/>
              <a:gd name="T0" fmla="*/ 21600 w 21600"/>
              <a:gd name="T1" fmla="*/ 0 h 21678"/>
              <a:gd name="T2" fmla="*/ 0 w 21600"/>
              <a:gd name="T3" fmla="*/ 21678 h 21678"/>
              <a:gd name="T4" fmla="*/ 0 w 21600"/>
              <a:gd name="T5" fmla="*/ 78 h 2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78" fill="none" extrusionOk="0">
                <a:moveTo>
                  <a:pt x="21599" y="0"/>
                </a:moveTo>
                <a:cubicBezTo>
                  <a:pt x="21599" y="26"/>
                  <a:pt x="21600" y="52"/>
                  <a:pt x="21600" y="78"/>
                </a:cubicBezTo>
                <a:cubicBezTo>
                  <a:pt x="21600" y="12007"/>
                  <a:pt x="11929" y="21678"/>
                  <a:pt x="-1" y="21678"/>
                </a:cubicBezTo>
              </a:path>
              <a:path w="21600" h="21678" stroke="0" extrusionOk="0">
                <a:moveTo>
                  <a:pt x="21599" y="0"/>
                </a:moveTo>
                <a:cubicBezTo>
                  <a:pt x="21599" y="26"/>
                  <a:pt x="21600" y="52"/>
                  <a:pt x="21600" y="78"/>
                </a:cubicBezTo>
                <a:cubicBezTo>
                  <a:pt x="21600" y="12007"/>
                  <a:pt x="11929" y="21678"/>
                  <a:pt x="-1" y="21678"/>
                </a:cubicBezTo>
                <a:lnTo>
                  <a:pt x="0" y="7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xmlns="" id="{C675C4E2-B9EB-4176-E504-2D7171D7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521" y="4232195"/>
            <a:ext cx="71493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xmlns="" id="{9375DBDA-919E-6B66-C646-813E5A90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133" y="4190920"/>
            <a:ext cx="9698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10%/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xmlns="" id="{D2D1A615-D78A-450E-6FFA-FB5F3B65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7" y="2287508"/>
            <a:ext cx="12890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작성기준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xmlns="" id="{4E010714-FCDA-B612-07A5-46EF62FB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0" y="4309983"/>
            <a:ext cx="8736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예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xmlns="" id="{BF4C462B-2E31-BEBD-2A49-D3276C96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94" y="5722972"/>
            <a:ext cx="43216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현업사용자와 반복적인 검토 및 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2248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엔티티 검증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유용성</a:t>
            </a:r>
            <a:r>
              <a:rPr lang="ko-KR" altLang="en-US" sz="2000" dirty="0"/>
              <a:t> </a:t>
            </a:r>
          </a:p>
          <a:p>
            <a:pPr lvl="1"/>
            <a:r>
              <a:rPr lang="ko-KR" altLang="en-US" sz="1800" dirty="0"/>
              <a:t>업무적으로 유의미한 정보 제공</a:t>
            </a:r>
          </a:p>
          <a:p>
            <a:r>
              <a:rPr lang="ko-KR" altLang="en-US" sz="2000" b="1" dirty="0"/>
              <a:t>식별자</a:t>
            </a:r>
            <a:r>
              <a:rPr lang="en-US" altLang="ko-KR" sz="2000" b="1" dirty="0"/>
              <a:t>(Identifier) </a:t>
            </a:r>
            <a:r>
              <a:rPr lang="ko-KR" altLang="en-US" sz="2000" b="1" dirty="0"/>
              <a:t>존재</a:t>
            </a:r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개 이상의 속성</a:t>
            </a:r>
            <a:r>
              <a:rPr lang="en-US" altLang="ko-KR" sz="2000" b="1" dirty="0"/>
              <a:t>(Attribute) </a:t>
            </a:r>
            <a:r>
              <a:rPr lang="ko-KR" altLang="en-US" sz="2000" b="1" dirty="0"/>
              <a:t>존재 </a:t>
            </a:r>
          </a:p>
          <a:p>
            <a:pPr lvl="1"/>
            <a:r>
              <a:rPr lang="ko-KR" altLang="en-US" sz="1800" dirty="0"/>
              <a:t>단일속성 엔티티</a:t>
            </a:r>
            <a:r>
              <a:rPr lang="en-US" altLang="ko-KR" sz="1800" dirty="0"/>
              <a:t>(Entity with one Attribute)</a:t>
            </a:r>
          </a:p>
          <a:p>
            <a:r>
              <a:rPr lang="ko-KR" altLang="en-US" sz="2000" b="1" dirty="0"/>
              <a:t>다른 엔티티와의 관계</a:t>
            </a:r>
            <a:r>
              <a:rPr lang="en-US" altLang="ko-KR" sz="2000" b="1" dirty="0"/>
              <a:t>(Relationship)</a:t>
            </a:r>
            <a:r>
              <a:rPr lang="ko-KR" altLang="en-US" sz="2000" b="1" dirty="0"/>
              <a:t>존재</a:t>
            </a:r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개 이상의 </a:t>
            </a:r>
            <a:r>
              <a:rPr lang="en-US" altLang="ko-KR" sz="2000" b="1" dirty="0"/>
              <a:t>Row </a:t>
            </a:r>
            <a:r>
              <a:rPr lang="ko-KR" altLang="en-US" sz="2000" b="1" dirty="0"/>
              <a:t>존재 </a:t>
            </a:r>
          </a:p>
          <a:p>
            <a:pPr lvl="1"/>
            <a:r>
              <a:rPr lang="ko-KR" altLang="en-US" sz="1800" dirty="0"/>
              <a:t>단일 엔티티</a:t>
            </a:r>
            <a:r>
              <a:rPr lang="en-US" altLang="ko-KR" sz="1800" dirty="0"/>
              <a:t>(Solitary Entity)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3586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LDM1.2 </a:t>
            </a:r>
            <a:r>
              <a:rPr lang="ko-KR" altLang="en-US" dirty="0"/>
              <a:t>관계 정의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관계란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?</a:t>
            </a:r>
          </a:p>
          <a:p>
            <a:pPr lvl="1"/>
            <a:r>
              <a:rPr lang="ko-KR" altLang="en-US" sz="1600" dirty="0" err="1"/>
              <a:t>엔티티간에</a:t>
            </a:r>
            <a:r>
              <a:rPr lang="ko-KR" altLang="en-US" sz="1600" dirty="0"/>
              <a:t> 존재하는 상호간의 연관성으로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해당 엔티티와 관련된 업무가 수행되는 일련의 규칙으로부터 정의된다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관계정의 절차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83CC3961-5665-3BFD-8E7E-959598DB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4024114"/>
            <a:ext cx="1616075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E6096397-F712-B1C7-250C-0E05FB86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4005064"/>
            <a:ext cx="1616075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83E00FEF-CCB9-EF8E-5876-2B8F4183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4014589"/>
            <a:ext cx="1616075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xmlns="" id="{DA9DFF83-E74F-3056-D99D-A9264450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4281289"/>
            <a:ext cx="615950" cy="287337"/>
          </a:xfrm>
          <a:prstGeom prst="rightArrow">
            <a:avLst>
              <a:gd name="adj1" fmla="val 50000"/>
              <a:gd name="adj2" fmla="val 10719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xmlns="" id="{F7DE57BA-DE24-0CA6-B6BA-8869D0B6F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4290814"/>
            <a:ext cx="615950" cy="287337"/>
          </a:xfrm>
          <a:prstGeom prst="rightArrow">
            <a:avLst>
              <a:gd name="adj1" fmla="val 50000"/>
              <a:gd name="adj2" fmla="val 10719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5DCF7E3C-F244-D295-62E1-D557E339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2" y="4308276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추출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A6ABEF2-14F8-919B-5876-ADC6EC2D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293989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분류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xmlns="" id="{9B278E72-A30E-DDE7-05E1-3FD61BE0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2" y="4308276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검증</a:t>
            </a:r>
          </a:p>
        </p:txBody>
      </p:sp>
    </p:spTree>
    <p:extLst>
      <p:ext uri="{BB962C8B-B14F-4D97-AF65-F5344CB8AC3E}">
        <p14:creationId xmlns:p14="http://schemas.microsoft.com/office/powerpoint/2010/main" xmlns="" val="110923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 추출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b="1" dirty="0" err="1"/>
          </a:p>
          <a:p>
            <a:endParaRPr lang="en-US" altLang="ko-KR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58CA8B-4049-CEA9-D67B-411EAF83910F}"/>
              </a:ext>
            </a:extLst>
          </p:cNvPr>
          <p:cNvSpPr txBox="1"/>
          <p:nvPr/>
        </p:nvSpPr>
        <p:spPr>
          <a:xfrm>
            <a:off x="323528" y="1196752"/>
            <a:ext cx="6840760" cy="4107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해당 업무영역의 업무진행절차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(Function Lifecycle)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분석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+mj-lt"/>
                <a:ea typeface="맑은 고딕" panose="020B0503020000020004" pitchFamily="50" charset="-127"/>
              </a:rPr>
            </a:b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진행주기별로 추출된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엔티티간의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업무규칙을 파악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업무용 서식 또는 장부에 함께 나타나는 엔티티들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+mj-lt"/>
                <a:ea typeface="맑은 고딕" panose="020B0503020000020004" pitchFamily="50" charset="-127"/>
              </a:rPr>
            </a:b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주문서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" - 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주문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], 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고객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], 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상품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], 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영업담당자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개의 엔티티를 연관시켜 주는 동사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+mj-lt"/>
                <a:ea typeface="맑은 고딕" panose="020B0503020000020004" pitchFamily="50" charset="-127"/>
              </a:rPr>
            </a:b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"[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교수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학생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을  가르친다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."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개 이상의 엔티티를 결합하여 업무적으로 유의미한 정보 도출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+mj-lt"/>
                <a:ea typeface="맑은 고딕" panose="020B0503020000020004" pitchFamily="50" charset="-127"/>
              </a:rPr>
            </a:b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국가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별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품목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별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수출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xmlns="" id="{6BDED331-72E7-F657-DF4A-EFD68768DE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06858" y="2559862"/>
            <a:ext cx="4107344" cy="1381125"/>
          </a:xfrm>
          <a:prstGeom prst="triangle">
            <a:avLst>
              <a:gd name="adj" fmla="val 5055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35CC16-2099-4A99-176C-9D969EEDCB0D}"/>
              </a:ext>
            </a:extLst>
          </p:cNvPr>
          <p:cNvSpPr txBox="1"/>
          <p:nvPr/>
        </p:nvSpPr>
        <p:spPr>
          <a:xfrm>
            <a:off x="7524328" y="3098279"/>
            <a:ext cx="100540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>
                <a:latin typeface="+mj-lt"/>
                <a:ea typeface="맑은 고딕" panose="020B0503020000020004" pitchFamily="50" charset="-127"/>
              </a:rPr>
              <a:t>종합검토</a:t>
            </a:r>
            <a:endParaRPr lang="ko-KR" altLang="en-US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B60033-06C3-14C6-5184-BF1B2FF30CE4}"/>
              </a:ext>
            </a:extLst>
          </p:cNvPr>
          <p:cNvSpPr txBox="1"/>
          <p:nvPr/>
        </p:nvSpPr>
        <p:spPr>
          <a:xfrm>
            <a:off x="2414338" y="5301208"/>
            <a:ext cx="411522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"</a:t>
            </a:r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상상력을 동원하여 창조하지 말고</a:t>
            </a: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+mj-lt"/>
                <a:ea typeface="맑은 고딕" panose="020B0503020000020004" pitchFamily="50" charset="-127"/>
              </a:rPr>
              <a:t>눈으로 존재여부를 확인한 후에 추출하라</a:t>
            </a:r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"</a:t>
            </a:r>
            <a:endParaRPr lang="ko-KR" altLang="en-US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52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 추출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관계 기수성</a:t>
            </a:r>
          </a:p>
          <a:p>
            <a:pPr lvl="1"/>
            <a:r>
              <a:rPr lang="ko-KR" altLang="en-US" sz="1600" b="1" dirty="0"/>
              <a:t>특정 엔티티와 관련된 엔티티의 최대 </a:t>
            </a:r>
            <a:r>
              <a:rPr lang="en-US" altLang="ko-KR" sz="1600" b="1" dirty="0"/>
              <a:t>Instance</a:t>
            </a:r>
          </a:p>
          <a:p>
            <a:pPr lvl="2"/>
            <a:r>
              <a:rPr lang="en-US" altLang="ko-KR" sz="1400" b="1" dirty="0"/>
              <a:t>   :  0, </a:t>
            </a:r>
            <a:r>
              <a:rPr lang="ko-KR" altLang="en-US" sz="1400" b="1" dirty="0"/>
              <a:t>최소의  기수</a:t>
            </a:r>
          </a:p>
          <a:p>
            <a:pPr lvl="2"/>
            <a:r>
              <a:rPr lang="ko-KR" altLang="en-US" sz="1400" b="1" dirty="0"/>
              <a:t>   </a:t>
            </a:r>
            <a:r>
              <a:rPr lang="en-US" altLang="ko-KR" sz="1400" b="1" dirty="0"/>
              <a:t>:  1, </a:t>
            </a:r>
            <a:r>
              <a:rPr lang="ko-KR" altLang="en-US" sz="1400" b="1" dirty="0"/>
              <a:t>최소 혹은 최대의 기수</a:t>
            </a:r>
          </a:p>
          <a:p>
            <a:pPr lvl="2"/>
            <a:r>
              <a:rPr lang="ko-KR" altLang="en-US" sz="1400" b="1" dirty="0"/>
              <a:t>   </a:t>
            </a:r>
            <a:r>
              <a:rPr lang="en-US" altLang="ko-KR" sz="1400" b="1" dirty="0"/>
              <a:t>:  </a:t>
            </a:r>
            <a:r>
              <a:rPr lang="ko-KR" altLang="en-US" sz="1400" b="1" dirty="0"/>
              <a:t>다수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최대의 기수</a:t>
            </a:r>
          </a:p>
          <a:p>
            <a:r>
              <a:rPr lang="ko-KR" altLang="en-US" sz="2000" b="1" dirty="0"/>
              <a:t>관계 </a:t>
            </a:r>
            <a:r>
              <a:rPr lang="ko-KR" altLang="en-US" sz="2000" b="1" dirty="0" err="1"/>
              <a:t>선택성</a:t>
            </a:r>
            <a:endParaRPr lang="ko-KR" altLang="en-US" sz="2000" b="1" dirty="0"/>
          </a:p>
          <a:p>
            <a:pPr lvl="1"/>
            <a:r>
              <a:rPr lang="ko-KR" altLang="en-US" sz="1600" b="1" dirty="0"/>
              <a:t>관계</a:t>
            </a:r>
            <a:r>
              <a:rPr lang="en-US" altLang="ko-KR" sz="1600" b="1" dirty="0"/>
              <a:t>(Relationship)</a:t>
            </a:r>
            <a:r>
              <a:rPr lang="ko-KR" altLang="en-US" sz="1600" b="1" dirty="0"/>
              <a:t>가 있는 두 </a:t>
            </a:r>
            <a:r>
              <a:rPr lang="ko-KR" altLang="en-US" sz="1600" b="1" dirty="0" err="1"/>
              <a:t>엔티티중</a:t>
            </a:r>
            <a:r>
              <a:rPr lang="ko-KR" altLang="en-US" sz="1600" b="1" dirty="0"/>
              <a:t> 어느 하나의 </a:t>
            </a:r>
            <a:r>
              <a:rPr lang="en-US" altLang="ko-KR" sz="1600" b="1" dirty="0"/>
              <a:t>Instance</a:t>
            </a:r>
            <a:r>
              <a:rPr lang="ko-KR" altLang="en-US" sz="1600" b="1" dirty="0"/>
              <a:t>가 없는 경우</a:t>
            </a:r>
          </a:p>
          <a:p>
            <a:endParaRPr lang="en-US" altLang="ko-KR" sz="2000" b="1" dirty="0"/>
          </a:p>
          <a:p>
            <a:endParaRPr lang="en-US" altLang="ko-KR" sz="2000" b="1" dirty="0" err="1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E2F6E4F4-E96D-85FB-A0C5-DEC85771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4365104"/>
            <a:ext cx="1435100" cy="166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3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B92C48D-876A-FF24-F7A7-A30D2291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4365104"/>
            <a:ext cx="1435100" cy="166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B</a:t>
            </a:r>
          </a:p>
          <a:p>
            <a:pPr algn="ctr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xmlns="" id="{BDCBAF2D-1D32-4615-3805-F3468C647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213" y="4587354"/>
            <a:ext cx="32781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xmlns="" id="{21F4CACC-9097-0B75-4D3B-CDCDC3CF7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68354"/>
            <a:ext cx="3200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xmlns="" id="{F821BCF7-CFC3-CC5C-ACAE-E0B6C3E4B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577954"/>
            <a:ext cx="3276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xmlns="" id="{5341F211-8F3D-FC6C-A07E-31CA53453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739754"/>
            <a:ext cx="3276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xmlns="" id="{7C60EFA6-AEFD-D0C6-36A8-6A328458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68354"/>
            <a:ext cx="3276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xmlns="" id="{ED3E56F5-F2AB-1FD5-DA09-ABE2B278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82" y="2321694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xmlns="" id="{9F9EA865-FE37-EF5A-644B-6BF580866890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3059216"/>
            <a:ext cx="146050" cy="194733"/>
            <a:chOff x="1344" y="1824"/>
            <a:chExt cx="144" cy="192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xmlns="" id="{CDD2AC44-4819-43A6-6585-74D2928F3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2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xmlns="" id="{066C07F3-F5DA-2ED4-C980-26EE0CC2A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92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Line 7">
            <a:extLst>
              <a:ext uri="{FF2B5EF4-FFF2-40B4-BE49-F238E27FC236}">
                <a16:creationId xmlns:a16="http://schemas.microsoft.com/office/drawing/2014/main" xmlns="" id="{B8AAE8A2-6BD0-F3EB-B32E-CFB975C67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640" y="263691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360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관계정의표 작성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3EB534CC-CFBE-3294-B54F-80E1B178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97" y="5453095"/>
            <a:ext cx="384079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현업사용자와 반복적인 검토 및 수정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xmlns="" id="{EA4228FB-F1AE-E9FC-687D-C125F406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0" y="1893002"/>
            <a:ext cx="537083" cy="12763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DC69FF1D-9D40-1166-0E62-1657BD1C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1" y="3688649"/>
            <a:ext cx="541533" cy="1296988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CE633D52-3C05-64BB-264E-E439A7B5C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70" y="2207327"/>
            <a:ext cx="545021" cy="5238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xmlns="" id="{F3B9DBC2-00FB-03E5-70F7-B8DFF507D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" y="4028374"/>
            <a:ext cx="607539" cy="5238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xmlns="" id="{A33EE392-6EE0-3931-699D-3F01B763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32" y="1162752"/>
            <a:ext cx="8429625" cy="2789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xmlns="" id="{06352BFC-4D5B-52F8-D64A-8753A73CBFCF}"/>
              </a:ext>
            </a:extLst>
          </p:cNvPr>
          <p:cNvSpPr>
            <a:spLocks/>
          </p:cNvSpPr>
          <p:nvPr/>
        </p:nvSpPr>
        <p:spPr bwMode="auto">
          <a:xfrm>
            <a:off x="2562157" y="5607752"/>
            <a:ext cx="2247900" cy="104775"/>
          </a:xfrm>
          <a:custGeom>
            <a:avLst/>
            <a:gdLst>
              <a:gd name="G0" fmla="+- 15 0 0"/>
              <a:gd name="G1" fmla="+- 335 0 0"/>
              <a:gd name="G2" fmla="+- 21600 0 0"/>
              <a:gd name="T0" fmla="*/ 21612 w 21615"/>
              <a:gd name="T1" fmla="*/ 0 h 21935"/>
              <a:gd name="T2" fmla="*/ 0 w 21615"/>
              <a:gd name="T3" fmla="*/ 21935 h 21935"/>
              <a:gd name="T4" fmla="*/ 15 w 21615"/>
              <a:gd name="T5" fmla="*/ 335 h 2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15" h="21935" fill="none" extrusionOk="0">
                <a:moveTo>
                  <a:pt x="21612" y="-1"/>
                </a:moveTo>
                <a:cubicBezTo>
                  <a:pt x="21614" y="111"/>
                  <a:pt x="21615" y="223"/>
                  <a:pt x="21615" y="335"/>
                </a:cubicBezTo>
                <a:cubicBezTo>
                  <a:pt x="21615" y="12264"/>
                  <a:pt x="11944" y="21935"/>
                  <a:pt x="15" y="21935"/>
                </a:cubicBezTo>
                <a:cubicBezTo>
                  <a:pt x="10" y="21934"/>
                  <a:pt x="5" y="21934"/>
                  <a:pt x="0" y="21934"/>
                </a:cubicBezTo>
              </a:path>
              <a:path w="21615" h="21935" stroke="0" extrusionOk="0">
                <a:moveTo>
                  <a:pt x="21612" y="-1"/>
                </a:moveTo>
                <a:cubicBezTo>
                  <a:pt x="21614" y="111"/>
                  <a:pt x="21615" y="223"/>
                  <a:pt x="21615" y="335"/>
                </a:cubicBezTo>
                <a:cubicBezTo>
                  <a:pt x="21615" y="12264"/>
                  <a:pt x="11944" y="21935"/>
                  <a:pt x="15" y="21935"/>
                </a:cubicBezTo>
                <a:cubicBezTo>
                  <a:pt x="10" y="21934"/>
                  <a:pt x="5" y="21934"/>
                  <a:pt x="0" y="21934"/>
                </a:cubicBezTo>
                <a:lnTo>
                  <a:pt x="15" y="33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xmlns="" id="{19B95AA7-8246-D4A5-EE82-0A4987A11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145" y="3951990"/>
            <a:ext cx="0" cy="962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rc 13">
            <a:extLst>
              <a:ext uri="{FF2B5EF4-FFF2-40B4-BE49-F238E27FC236}">
                <a16:creationId xmlns:a16="http://schemas.microsoft.com/office/drawing/2014/main" xmlns="" id="{B881C3C1-3176-816B-A341-158ABC303ECE}"/>
              </a:ext>
            </a:extLst>
          </p:cNvPr>
          <p:cNvSpPr>
            <a:spLocks/>
          </p:cNvSpPr>
          <p:nvPr/>
        </p:nvSpPr>
        <p:spPr bwMode="auto">
          <a:xfrm>
            <a:off x="7734232" y="4464752"/>
            <a:ext cx="1330325" cy="4714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27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00" y="0"/>
                  <a:pt x="21559" y="9626"/>
                  <a:pt x="21599" y="21527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00" y="0"/>
                  <a:pt x="21559" y="9626"/>
                  <a:pt x="21599" y="21527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rc 14">
            <a:extLst>
              <a:ext uri="{FF2B5EF4-FFF2-40B4-BE49-F238E27FC236}">
                <a16:creationId xmlns:a16="http://schemas.microsoft.com/office/drawing/2014/main" xmlns="" id="{063167FC-3F83-9925-93D2-70A0C121517B}"/>
              </a:ext>
            </a:extLst>
          </p:cNvPr>
          <p:cNvSpPr>
            <a:spLocks/>
          </p:cNvSpPr>
          <p:nvPr/>
        </p:nvSpPr>
        <p:spPr bwMode="auto">
          <a:xfrm>
            <a:off x="5653020" y="4464752"/>
            <a:ext cx="2084387" cy="6556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48 h 21600"/>
              <a:gd name="T2" fmla="*/ 2158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48"/>
                </a:moveTo>
                <a:cubicBezTo>
                  <a:pt x="28" y="9645"/>
                  <a:pt x="9681" y="8"/>
                  <a:pt x="21584" y="0"/>
                </a:cubicBezTo>
              </a:path>
              <a:path w="21600" h="21600" stroke="0" extrusionOk="0">
                <a:moveTo>
                  <a:pt x="0" y="21548"/>
                </a:moveTo>
                <a:cubicBezTo>
                  <a:pt x="28" y="9645"/>
                  <a:pt x="9681" y="8"/>
                  <a:pt x="2158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xmlns="" id="{B1EDB1CE-B4F2-A774-6523-A8D45981F94B}"/>
              </a:ext>
            </a:extLst>
          </p:cNvPr>
          <p:cNvSpPr>
            <a:spLocks/>
          </p:cNvSpPr>
          <p:nvPr/>
        </p:nvSpPr>
        <p:spPr bwMode="auto">
          <a:xfrm>
            <a:off x="4795241" y="5110074"/>
            <a:ext cx="854075" cy="519112"/>
          </a:xfrm>
          <a:custGeom>
            <a:avLst/>
            <a:gdLst>
              <a:gd name="G0" fmla="+- 40 0 0"/>
              <a:gd name="G1" fmla="+- 66 0 0"/>
              <a:gd name="G2" fmla="+- 21600 0 0"/>
              <a:gd name="T0" fmla="*/ 21640 w 21640"/>
              <a:gd name="T1" fmla="*/ 0 h 21666"/>
              <a:gd name="T2" fmla="*/ 0 w 21640"/>
              <a:gd name="T3" fmla="*/ 21666 h 21666"/>
              <a:gd name="T4" fmla="*/ 40 w 21640"/>
              <a:gd name="T5" fmla="*/ 66 h 2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40" h="21666" fill="none" extrusionOk="0">
                <a:moveTo>
                  <a:pt x="21639" y="0"/>
                </a:moveTo>
                <a:cubicBezTo>
                  <a:pt x="21639" y="22"/>
                  <a:pt x="21640" y="44"/>
                  <a:pt x="21640" y="66"/>
                </a:cubicBezTo>
                <a:cubicBezTo>
                  <a:pt x="21640" y="11995"/>
                  <a:pt x="11969" y="21666"/>
                  <a:pt x="40" y="21666"/>
                </a:cubicBezTo>
                <a:cubicBezTo>
                  <a:pt x="26" y="21665"/>
                  <a:pt x="13" y="21665"/>
                  <a:pt x="0" y="21665"/>
                </a:cubicBezTo>
              </a:path>
              <a:path w="21640" h="21666" stroke="0" extrusionOk="0">
                <a:moveTo>
                  <a:pt x="21639" y="0"/>
                </a:moveTo>
                <a:cubicBezTo>
                  <a:pt x="21639" y="22"/>
                  <a:pt x="21640" y="44"/>
                  <a:pt x="21640" y="66"/>
                </a:cubicBezTo>
                <a:cubicBezTo>
                  <a:pt x="21640" y="11995"/>
                  <a:pt x="11969" y="21666"/>
                  <a:pt x="40" y="21666"/>
                </a:cubicBezTo>
                <a:cubicBezTo>
                  <a:pt x="26" y="21665"/>
                  <a:pt x="13" y="21665"/>
                  <a:pt x="0" y="21665"/>
                </a:cubicBezTo>
                <a:lnTo>
                  <a:pt x="40" y="6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xmlns="" id="{65A1F173-9EAB-28DC-4AF2-9A3F47B74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20" y="1743777"/>
            <a:ext cx="8428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xmlns="" id="{B68FF20A-479F-C546-E435-81352253F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982" y="1150052"/>
            <a:ext cx="0" cy="445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xmlns="" id="{3166E665-EFFC-7C5E-719A-EA8FAC67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2" y="1177040"/>
            <a:ext cx="95539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부모엔티티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xmlns="" id="{414D466C-69AE-76E4-46B6-1A682252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45" y="1423102"/>
            <a:ext cx="76597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(Parent)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xmlns="" id="{1CE8574D-075C-23C4-84E4-95C9B0D2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94" y="1872365"/>
            <a:ext cx="80150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</a:p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엔티티명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xmlns="" id="{26B5D1BC-7243-AD8E-5608-A5FCF280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57" y="1197677"/>
            <a:ext cx="95539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자식엔티티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(Child)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xmlns="" id="{344F3AA2-2D21-AE41-9A65-1F52275D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21" y="1893002"/>
            <a:ext cx="80150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</a:p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엔티티명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xmlns="" id="{62DA2ADC-62EB-9197-F4E2-3F46522C9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132" y="1164340"/>
            <a:ext cx="0" cy="4525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8DBD62EF-4F02-1400-E4DE-D05C72AE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20" y="1280227"/>
            <a:ext cx="64761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관계명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xmlns="" id="{2AA679E0-EB7D-13FE-23DC-89D357FD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702" y="1845377"/>
            <a:ext cx="1317668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부모와 자식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연관성을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동사로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관계의 방향성을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고려하여 각각의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명칭을 부여</a:t>
            </a:r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xmlns="" id="{31548B16-310C-D23F-32B4-57D768A9A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357" y="1159577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xmlns="" id="{75E0BE5D-D8E1-5EB9-DF48-B9871F2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857" y="1177040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기수성</a:t>
            </a:r>
          </a:p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선택성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xmlns="" id="{492A0641-B1BD-68D3-B7A4-8B8D24FC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845" y="1770765"/>
            <a:ext cx="76623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기수성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1:1</a:t>
            </a: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 1:M</a:t>
            </a: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 M:N</a:t>
            </a: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xmlns="" id="{228D119D-0BCD-DDA5-67C5-DEF71410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82" y="2956627"/>
            <a:ext cx="76623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선택성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필수적</a:t>
            </a: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</a:t>
            </a:r>
          </a:p>
        </p:txBody>
      </p:sp>
      <p:sp>
        <p:nvSpPr>
          <p:cNvPr id="44" name="Line 30">
            <a:extLst>
              <a:ext uri="{FF2B5EF4-FFF2-40B4-BE49-F238E27FC236}">
                <a16:creationId xmlns:a16="http://schemas.microsoft.com/office/drawing/2014/main" xmlns="" id="{D23F1860-B0E7-7C39-6B6E-01F17F51C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7145" y="1159577"/>
            <a:ext cx="11112" cy="4016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xmlns="" id="{2D186538-F578-0920-23CF-731ABB8B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645" y="1319915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기수비율</a:t>
            </a: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xmlns="" id="{155C0373-FA27-44AA-B363-F5831E4E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940" y="1872365"/>
            <a:ext cx="137217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부모엔티티건당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자식엔티티건수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 = 1:3)</a:t>
            </a: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xmlns="" id="{B82FC62B-3050-EA21-47E0-C7A605289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057" y="1159577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xmlns="" id="{53BF1A84-32E3-685B-FCC1-210B9061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957" y="1299277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선택비율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xmlns="" id="{96EC8945-C614-91C4-127E-D035E13A4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76" y="1872365"/>
            <a:ext cx="80150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선택적일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선택될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xmlns="" id="{2305E02A-8EB6-CCC7-3871-2E1D7118E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6657" y="1177040"/>
            <a:ext cx="3175" cy="3335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xmlns="" id="{31DA3FB2-D66B-0ABD-038B-3A3F7146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195" y="1264352"/>
            <a:ext cx="6476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전이성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유무</a:t>
            </a:r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xmlns="" id="{32CB8464-D4D8-1AF7-C3B2-F34DC7C4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695" y="1851727"/>
            <a:ext cx="856004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부모가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바뀔 수 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가능성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유무</a:t>
            </a: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엔티티가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아닌 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74DA507-5502-765F-48CC-BF82E358A106}"/>
              </a:ext>
            </a:extLst>
          </p:cNvPr>
          <p:cNvGrpSpPr/>
          <p:nvPr/>
        </p:nvGrpSpPr>
        <p:grpSpPr>
          <a:xfrm>
            <a:off x="5198960" y="1998785"/>
            <a:ext cx="255587" cy="531812"/>
            <a:chOff x="5160895" y="2199390"/>
            <a:chExt cx="255587" cy="531812"/>
          </a:xfrm>
        </p:grpSpPr>
        <p:sp>
          <p:nvSpPr>
            <p:cNvPr id="54" name="Line 39">
              <a:extLst>
                <a:ext uri="{FF2B5EF4-FFF2-40B4-BE49-F238E27FC236}">
                  <a16:creationId xmlns:a16="http://schemas.microsoft.com/office/drawing/2014/main" xmlns="" id="{AD367589-2C0F-4A62-A386-49556A07A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657" y="2247015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Line 40">
              <a:extLst>
                <a:ext uri="{FF2B5EF4-FFF2-40B4-BE49-F238E27FC236}">
                  <a16:creationId xmlns:a16="http://schemas.microsoft.com/office/drawing/2014/main" xmlns="" id="{7FE1EA3B-A45C-4465-2B6F-4AB0455B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4870" y="2199390"/>
              <a:ext cx="0" cy="109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41">
              <a:extLst>
                <a:ext uri="{FF2B5EF4-FFF2-40B4-BE49-F238E27FC236}">
                  <a16:creationId xmlns:a16="http://schemas.microsoft.com/office/drawing/2014/main" xmlns="" id="{C266A642-0090-9B82-CFA0-EEFD59FD9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2345" y="2199390"/>
              <a:ext cx="0" cy="109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Line 42">
              <a:extLst>
                <a:ext uri="{FF2B5EF4-FFF2-40B4-BE49-F238E27FC236}">
                  <a16:creationId xmlns:a16="http://schemas.microsoft.com/office/drawing/2014/main" xmlns="" id="{872F955E-A072-D3AE-EE9E-D55A16833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895" y="2466090"/>
              <a:ext cx="211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Line 43">
              <a:extLst>
                <a:ext uri="{FF2B5EF4-FFF2-40B4-BE49-F238E27FC236}">
                  <a16:creationId xmlns:a16="http://schemas.microsoft.com/office/drawing/2014/main" xmlns="" id="{41C718BE-EFD1-F59D-404D-E60A9265F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107" y="2418465"/>
              <a:ext cx="0" cy="109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44">
              <a:extLst>
                <a:ext uri="{FF2B5EF4-FFF2-40B4-BE49-F238E27FC236}">
                  <a16:creationId xmlns:a16="http://schemas.microsoft.com/office/drawing/2014/main" xmlns="" id="{A80B76B4-E34E-047C-D1C0-9C090C89E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2820" y="2397827"/>
              <a:ext cx="53975" cy="5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Line 45">
              <a:extLst>
                <a:ext uri="{FF2B5EF4-FFF2-40B4-BE49-F238E27FC236}">
                  <a16:creationId xmlns:a16="http://schemas.microsoft.com/office/drawing/2014/main" xmlns="" id="{A0CB632B-CFF3-2D8C-38E3-15F6BA099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820" y="2472440"/>
              <a:ext cx="44450" cy="6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xmlns="" id="{719EEB56-FD11-02AA-8011-E30DBF82A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8995" y="2662940"/>
              <a:ext cx="212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Line 47">
              <a:extLst>
                <a:ext uri="{FF2B5EF4-FFF2-40B4-BE49-F238E27FC236}">
                  <a16:creationId xmlns:a16="http://schemas.microsoft.com/office/drawing/2014/main" xmlns="" id="{96A46144-2932-A33C-1548-31F463CB4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507" y="2670877"/>
              <a:ext cx="44450" cy="60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xmlns="" id="{11D71097-FE5A-5163-9D95-9E39B5DC2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2507" y="2594677"/>
              <a:ext cx="53975" cy="55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xmlns="" id="{9B62FB55-831C-EFF3-BB50-052793AA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107" y="2594677"/>
              <a:ext cx="44450" cy="61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xmlns="" id="{C6E32785-C3A2-A7FC-DBDA-868D38E03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4870" y="2662940"/>
              <a:ext cx="33337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BC5AE520-E8AF-EFEE-8B47-8CC00B721867}"/>
              </a:ext>
            </a:extLst>
          </p:cNvPr>
          <p:cNvGrpSpPr/>
          <p:nvPr/>
        </p:nvGrpSpPr>
        <p:grpSpPr>
          <a:xfrm>
            <a:off x="5222279" y="3159248"/>
            <a:ext cx="290513" cy="372939"/>
            <a:chOff x="5352982" y="3256665"/>
            <a:chExt cx="290513" cy="372939"/>
          </a:xfrm>
        </p:grpSpPr>
        <p:sp>
          <p:nvSpPr>
            <p:cNvPr id="66" name="Line 51">
              <a:extLst>
                <a:ext uri="{FF2B5EF4-FFF2-40B4-BE49-F238E27FC236}">
                  <a16:creationId xmlns:a16="http://schemas.microsoft.com/office/drawing/2014/main" xmlns="" id="{E8546B4E-3532-56A2-E806-5EBEAD08A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7745" y="3345565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Line 52">
              <a:extLst>
                <a:ext uri="{FF2B5EF4-FFF2-40B4-BE49-F238E27FC236}">
                  <a16:creationId xmlns:a16="http://schemas.microsoft.com/office/drawing/2014/main" xmlns="" id="{1F475244-8595-1545-4D2A-96D525EC6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245" y="3256665"/>
              <a:ext cx="0" cy="16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Line 53">
              <a:extLst>
                <a:ext uri="{FF2B5EF4-FFF2-40B4-BE49-F238E27FC236}">
                  <a16:creationId xmlns:a16="http://schemas.microsoft.com/office/drawing/2014/main" xmlns="" id="{D012232A-BDFA-ABDE-9232-F522F784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2982" y="3581979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Oval 54">
              <a:extLst>
                <a:ext uri="{FF2B5EF4-FFF2-40B4-BE49-F238E27FC236}">
                  <a16:creationId xmlns:a16="http://schemas.microsoft.com/office/drawing/2014/main" xmlns="" id="{F171FFE7-EF16-6DB7-0FBB-8E3AB3B2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782" y="3526417"/>
              <a:ext cx="76200" cy="1031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Rectangle 55">
            <a:extLst>
              <a:ext uri="{FF2B5EF4-FFF2-40B4-BE49-F238E27FC236}">
                <a16:creationId xmlns:a16="http://schemas.microsoft.com/office/drawing/2014/main" xmlns="" id="{A382D8FD-A316-326D-4DA5-7882F9B0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07" y="4426652"/>
            <a:ext cx="4937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73" name="Rectangle 58">
            <a:extLst>
              <a:ext uri="{FF2B5EF4-FFF2-40B4-BE49-F238E27FC236}">
                <a16:creationId xmlns:a16="http://schemas.microsoft.com/office/drawing/2014/main" xmlns="" id="{2D9FA32D-C8AA-9BCE-05F8-594B94AE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32" y="4120265"/>
            <a:ext cx="89607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주문하다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xmlns="" id="{8F687D2A-6C6B-6F3C-74CF-0FC43065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57" y="4569527"/>
            <a:ext cx="89607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주문되다</a:t>
            </a: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xmlns="" id="{22D10BF0-4A4F-FF39-1A4B-DDDF206C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20" y="4078990"/>
            <a:ext cx="27571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Rectangle 61">
            <a:extLst>
              <a:ext uri="{FF2B5EF4-FFF2-40B4-BE49-F238E27FC236}">
                <a16:creationId xmlns:a16="http://schemas.microsoft.com/office/drawing/2014/main" xmlns="" id="{86566BB7-3FEF-7542-27C1-04C54C46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545" y="4031365"/>
            <a:ext cx="50013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xmlns="" id="{8400C359-A869-BA41-9626-B0043180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357" y="3990090"/>
            <a:ext cx="41947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78" name="Line 63">
            <a:extLst>
              <a:ext uri="{FF2B5EF4-FFF2-40B4-BE49-F238E27FC236}">
                <a16:creationId xmlns:a16="http://schemas.microsoft.com/office/drawing/2014/main" xmlns="" id="{410A1B55-092A-8F01-37BB-420938E93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682" y="4586990"/>
            <a:ext cx="59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xmlns="" id="{8666D478-36AF-228D-EA85-0E34B2096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157" y="442189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xmlns="" id="{3B2BF78D-0FCB-7B22-14E1-8FE3D2AC7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0845" y="441554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D232D4A6-87CF-DE06-72C5-A7B5B9F3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045" y="4510790"/>
            <a:ext cx="106362" cy="130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Line 67">
            <a:extLst>
              <a:ext uri="{FF2B5EF4-FFF2-40B4-BE49-F238E27FC236}">
                <a16:creationId xmlns:a16="http://schemas.microsoft.com/office/drawing/2014/main" xmlns="" id="{926AFCA0-024F-145C-22F2-8092EE0F2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757" y="4442527"/>
            <a:ext cx="1174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Line 68">
            <a:extLst>
              <a:ext uri="{FF2B5EF4-FFF2-40B4-BE49-F238E27FC236}">
                <a16:creationId xmlns:a16="http://schemas.microsoft.com/office/drawing/2014/main" xmlns="" id="{E3321570-CDDA-56A0-A2E1-32C7030CC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045" y="4606040"/>
            <a:ext cx="103187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Line 69">
            <a:extLst>
              <a:ext uri="{FF2B5EF4-FFF2-40B4-BE49-F238E27FC236}">
                <a16:creationId xmlns:a16="http://schemas.microsoft.com/office/drawing/2014/main" xmlns="" id="{8C440E53-3AEC-2C16-6C0C-9F04F5043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20" y="3951990"/>
            <a:ext cx="0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Arc 70">
            <a:extLst>
              <a:ext uri="{FF2B5EF4-FFF2-40B4-BE49-F238E27FC236}">
                <a16:creationId xmlns:a16="http://schemas.microsoft.com/office/drawing/2014/main" xmlns="" id="{71D02C2E-E2DF-EA2C-BA5B-95402E1AD124}"/>
              </a:ext>
            </a:extLst>
          </p:cNvPr>
          <p:cNvSpPr>
            <a:spLocks/>
          </p:cNvSpPr>
          <p:nvPr/>
        </p:nvSpPr>
        <p:spPr bwMode="auto">
          <a:xfrm>
            <a:off x="620645" y="4647315"/>
            <a:ext cx="1927225" cy="108426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Rectangle 71">
            <a:extLst>
              <a:ext uri="{FF2B5EF4-FFF2-40B4-BE49-F238E27FC236}">
                <a16:creationId xmlns:a16="http://schemas.microsoft.com/office/drawing/2014/main" xmlns="" id="{4833E89B-34C7-2FC7-0EA6-E504F751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95" y="4371090"/>
            <a:ext cx="4937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08628B28-4922-2233-8E50-24D15ABEC28E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005598" y="4259086"/>
            <a:ext cx="2455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95648707-6617-FB43-E1C5-777A57156D26}"/>
              </a:ext>
            </a:extLst>
          </p:cNvPr>
          <p:cNvCxnSpPr>
            <a:stCxn id="74" idx="1"/>
          </p:cNvCxnSpPr>
          <p:nvPr/>
        </p:nvCxnSpPr>
        <p:spPr>
          <a:xfrm flipH="1">
            <a:off x="2987825" y="4708348"/>
            <a:ext cx="272832" cy="4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435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관계검증</a:t>
            </a:r>
            <a:r>
              <a:rPr lang="en-US" altLang="ko-KR" dirty="0"/>
              <a:t>1 - </a:t>
            </a:r>
            <a:r>
              <a:rPr lang="ko-KR" altLang="en-US" dirty="0"/>
              <a:t>중복 제거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원형관계</a:t>
            </a:r>
            <a:r>
              <a:rPr lang="en-US" altLang="ko-KR" sz="2000" b="1" dirty="0"/>
              <a:t>(Circular Relationship) </a:t>
            </a:r>
            <a:r>
              <a:rPr lang="ko-KR" altLang="en-US" sz="2000" b="1" dirty="0"/>
              <a:t>제거</a:t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endParaRPr lang="ko-KR" altLang="en-US" sz="2000" b="1" dirty="0"/>
          </a:p>
          <a:p>
            <a:r>
              <a:rPr lang="ko-KR" altLang="en-US" sz="2000" b="1" dirty="0"/>
              <a:t>사슬관계</a:t>
            </a:r>
            <a:r>
              <a:rPr lang="en-US" altLang="ko-KR" sz="2000" b="1" dirty="0"/>
              <a:t>(Chain Relationship) </a:t>
            </a:r>
            <a:r>
              <a:rPr lang="ko-KR" altLang="en-US" sz="2000" b="1" dirty="0"/>
              <a:t>제거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636635B3-19D4-CEBC-61FB-F4A4F835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932831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892145A-3FA1-8EDC-3B88-F2D3E3C9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2909144"/>
            <a:ext cx="1001712" cy="487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87B5F9F-72E7-568D-F455-9271CC18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1932831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670ED69D-6181-5241-2A10-55D10890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2064594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품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083D0ABA-9CE7-AD14-CFF2-53D05CF9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2050306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 고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BD2A12D0-ECBF-F750-1EA2-43E4952D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3017094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고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xmlns="" id="{1260F66B-E143-EBC8-2967-F20BB3317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18365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xmlns="" id="{53858270-1597-F13E-827C-663EC6881B02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2431306"/>
            <a:ext cx="628650" cy="704850"/>
            <a:chOff x="1080" y="1440"/>
            <a:chExt cx="396" cy="444"/>
          </a:xfrm>
        </p:grpSpPr>
        <p:sp>
          <p:nvSpPr>
            <p:cNvPr id="18" name="Line 13">
              <a:extLst>
                <a:ext uri="{FF2B5EF4-FFF2-40B4-BE49-F238E27FC236}">
                  <a16:creationId xmlns:a16="http://schemas.microsoft.com/office/drawing/2014/main" xmlns="" id="{87E75DCE-0018-4805-2FB1-2E33E6DCB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440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xmlns="" id="{18D0C117-62EF-8D02-84D1-1B71FF580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88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xmlns="" id="{55A2FA2A-4015-C2AF-DBAF-D1F906BBA3C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431306"/>
            <a:ext cx="628650" cy="704850"/>
            <a:chOff x="2124" y="1440"/>
            <a:chExt cx="396" cy="444"/>
          </a:xfrm>
        </p:grpSpPr>
        <p:sp>
          <p:nvSpPr>
            <p:cNvPr id="21" name="Line 16">
              <a:extLst>
                <a:ext uri="{FF2B5EF4-FFF2-40B4-BE49-F238E27FC236}">
                  <a16:creationId xmlns:a16="http://schemas.microsoft.com/office/drawing/2014/main" xmlns="" id="{66310D68-A860-B48D-647B-90C36A9A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440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xmlns="" id="{14474B06-95A5-6A45-F75C-0F9662D1F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88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Group 22">
            <a:extLst>
              <a:ext uri="{FF2B5EF4-FFF2-40B4-BE49-F238E27FC236}">
                <a16:creationId xmlns:a16="http://schemas.microsoft.com/office/drawing/2014/main" xmlns="" id="{AD29404B-5D71-AD5A-2808-EC3D445F172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2116981"/>
            <a:ext cx="244475" cy="142875"/>
            <a:chOff x="1414" y="1242"/>
            <a:chExt cx="154" cy="90"/>
          </a:xfrm>
        </p:grpSpPr>
        <p:sp>
          <p:nvSpPr>
            <p:cNvPr id="89" name="Oval 19">
              <a:extLst>
                <a:ext uri="{FF2B5EF4-FFF2-40B4-BE49-F238E27FC236}">
                  <a16:creationId xmlns:a16="http://schemas.microsoft.com/office/drawing/2014/main" xmlns="" id="{5DE09161-ED54-8C73-86BB-809BFEEB9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246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Line 20">
              <a:extLst>
                <a:ext uri="{FF2B5EF4-FFF2-40B4-BE49-F238E27FC236}">
                  <a16:creationId xmlns:a16="http://schemas.microsoft.com/office/drawing/2014/main" xmlns="" id="{AD5A6169-8F0B-BC40-DADA-672C110C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" y="1289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Line 21">
              <a:extLst>
                <a:ext uri="{FF2B5EF4-FFF2-40B4-BE49-F238E27FC236}">
                  <a16:creationId xmlns:a16="http://schemas.microsoft.com/office/drawing/2014/main" xmlns="" id="{53150ED8-192B-321E-88D0-B90526DDB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" y="1242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Group 26">
            <a:extLst>
              <a:ext uri="{FF2B5EF4-FFF2-40B4-BE49-F238E27FC236}">
                <a16:creationId xmlns:a16="http://schemas.microsoft.com/office/drawing/2014/main" xmlns="" id="{4BA92428-0099-C74E-C09F-075F7067ABB1}"/>
              </a:ext>
            </a:extLst>
          </p:cNvPr>
          <p:cNvGrpSpPr>
            <a:grpSpLocks/>
          </p:cNvGrpSpPr>
          <p:nvPr/>
        </p:nvGrpSpPr>
        <p:grpSpPr bwMode="auto">
          <a:xfrm>
            <a:off x="2517775" y="2116981"/>
            <a:ext cx="244475" cy="142875"/>
            <a:chOff x="1982" y="1242"/>
            <a:chExt cx="154" cy="90"/>
          </a:xfrm>
        </p:grpSpPr>
        <p:sp>
          <p:nvSpPr>
            <p:cNvPr id="95" name="Oval 23">
              <a:extLst>
                <a:ext uri="{FF2B5EF4-FFF2-40B4-BE49-F238E27FC236}">
                  <a16:creationId xmlns:a16="http://schemas.microsoft.com/office/drawing/2014/main" xmlns="" id="{62247B6F-D6E3-133D-EBBB-8DC0B9B0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246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Line 24">
              <a:extLst>
                <a:ext uri="{FF2B5EF4-FFF2-40B4-BE49-F238E27FC236}">
                  <a16:creationId xmlns:a16="http://schemas.microsoft.com/office/drawing/2014/main" xmlns="" id="{70FCCC6C-BFC3-6E35-B922-620B21CAE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89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Line 25">
              <a:extLst>
                <a:ext uri="{FF2B5EF4-FFF2-40B4-BE49-F238E27FC236}">
                  <a16:creationId xmlns:a16="http://schemas.microsoft.com/office/drawing/2014/main" xmlns="" id="{5A3404DE-5473-7E22-1959-0330A51D2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4" y="1242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Group 30">
            <a:extLst>
              <a:ext uri="{FF2B5EF4-FFF2-40B4-BE49-F238E27FC236}">
                <a16:creationId xmlns:a16="http://schemas.microsoft.com/office/drawing/2014/main" xmlns="" id="{C5A2F4CA-B622-FCE1-2C63-2EBEF5114993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3088531"/>
            <a:ext cx="244475" cy="142875"/>
            <a:chOff x="1298" y="1854"/>
            <a:chExt cx="154" cy="90"/>
          </a:xfrm>
        </p:grpSpPr>
        <p:sp>
          <p:nvSpPr>
            <p:cNvPr id="99" name="Oval 27">
              <a:extLst>
                <a:ext uri="{FF2B5EF4-FFF2-40B4-BE49-F238E27FC236}">
                  <a16:creationId xmlns:a16="http://schemas.microsoft.com/office/drawing/2014/main" xmlns="" id="{D1154390-A5C9-846D-709B-1BDC2183D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858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Line 28">
              <a:extLst>
                <a:ext uri="{FF2B5EF4-FFF2-40B4-BE49-F238E27FC236}">
                  <a16:creationId xmlns:a16="http://schemas.microsoft.com/office/drawing/2014/main" xmlns="" id="{82230091-5143-D421-E71F-A26F4F4B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1901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Line 29">
              <a:extLst>
                <a:ext uri="{FF2B5EF4-FFF2-40B4-BE49-F238E27FC236}">
                  <a16:creationId xmlns:a16="http://schemas.microsoft.com/office/drawing/2014/main" xmlns="" id="{10EBA633-FA76-DAD2-DAE6-995F4F7FB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0" y="1854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Group 34">
            <a:extLst>
              <a:ext uri="{FF2B5EF4-FFF2-40B4-BE49-F238E27FC236}">
                <a16:creationId xmlns:a16="http://schemas.microsoft.com/office/drawing/2014/main" xmlns="" id="{3027B3EF-CA1B-4981-4FFB-86B0F5CE00AB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3069481"/>
            <a:ext cx="244475" cy="142875"/>
            <a:chOff x="2122" y="1842"/>
            <a:chExt cx="154" cy="90"/>
          </a:xfrm>
        </p:grpSpPr>
        <p:sp>
          <p:nvSpPr>
            <p:cNvPr id="103" name="Oval 31">
              <a:extLst>
                <a:ext uri="{FF2B5EF4-FFF2-40B4-BE49-F238E27FC236}">
                  <a16:creationId xmlns:a16="http://schemas.microsoft.com/office/drawing/2014/main" xmlns="" id="{C0BD35BB-FC8E-49C4-1D15-DB4AD806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46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Line 32">
              <a:extLst>
                <a:ext uri="{FF2B5EF4-FFF2-40B4-BE49-F238E27FC236}">
                  <a16:creationId xmlns:a16="http://schemas.microsoft.com/office/drawing/2014/main" xmlns="" id="{1BA63FBF-7C51-3440-3EF4-1111E954F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7" y="1889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Line 33">
              <a:extLst>
                <a:ext uri="{FF2B5EF4-FFF2-40B4-BE49-F238E27FC236}">
                  <a16:creationId xmlns:a16="http://schemas.microsoft.com/office/drawing/2014/main" xmlns="" id="{2EAF2139-0E87-75C5-EABC-6413B51A8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2" y="1842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xmlns="" id="{58776A7F-4890-73BA-7CCB-9B9F2E9FB6EF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2531319"/>
            <a:ext cx="214312" cy="71437"/>
            <a:chOff x="1017" y="1503"/>
            <a:chExt cx="135" cy="45"/>
          </a:xfrm>
        </p:grpSpPr>
        <p:sp>
          <p:nvSpPr>
            <p:cNvPr id="107" name="Line 35">
              <a:extLst>
                <a:ext uri="{FF2B5EF4-FFF2-40B4-BE49-F238E27FC236}">
                  <a16:creationId xmlns:a16="http://schemas.microsoft.com/office/drawing/2014/main" xmlns="" id="{B60F24DA-DB76-D9E5-CE15-22ABF71ED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1548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Line 36">
              <a:extLst>
                <a:ext uri="{FF2B5EF4-FFF2-40B4-BE49-F238E27FC236}">
                  <a16:creationId xmlns:a16="http://schemas.microsoft.com/office/drawing/2014/main" xmlns="" id="{3D8A717A-219C-92A6-F2B8-0018C82A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1503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Group 40">
            <a:extLst>
              <a:ext uri="{FF2B5EF4-FFF2-40B4-BE49-F238E27FC236}">
                <a16:creationId xmlns:a16="http://schemas.microsoft.com/office/drawing/2014/main" xmlns="" id="{B62FA4E6-2255-3FF3-385D-8EB6D5C4BE62}"/>
              </a:ext>
            </a:extLst>
          </p:cNvPr>
          <p:cNvGrpSpPr>
            <a:grpSpLocks/>
          </p:cNvGrpSpPr>
          <p:nvPr/>
        </p:nvGrpSpPr>
        <p:grpSpPr bwMode="auto">
          <a:xfrm>
            <a:off x="3290888" y="2512269"/>
            <a:ext cx="214312" cy="71437"/>
            <a:chOff x="2469" y="1491"/>
            <a:chExt cx="135" cy="45"/>
          </a:xfrm>
        </p:grpSpPr>
        <p:sp>
          <p:nvSpPr>
            <p:cNvPr id="110" name="Line 38">
              <a:extLst>
                <a:ext uri="{FF2B5EF4-FFF2-40B4-BE49-F238E27FC236}">
                  <a16:creationId xmlns:a16="http://schemas.microsoft.com/office/drawing/2014/main" xmlns="" id="{922DF6F1-8077-A982-68F5-ECC4AFECA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536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Line 39">
              <a:extLst>
                <a:ext uri="{FF2B5EF4-FFF2-40B4-BE49-F238E27FC236}">
                  <a16:creationId xmlns:a16="http://schemas.microsoft.com/office/drawing/2014/main" xmlns="" id="{DF86BD8E-7D17-0529-E02B-871671A5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491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Rectangle 41">
            <a:extLst>
              <a:ext uri="{FF2B5EF4-FFF2-40B4-BE49-F238E27FC236}">
                <a16:creationId xmlns:a16="http://schemas.microsoft.com/office/drawing/2014/main" xmlns="" id="{94D4F1CC-E701-34FD-237F-6169486B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1913781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42">
            <a:extLst>
              <a:ext uri="{FF2B5EF4-FFF2-40B4-BE49-F238E27FC236}">
                <a16:creationId xmlns:a16="http://schemas.microsoft.com/office/drawing/2014/main" xmlns="" id="{F4EEECAE-5103-901B-CD1A-915452E6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2890094"/>
            <a:ext cx="1001712" cy="487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xmlns="" id="{E56A77F2-E2EF-BD99-49F2-1724EE8C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1913781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Rectangle 44">
            <a:extLst>
              <a:ext uri="{FF2B5EF4-FFF2-40B4-BE49-F238E27FC236}">
                <a16:creationId xmlns:a16="http://schemas.microsoft.com/office/drawing/2014/main" xmlns="" id="{C8678FBA-E809-65ED-3672-F013F185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2045544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품</a:t>
            </a:r>
          </a:p>
        </p:txBody>
      </p:sp>
      <p:sp>
        <p:nvSpPr>
          <p:cNvPr id="116" name="Rectangle 45">
            <a:extLst>
              <a:ext uri="{FF2B5EF4-FFF2-40B4-BE49-F238E27FC236}">
                <a16:creationId xmlns:a16="http://schemas.microsoft.com/office/drawing/2014/main" xmlns="" id="{74434C39-A282-D473-8CE1-981A61E8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5" y="2031256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 고</a:t>
            </a:r>
          </a:p>
        </p:txBody>
      </p:sp>
      <p:sp>
        <p:nvSpPr>
          <p:cNvPr id="117" name="Rectangle 46">
            <a:extLst>
              <a:ext uri="{FF2B5EF4-FFF2-40B4-BE49-F238E27FC236}">
                <a16:creationId xmlns:a16="http://schemas.microsoft.com/office/drawing/2014/main" xmlns="" id="{90886B30-03DC-5DF4-E59A-B1AC5553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2998044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고</a:t>
            </a:r>
          </a:p>
        </p:txBody>
      </p:sp>
      <p:grpSp>
        <p:nvGrpSpPr>
          <p:cNvPr id="118" name="Group 49">
            <a:extLst>
              <a:ext uri="{FF2B5EF4-FFF2-40B4-BE49-F238E27FC236}">
                <a16:creationId xmlns:a16="http://schemas.microsoft.com/office/drawing/2014/main" xmlns="" id="{D3CBF8D9-7DBD-8C22-0B2B-9A2793AEE7B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412256"/>
            <a:ext cx="628650" cy="704850"/>
            <a:chOff x="4044" y="1428"/>
            <a:chExt cx="396" cy="444"/>
          </a:xfrm>
        </p:grpSpPr>
        <p:sp>
          <p:nvSpPr>
            <p:cNvPr id="119" name="Line 47">
              <a:extLst>
                <a:ext uri="{FF2B5EF4-FFF2-40B4-BE49-F238E27FC236}">
                  <a16:creationId xmlns:a16="http://schemas.microsoft.com/office/drawing/2014/main" xmlns="" id="{98AEF735-908C-43AB-AFF0-4CB1B4253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1428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Line 48">
              <a:extLst>
                <a:ext uri="{FF2B5EF4-FFF2-40B4-BE49-F238E27FC236}">
                  <a16:creationId xmlns:a16="http://schemas.microsoft.com/office/drawing/2014/main" xmlns="" id="{8683CD3B-D28B-17A6-6061-A836D88F2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1872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Group 52">
            <a:extLst>
              <a:ext uri="{FF2B5EF4-FFF2-40B4-BE49-F238E27FC236}">
                <a16:creationId xmlns:a16="http://schemas.microsoft.com/office/drawing/2014/main" xmlns="" id="{92C9E6FA-2AA3-DB26-8598-8325457D7488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2412256"/>
            <a:ext cx="628650" cy="704850"/>
            <a:chOff x="5088" y="1428"/>
            <a:chExt cx="396" cy="444"/>
          </a:xfrm>
        </p:grpSpPr>
        <p:sp>
          <p:nvSpPr>
            <p:cNvPr id="122" name="Line 50">
              <a:extLst>
                <a:ext uri="{FF2B5EF4-FFF2-40B4-BE49-F238E27FC236}">
                  <a16:creationId xmlns:a16="http://schemas.microsoft.com/office/drawing/2014/main" xmlns="" id="{676D296E-9B84-016A-B134-42908F5F6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4" y="1428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Line 51">
              <a:extLst>
                <a:ext uri="{FF2B5EF4-FFF2-40B4-BE49-F238E27FC236}">
                  <a16:creationId xmlns:a16="http://schemas.microsoft.com/office/drawing/2014/main" xmlns="" id="{AAC72C43-BCC7-E10B-C9FE-3AE5910AB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872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Group 56">
            <a:extLst>
              <a:ext uri="{FF2B5EF4-FFF2-40B4-BE49-F238E27FC236}">
                <a16:creationId xmlns:a16="http://schemas.microsoft.com/office/drawing/2014/main" xmlns="" id="{02E6DB6B-5D9E-09B9-63F9-AB35285D2DE5}"/>
              </a:ext>
            </a:extLst>
          </p:cNvPr>
          <p:cNvGrpSpPr>
            <a:grpSpLocks/>
          </p:cNvGrpSpPr>
          <p:nvPr/>
        </p:nvGrpSpPr>
        <p:grpSpPr bwMode="auto">
          <a:xfrm>
            <a:off x="6137275" y="3069481"/>
            <a:ext cx="244475" cy="142875"/>
            <a:chOff x="4262" y="1842"/>
            <a:chExt cx="154" cy="90"/>
          </a:xfrm>
        </p:grpSpPr>
        <p:sp>
          <p:nvSpPr>
            <p:cNvPr id="125" name="Oval 53">
              <a:extLst>
                <a:ext uri="{FF2B5EF4-FFF2-40B4-BE49-F238E27FC236}">
                  <a16:creationId xmlns:a16="http://schemas.microsoft.com/office/drawing/2014/main" xmlns="" id="{6E521189-76BB-3D87-4C34-99071EA5C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846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Line 54">
              <a:extLst>
                <a:ext uri="{FF2B5EF4-FFF2-40B4-BE49-F238E27FC236}">
                  <a16:creationId xmlns:a16="http://schemas.microsoft.com/office/drawing/2014/main" xmlns="" id="{0D49FDDF-4C4E-3223-E1EE-9D7136F26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1889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xmlns="" id="{161F74C0-11D7-0222-9C1B-C218DB754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4" y="1842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Group 60">
            <a:extLst>
              <a:ext uri="{FF2B5EF4-FFF2-40B4-BE49-F238E27FC236}">
                <a16:creationId xmlns:a16="http://schemas.microsoft.com/office/drawing/2014/main" xmlns="" id="{3F034AD8-CEA4-3AA9-6CCF-E5DAB963328F}"/>
              </a:ext>
            </a:extLst>
          </p:cNvPr>
          <p:cNvGrpSpPr>
            <a:grpSpLocks/>
          </p:cNvGrpSpPr>
          <p:nvPr/>
        </p:nvGrpSpPr>
        <p:grpSpPr bwMode="auto">
          <a:xfrm>
            <a:off x="7445375" y="3050431"/>
            <a:ext cx="244475" cy="142875"/>
            <a:chOff x="5086" y="1830"/>
            <a:chExt cx="154" cy="90"/>
          </a:xfrm>
        </p:grpSpPr>
        <p:sp>
          <p:nvSpPr>
            <p:cNvPr id="129" name="Oval 57">
              <a:extLst>
                <a:ext uri="{FF2B5EF4-FFF2-40B4-BE49-F238E27FC236}">
                  <a16:creationId xmlns:a16="http://schemas.microsoft.com/office/drawing/2014/main" xmlns="" id="{C91C2840-F504-90D1-1E2A-5106710B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834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Line 58">
              <a:extLst>
                <a:ext uri="{FF2B5EF4-FFF2-40B4-BE49-F238E27FC236}">
                  <a16:creationId xmlns:a16="http://schemas.microsoft.com/office/drawing/2014/main" xmlns="" id="{31FE56B4-45C8-06A5-590F-A3D3E02D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1" y="1877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Line 59">
              <a:extLst>
                <a:ext uri="{FF2B5EF4-FFF2-40B4-BE49-F238E27FC236}">
                  <a16:creationId xmlns:a16="http://schemas.microsoft.com/office/drawing/2014/main" xmlns="" id="{2DBD94FC-AB8A-2B69-8F80-2A82F712C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6" y="1830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Group 63">
            <a:extLst>
              <a:ext uri="{FF2B5EF4-FFF2-40B4-BE49-F238E27FC236}">
                <a16:creationId xmlns:a16="http://schemas.microsoft.com/office/drawing/2014/main" xmlns="" id="{55E7B232-26BA-03E7-5672-C8C2C342C977}"/>
              </a:ext>
            </a:extLst>
          </p:cNvPr>
          <p:cNvGrpSpPr>
            <a:grpSpLocks/>
          </p:cNvGrpSpPr>
          <p:nvPr/>
        </p:nvGrpSpPr>
        <p:grpSpPr bwMode="auto">
          <a:xfrm>
            <a:off x="5691188" y="2512269"/>
            <a:ext cx="214312" cy="71437"/>
            <a:chOff x="3981" y="1491"/>
            <a:chExt cx="135" cy="45"/>
          </a:xfrm>
        </p:grpSpPr>
        <p:sp>
          <p:nvSpPr>
            <p:cNvPr id="133" name="Line 61">
              <a:extLst>
                <a:ext uri="{FF2B5EF4-FFF2-40B4-BE49-F238E27FC236}">
                  <a16:creationId xmlns:a16="http://schemas.microsoft.com/office/drawing/2014/main" xmlns="" id="{F0C78584-FBA4-48B6-D64C-AC9864DA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536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Line 62">
              <a:extLst>
                <a:ext uri="{FF2B5EF4-FFF2-40B4-BE49-F238E27FC236}">
                  <a16:creationId xmlns:a16="http://schemas.microsoft.com/office/drawing/2014/main" xmlns="" id="{A8CDEE6D-5557-97E3-E52F-108B0EEB3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491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Group 66">
            <a:extLst>
              <a:ext uri="{FF2B5EF4-FFF2-40B4-BE49-F238E27FC236}">
                <a16:creationId xmlns:a16="http://schemas.microsoft.com/office/drawing/2014/main" xmlns="" id="{DF6E16D0-53FD-7EE0-1B91-2447F3EDE390}"/>
              </a:ext>
            </a:extLst>
          </p:cNvPr>
          <p:cNvGrpSpPr>
            <a:grpSpLocks/>
          </p:cNvGrpSpPr>
          <p:nvPr/>
        </p:nvGrpSpPr>
        <p:grpSpPr bwMode="auto">
          <a:xfrm>
            <a:off x="7996238" y="2493219"/>
            <a:ext cx="214312" cy="71437"/>
            <a:chOff x="5433" y="1479"/>
            <a:chExt cx="135" cy="45"/>
          </a:xfrm>
        </p:grpSpPr>
        <p:sp>
          <p:nvSpPr>
            <p:cNvPr id="136" name="Line 64">
              <a:extLst>
                <a:ext uri="{FF2B5EF4-FFF2-40B4-BE49-F238E27FC236}">
                  <a16:creationId xmlns:a16="http://schemas.microsoft.com/office/drawing/2014/main" xmlns="" id="{CE834AE4-E3C8-5B73-6180-A18C40DC8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" y="1524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Line 65">
              <a:extLst>
                <a:ext uri="{FF2B5EF4-FFF2-40B4-BE49-F238E27FC236}">
                  <a16:creationId xmlns:a16="http://schemas.microsoft.com/office/drawing/2014/main" xmlns="" id="{8865EE68-CC8D-0123-B664-984DA37CB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" y="1479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AutoShape 67">
            <a:extLst>
              <a:ext uri="{FF2B5EF4-FFF2-40B4-BE49-F238E27FC236}">
                <a16:creationId xmlns:a16="http://schemas.microsoft.com/office/drawing/2014/main" xmlns="" id="{6EAF802F-5CD7-9612-2A83-8A2B38AC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132856"/>
            <a:ext cx="520700" cy="7683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xmlns="" id="{0CB6F0ED-5CC4-2A13-4EA9-BAD113266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6" y="3663879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Rectangle 69">
            <a:extLst>
              <a:ext uri="{FF2B5EF4-FFF2-40B4-BE49-F238E27FC236}">
                <a16:creationId xmlns:a16="http://schemas.microsoft.com/office/drawing/2014/main" xmlns="" id="{9A8CA35F-9BD9-B088-7C0D-714AC399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77024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서</a:t>
            </a:r>
          </a:p>
        </p:txBody>
      </p:sp>
      <p:sp>
        <p:nvSpPr>
          <p:cNvPr id="141" name="Rectangle 70">
            <a:extLst>
              <a:ext uri="{FF2B5EF4-FFF2-40B4-BE49-F238E27FC236}">
                <a16:creationId xmlns:a16="http://schemas.microsoft.com/office/drawing/2014/main" xmlns="" id="{7B062742-96C2-592F-2DB6-27938C4D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616379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Rectangle 71">
            <a:extLst>
              <a:ext uri="{FF2B5EF4-FFF2-40B4-BE49-F238E27FC236}">
                <a16:creationId xmlns:a16="http://schemas.microsoft.com/office/drawing/2014/main" xmlns="" id="{26BBA85A-CA1E-AF24-9F2D-46A57C17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1" y="472274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원</a:t>
            </a:r>
          </a:p>
        </p:txBody>
      </p:sp>
      <p:sp>
        <p:nvSpPr>
          <p:cNvPr id="143" name="Rectangle 72">
            <a:extLst>
              <a:ext uri="{FF2B5EF4-FFF2-40B4-BE49-F238E27FC236}">
                <a16:creationId xmlns:a16="http://schemas.microsoft.com/office/drawing/2014/main" xmlns="" id="{1BBB3445-ABBB-9091-0045-C67555AC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5549829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Rectangle 73">
            <a:extLst>
              <a:ext uri="{FF2B5EF4-FFF2-40B4-BE49-F238E27FC236}">
                <a16:creationId xmlns:a16="http://schemas.microsoft.com/office/drawing/2014/main" xmlns="" id="{FDC9E259-4557-656A-33B0-59A7943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1" y="565619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술</a:t>
            </a:r>
          </a:p>
        </p:txBody>
      </p:sp>
      <p:sp>
        <p:nvSpPr>
          <p:cNvPr id="145" name="Line 74">
            <a:extLst>
              <a:ext uri="{FF2B5EF4-FFF2-40B4-BE49-F238E27FC236}">
                <a16:creationId xmlns:a16="http://schemas.microsoft.com/office/drawing/2014/main" xmlns="" id="{3BDB22A0-F7EE-A413-72DB-269E3E3FD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4157592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Line 75">
            <a:extLst>
              <a:ext uri="{FF2B5EF4-FFF2-40B4-BE49-F238E27FC236}">
                <a16:creationId xmlns:a16="http://schemas.microsoft.com/office/drawing/2014/main" xmlns="" id="{4A61BF00-6F4F-323F-0853-476D998F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5110092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7" name="Group 79">
            <a:extLst>
              <a:ext uri="{FF2B5EF4-FFF2-40B4-BE49-F238E27FC236}">
                <a16:creationId xmlns:a16="http://schemas.microsoft.com/office/drawing/2014/main" xmlns="" id="{3F8C9E5C-0498-2A13-5F3F-D91E6DCDEFD5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5281542"/>
            <a:ext cx="142875" cy="244475"/>
            <a:chOff x="1484" y="3543"/>
            <a:chExt cx="90" cy="154"/>
          </a:xfrm>
        </p:grpSpPr>
        <p:sp>
          <p:nvSpPr>
            <p:cNvPr id="148" name="Oval 76">
              <a:extLst>
                <a:ext uri="{FF2B5EF4-FFF2-40B4-BE49-F238E27FC236}">
                  <a16:creationId xmlns:a16="http://schemas.microsoft.com/office/drawing/2014/main" xmlns="" id="{7669DE82-19C5-BF14-4556-115EA753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43"/>
              <a:ext cx="70" cy="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Line 77">
              <a:extLst>
                <a:ext uri="{FF2B5EF4-FFF2-40B4-BE49-F238E27FC236}">
                  <a16:creationId xmlns:a16="http://schemas.microsoft.com/office/drawing/2014/main" xmlns="" id="{72B7E396-C0DD-80C2-F2A6-5E9BB2E7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3625"/>
              <a:ext cx="43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Line 78">
              <a:extLst>
                <a:ext uri="{FF2B5EF4-FFF2-40B4-BE49-F238E27FC236}">
                  <a16:creationId xmlns:a16="http://schemas.microsoft.com/office/drawing/2014/main" xmlns="" id="{52B86EBC-A77C-7F8B-5142-F716B84D4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3615"/>
              <a:ext cx="4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Group 83">
            <a:extLst>
              <a:ext uri="{FF2B5EF4-FFF2-40B4-BE49-F238E27FC236}">
                <a16:creationId xmlns:a16="http://schemas.microsoft.com/office/drawing/2014/main" xmlns="" id="{089B07B4-2B7C-AE1A-EAF0-EF0FC5E05D50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4348092"/>
            <a:ext cx="142875" cy="244475"/>
            <a:chOff x="1484" y="2955"/>
            <a:chExt cx="90" cy="154"/>
          </a:xfrm>
        </p:grpSpPr>
        <p:sp>
          <p:nvSpPr>
            <p:cNvPr id="152" name="Oval 80">
              <a:extLst>
                <a:ext uri="{FF2B5EF4-FFF2-40B4-BE49-F238E27FC236}">
                  <a16:creationId xmlns:a16="http://schemas.microsoft.com/office/drawing/2014/main" xmlns="" id="{5FF982B3-84A3-A733-F1DF-ECF4BDAE6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55"/>
              <a:ext cx="70" cy="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Line 81">
              <a:extLst>
                <a:ext uri="{FF2B5EF4-FFF2-40B4-BE49-F238E27FC236}">
                  <a16:creationId xmlns:a16="http://schemas.microsoft.com/office/drawing/2014/main" xmlns="" id="{29F9945B-396C-60F6-BD7E-0261400BA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3037"/>
              <a:ext cx="43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Line 82">
              <a:extLst>
                <a:ext uri="{FF2B5EF4-FFF2-40B4-BE49-F238E27FC236}">
                  <a16:creationId xmlns:a16="http://schemas.microsoft.com/office/drawing/2014/main" xmlns="" id="{C56481B9-948E-3345-DA12-5FCBE1EA4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3027"/>
              <a:ext cx="4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5" name="Group 86">
            <a:extLst>
              <a:ext uri="{FF2B5EF4-FFF2-40B4-BE49-F238E27FC236}">
                <a16:creationId xmlns:a16="http://schemas.microsoft.com/office/drawing/2014/main" xmlns="" id="{64E83859-B099-A18E-EEFB-47FE4DF793A8}"/>
              </a:ext>
            </a:extLst>
          </p:cNvPr>
          <p:cNvGrpSpPr>
            <a:grpSpLocks/>
          </p:cNvGrpSpPr>
          <p:nvPr/>
        </p:nvGrpSpPr>
        <p:grpSpPr bwMode="auto">
          <a:xfrm>
            <a:off x="5086351" y="4219504"/>
            <a:ext cx="176212" cy="33338"/>
            <a:chOff x="1473" y="2874"/>
            <a:chExt cx="111" cy="21"/>
          </a:xfrm>
        </p:grpSpPr>
        <p:sp>
          <p:nvSpPr>
            <p:cNvPr id="156" name="Line 84">
              <a:extLst>
                <a:ext uri="{FF2B5EF4-FFF2-40B4-BE49-F238E27FC236}">
                  <a16:creationId xmlns:a16="http://schemas.microsoft.com/office/drawing/2014/main" xmlns="" id="{ECD0F0D4-6A9F-7745-5D57-A5D638E0D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895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Line 85">
              <a:extLst>
                <a:ext uri="{FF2B5EF4-FFF2-40B4-BE49-F238E27FC236}">
                  <a16:creationId xmlns:a16="http://schemas.microsoft.com/office/drawing/2014/main" xmlns="" id="{8FADD64E-24F9-0492-AD24-214581D6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874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8" name="Group 89">
            <a:extLst>
              <a:ext uri="{FF2B5EF4-FFF2-40B4-BE49-F238E27FC236}">
                <a16:creationId xmlns:a16="http://schemas.microsoft.com/office/drawing/2014/main" xmlns="" id="{764E8682-2FD3-3329-C2ED-68F5145B0A04}"/>
              </a:ext>
            </a:extLst>
          </p:cNvPr>
          <p:cNvGrpSpPr>
            <a:grpSpLocks/>
          </p:cNvGrpSpPr>
          <p:nvPr/>
        </p:nvGrpSpPr>
        <p:grpSpPr bwMode="auto">
          <a:xfrm>
            <a:off x="5086351" y="5172004"/>
            <a:ext cx="176212" cy="33338"/>
            <a:chOff x="1473" y="3474"/>
            <a:chExt cx="111" cy="21"/>
          </a:xfrm>
        </p:grpSpPr>
        <p:sp>
          <p:nvSpPr>
            <p:cNvPr id="159" name="Line 87">
              <a:extLst>
                <a:ext uri="{FF2B5EF4-FFF2-40B4-BE49-F238E27FC236}">
                  <a16:creationId xmlns:a16="http://schemas.microsoft.com/office/drawing/2014/main" xmlns="" id="{97AFAC17-CDC0-6500-4456-DDBB93450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3495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Line 88">
              <a:extLst>
                <a:ext uri="{FF2B5EF4-FFF2-40B4-BE49-F238E27FC236}">
                  <a16:creationId xmlns:a16="http://schemas.microsoft.com/office/drawing/2014/main" xmlns="" id="{CA8BD17C-7C01-0F2D-D48D-ACC6EC098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3474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1" name="Line 90">
            <a:extLst>
              <a:ext uri="{FF2B5EF4-FFF2-40B4-BE49-F238E27FC236}">
                <a16:creationId xmlns:a16="http://schemas.microsoft.com/office/drawing/2014/main" xmlns="" id="{91169EED-A288-A6DE-E6F9-2FE3D714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3890892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Line 91">
            <a:extLst>
              <a:ext uri="{FF2B5EF4-FFF2-40B4-BE49-F238E27FC236}">
                <a16:creationId xmlns:a16="http://schemas.microsoft.com/office/drawing/2014/main" xmlns="" id="{71E20B14-15AE-9905-FF1B-C2C7E3C1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3890892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Line 92">
            <a:extLst>
              <a:ext uri="{FF2B5EF4-FFF2-40B4-BE49-F238E27FC236}">
                <a16:creationId xmlns:a16="http://schemas.microsoft.com/office/drawing/2014/main" xmlns="" id="{567C317C-09D5-C7B1-FE86-9CCA094E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5795892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4" name="Group 96">
            <a:extLst>
              <a:ext uri="{FF2B5EF4-FFF2-40B4-BE49-F238E27FC236}">
                <a16:creationId xmlns:a16="http://schemas.microsoft.com/office/drawing/2014/main" xmlns="" id="{D83D1FF4-7372-BCDB-3FC4-E6C6483698FC}"/>
              </a:ext>
            </a:extLst>
          </p:cNvPr>
          <p:cNvGrpSpPr>
            <a:grpSpLocks/>
          </p:cNvGrpSpPr>
          <p:nvPr/>
        </p:nvGrpSpPr>
        <p:grpSpPr bwMode="auto">
          <a:xfrm>
            <a:off x="5678488" y="5729217"/>
            <a:ext cx="244475" cy="142875"/>
            <a:chOff x="1846" y="3825"/>
            <a:chExt cx="154" cy="90"/>
          </a:xfrm>
        </p:grpSpPr>
        <p:sp>
          <p:nvSpPr>
            <p:cNvPr id="165" name="Oval 93">
              <a:extLst>
                <a:ext uri="{FF2B5EF4-FFF2-40B4-BE49-F238E27FC236}">
                  <a16:creationId xmlns:a16="http://schemas.microsoft.com/office/drawing/2014/main" xmlns="" id="{FCC28173-2CF2-2BAB-1FF4-ED822D1C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829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Line 94">
              <a:extLst>
                <a:ext uri="{FF2B5EF4-FFF2-40B4-BE49-F238E27FC236}">
                  <a16:creationId xmlns:a16="http://schemas.microsoft.com/office/drawing/2014/main" xmlns="" id="{F7F74CBA-7AF2-99FE-2012-E501D5974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1" y="3872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Line 95">
              <a:extLst>
                <a:ext uri="{FF2B5EF4-FFF2-40B4-BE49-F238E27FC236}">
                  <a16:creationId xmlns:a16="http://schemas.microsoft.com/office/drawing/2014/main" xmlns="" id="{F796CE59-43C7-749D-6709-81655A9C5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6" y="3825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8" name="Group 99">
            <a:extLst>
              <a:ext uri="{FF2B5EF4-FFF2-40B4-BE49-F238E27FC236}">
                <a16:creationId xmlns:a16="http://schemas.microsoft.com/office/drawing/2014/main" xmlns="" id="{C102C555-3B6E-85BE-6D60-ABA6E6E82D0A}"/>
              </a:ext>
            </a:extLst>
          </p:cNvPr>
          <p:cNvGrpSpPr>
            <a:grpSpLocks/>
          </p:cNvGrpSpPr>
          <p:nvPr/>
        </p:nvGrpSpPr>
        <p:grpSpPr bwMode="auto">
          <a:xfrm>
            <a:off x="5727701" y="3786117"/>
            <a:ext cx="33337" cy="176212"/>
            <a:chOff x="1877" y="2601"/>
            <a:chExt cx="21" cy="111"/>
          </a:xfrm>
        </p:grpSpPr>
        <p:sp>
          <p:nvSpPr>
            <p:cNvPr id="169" name="Line 97">
              <a:extLst>
                <a:ext uri="{FF2B5EF4-FFF2-40B4-BE49-F238E27FC236}">
                  <a16:creationId xmlns:a16="http://schemas.microsoft.com/office/drawing/2014/main" xmlns="" id="{6192ACA7-C3DE-0E69-3052-97E871A7D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601"/>
              <a:ext cx="0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Line 98">
              <a:extLst>
                <a:ext uri="{FF2B5EF4-FFF2-40B4-BE49-F238E27FC236}">
                  <a16:creationId xmlns:a16="http://schemas.microsoft.com/office/drawing/2014/main" xmlns="" id="{03C6171F-77C2-84D0-1CAF-BE5272536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2601"/>
              <a:ext cx="0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1" name="Rectangle 100">
            <a:extLst>
              <a:ext uri="{FF2B5EF4-FFF2-40B4-BE49-F238E27FC236}">
                <a16:creationId xmlns:a16="http://schemas.microsoft.com/office/drawing/2014/main" xmlns="" id="{B295E08D-238F-71D8-FB70-DC3A5CF4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6" y="3663879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Rectangle 101">
            <a:extLst>
              <a:ext uri="{FF2B5EF4-FFF2-40B4-BE49-F238E27FC236}">
                <a16:creationId xmlns:a16="http://schemas.microsoft.com/office/drawing/2014/main" xmlns="" id="{AAACB7CE-F990-A824-E74F-9EE05208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6" y="377024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서</a:t>
            </a:r>
          </a:p>
        </p:txBody>
      </p:sp>
      <p:sp>
        <p:nvSpPr>
          <p:cNvPr id="173" name="Rectangle 102">
            <a:extLst>
              <a:ext uri="{FF2B5EF4-FFF2-40B4-BE49-F238E27FC236}">
                <a16:creationId xmlns:a16="http://schemas.microsoft.com/office/drawing/2014/main" xmlns="" id="{4D7E36D7-E2FC-643C-03CE-BD64E2AA1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4616379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Rectangle 103">
            <a:extLst>
              <a:ext uri="{FF2B5EF4-FFF2-40B4-BE49-F238E27FC236}">
                <a16:creationId xmlns:a16="http://schemas.microsoft.com/office/drawing/2014/main" xmlns="" id="{591635B8-9EC8-1AE7-DE52-CD3C60E4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472274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원</a:t>
            </a:r>
          </a:p>
        </p:txBody>
      </p:sp>
      <p:sp>
        <p:nvSpPr>
          <p:cNvPr id="175" name="Rectangle 104">
            <a:extLst>
              <a:ext uri="{FF2B5EF4-FFF2-40B4-BE49-F238E27FC236}">
                <a16:creationId xmlns:a16="http://schemas.microsoft.com/office/drawing/2014/main" xmlns="" id="{6FD924B9-D930-C5F8-C5FE-5E04096C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5549829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Rectangle 105">
            <a:extLst>
              <a:ext uri="{FF2B5EF4-FFF2-40B4-BE49-F238E27FC236}">
                <a16:creationId xmlns:a16="http://schemas.microsoft.com/office/drawing/2014/main" xmlns="" id="{2D72CC42-2061-05DA-6492-77B5C58E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565619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술</a:t>
            </a:r>
          </a:p>
        </p:txBody>
      </p:sp>
      <p:sp>
        <p:nvSpPr>
          <p:cNvPr id="177" name="Line 106">
            <a:extLst>
              <a:ext uri="{FF2B5EF4-FFF2-40B4-BE49-F238E27FC236}">
                <a16:creationId xmlns:a16="http://schemas.microsoft.com/office/drawing/2014/main" xmlns="" id="{760547A9-A710-55CF-FD43-4ED3F25C8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4157592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Line 107">
            <a:extLst>
              <a:ext uri="{FF2B5EF4-FFF2-40B4-BE49-F238E27FC236}">
                <a16:creationId xmlns:a16="http://schemas.microsoft.com/office/drawing/2014/main" xmlns="" id="{895A391B-2F5A-2007-4FAB-54FE2E0F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110092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9" name="Group 111">
            <a:extLst>
              <a:ext uri="{FF2B5EF4-FFF2-40B4-BE49-F238E27FC236}">
                <a16:creationId xmlns:a16="http://schemas.microsoft.com/office/drawing/2014/main" xmlns="" id="{F000A191-F254-FD5D-1602-8D69ED044543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5281542"/>
            <a:ext cx="142875" cy="244475"/>
            <a:chOff x="3308" y="3543"/>
            <a:chExt cx="90" cy="154"/>
          </a:xfrm>
        </p:grpSpPr>
        <p:sp>
          <p:nvSpPr>
            <p:cNvPr id="180" name="Oval 108">
              <a:extLst>
                <a:ext uri="{FF2B5EF4-FFF2-40B4-BE49-F238E27FC236}">
                  <a16:creationId xmlns:a16="http://schemas.microsoft.com/office/drawing/2014/main" xmlns="" id="{31C7FAB4-989A-8DF8-5012-EEB1FD2E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543"/>
              <a:ext cx="70" cy="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Line 109">
              <a:extLst>
                <a:ext uri="{FF2B5EF4-FFF2-40B4-BE49-F238E27FC236}">
                  <a16:creationId xmlns:a16="http://schemas.microsoft.com/office/drawing/2014/main" xmlns="" id="{EF8F7655-B447-2676-2FA9-EC0D40235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3625"/>
              <a:ext cx="43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Line 110">
              <a:extLst>
                <a:ext uri="{FF2B5EF4-FFF2-40B4-BE49-F238E27FC236}">
                  <a16:creationId xmlns:a16="http://schemas.microsoft.com/office/drawing/2014/main" xmlns="" id="{848248FA-C66F-0A3A-1C9C-6D2BBD966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8" y="3615"/>
              <a:ext cx="4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Group 115">
            <a:extLst>
              <a:ext uri="{FF2B5EF4-FFF2-40B4-BE49-F238E27FC236}">
                <a16:creationId xmlns:a16="http://schemas.microsoft.com/office/drawing/2014/main" xmlns="" id="{7875CB15-4141-12F3-DD9F-1B2A383D72E0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4348092"/>
            <a:ext cx="142875" cy="244475"/>
            <a:chOff x="3308" y="2955"/>
            <a:chExt cx="90" cy="154"/>
          </a:xfrm>
        </p:grpSpPr>
        <p:sp>
          <p:nvSpPr>
            <p:cNvPr id="184" name="Oval 112">
              <a:extLst>
                <a:ext uri="{FF2B5EF4-FFF2-40B4-BE49-F238E27FC236}">
                  <a16:creationId xmlns:a16="http://schemas.microsoft.com/office/drawing/2014/main" xmlns="" id="{04226275-03D6-49D9-1682-4D39FB38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55"/>
              <a:ext cx="70" cy="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Line 113">
              <a:extLst>
                <a:ext uri="{FF2B5EF4-FFF2-40B4-BE49-F238E27FC236}">
                  <a16:creationId xmlns:a16="http://schemas.microsoft.com/office/drawing/2014/main" xmlns="" id="{CD27D66A-66BC-C930-DE6A-87EDD2CA0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3037"/>
              <a:ext cx="43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Line 114">
              <a:extLst>
                <a:ext uri="{FF2B5EF4-FFF2-40B4-BE49-F238E27FC236}">
                  <a16:creationId xmlns:a16="http://schemas.microsoft.com/office/drawing/2014/main" xmlns="" id="{BCCFFFDF-DA09-5967-47F6-3064D1002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8" y="3027"/>
              <a:ext cx="4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7" name="Group 118">
            <a:extLst>
              <a:ext uri="{FF2B5EF4-FFF2-40B4-BE49-F238E27FC236}">
                <a16:creationId xmlns:a16="http://schemas.microsoft.com/office/drawing/2014/main" xmlns="" id="{440FC5C9-70AA-BCA2-80BC-0ECF3F00D74C}"/>
              </a:ext>
            </a:extLst>
          </p:cNvPr>
          <p:cNvGrpSpPr>
            <a:grpSpLocks/>
          </p:cNvGrpSpPr>
          <p:nvPr/>
        </p:nvGrpSpPr>
        <p:grpSpPr bwMode="auto">
          <a:xfrm>
            <a:off x="7981951" y="4219504"/>
            <a:ext cx="176212" cy="33338"/>
            <a:chOff x="3297" y="2874"/>
            <a:chExt cx="111" cy="21"/>
          </a:xfrm>
        </p:grpSpPr>
        <p:sp>
          <p:nvSpPr>
            <p:cNvPr id="188" name="Line 116">
              <a:extLst>
                <a:ext uri="{FF2B5EF4-FFF2-40B4-BE49-F238E27FC236}">
                  <a16:creationId xmlns:a16="http://schemas.microsoft.com/office/drawing/2014/main" xmlns="" id="{06379F23-F99B-3E73-0865-EA5C7EA5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895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Line 117">
              <a:extLst>
                <a:ext uri="{FF2B5EF4-FFF2-40B4-BE49-F238E27FC236}">
                  <a16:creationId xmlns:a16="http://schemas.microsoft.com/office/drawing/2014/main" xmlns="" id="{4277EAC6-88AC-7A61-63E7-14A251188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874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Group 121">
            <a:extLst>
              <a:ext uri="{FF2B5EF4-FFF2-40B4-BE49-F238E27FC236}">
                <a16:creationId xmlns:a16="http://schemas.microsoft.com/office/drawing/2014/main" xmlns="" id="{8B50884F-A52F-9F20-E8F4-8DCF6606D3D3}"/>
              </a:ext>
            </a:extLst>
          </p:cNvPr>
          <p:cNvGrpSpPr>
            <a:grpSpLocks/>
          </p:cNvGrpSpPr>
          <p:nvPr/>
        </p:nvGrpSpPr>
        <p:grpSpPr bwMode="auto">
          <a:xfrm>
            <a:off x="7981951" y="5172004"/>
            <a:ext cx="176212" cy="33338"/>
            <a:chOff x="3297" y="3474"/>
            <a:chExt cx="111" cy="21"/>
          </a:xfrm>
        </p:grpSpPr>
        <p:sp>
          <p:nvSpPr>
            <p:cNvPr id="191" name="Line 119">
              <a:extLst>
                <a:ext uri="{FF2B5EF4-FFF2-40B4-BE49-F238E27FC236}">
                  <a16:creationId xmlns:a16="http://schemas.microsoft.com/office/drawing/2014/main" xmlns="" id="{3D155319-67E0-DF61-337D-F3FB3CE58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495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Line 120">
              <a:extLst>
                <a:ext uri="{FF2B5EF4-FFF2-40B4-BE49-F238E27FC236}">
                  <a16:creationId xmlns:a16="http://schemas.microsoft.com/office/drawing/2014/main" xmlns="" id="{A49748C5-B05F-C4D3-B2BC-632587324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474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3" name="AutoShape 122">
            <a:extLst>
              <a:ext uri="{FF2B5EF4-FFF2-40B4-BE49-F238E27FC236}">
                <a16:creationId xmlns:a16="http://schemas.microsoft.com/office/drawing/2014/main" xmlns="" id="{71C795A5-2603-CA1C-059F-D445045E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4540179"/>
            <a:ext cx="520700" cy="7683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39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관계검증</a:t>
            </a:r>
            <a:r>
              <a:rPr lang="en-US" altLang="ko-KR" dirty="0"/>
              <a:t>2 - M:N </a:t>
            </a:r>
            <a:r>
              <a:rPr lang="ko-KR" altLang="en-US" dirty="0"/>
              <a:t>관계 단순화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병행관계</a:t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endParaRPr lang="ko-KR" altLang="en-US" sz="2000" b="1" dirty="0"/>
          </a:p>
          <a:p>
            <a:r>
              <a:rPr lang="ko-KR" altLang="en-US" sz="2000" b="1" dirty="0" err="1"/>
              <a:t>연관엔티티</a:t>
            </a:r>
            <a:r>
              <a:rPr lang="ko-KR" altLang="en-US" sz="2000" b="1" dirty="0"/>
              <a:t/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r>
              <a:rPr lang="ko-KR" altLang="en-US" sz="2000" b="1" dirty="0"/>
              <a:t/>
            </a:r>
            <a:br>
              <a:rPr lang="ko-KR" altLang="en-US" sz="2000" b="1" dirty="0"/>
            </a:br>
            <a:endParaRPr lang="en-US" altLang="ko-KR" sz="1050" b="1" dirty="0"/>
          </a:p>
          <a:p>
            <a:r>
              <a:rPr lang="ko-KR" altLang="en-US" sz="2000" b="1" dirty="0" err="1"/>
              <a:t>구조엔티티</a:t>
            </a:r>
            <a:endParaRPr lang="ko-KR" altLang="en-US" sz="2000" b="1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93AB3B4B-283E-A657-6D66-4788F3803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1692275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03F4A1A1-8BF0-FCFC-3C6C-AD269416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1692275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194220F0-6AAD-7ADF-DFAD-C82A8BA4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1843088"/>
            <a:ext cx="121187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4A83070A-E8A8-48DB-EAEE-6A74CAE3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1809750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객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xmlns="" id="{61B4E1E0-D8FD-B62D-4776-3E5686B95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9431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794DB8E1-12E6-17D9-D078-EC01C5D8788C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1852613"/>
            <a:ext cx="177800" cy="166687"/>
            <a:chOff x="1364" y="1167"/>
            <a:chExt cx="112" cy="105"/>
          </a:xfrm>
        </p:grpSpPr>
        <p:sp>
          <p:nvSpPr>
            <p:cNvPr id="24" name="Line 11">
              <a:extLst>
                <a:ext uri="{FF2B5EF4-FFF2-40B4-BE49-F238E27FC236}">
                  <a16:creationId xmlns:a16="http://schemas.microsoft.com/office/drawing/2014/main" xmlns="" id="{CDAEE9EF-EF80-7648-6E52-394B7195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167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xmlns="" id="{CD6FAE9F-031E-BC97-EB3C-B612E1E36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9" y="1214"/>
              <a:ext cx="102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xmlns="" id="{7CB65FA4-C28E-DB72-8D69-0F856512B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64" y="1171"/>
              <a:ext cx="96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xmlns="" id="{74A46F4D-9D45-B893-2F55-28EED2998DBC}"/>
              </a:ext>
            </a:extLst>
          </p:cNvPr>
          <p:cNvGrpSpPr>
            <a:grpSpLocks/>
          </p:cNvGrpSpPr>
          <p:nvPr/>
        </p:nvGrpSpPr>
        <p:grpSpPr bwMode="auto">
          <a:xfrm>
            <a:off x="3136900" y="1852613"/>
            <a:ext cx="177800" cy="166687"/>
            <a:chOff x="1976" y="1167"/>
            <a:chExt cx="112" cy="105"/>
          </a:xfrm>
        </p:grpSpPr>
        <p:sp>
          <p:nvSpPr>
            <p:cNvPr id="28" name="Line 15">
              <a:extLst>
                <a:ext uri="{FF2B5EF4-FFF2-40B4-BE49-F238E27FC236}">
                  <a16:creationId xmlns:a16="http://schemas.microsoft.com/office/drawing/2014/main" xmlns="" id="{220A0F40-14F5-6456-6855-458E79290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1167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xmlns="" id="{E7934B57-E132-FFFA-D41C-AD7336E39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" y="1214"/>
              <a:ext cx="102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xmlns="" id="{B24B8B17-BA2B-6C73-894B-B611671E7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1171"/>
              <a:ext cx="96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778DCB75-7194-BCEF-1126-C3174156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682750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xmlns="" id="{D5F6F63D-FFDC-4354-FFBC-CDD8C9C9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1682750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xmlns="" id="{2983BE97-ED88-B54B-0B23-063C01FD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1833563"/>
            <a:ext cx="121187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xmlns="" id="{BBBBE1C0-A3E1-C86D-23D8-B5474CB0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1800225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객</a:t>
            </a:r>
          </a:p>
        </p:txBody>
      </p:sp>
      <p:sp>
        <p:nvSpPr>
          <p:cNvPr id="35" name="Line 23">
            <a:extLst>
              <a:ext uri="{FF2B5EF4-FFF2-40B4-BE49-F238E27FC236}">
                <a16:creationId xmlns:a16="http://schemas.microsoft.com/office/drawing/2014/main" xmlns="" id="{DC7B636C-86DF-DF3C-D2E1-9B579ED8C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1800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xmlns="" id="{285AC13B-10E9-ED85-EF25-DE72F412A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20669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xmlns="" id="{777A9288-A826-0470-1E63-987BE632CB10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1990725"/>
            <a:ext cx="244475" cy="142875"/>
            <a:chOff x="4982" y="1254"/>
            <a:chExt cx="154" cy="90"/>
          </a:xfrm>
        </p:grpSpPr>
        <p:sp>
          <p:nvSpPr>
            <p:cNvPr id="38" name="Oval 25">
              <a:extLst>
                <a:ext uri="{FF2B5EF4-FFF2-40B4-BE49-F238E27FC236}">
                  <a16:creationId xmlns:a16="http://schemas.microsoft.com/office/drawing/2014/main" xmlns="" id="{E04AF02F-2DE3-B735-6A3E-63B4789B4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1258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xmlns="" id="{8AD11B3F-458E-A1CE-AD33-110C7FD75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" y="1301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Line 27">
              <a:extLst>
                <a:ext uri="{FF2B5EF4-FFF2-40B4-BE49-F238E27FC236}">
                  <a16:creationId xmlns:a16="http://schemas.microsoft.com/office/drawing/2014/main" xmlns="" id="{59A35BB0-2FE1-D6BE-6B1D-B7E51D53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4" y="1254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Group 31">
            <a:extLst>
              <a:ext uri="{FF2B5EF4-FFF2-40B4-BE49-F238E27FC236}">
                <a16:creationId xmlns:a16="http://schemas.microsoft.com/office/drawing/2014/main" xmlns="" id="{335232F5-AD8D-AED3-8A90-AC89870CC691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1704975"/>
            <a:ext cx="71437" cy="214313"/>
            <a:chOff x="4481" y="1074"/>
            <a:chExt cx="45" cy="135"/>
          </a:xfrm>
        </p:grpSpPr>
        <p:sp>
          <p:nvSpPr>
            <p:cNvPr id="43" name="Line 29">
              <a:extLst>
                <a:ext uri="{FF2B5EF4-FFF2-40B4-BE49-F238E27FC236}">
                  <a16:creationId xmlns:a16="http://schemas.microsoft.com/office/drawing/2014/main" xmlns="" id="{FFE73E24-36B5-D474-C501-39679B54F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074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xmlns="" id="{76BA8F4F-732F-3E84-B003-D55F70558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1074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Rectangle 32">
            <a:extLst>
              <a:ext uri="{FF2B5EF4-FFF2-40B4-BE49-F238E27FC236}">
                <a16:creationId xmlns:a16="http://schemas.microsoft.com/office/drawing/2014/main" xmlns="" id="{24E1C0FE-39C4-295A-C541-B8932C43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449909"/>
            <a:ext cx="39113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xmlns="" id="{D2385083-B0A9-35E4-0FEB-E41C2E15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778645"/>
            <a:ext cx="39113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grpSp>
        <p:nvGrpSpPr>
          <p:cNvPr id="47" name="Group 117">
            <a:extLst>
              <a:ext uri="{FF2B5EF4-FFF2-40B4-BE49-F238E27FC236}">
                <a16:creationId xmlns:a16="http://schemas.microsoft.com/office/drawing/2014/main" xmlns="" id="{46439CC5-F141-3BD1-7F8D-78BA55483B31}"/>
              </a:ext>
            </a:extLst>
          </p:cNvPr>
          <p:cNvGrpSpPr>
            <a:grpSpLocks/>
          </p:cNvGrpSpPr>
          <p:nvPr/>
        </p:nvGrpSpPr>
        <p:grpSpPr bwMode="auto">
          <a:xfrm>
            <a:off x="7491413" y="1704975"/>
            <a:ext cx="71437" cy="214313"/>
            <a:chOff x="5057" y="1074"/>
            <a:chExt cx="45" cy="135"/>
          </a:xfrm>
        </p:grpSpPr>
        <p:sp>
          <p:nvSpPr>
            <p:cNvPr id="49" name="Line 115">
              <a:extLst>
                <a:ext uri="{FF2B5EF4-FFF2-40B4-BE49-F238E27FC236}">
                  <a16:creationId xmlns:a16="http://schemas.microsoft.com/office/drawing/2014/main" xmlns="" id="{ABFB6B92-1BFC-8439-5D9C-02A32D52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74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Line 116">
              <a:extLst>
                <a:ext uri="{FF2B5EF4-FFF2-40B4-BE49-F238E27FC236}">
                  <a16:creationId xmlns:a16="http://schemas.microsoft.com/office/drawing/2014/main" xmlns="" id="{CE92B093-B745-9649-5B5A-483B23233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074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Group 120">
            <a:extLst>
              <a:ext uri="{FF2B5EF4-FFF2-40B4-BE49-F238E27FC236}">
                <a16:creationId xmlns:a16="http://schemas.microsoft.com/office/drawing/2014/main" xmlns="" id="{7840549E-4C1A-0FD1-F151-2E5290A43D67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1971675"/>
            <a:ext cx="71437" cy="214313"/>
            <a:chOff x="4493" y="1242"/>
            <a:chExt cx="45" cy="135"/>
          </a:xfrm>
        </p:grpSpPr>
        <p:sp>
          <p:nvSpPr>
            <p:cNvPr id="52" name="Line 118">
              <a:extLst>
                <a:ext uri="{FF2B5EF4-FFF2-40B4-BE49-F238E27FC236}">
                  <a16:creationId xmlns:a16="http://schemas.microsoft.com/office/drawing/2014/main" xmlns="" id="{2EAC9BD6-122B-1020-D826-09E1701FA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124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Line 119">
              <a:extLst>
                <a:ext uri="{FF2B5EF4-FFF2-40B4-BE49-F238E27FC236}">
                  <a16:creationId xmlns:a16="http://schemas.microsoft.com/office/drawing/2014/main" xmlns="" id="{2BEEC6FE-7079-E111-5152-A95217E96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124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AutoShape 67">
            <a:extLst>
              <a:ext uri="{FF2B5EF4-FFF2-40B4-BE49-F238E27FC236}">
                <a16:creationId xmlns:a16="http://schemas.microsoft.com/office/drawing/2014/main" xmlns="" id="{8C2221B4-2D4F-9A63-AD9D-298F7AD8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697458"/>
            <a:ext cx="520700" cy="54208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DAF5B6-5BA8-151C-14B3-BE6FA9438BE4}"/>
              </a:ext>
            </a:extLst>
          </p:cNvPr>
          <p:cNvSpPr txBox="1"/>
          <p:nvPr/>
        </p:nvSpPr>
        <p:spPr>
          <a:xfrm>
            <a:off x="1053670" y="2273615"/>
            <a:ext cx="672152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관계의 의미를 세밀하게 파악하여 관계 세분화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+mj-lt"/>
                <a:ea typeface="맑은 고딕" panose="020B0503020000020004" pitchFamily="50" charset="-127"/>
              </a:rPr>
              <a:t>Parellal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Relationship)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xmlns="" id="{FDF2C753-0DF6-EC70-02B5-7BABFF36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210242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xmlns="" id="{5315A334-B0EC-4499-9058-D38B1413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3210242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xmlns="" id="{515973C4-863F-6294-C280-12646A74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321367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 자</a:t>
            </a:r>
          </a:p>
        </p:txBody>
      </p:sp>
      <p:sp>
        <p:nvSpPr>
          <p:cNvPr id="59" name="Rectangle 39">
            <a:extLst>
              <a:ext uri="{FF2B5EF4-FFF2-40B4-BE49-F238E27FC236}">
                <a16:creationId xmlns:a16="http://schemas.microsoft.com/office/drawing/2014/main" xmlns="" id="{CF05549A-1DCA-6563-F1F0-1A4C0E82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326130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 자</a:t>
            </a:r>
          </a:p>
        </p:txBody>
      </p:sp>
      <p:sp>
        <p:nvSpPr>
          <p:cNvPr id="60" name="Line 40">
            <a:extLst>
              <a:ext uri="{FF2B5EF4-FFF2-40B4-BE49-F238E27FC236}">
                <a16:creationId xmlns:a16="http://schemas.microsoft.com/office/drawing/2014/main" xmlns="" id="{C10F94B7-E2E9-FA26-1E13-E91C0CE78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3461067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Oval 41">
            <a:extLst>
              <a:ext uri="{FF2B5EF4-FFF2-40B4-BE49-F238E27FC236}">
                <a16:creationId xmlns:a16="http://schemas.microsoft.com/office/drawing/2014/main" xmlns="" id="{086B21C6-BC30-9095-284D-9FB9B3C5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400742"/>
            <a:ext cx="107950" cy="1111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Oval 45">
            <a:extLst>
              <a:ext uri="{FF2B5EF4-FFF2-40B4-BE49-F238E27FC236}">
                <a16:creationId xmlns:a16="http://schemas.microsoft.com/office/drawing/2014/main" xmlns="" id="{F1795EB6-14C7-E2ED-0946-C7D1C038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400742"/>
            <a:ext cx="107950" cy="1111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49">
            <a:extLst>
              <a:ext uri="{FF2B5EF4-FFF2-40B4-BE49-F238E27FC236}">
                <a16:creationId xmlns:a16="http://schemas.microsoft.com/office/drawing/2014/main" xmlns="" id="{6FD2C12E-5992-24B6-FDDF-4E614A2F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3210242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xmlns="" id="{5B8CAFC9-2EE6-03C4-FABE-4F03AE9E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4186555"/>
            <a:ext cx="1001712" cy="487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51">
            <a:extLst>
              <a:ext uri="{FF2B5EF4-FFF2-40B4-BE49-F238E27FC236}">
                <a16:creationId xmlns:a16="http://schemas.microsoft.com/office/drawing/2014/main" xmlns="" id="{2A647233-8CD4-A46E-248F-2B3811D7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3210242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xmlns="" id="{C9F0F7B0-5E5C-5270-78BE-B063D2D1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340417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 자</a:t>
            </a:r>
          </a:p>
        </p:txBody>
      </p:sp>
      <p:sp>
        <p:nvSpPr>
          <p:cNvPr id="75" name="Rectangle 53">
            <a:extLst>
              <a:ext uri="{FF2B5EF4-FFF2-40B4-BE49-F238E27FC236}">
                <a16:creationId xmlns:a16="http://schemas.microsoft.com/office/drawing/2014/main" xmlns="" id="{BF080268-5571-0868-2ABE-3F1AAA68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326130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 자</a:t>
            </a:r>
          </a:p>
        </p:txBody>
      </p:sp>
      <p:sp>
        <p:nvSpPr>
          <p:cNvPr id="76" name="Rectangle 54">
            <a:extLst>
              <a:ext uri="{FF2B5EF4-FFF2-40B4-BE49-F238E27FC236}">
                <a16:creationId xmlns:a16="http://schemas.microsoft.com/office/drawing/2014/main" xmlns="" id="{9AF355F3-A88C-1B73-2E1C-CB42D686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4292917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 혼</a:t>
            </a:r>
          </a:p>
        </p:txBody>
      </p:sp>
      <p:grpSp>
        <p:nvGrpSpPr>
          <p:cNvPr id="77" name="Group 57">
            <a:extLst>
              <a:ext uri="{FF2B5EF4-FFF2-40B4-BE49-F238E27FC236}">
                <a16:creationId xmlns:a16="http://schemas.microsoft.com/office/drawing/2014/main" xmlns="" id="{FBC11067-83C3-A216-D900-D19D871AF10A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3708717"/>
            <a:ext cx="628650" cy="704850"/>
            <a:chOff x="3732" y="2382"/>
            <a:chExt cx="396" cy="444"/>
          </a:xfrm>
        </p:grpSpPr>
        <p:sp>
          <p:nvSpPr>
            <p:cNvPr id="78" name="Line 55">
              <a:extLst>
                <a:ext uri="{FF2B5EF4-FFF2-40B4-BE49-F238E27FC236}">
                  <a16:creationId xmlns:a16="http://schemas.microsoft.com/office/drawing/2014/main" xmlns="" id="{55F6A2EE-EA01-BB89-7259-2A17EBEF8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382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Line 56">
              <a:extLst>
                <a:ext uri="{FF2B5EF4-FFF2-40B4-BE49-F238E27FC236}">
                  <a16:creationId xmlns:a16="http://schemas.microsoft.com/office/drawing/2014/main" xmlns="" id="{57009EDD-720A-568B-825E-FFA396DD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26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Group 60">
            <a:extLst>
              <a:ext uri="{FF2B5EF4-FFF2-40B4-BE49-F238E27FC236}">
                <a16:creationId xmlns:a16="http://schemas.microsoft.com/office/drawing/2014/main" xmlns="" id="{9666E974-187B-F480-6149-4ACB30BF9B80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3708717"/>
            <a:ext cx="628650" cy="704850"/>
            <a:chOff x="4776" y="2382"/>
            <a:chExt cx="396" cy="444"/>
          </a:xfrm>
        </p:grpSpPr>
        <p:sp>
          <p:nvSpPr>
            <p:cNvPr id="81" name="Line 58">
              <a:extLst>
                <a:ext uri="{FF2B5EF4-FFF2-40B4-BE49-F238E27FC236}">
                  <a16:creationId xmlns:a16="http://schemas.microsoft.com/office/drawing/2014/main" xmlns="" id="{B8DC21DD-4646-51D4-DEA8-20B32F981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2382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Line 59">
              <a:extLst>
                <a:ext uri="{FF2B5EF4-FFF2-40B4-BE49-F238E27FC236}">
                  <a16:creationId xmlns:a16="http://schemas.microsoft.com/office/drawing/2014/main" xmlns="" id="{7F55F99E-4672-3D63-5109-71E4E0437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6" y="2826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Oval 61">
            <a:extLst>
              <a:ext uri="{FF2B5EF4-FFF2-40B4-BE49-F238E27FC236}">
                <a16:creationId xmlns:a16="http://schemas.microsoft.com/office/drawing/2014/main" xmlns="" id="{F612604F-69A4-1173-40A3-50EF06E8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343716"/>
            <a:ext cx="107950" cy="1111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Oval 65">
            <a:extLst>
              <a:ext uri="{FF2B5EF4-FFF2-40B4-BE49-F238E27FC236}">
                <a16:creationId xmlns:a16="http://schemas.microsoft.com/office/drawing/2014/main" xmlns="" id="{8AF2B8C7-14BB-0226-3786-212B1612B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4353242"/>
            <a:ext cx="107950" cy="1111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4" name="Group 71">
            <a:extLst>
              <a:ext uri="{FF2B5EF4-FFF2-40B4-BE49-F238E27FC236}">
                <a16:creationId xmlns:a16="http://schemas.microsoft.com/office/drawing/2014/main" xmlns="" id="{3A55D874-E37F-E896-E516-CBD35E750666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3808730"/>
            <a:ext cx="214312" cy="71437"/>
            <a:chOff x="3669" y="2445"/>
            <a:chExt cx="135" cy="45"/>
          </a:xfrm>
        </p:grpSpPr>
        <p:sp>
          <p:nvSpPr>
            <p:cNvPr id="195" name="Line 69">
              <a:extLst>
                <a:ext uri="{FF2B5EF4-FFF2-40B4-BE49-F238E27FC236}">
                  <a16:creationId xmlns:a16="http://schemas.microsoft.com/office/drawing/2014/main" xmlns="" id="{3554CEB6-6906-BF74-99B9-C716C697A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490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Line 70">
              <a:extLst>
                <a:ext uri="{FF2B5EF4-FFF2-40B4-BE49-F238E27FC236}">
                  <a16:creationId xmlns:a16="http://schemas.microsoft.com/office/drawing/2014/main" xmlns="" id="{41333585-8046-19C8-91E3-6C050C94A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44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Group 74">
            <a:extLst>
              <a:ext uri="{FF2B5EF4-FFF2-40B4-BE49-F238E27FC236}">
                <a16:creationId xmlns:a16="http://schemas.microsoft.com/office/drawing/2014/main" xmlns="" id="{3F77B4B1-D545-7451-B26A-08D5128E3E47}"/>
              </a:ext>
            </a:extLst>
          </p:cNvPr>
          <p:cNvGrpSpPr>
            <a:grpSpLocks/>
          </p:cNvGrpSpPr>
          <p:nvPr/>
        </p:nvGrpSpPr>
        <p:grpSpPr bwMode="auto">
          <a:xfrm>
            <a:off x="8129588" y="3789680"/>
            <a:ext cx="214312" cy="71437"/>
            <a:chOff x="5121" y="2433"/>
            <a:chExt cx="135" cy="45"/>
          </a:xfrm>
        </p:grpSpPr>
        <p:sp>
          <p:nvSpPr>
            <p:cNvPr id="198" name="Line 72">
              <a:extLst>
                <a:ext uri="{FF2B5EF4-FFF2-40B4-BE49-F238E27FC236}">
                  <a16:creationId xmlns:a16="http://schemas.microsoft.com/office/drawing/2014/main" xmlns="" id="{1C4B66D3-D861-B81F-8F74-7F1C8C208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478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Line 73">
              <a:extLst>
                <a:ext uri="{FF2B5EF4-FFF2-40B4-BE49-F238E27FC236}">
                  <a16:creationId xmlns:a16="http://schemas.microsoft.com/office/drawing/2014/main" xmlns="" id="{1DD73393-13A0-FC90-C279-A62F63EF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433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2" name="AutoShape 67">
            <a:extLst>
              <a:ext uri="{FF2B5EF4-FFF2-40B4-BE49-F238E27FC236}">
                <a16:creationId xmlns:a16="http://schemas.microsoft.com/office/drawing/2014/main" xmlns="" id="{275D34B7-B938-DCEB-CF99-C12FD891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222197"/>
            <a:ext cx="520700" cy="54208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C44F67DB-7DA4-33D1-ACF0-A1A22D3E8081}"/>
              </a:ext>
            </a:extLst>
          </p:cNvPr>
          <p:cNvSpPr txBox="1"/>
          <p:nvPr/>
        </p:nvSpPr>
        <p:spPr>
          <a:xfrm>
            <a:off x="1053670" y="3874150"/>
            <a:ext cx="376737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숨겨진 정보로부터 </a:t>
            </a: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연관엔티티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204" name="Line 15">
            <a:extLst>
              <a:ext uri="{FF2B5EF4-FFF2-40B4-BE49-F238E27FC236}">
                <a16:creationId xmlns:a16="http://schemas.microsoft.com/office/drawing/2014/main" xmlns="" id="{B4930A90-1645-2586-F7E5-4715BE669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350339"/>
            <a:ext cx="0" cy="207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Line 15">
            <a:extLst>
              <a:ext uri="{FF2B5EF4-FFF2-40B4-BE49-F238E27FC236}">
                <a16:creationId xmlns:a16="http://schemas.microsoft.com/office/drawing/2014/main" xmlns="" id="{EADD1829-CEF3-09B3-8CD9-C5EFFCECC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3350339"/>
            <a:ext cx="0" cy="207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Line 15">
            <a:extLst>
              <a:ext uri="{FF2B5EF4-FFF2-40B4-BE49-F238E27FC236}">
                <a16:creationId xmlns:a16="http://schemas.microsoft.com/office/drawing/2014/main" xmlns="" id="{714D54DE-8CE0-9EE5-B6CD-D8FED67A4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4295694"/>
            <a:ext cx="0" cy="207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Line 15">
            <a:extLst>
              <a:ext uri="{FF2B5EF4-FFF2-40B4-BE49-F238E27FC236}">
                <a16:creationId xmlns:a16="http://schemas.microsoft.com/office/drawing/2014/main" xmlns="" id="{60F0B792-B2B5-FC9D-8312-9E4ABD9C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4295694"/>
            <a:ext cx="0" cy="207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Rectangle 77">
            <a:extLst>
              <a:ext uri="{FF2B5EF4-FFF2-40B4-BE49-F238E27FC236}">
                <a16:creationId xmlns:a16="http://schemas.microsoft.com/office/drawing/2014/main" xmlns="" id="{A1A63107-5124-9366-9232-97C8E8DE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317901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Rectangle 78">
            <a:extLst>
              <a:ext uri="{FF2B5EF4-FFF2-40B4-BE49-F238E27FC236}">
                <a16:creationId xmlns:a16="http://schemas.microsoft.com/office/drawing/2014/main" xmlns="" id="{C595BE95-5B47-1149-4A01-FF641EB8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1" y="5429026"/>
            <a:ext cx="67326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</a:p>
        </p:txBody>
      </p:sp>
      <p:sp>
        <p:nvSpPr>
          <p:cNvPr id="210" name="Line 79">
            <a:extLst>
              <a:ext uri="{FF2B5EF4-FFF2-40B4-BE49-F238E27FC236}">
                <a16:creationId xmlns:a16="http://schemas.microsoft.com/office/drawing/2014/main" xmlns="" id="{7213A256-66DE-750A-AD95-953124C7A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6913" y="49877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Line 80">
            <a:extLst>
              <a:ext uri="{FF2B5EF4-FFF2-40B4-BE49-F238E27FC236}">
                <a16:creationId xmlns:a16="http://schemas.microsoft.com/office/drawing/2014/main" xmlns="" id="{DC4A9147-22EA-B14E-4169-3BADC4DC4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6913" y="4968651"/>
            <a:ext cx="89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Line 81">
            <a:extLst>
              <a:ext uri="{FF2B5EF4-FFF2-40B4-BE49-F238E27FC236}">
                <a16:creationId xmlns:a16="http://schemas.microsoft.com/office/drawing/2014/main" xmlns="" id="{3BBF3BE9-0500-359E-E235-B8FD712DA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263" y="4968651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Line 82">
            <a:extLst>
              <a:ext uri="{FF2B5EF4-FFF2-40B4-BE49-F238E27FC236}">
                <a16:creationId xmlns:a16="http://schemas.microsoft.com/office/drawing/2014/main" xmlns="" id="{381C693E-826A-FC8B-6741-7FA5EBE9C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13" y="5597301"/>
            <a:ext cx="438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4" name="Group 86">
            <a:extLst>
              <a:ext uri="{FF2B5EF4-FFF2-40B4-BE49-F238E27FC236}">
                <a16:creationId xmlns:a16="http://schemas.microsoft.com/office/drawing/2014/main" xmlns="" id="{8E17322D-8F2A-A473-BFD0-6B8A95814376}"/>
              </a:ext>
            </a:extLst>
          </p:cNvPr>
          <p:cNvGrpSpPr>
            <a:grpSpLocks/>
          </p:cNvGrpSpPr>
          <p:nvPr/>
        </p:nvGrpSpPr>
        <p:grpSpPr bwMode="auto">
          <a:xfrm>
            <a:off x="1214363" y="5054376"/>
            <a:ext cx="142875" cy="244475"/>
            <a:chOff x="1328" y="3330"/>
            <a:chExt cx="90" cy="154"/>
          </a:xfrm>
        </p:grpSpPr>
        <p:sp>
          <p:nvSpPr>
            <p:cNvPr id="215" name="Oval 83">
              <a:extLst>
                <a:ext uri="{FF2B5EF4-FFF2-40B4-BE49-F238E27FC236}">
                  <a16:creationId xmlns:a16="http://schemas.microsoft.com/office/drawing/2014/main" xmlns="" id="{D50DF8D7-50BC-0068-DD51-37A765FC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30"/>
              <a:ext cx="70" cy="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Line 84">
              <a:extLst>
                <a:ext uri="{FF2B5EF4-FFF2-40B4-BE49-F238E27FC236}">
                  <a16:creationId xmlns:a16="http://schemas.microsoft.com/office/drawing/2014/main" xmlns="" id="{F2F631E2-3FCC-6792-52D4-8549A18E5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8" y="3412"/>
              <a:ext cx="43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Line 85">
              <a:extLst>
                <a:ext uri="{FF2B5EF4-FFF2-40B4-BE49-F238E27FC236}">
                  <a16:creationId xmlns:a16="http://schemas.microsoft.com/office/drawing/2014/main" xmlns="" id="{8049913F-0536-37C9-6ABA-2A399E8B3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3402"/>
              <a:ext cx="43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8" name="Group 90">
            <a:extLst>
              <a:ext uri="{FF2B5EF4-FFF2-40B4-BE49-F238E27FC236}">
                <a16:creationId xmlns:a16="http://schemas.microsoft.com/office/drawing/2014/main" xmlns="" id="{75812F71-A228-F08E-01D0-C5A24A6BA0EE}"/>
              </a:ext>
            </a:extLst>
          </p:cNvPr>
          <p:cNvGrpSpPr>
            <a:grpSpLocks/>
          </p:cNvGrpSpPr>
          <p:nvPr/>
        </p:nvGrpSpPr>
        <p:grpSpPr bwMode="auto">
          <a:xfrm>
            <a:off x="1769988" y="5521101"/>
            <a:ext cx="244475" cy="142875"/>
            <a:chOff x="1678" y="3624"/>
            <a:chExt cx="154" cy="90"/>
          </a:xfrm>
        </p:grpSpPr>
        <p:sp>
          <p:nvSpPr>
            <p:cNvPr id="219" name="Oval 87">
              <a:extLst>
                <a:ext uri="{FF2B5EF4-FFF2-40B4-BE49-F238E27FC236}">
                  <a16:creationId xmlns:a16="http://schemas.microsoft.com/office/drawing/2014/main" xmlns="" id="{8000E5B7-F8DA-FEA6-89E2-2CD8C1DD6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628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Line 88">
              <a:extLst>
                <a:ext uri="{FF2B5EF4-FFF2-40B4-BE49-F238E27FC236}">
                  <a16:creationId xmlns:a16="http://schemas.microsoft.com/office/drawing/2014/main" xmlns="" id="{AF7010DB-1694-8140-3CD0-29A6860A6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3" y="3671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1" name="Line 89">
              <a:extLst>
                <a:ext uri="{FF2B5EF4-FFF2-40B4-BE49-F238E27FC236}">
                  <a16:creationId xmlns:a16="http://schemas.microsoft.com/office/drawing/2014/main" xmlns="" id="{648C151E-8ECD-7CC4-DFC5-B46732780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8" y="3624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2" name="Rectangle 91">
            <a:extLst>
              <a:ext uri="{FF2B5EF4-FFF2-40B4-BE49-F238E27FC236}">
                <a16:creationId xmlns:a16="http://schemas.microsoft.com/office/drawing/2014/main" xmlns="" id="{D830D182-CFB2-47F7-79B9-FFA9BF15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917851"/>
            <a:ext cx="1001712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Rectangle 92">
            <a:extLst>
              <a:ext uri="{FF2B5EF4-FFF2-40B4-BE49-F238E27FC236}">
                <a16:creationId xmlns:a16="http://schemas.microsoft.com/office/drawing/2014/main" xmlns="" id="{CC0867A7-81B1-2BF3-6CEF-1F97424D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4917851"/>
            <a:ext cx="1001713" cy="487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Rectangle 93">
            <a:extLst>
              <a:ext uri="{FF2B5EF4-FFF2-40B4-BE49-F238E27FC236}">
                <a16:creationId xmlns:a16="http://schemas.microsoft.com/office/drawing/2014/main" xmlns="" id="{29BABBC2-9212-AEBF-0231-7F307E5E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5048026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품</a:t>
            </a:r>
          </a:p>
        </p:txBody>
      </p:sp>
      <p:sp>
        <p:nvSpPr>
          <p:cNvPr id="225" name="Rectangle 94">
            <a:extLst>
              <a:ext uri="{FF2B5EF4-FFF2-40B4-BE49-F238E27FC236}">
                <a16:creationId xmlns:a16="http://schemas.microsoft.com/office/drawing/2014/main" xmlns="" id="{CE145E66-E858-4436-B95C-5DD1AFA5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5033739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구성품</a:t>
            </a:r>
          </a:p>
        </p:txBody>
      </p:sp>
      <p:sp>
        <p:nvSpPr>
          <p:cNvPr id="226" name="Line 95">
            <a:extLst>
              <a:ext uri="{FF2B5EF4-FFF2-40B4-BE49-F238E27FC236}">
                <a16:creationId xmlns:a16="http://schemas.microsoft.com/office/drawing/2014/main" xmlns="" id="{E8E21E61-3D04-9E94-7A42-09EBECBF1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503532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Line 96">
            <a:extLst>
              <a:ext uri="{FF2B5EF4-FFF2-40B4-BE49-F238E27FC236}">
                <a16:creationId xmlns:a16="http://schemas.microsoft.com/office/drawing/2014/main" xmlns="" id="{FF527B8D-A829-C9E9-6A4E-FB7ACBB2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530202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8" name="Group 100">
            <a:extLst>
              <a:ext uri="{FF2B5EF4-FFF2-40B4-BE49-F238E27FC236}">
                <a16:creationId xmlns:a16="http://schemas.microsoft.com/office/drawing/2014/main" xmlns="" id="{DC636ECE-B3DE-4AF3-8951-BE4237CDC293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4959126"/>
            <a:ext cx="244475" cy="142875"/>
            <a:chOff x="4634" y="3270"/>
            <a:chExt cx="154" cy="90"/>
          </a:xfrm>
        </p:grpSpPr>
        <p:sp>
          <p:nvSpPr>
            <p:cNvPr id="229" name="Oval 97">
              <a:extLst>
                <a:ext uri="{FF2B5EF4-FFF2-40B4-BE49-F238E27FC236}">
                  <a16:creationId xmlns:a16="http://schemas.microsoft.com/office/drawing/2014/main" xmlns="" id="{D9E3617D-5E68-721C-D1AA-3600ABC8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3274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Line 98">
              <a:extLst>
                <a:ext uri="{FF2B5EF4-FFF2-40B4-BE49-F238E27FC236}">
                  <a16:creationId xmlns:a16="http://schemas.microsoft.com/office/drawing/2014/main" xmlns="" id="{83EB5EB0-FF6D-D874-5CBB-965E95A5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3317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Line 99">
              <a:extLst>
                <a:ext uri="{FF2B5EF4-FFF2-40B4-BE49-F238E27FC236}">
                  <a16:creationId xmlns:a16="http://schemas.microsoft.com/office/drawing/2014/main" xmlns="" id="{021BE762-A61F-1C3F-042B-27BC84EA0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6" y="3270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2" name="Group 104">
            <a:extLst>
              <a:ext uri="{FF2B5EF4-FFF2-40B4-BE49-F238E27FC236}">
                <a16:creationId xmlns:a16="http://schemas.microsoft.com/office/drawing/2014/main" xmlns="" id="{E7F62276-13DD-FC8B-6016-B6AB04DF1D99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5225826"/>
            <a:ext cx="244475" cy="142875"/>
            <a:chOff x="4634" y="3438"/>
            <a:chExt cx="154" cy="90"/>
          </a:xfrm>
        </p:grpSpPr>
        <p:sp>
          <p:nvSpPr>
            <p:cNvPr id="233" name="Oval 101">
              <a:extLst>
                <a:ext uri="{FF2B5EF4-FFF2-40B4-BE49-F238E27FC236}">
                  <a16:creationId xmlns:a16="http://schemas.microsoft.com/office/drawing/2014/main" xmlns="" id="{F6559E98-5898-AD0B-0859-EA5470ABC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3442"/>
              <a:ext cx="68" cy="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Line 102">
              <a:extLst>
                <a:ext uri="{FF2B5EF4-FFF2-40B4-BE49-F238E27FC236}">
                  <a16:creationId xmlns:a16="http://schemas.microsoft.com/office/drawing/2014/main" xmlns="" id="{D4C993DF-5416-41A4-D5FC-2781E0D0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3485"/>
              <a:ext cx="67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Line 103">
              <a:extLst>
                <a:ext uri="{FF2B5EF4-FFF2-40B4-BE49-F238E27FC236}">
                  <a16:creationId xmlns:a16="http://schemas.microsoft.com/office/drawing/2014/main" xmlns="" id="{F1AAE202-34B5-09F0-5D50-0FA103815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6" y="3438"/>
              <a:ext cx="82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6" name="Group 107">
            <a:extLst>
              <a:ext uri="{FF2B5EF4-FFF2-40B4-BE49-F238E27FC236}">
                <a16:creationId xmlns:a16="http://schemas.microsoft.com/office/drawing/2014/main" xmlns="" id="{89BE0496-FACD-5BE9-9EDB-1A835DD91E2D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4940076"/>
            <a:ext cx="71437" cy="214313"/>
            <a:chOff x="4133" y="3258"/>
            <a:chExt cx="45" cy="135"/>
          </a:xfrm>
        </p:grpSpPr>
        <p:sp>
          <p:nvSpPr>
            <p:cNvPr id="237" name="Line 105">
              <a:extLst>
                <a:ext uri="{FF2B5EF4-FFF2-40B4-BE49-F238E27FC236}">
                  <a16:creationId xmlns:a16="http://schemas.microsoft.com/office/drawing/2014/main" xmlns="" id="{4CD4FDF2-0413-5877-D7B9-FB056D96B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3258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Line 106">
              <a:extLst>
                <a:ext uri="{FF2B5EF4-FFF2-40B4-BE49-F238E27FC236}">
                  <a16:creationId xmlns:a16="http://schemas.microsoft.com/office/drawing/2014/main" xmlns="" id="{48D4E753-32A8-F84A-71E3-28719B352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3258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9" name="Rectangle 108">
            <a:extLst>
              <a:ext uri="{FF2B5EF4-FFF2-40B4-BE49-F238E27FC236}">
                <a16:creationId xmlns:a16="http://schemas.microsoft.com/office/drawing/2014/main" xmlns="" id="{C1FFEE2A-F1BF-E5DE-2006-1BE8FA0BE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031" y="4738120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40" name="Rectangle 109">
            <a:extLst>
              <a:ext uri="{FF2B5EF4-FFF2-40B4-BE49-F238E27FC236}">
                <a16:creationId xmlns:a16="http://schemas.microsoft.com/office/drawing/2014/main" xmlns="" id="{456D65A8-122F-DC80-DA56-0522FFCD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2" y="5318079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구성품</a:t>
            </a:r>
          </a:p>
        </p:txBody>
      </p:sp>
      <p:grpSp>
        <p:nvGrpSpPr>
          <p:cNvPr id="241" name="Group 112">
            <a:extLst>
              <a:ext uri="{FF2B5EF4-FFF2-40B4-BE49-F238E27FC236}">
                <a16:creationId xmlns:a16="http://schemas.microsoft.com/office/drawing/2014/main" xmlns="" id="{2857B5E6-0403-153B-20E5-4F38B16FB15F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5206776"/>
            <a:ext cx="71437" cy="214313"/>
            <a:chOff x="4133" y="3426"/>
            <a:chExt cx="45" cy="135"/>
          </a:xfrm>
        </p:grpSpPr>
        <p:sp>
          <p:nvSpPr>
            <p:cNvPr id="242" name="Line 110">
              <a:extLst>
                <a:ext uri="{FF2B5EF4-FFF2-40B4-BE49-F238E27FC236}">
                  <a16:creationId xmlns:a16="http://schemas.microsoft.com/office/drawing/2014/main" xmlns="" id="{46077D61-861D-AF7B-9E11-4E23616FA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34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3" name="Line 111">
              <a:extLst>
                <a:ext uri="{FF2B5EF4-FFF2-40B4-BE49-F238E27FC236}">
                  <a16:creationId xmlns:a16="http://schemas.microsoft.com/office/drawing/2014/main" xmlns="" id="{1D54DA60-7E8D-F974-6D24-D848A4378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3426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5" name="AutoShape 67">
            <a:extLst>
              <a:ext uri="{FF2B5EF4-FFF2-40B4-BE49-F238E27FC236}">
                <a16:creationId xmlns:a16="http://schemas.microsoft.com/office/drawing/2014/main" xmlns="" id="{E44F9A31-55AC-7A80-5614-32BE9AC2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12" y="4906395"/>
            <a:ext cx="520700" cy="54208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620CD2CE-79A0-C99A-C607-E394AB66780D}"/>
              </a:ext>
            </a:extLst>
          </p:cNvPr>
          <p:cNvSpPr txBox="1"/>
          <p:nvPr/>
        </p:nvSpPr>
        <p:spPr>
          <a:xfrm>
            <a:off x="5318125" y="5541848"/>
            <a:ext cx="364394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구성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구조를 포함하는 엔티티 추출</a:t>
            </a:r>
          </a:p>
        </p:txBody>
      </p:sp>
    </p:spTree>
    <p:extLst>
      <p:ext uri="{BB962C8B-B14F-4D97-AF65-F5344CB8AC3E}">
        <p14:creationId xmlns:p14="http://schemas.microsoft.com/office/powerpoint/2010/main" xmlns="" val="251766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관계검증</a:t>
            </a:r>
            <a:r>
              <a:rPr lang="en-US" altLang="ko-KR" dirty="0"/>
              <a:t>3 - 1:1 </a:t>
            </a:r>
            <a:r>
              <a:rPr lang="ko-KR" altLang="en-US" dirty="0"/>
              <a:t>관계 정제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b="1" dirty="0"/>
              <a:t>하나로 통합</a:t>
            </a:r>
          </a:p>
          <a:p>
            <a:pPr lvl="1"/>
            <a:r>
              <a:rPr lang="en-US" altLang="ko-KR" sz="1600" dirty="0"/>
              <a:t>Mandatory OR</a:t>
            </a:r>
          </a:p>
          <a:p>
            <a:pPr lvl="1"/>
            <a:r>
              <a:rPr lang="ko-KR" altLang="en-US" sz="1600" dirty="0" err="1"/>
              <a:t>기본키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P_Key</a:t>
            </a:r>
            <a:r>
              <a:rPr lang="en-US" altLang="ko-KR" sz="1600" dirty="0"/>
              <a:t>)</a:t>
            </a:r>
            <a:r>
              <a:rPr lang="ko-KR" altLang="en-US" sz="1600" dirty="0"/>
              <a:t>가 서로 동일 </a:t>
            </a:r>
            <a:r>
              <a:rPr lang="en-US" altLang="ko-KR" sz="1600" dirty="0"/>
              <a:t>OR</a:t>
            </a:r>
          </a:p>
          <a:p>
            <a:pPr lvl="1"/>
            <a:r>
              <a:rPr lang="ko-KR" altLang="en-US" sz="1600" dirty="0"/>
              <a:t>대부분의 속성 및 관계가 서로 동일 </a:t>
            </a:r>
            <a:r>
              <a:rPr lang="en-US" altLang="ko-KR" sz="1600" dirty="0"/>
              <a:t>OR</a:t>
            </a:r>
          </a:p>
          <a:p>
            <a:pPr lvl="1"/>
            <a:r>
              <a:rPr lang="ko-KR" altLang="en-US" sz="1600" dirty="0"/>
              <a:t>주된 차이점은 시간</a:t>
            </a:r>
            <a:r>
              <a:rPr lang="ko-KR" altLang="en-US" sz="1600" b="1" dirty="0"/>
              <a:t/>
            </a:r>
            <a:br>
              <a:rPr lang="ko-KR" altLang="en-US" sz="1600" b="1" dirty="0"/>
            </a:br>
            <a:endParaRPr lang="ko-KR" altLang="en-US" sz="1600" b="1" dirty="0"/>
          </a:p>
          <a:p>
            <a:r>
              <a:rPr lang="ko-KR" altLang="en-US" sz="2000" b="1" dirty="0"/>
              <a:t>그대로 유지</a:t>
            </a:r>
          </a:p>
          <a:p>
            <a:pPr lvl="1"/>
            <a:r>
              <a:rPr lang="en-US" altLang="ko-KR" sz="1600" dirty="0"/>
              <a:t>Optional &amp; </a:t>
            </a:r>
            <a:r>
              <a:rPr lang="ko-KR" altLang="en-US" sz="1600" dirty="0"/>
              <a:t>대부분의 속성 및 관계가 서로 상이 </a:t>
            </a:r>
            <a:r>
              <a:rPr lang="en-US" altLang="ko-KR" sz="1600" dirty="0"/>
              <a:t>OR</a:t>
            </a:r>
          </a:p>
          <a:p>
            <a:pPr lvl="1"/>
            <a:r>
              <a:rPr lang="ko-KR" altLang="en-US" sz="1600" dirty="0"/>
              <a:t>대응되는 속성의 값이 서로 상이</a:t>
            </a:r>
            <a:r>
              <a:rPr lang="ko-KR" altLang="en-US" sz="1600" b="1" dirty="0"/>
              <a:t/>
            </a:r>
            <a:br>
              <a:rPr lang="ko-KR" altLang="en-US" sz="1600" b="1" dirty="0"/>
            </a:br>
            <a:endParaRPr lang="ko-KR" altLang="en-US" sz="1600" b="1" dirty="0"/>
          </a:p>
          <a:p>
            <a:r>
              <a:rPr lang="ko-KR" altLang="en-US" sz="2000" b="1" dirty="0"/>
              <a:t>새로운 </a:t>
            </a:r>
            <a:r>
              <a:rPr lang="ko-KR" altLang="en-US" sz="2000" b="1" dirty="0" err="1"/>
              <a:t>상부유형엔티티를</a:t>
            </a:r>
            <a:r>
              <a:rPr lang="ko-KR" altLang="en-US" sz="2000" b="1" dirty="0"/>
              <a:t> 추가</a:t>
            </a:r>
          </a:p>
          <a:p>
            <a:pPr lvl="1"/>
            <a:r>
              <a:rPr lang="en-US" altLang="ko-KR" sz="1600" dirty="0"/>
              <a:t>One Mandatory &amp; One Optional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23899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39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관계검증</a:t>
            </a:r>
            <a:r>
              <a:rPr lang="en-US" altLang="ko-KR" dirty="0"/>
              <a:t>4 - </a:t>
            </a:r>
            <a:r>
              <a:rPr lang="ko-KR" altLang="en-US" dirty="0"/>
              <a:t>이력관점 확인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현황관점</a:t>
            </a:r>
            <a:r>
              <a:rPr lang="en-US" altLang="ko-KR" sz="2000" dirty="0"/>
              <a:t>(Snapshot)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이력관점</a:t>
            </a:r>
            <a:r>
              <a:rPr lang="en-US" altLang="ko-KR" sz="2000" dirty="0"/>
              <a:t>(Long-term)</a:t>
            </a:r>
            <a:endParaRPr lang="ko-KR" altLang="en-US" sz="2000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1762306A-F833-7DB3-AFC6-2CF3EBBC368C}"/>
              </a:ext>
            </a:extLst>
          </p:cNvPr>
          <p:cNvGrpSpPr>
            <a:grpSpLocks/>
          </p:cNvGrpSpPr>
          <p:nvPr/>
        </p:nvGrpSpPr>
        <p:grpSpPr bwMode="auto">
          <a:xfrm>
            <a:off x="4171287" y="2060848"/>
            <a:ext cx="3506787" cy="720725"/>
            <a:chOff x="3127" y="1090"/>
            <a:chExt cx="2209" cy="45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D3DEDF76-7787-97FB-A46F-F33A8AC2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090"/>
              <a:ext cx="701" cy="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3CA29557-9C7B-15F2-4777-AD0D1140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1090"/>
              <a:ext cx="701" cy="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4ABEC9F9-8AC3-CF64-4A91-031D8BB3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215"/>
              <a:ext cx="4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 원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EF18A80B-587C-EA23-BD4F-5DF2C379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1184"/>
              <a:ext cx="4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 서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4BCE3363-A054-293E-8A9D-120765633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324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xmlns="" id="{78036DB4-90AA-A9DF-CC9D-56C6E0C29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1" y="1240"/>
              <a:ext cx="124" cy="154"/>
              <a:chOff x="3821" y="1240"/>
              <a:chExt cx="124" cy="154"/>
            </a:xfrm>
          </p:grpSpPr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xmlns="" id="{65D41014-7A9D-90A8-2087-5821F0AAB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5" y="1240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xmlns="" id="{03D39182-BC42-ADB0-53DD-762938D80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6" y="1309"/>
                <a:ext cx="114" cy="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xmlns="" id="{019A2DB6-28EA-53B3-A884-4AF8C2690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21" y="1246"/>
                <a:ext cx="107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Group 16">
              <a:extLst>
                <a:ext uri="{FF2B5EF4-FFF2-40B4-BE49-F238E27FC236}">
                  <a16:creationId xmlns:a16="http://schemas.microsoft.com/office/drawing/2014/main" xmlns="" id="{0B72DAF7-C4FF-712C-3688-3755CC0E1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0" y="1209"/>
              <a:ext cx="50" cy="198"/>
              <a:chOff x="4550" y="1209"/>
              <a:chExt cx="50" cy="198"/>
            </a:xfrm>
          </p:grpSpPr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xmlns="" id="{4CCE2D11-F58F-DB8C-EBDE-463FA8E0E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0" y="1209"/>
                <a:ext cx="0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xmlns="" id="{B5A561C4-42EF-0A9C-C8F3-513EEE30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0" y="1209"/>
                <a:ext cx="0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xmlns="" id="{8E775FD8-1674-149A-B94A-5AA3DD07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069" y="4423142"/>
            <a:ext cx="1112837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xmlns="" id="{00B5DF55-306F-698E-213C-10F77594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019" y="4423142"/>
            <a:ext cx="1112837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CC9EA574-B332-1550-5043-1690C704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681" y="4619992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원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xmlns="" id="{02376811-B1EF-FFA0-0BCD-73D56CDC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344" y="4570780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서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xmlns="" id="{B94DCC2E-C1D6-3454-7602-FD69AF65B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144" y="4794617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xmlns="" id="{BA7EC048-4B39-4A75-BD0C-3006CCF53AC9}"/>
              </a:ext>
            </a:extLst>
          </p:cNvPr>
          <p:cNvGrpSpPr>
            <a:grpSpLocks/>
          </p:cNvGrpSpPr>
          <p:nvPr/>
        </p:nvGrpSpPr>
        <p:grpSpPr bwMode="auto">
          <a:xfrm>
            <a:off x="6339594" y="4661267"/>
            <a:ext cx="196850" cy="244475"/>
            <a:chOff x="4445" y="2608"/>
            <a:chExt cx="124" cy="154"/>
          </a:xfrm>
        </p:grpSpPr>
        <p:sp>
          <p:nvSpPr>
            <p:cNvPr id="25" name="Line 27">
              <a:extLst>
                <a:ext uri="{FF2B5EF4-FFF2-40B4-BE49-F238E27FC236}">
                  <a16:creationId xmlns:a16="http://schemas.microsoft.com/office/drawing/2014/main" xmlns="" id="{334CE6E2-1156-580B-FE5F-9CC5A4938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608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xmlns="" id="{8528C7E2-E894-5BD6-F113-B14DA521F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2677"/>
              <a:ext cx="114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xmlns="" id="{ACE93F00-D408-77BC-9DC9-6810B7FD5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2614"/>
              <a:ext cx="107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Group 34">
            <a:extLst>
              <a:ext uri="{FF2B5EF4-FFF2-40B4-BE49-F238E27FC236}">
                <a16:creationId xmlns:a16="http://schemas.microsoft.com/office/drawing/2014/main" xmlns="" id="{522524CD-AF21-8F98-1CB4-4AE4DB211BB3}"/>
              </a:ext>
            </a:extLst>
          </p:cNvPr>
          <p:cNvGrpSpPr>
            <a:grpSpLocks/>
          </p:cNvGrpSpPr>
          <p:nvPr/>
        </p:nvGrpSpPr>
        <p:grpSpPr bwMode="auto">
          <a:xfrm>
            <a:off x="5298194" y="4664442"/>
            <a:ext cx="303212" cy="200025"/>
            <a:chOff x="3789" y="2610"/>
            <a:chExt cx="191" cy="126"/>
          </a:xfrm>
        </p:grpSpPr>
        <p:sp>
          <p:nvSpPr>
            <p:cNvPr id="29" name="Oval 31">
              <a:extLst>
                <a:ext uri="{FF2B5EF4-FFF2-40B4-BE49-F238E27FC236}">
                  <a16:creationId xmlns:a16="http://schemas.microsoft.com/office/drawing/2014/main" xmlns="" id="{E0B4B02A-6F7D-D91D-EBD1-AA16B763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614"/>
              <a:ext cx="86" cy="1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xmlns="" id="{468BDAD0-F7A7-08CE-FEF9-F32B87E5A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2676"/>
              <a:ext cx="83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xmlns="" id="{CE7C0166-236B-EC34-AA80-F94FAAA6E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9" y="2610"/>
              <a:ext cx="10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8" name="Picture 4" descr="802,041 History Icon Images, Stock Photos &amp; Vectors | Shutterstock">
            <a:extLst>
              <a:ext uri="{FF2B5EF4-FFF2-40B4-BE49-F238E27FC236}">
                <a16:creationId xmlns:a16="http://schemas.microsoft.com/office/drawing/2014/main" xmlns="" id="{E399080A-0B3E-073B-30A9-16D9FC253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22" t="19871" r="16694" b="28869"/>
          <a:stretch/>
        </p:blipFill>
        <p:spPr bwMode="auto">
          <a:xfrm>
            <a:off x="1091207" y="4127070"/>
            <a:ext cx="1728193" cy="13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pshot Svg Png Icon Free Download (#357713) - OnlineWebFonts.COM">
            <a:extLst>
              <a:ext uri="{FF2B5EF4-FFF2-40B4-BE49-F238E27FC236}">
                <a16:creationId xmlns:a16="http://schemas.microsoft.com/office/drawing/2014/main" xmlns="" id="{C7BC1385-648A-4CDD-B748-B38BDEBF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2852" y="1842376"/>
            <a:ext cx="1492192" cy="14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17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업무영역내의 정보요구와 업무 규칙을 분석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E89AD535-A5E4-4BDC-E7E4-38839A51CAB1}"/>
              </a:ext>
            </a:extLst>
          </p:cNvPr>
          <p:cNvGrpSpPr/>
          <p:nvPr/>
        </p:nvGrpSpPr>
        <p:grpSpPr>
          <a:xfrm>
            <a:off x="1924975" y="2348880"/>
            <a:ext cx="5318050" cy="3192324"/>
            <a:chOff x="1924975" y="2348880"/>
            <a:chExt cx="5318050" cy="319232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1FB9DE1-B4EA-4463-D68F-1C91A24C441A}"/>
                </a:ext>
              </a:extLst>
            </p:cNvPr>
            <p:cNvSpPr/>
            <p:nvPr/>
          </p:nvSpPr>
          <p:spPr>
            <a:xfrm>
              <a:off x="1924975" y="2348880"/>
              <a:ext cx="1944216" cy="100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</a:rPr>
                <a:t>ISP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/>
                  </a:solidFill>
                </a:rPr>
                <a:t>정보전략계획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28433340-975F-E52D-AAED-5CE3AD5FF387}"/>
                </a:ext>
              </a:extLst>
            </p:cNvPr>
            <p:cNvSpPr/>
            <p:nvPr/>
          </p:nvSpPr>
          <p:spPr>
            <a:xfrm>
              <a:off x="5298809" y="2348880"/>
              <a:ext cx="1944216" cy="10004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/>
                  </a:solidFill>
                </a:rPr>
                <a:t>업무영역분석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</a:rPr>
                <a:t>(BAA)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E175A04-F946-1835-6358-C096336C4C33}"/>
                </a:ext>
              </a:extLst>
            </p:cNvPr>
            <p:cNvSpPr/>
            <p:nvPr/>
          </p:nvSpPr>
          <p:spPr>
            <a:xfrm>
              <a:off x="5298809" y="4540739"/>
              <a:ext cx="1944216" cy="100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</a:rPr>
                <a:t>BSD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/>
                  </a:solidFill>
                </a:rPr>
                <a:t>시스템 설계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778D19DB-F155-CA0E-7EDB-A9A16D96E80A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3869191" y="2849113"/>
              <a:ext cx="14296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1D22FEC8-7694-2960-A09E-1906FF4750EF}"/>
                </a:ext>
              </a:extLst>
            </p:cNvPr>
            <p:cNvGrpSpPr/>
            <p:nvPr/>
          </p:nvGrpSpPr>
          <p:grpSpPr>
            <a:xfrm>
              <a:off x="3989933" y="2733210"/>
              <a:ext cx="180387" cy="231806"/>
              <a:chOff x="3491880" y="2765146"/>
              <a:chExt cx="180387" cy="231806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C3C623AC-9B08-E4A1-07FF-81ECE7E97AC8}"/>
                  </a:ext>
                </a:extLst>
              </p:cNvPr>
              <p:cNvCxnSpPr/>
              <p:nvPr/>
            </p:nvCxnSpPr>
            <p:spPr>
              <a:xfrm>
                <a:off x="3491880" y="2765146"/>
                <a:ext cx="0" cy="231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xmlns="" id="{63EFEBA8-393E-C0D7-311C-9924ED9EB5CD}"/>
                  </a:ext>
                </a:extLst>
              </p:cNvPr>
              <p:cNvSpPr/>
              <p:nvPr/>
            </p:nvSpPr>
            <p:spPr>
              <a:xfrm>
                <a:off x="3496721" y="2784703"/>
                <a:ext cx="175546" cy="1926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E87904FF-5DFC-3F98-B663-07654BCEABCF}"/>
                </a:ext>
              </a:extLst>
            </p:cNvPr>
            <p:cNvGrpSpPr/>
            <p:nvPr/>
          </p:nvGrpSpPr>
          <p:grpSpPr>
            <a:xfrm>
              <a:off x="5139641" y="2733209"/>
              <a:ext cx="159166" cy="231804"/>
              <a:chOff x="4641588" y="2765145"/>
              <a:chExt cx="164008" cy="231806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A2ED1FBD-06DF-6752-E2C3-08B2C36ADEE2}"/>
                  </a:ext>
                </a:extLst>
              </p:cNvPr>
              <p:cNvCxnSpPr/>
              <p:nvPr/>
            </p:nvCxnSpPr>
            <p:spPr>
              <a:xfrm>
                <a:off x="4644008" y="2765145"/>
                <a:ext cx="0" cy="231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xmlns="" id="{EBBDC252-2D08-1629-9060-7E6B960D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008" y="2881048"/>
                <a:ext cx="161588" cy="1159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D69902E7-0D10-5C7B-1B3A-CF0DE0A012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1588" y="2788350"/>
                <a:ext cx="159168" cy="964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2332239-D982-5B0D-2489-5B234F37CAC5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270917" y="3349346"/>
              <a:ext cx="0" cy="119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33F3F5B2-DA39-A5BA-12A1-A5CF40C46914}"/>
                </a:ext>
              </a:extLst>
            </p:cNvPr>
            <p:cNvGrpSpPr/>
            <p:nvPr/>
          </p:nvGrpSpPr>
          <p:grpSpPr>
            <a:xfrm rot="5400000">
              <a:off x="6191333" y="4351298"/>
              <a:ext cx="159168" cy="231806"/>
              <a:chOff x="4641588" y="2765145"/>
              <a:chExt cx="159168" cy="231806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8E837941-110F-5EEA-38F7-1E7252F7AE0B}"/>
                  </a:ext>
                </a:extLst>
              </p:cNvPr>
              <p:cNvCxnSpPr/>
              <p:nvPr/>
            </p:nvCxnSpPr>
            <p:spPr>
              <a:xfrm>
                <a:off x="4644008" y="2765145"/>
                <a:ext cx="0" cy="2318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55FF46F5-3527-F468-AD8E-A5DD53E6A8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80388" y="2844669"/>
                <a:ext cx="81571" cy="154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5A93FDC9-3621-9AA4-1F6E-A6A38406C1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1588" y="2788350"/>
                <a:ext cx="159168" cy="964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7CDF1AED-9630-DBF3-B3A8-F43F47343214}"/>
                </a:ext>
              </a:extLst>
            </p:cNvPr>
            <p:cNvCxnSpPr/>
            <p:nvPr/>
          </p:nvCxnSpPr>
          <p:spPr>
            <a:xfrm rot="5400000">
              <a:off x="6270917" y="3364959"/>
              <a:ext cx="0" cy="23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3F5F136-D202-6CB7-0A1C-B2A3B5687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개요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5A47A7-5E22-707A-CE8B-8D62060EC0A4}"/>
              </a:ext>
            </a:extLst>
          </p:cNvPr>
          <p:cNvSpPr txBox="1"/>
          <p:nvPr/>
        </p:nvSpPr>
        <p:spPr>
          <a:xfrm>
            <a:off x="1623609" y="4520809"/>
            <a:ext cx="2848344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ISP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Information Strategic Planning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BAA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Business Area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BSD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: Business System Design</a:t>
            </a:r>
            <a:endParaRPr lang="ko-KR" altLang="en-US" sz="1200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009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 1.3 </a:t>
            </a:r>
            <a:r>
              <a:rPr lang="ko-KR" altLang="en-US" dirty="0" err="1"/>
              <a:t>엔티티관계도</a:t>
            </a:r>
            <a:r>
              <a:rPr lang="ko-KR" altLang="en-US" dirty="0"/>
              <a:t> 작성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xmlns="" id="{B244EF33-07FF-10B7-F11F-6F6C08200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1181" y="3789040"/>
            <a:ext cx="2185220" cy="2150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엔티티의 분류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엔티티의 배열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관계의 연결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관계명</a:t>
            </a:r>
            <a:r>
              <a:rPr lang="ko-KR" altLang="en-US" sz="1400" dirty="0"/>
              <a:t> 표기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관계의 기수성 표기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관계의 </a:t>
            </a:r>
            <a:r>
              <a:rPr lang="ko-KR" altLang="en-US" sz="1400" dirty="0" err="1"/>
              <a:t>선택성</a:t>
            </a:r>
            <a:r>
              <a:rPr lang="ko-KR" altLang="en-US" sz="1400" dirty="0"/>
              <a:t> 표기</a:t>
            </a: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xmlns="" id="{BD884851-90BA-83C0-5D28-E14710C3FDFF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1988840"/>
            <a:ext cx="1358900" cy="806450"/>
            <a:chOff x="748" y="1468"/>
            <a:chExt cx="856" cy="508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C5E03569-496D-AA83-CF09-DB12C506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600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xmlns="" id="{2B60A1BA-6CE5-A846-DE31-A09B4D3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564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xmlns="" id="{7DFB8C6D-789F-52B0-468B-AF36E90F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1516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xmlns="" id="{48C43412-53F2-EF28-13B8-80483914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468"/>
              <a:ext cx="712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 체</a:t>
              </a:r>
            </a:p>
          </p:txBody>
        </p:sp>
      </p:grpSp>
      <p:grpSp>
        <p:nvGrpSpPr>
          <p:cNvPr id="37" name="Group 38">
            <a:extLst>
              <a:ext uri="{FF2B5EF4-FFF2-40B4-BE49-F238E27FC236}">
                <a16:creationId xmlns:a16="http://schemas.microsoft.com/office/drawing/2014/main" xmlns="" id="{6DAD25DE-B099-DDA7-5EDE-FBAA1B0018B3}"/>
              </a:ext>
            </a:extLst>
          </p:cNvPr>
          <p:cNvGrpSpPr>
            <a:grpSpLocks/>
          </p:cNvGrpSpPr>
          <p:nvPr/>
        </p:nvGrpSpPr>
        <p:grpSpPr bwMode="auto">
          <a:xfrm>
            <a:off x="524694" y="3646190"/>
            <a:ext cx="1244600" cy="1206500"/>
            <a:chOff x="784" y="2512"/>
            <a:chExt cx="784" cy="760"/>
          </a:xfrm>
        </p:grpSpPr>
        <p:sp>
          <p:nvSpPr>
            <p:cNvPr id="38" name="Oval 11">
              <a:extLst>
                <a:ext uri="{FF2B5EF4-FFF2-40B4-BE49-F238E27FC236}">
                  <a16:creationId xmlns:a16="http://schemas.microsoft.com/office/drawing/2014/main" xmlns="" id="{7E1B78FA-3AF9-2494-E3F1-B98DF7FF1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656"/>
              <a:ext cx="65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 계</a:t>
              </a:r>
            </a:p>
            <a:p>
              <a:pPr algn="ctr"/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Group 17">
              <a:extLst>
                <a:ext uri="{FF2B5EF4-FFF2-40B4-BE49-F238E27FC236}">
                  <a16:creationId xmlns:a16="http://schemas.microsoft.com/office/drawing/2014/main" xmlns="" id="{2D06CCF7-001C-725E-9464-58C9AF123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2964"/>
              <a:ext cx="325" cy="133"/>
              <a:chOff x="1080" y="2964"/>
              <a:chExt cx="325" cy="133"/>
            </a:xfrm>
          </p:grpSpPr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xmlns="" id="{C943B3E6-21BB-7565-8EB0-04471747B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" y="3030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xmlns="" id="{4BD6A2C5-483F-392E-E61D-A227B86C2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2964"/>
                <a:ext cx="79" cy="67"/>
              </a:xfrm>
              <a:custGeom>
                <a:avLst/>
                <a:gdLst>
                  <a:gd name="T0" fmla="*/ 0 w 79"/>
                  <a:gd name="T1" fmla="*/ 66 h 67"/>
                  <a:gd name="T2" fmla="*/ 78 w 79"/>
                  <a:gd name="T3" fmla="*/ 0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66"/>
                    </a:moveTo>
                    <a:lnTo>
                      <a:pt x="7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4" name="Freeform 14">
                <a:extLst>
                  <a:ext uri="{FF2B5EF4-FFF2-40B4-BE49-F238E27FC236}">
                    <a16:creationId xmlns:a16="http://schemas.microsoft.com/office/drawing/2014/main" xmlns="" id="{EA28BB1B-F1B7-D252-9C51-11BC38C03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" y="3030"/>
                <a:ext cx="79" cy="67"/>
              </a:xfrm>
              <a:custGeom>
                <a:avLst/>
                <a:gdLst>
                  <a:gd name="T0" fmla="*/ 0 w 79"/>
                  <a:gd name="T1" fmla="*/ 0 h 67"/>
                  <a:gd name="T2" fmla="*/ 78 w 79"/>
                  <a:gd name="T3" fmla="*/ 66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0"/>
                    </a:moveTo>
                    <a:lnTo>
                      <a:pt x="78" y="6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5" name="Line 15">
                <a:extLst>
                  <a:ext uri="{FF2B5EF4-FFF2-40B4-BE49-F238E27FC236}">
                    <a16:creationId xmlns:a16="http://schemas.microsoft.com/office/drawing/2014/main" xmlns="" id="{C8CDA034-F944-A230-984E-085C80AC3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5" y="2991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6" name="Line 16">
                <a:extLst>
                  <a:ext uri="{FF2B5EF4-FFF2-40B4-BE49-F238E27FC236}">
                    <a16:creationId xmlns:a16="http://schemas.microsoft.com/office/drawing/2014/main" xmlns="" id="{4803B674-4EB2-3EB6-F03A-2DDCA034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" y="2991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" name="Oval 18">
              <a:extLst>
                <a:ext uri="{FF2B5EF4-FFF2-40B4-BE49-F238E27FC236}">
                  <a16:creationId xmlns:a16="http://schemas.microsoft.com/office/drawing/2014/main" xmlns="" id="{56353F1C-32B1-C495-0ABE-01B8B034C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608"/>
              <a:ext cx="65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 계</a:t>
              </a:r>
            </a:p>
            <a:p>
              <a:pPr algn="ctr"/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Group 24">
              <a:extLst>
                <a:ext uri="{FF2B5EF4-FFF2-40B4-BE49-F238E27FC236}">
                  <a16:creationId xmlns:a16="http://schemas.microsoft.com/office/drawing/2014/main" xmlns="" id="{9B6D294B-D8CF-E370-2CFF-44D59976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2916"/>
              <a:ext cx="325" cy="133"/>
              <a:chOff x="1044" y="2916"/>
              <a:chExt cx="325" cy="133"/>
            </a:xfrm>
          </p:grpSpPr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xmlns="" id="{61F685E5-FC67-D7B2-85A6-23AF226EF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2982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xmlns="" id="{9486B8EF-FE8C-B0F0-F29B-DD005E2C7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916"/>
                <a:ext cx="79" cy="67"/>
              </a:xfrm>
              <a:custGeom>
                <a:avLst/>
                <a:gdLst>
                  <a:gd name="T0" fmla="*/ 0 w 79"/>
                  <a:gd name="T1" fmla="*/ 66 h 67"/>
                  <a:gd name="T2" fmla="*/ 78 w 79"/>
                  <a:gd name="T3" fmla="*/ 0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66"/>
                    </a:moveTo>
                    <a:lnTo>
                      <a:pt x="7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Freeform 21">
                <a:extLst>
                  <a:ext uri="{FF2B5EF4-FFF2-40B4-BE49-F238E27FC236}">
                    <a16:creationId xmlns:a16="http://schemas.microsoft.com/office/drawing/2014/main" xmlns="" id="{1547C2D3-9825-B47C-4943-5B60EAA7B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2982"/>
                <a:ext cx="79" cy="67"/>
              </a:xfrm>
              <a:custGeom>
                <a:avLst/>
                <a:gdLst>
                  <a:gd name="T0" fmla="*/ 0 w 79"/>
                  <a:gd name="T1" fmla="*/ 0 h 67"/>
                  <a:gd name="T2" fmla="*/ 78 w 79"/>
                  <a:gd name="T3" fmla="*/ 66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0"/>
                    </a:moveTo>
                    <a:lnTo>
                      <a:pt x="78" y="6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xmlns="" id="{BFF16D9B-9B7F-3FDA-CA30-27D74E4F8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943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xmlns="" id="{D69BDEA5-302B-62DD-289F-2907928E3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2943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" name="Oval 25">
              <a:extLst>
                <a:ext uri="{FF2B5EF4-FFF2-40B4-BE49-F238E27FC236}">
                  <a16:creationId xmlns:a16="http://schemas.microsoft.com/office/drawing/2014/main" xmlns="" id="{79774903-A00E-C192-1B63-A5BA4766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560"/>
              <a:ext cx="65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 계</a:t>
              </a:r>
            </a:p>
            <a:p>
              <a:pPr algn="ctr"/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Group 31">
              <a:extLst>
                <a:ext uri="{FF2B5EF4-FFF2-40B4-BE49-F238E27FC236}">
                  <a16:creationId xmlns:a16="http://schemas.microsoft.com/office/drawing/2014/main" xmlns="" id="{852D413E-B64A-F5BE-5361-0972A4CAED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2868"/>
              <a:ext cx="325" cy="133"/>
              <a:chOff x="996" y="2868"/>
              <a:chExt cx="325" cy="133"/>
            </a:xfrm>
          </p:grpSpPr>
          <p:sp>
            <p:nvSpPr>
              <p:cNvPr id="52" name="Line 26">
                <a:extLst>
                  <a:ext uri="{FF2B5EF4-FFF2-40B4-BE49-F238E27FC236}">
                    <a16:creationId xmlns:a16="http://schemas.microsoft.com/office/drawing/2014/main" xmlns="" id="{C2668EEC-C901-404D-92D4-41D15FAF8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6" y="2934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xmlns="" id="{102926AC-CC32-4D67-7CE7-1D93F298F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6" y="2868"/>
                <a:ext cx="79" cy="67"/>
              </a:xfrm>
              <a:custGeom>
                <a:avLst/>
                <a:gdLst>
                  <a:gd name="T0" fmla="*/ 0 w 79"/>
                  <a:gd name="T1" fmla="*/ 66 h 67"/>
                  <a:gd name="T2" fmla="*/ 78 w 79"/>
                  <a:gd name="T3" fmla="*/ 0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66"/>
                    </a:moveTo>
                    <a:lnTo>
                      <a:pt x="7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xmlns="" id="{6FF158CE-5A39-2816-49CD-7A019E09D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" y="2934"/>
                <a:ext cx="79" cy="67"/>
              </a:xfrm>
              <a:custGeom>
                <a:avLst/>
                <a:gdLst>
                  <a:gd name="T0" fmla="*/ 0 w 79"/>
                  <a:gd name="T1" fmla="*/ 0 h 67"/>
                  <a:gd name="T2" fmla="*/ 78 w 79"/>
                  <a:gd name="T3" fmla="*/ 66 h 6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9" h="67">
                    <a:moveTo>
                      <a:pt x="0" y="0"/>
                    </a:moveTo>
                    <a:lnTo>
                      <a:pt x="78" y="6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Line 29">
                <a:extLst>
                  <a:ext uri="{FF2B5EF4-FFF2-40B4-BE49-F238E27FC236}">
                    <a16:creationId xmlns:a16="http://schemas.microsoft.com/office/drawing/2014/main" xmlns="" id="{54940129-77B2-95AC-E8CB-1120B5CCE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1" y="2895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xmlns="" id="{BBB9AA66-C3A7-4FC2-88A0-74E73A8E1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2895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5" name="Oval 32">
              <a:extLst>
                <a:ext uri="{FF2B5EF4-FFF2-40B4-BE49-F238E27FC236}">
                  <a16:creationId xmlns:a16="http://schemas.microsoft.com/office/drawing/2014/main" xmlns="" id="{981B2B53-4A20-AED3-2F9E-1B3CC9B2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2512"/>
              <a:ext cx="652" cy="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 계</a:t>
              </a:r>
            </a:p>
            <a:p>
              <a:pPr algn="ctr"/>
              <a:endPara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xmlns="" id="{3BE01EF3-E6B7-186B-771F-E1B5DF69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886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xmlns="" id="{B604272C-5349-8E72-C219-E85FCFC7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" y="2820"/>
              <a:ext cx="79" cy="67"/>
            </a:xfrm>
            <a:custGeom>
              <a:avLst/>
              <a:gdLst>
                <a:gd name="T0" fmla="*/ 0 w 79"/>
                <a:gd name="T1" fmla="*/ 66 h 67"/>
                <a:gd name="T2" fmla="*/ 78 w 79"/>
                <a:gd name="T3" fmla="*/ 0 h 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9" h="67">
                  <a:moveTo>
                    <a:pt x="0" y="66"/>
                  </a:moveTo>
                  <a:lnTo>
                    <a:pt x="7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7E30BD69-1ACB-5A23-04B7-AC28CABA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2886"/>
              <a:ext cx="79" cy="67"/>
            </a:xfrm>
            <a:custGeom>
              <a:avLst/>
              <a:gdLst>
                <a:gd name="T0" fmla="*/ 0 w 79"/>
                <a:gd name="T1" fmla="*/ 0 h 67"/>
                <a:gd name="T2" fmla="*/ 78 w 79"/>
                <a:gd name="T3" fmla="*/ 66 h 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9" h="67">
                  <a:moveTo>
                    <a:pt x="0" y="0"/>
                  </a:moveTo>
                  <a:lnTo>
                    <a:pt x="78" y="6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xmlns="" id="{0F192DF7-15AC-AF61-723A-927BE32B7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2847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xmlns="" id="{953B3A10-CB3E-7B0D-8805-23C55F8DE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" y="2847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Line 39">
            <a:extLst>
              <a:ext uri="{FF2B5EF4-FFF2-40B4-BE49-F238E27FC236}">
                <a16:creationId xmlns:a16="http://schemas.microsoft.com/office/drawing/2014/main" xmlns="" id="{3B02CE26-8B7D-02A5-840D-C0A7CC570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5194" y="2449215"/>
            <a:ext cx="647700" cy="3238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" name="Line 40">
            <a:extLst>
              <a:ext uri="{FF2B5EF4-FFF2-40B4-BE49-F238E27FC236}">
                <a16:creationId xmlns:a16="http://schemas.microsoft.com/office/drawing/2014/main" xmlns="" id="{193C154D-C1EB-3507-577A-6F09CEC9E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5194" y="3973215"/>
            <a:ext cx="647700" cy="3238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AutoShape 41">
            <a:extLst>
              <a:ext uri="{FF2B5EF4-FFF2-40B4-BE49-F238E27FC236}">
                <a16:creationId xmlns:a16="http://schemas.microsoft.com/office/drawing/2014/main" xmlns="" id="{06E2D1FC-F152-092E-A233-82D260CE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094" y="2827040"/>
            <a:ext cx="1987550" cy="977900"/>
          </a:xfrm>
          <a:prstGeom prst="rightArrow">
            <a:avLst>
              <a:gd name="adj1" fmla="val 75009"/>
              <a:gd name="adj2" fmla="val 101633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작성기법</a:t>
            </a:r>
          </a:p>
        </p:txBody>
      </p:sp>
      <p:grpSp>
        <p:nvGrpSpPr>
          <p:cNvPr id="1032" name="Group 131">
            <a:extLst>
              <a:ext uri="{FF2B5EF4-FFF2-40B4-BE49-F238E27FC236}">
                <a16:creationId xmlns:a16="http://schemas.microsoft.com/office/drawing/2014/main" xmlns="" id="{B73455FE-4D6A-D8D5-E4BD-A4A0EB749E2B}"/>
              </a:ext>
            </a:extLst>
          </p:cNvPr>
          <p:cNvGrpSpPr>
            <a:grpSpLocks/>
          </p:cNvGrpSpPr>
          <p:nvPr/>
        </p:nvGrpSpPr>
        <p:grpSpPr bwMode="auto">
          <a:xfrm>
            <a:off x="5176069" y="1922165"/>
            <a:ext cx="3667125" cy="2409825"/>
            <a:chOff x="3714" y="1426"/>
            <a:chExt cx="2310" cy="1518"/>
          </a:xfrm>
        </p:grpSpPr>
        <p:grpSp>
          <p:nvGrpSpPr>
            <p:cNvPr id="1033" name="Group 52">
              <a:extLst>
                <a:ext uri="{FF2B5EF4-FFF2-40B4-BE49-F238E27FC236}">
                  <a16:creationId xmlns:a16="http://schemas.microsoft.com/office/drawing/2014/main" xmlns="" id="{D7CDEB83-23AC-8538-BC81-BBA2B2EAB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" y="1426"/>
              <a:ext cx="2310" cy="1518"/>
              <a:chOff x="3714" y="1426"/>
              <a:chExt cx="2310" cy="1518"/>
            </a:xfrm>
          </p:grpSpPr>
          <p:sp>
            <p:nvSpPr>
              <p:cNvPr id="1112" name="Rectangle 43">
                <a:extLst>
                  <a:ext uri="{FF2B5EF4-FFF2-40B4-BE49-F238E27FC236}">
                    <a16:creationId xmlns:a16="http://schemas.microsoft.com/office/drawing/2014/main" xmlns="" id="{431DDE7D-E5C6-F464-A650-39626A341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867"/>
                <a:ext cx="366" cy="1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주문품목</a:t>
                </a:r>
              </a:p>
            </p:txBody>
          </p:sp>
          <p:sp>
            <p:nvSpPr>
              <p:cNvPr id="1113" name="Rectangle 44">
                <a:extLst>
                  <a:ext uri="{FF2B5EF4-FFF2-40B4-BE49-F238E27FC236}">
                    <a16:creationId xmlns:a16="http://schemas.microsoft.com/office/drawing/2014/main" xmlns="" id="{39B7AA5E-D839-54EC-263B-0E5CFB90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1855"/>
                <a:ext cx="125" cy="10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</a:t>
                </a: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품</a:t>
                </a:r>
              </a:p>
            </p:txBody>
          </p:sp>
          <p:sp>
            <p:nvSpPr>
              <p:cNvPr id="1114" name="Rectangle 45">
                <a:extLst>
                  <a:ext uri="{FF2B5EF4-FFF2-40B4-BE49-F238E27FC236}">
                    <a16:creationId xmlns:a16="http://schemas.microsoft.com/office/drawing/2014/main" xmlns="" id="{42C48B27-9072-BDE2-D498-98789436F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2297"/>
                <a:ext cx="367" cy="1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출하품목</a:t>
                </a:r>
              </a:p>
            </p:txBody>
          </p:sp>
          <p:sp>
            <p:nvSpPr>
              <p:cNvPr id="1115" name="Rectangle 46">
                <a:extLst>
                  <a:ext uri="{FF2B5EF4-FFF2-40B4-BE49-F238E27FC236}">
                    <a16:creationId xmlns:a16="http://schemas.microsoft.com/office/drawing/2014/main" xmlns="" id="{219CFF96-E739-A66C-3280-A621D0CF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1859"/>
                <a:ext cx="842" cy="1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      문</a:t>
                </a:r>
              </a:p>
            </p:txBody>
          </p:sp>
          <p:sp>
            <p:nvSpPr>
              <p:cNvPr id="1116" name="Rectangle 47">
                <a:extLst>
                  <a:ext uri="{FF2B5EF4-FFF2-40B4-BE49-F238E27FC236}">
                    <a16:creationId xmlns:a16="http://schemas.microsoft.com/office/drawing/2014/main" xmlns="" id="{A28BEEEB-6380-71D3-6961-A7FA6B935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1426"/>
                <a:ext cx="270" cy="1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 객</a:t>
                </a:r>
              </a:p>
            </p:txBody>
          </p:sp>
          <p:sp>
            <p:nvSpPr>
              <p:cNvPr id="1117" name="Rectangle 48">
                <a:extLst>
                  <a:ext uri="{FF2B5EF4-FFF2-40B4-BE49-F238E27FC236}">
                    <a16:creationId xmlns:a16="http://schemas.microsoft.com/office/drawing/2014/main" xmlns="" id="{202817B4-3E07-F6F2-09B2-42DB867E6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426"/>
                <a:ext cx="269" cy="1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영업담당자</a:t>
                </a:r>
              </a:p>
            </p:txBody>
          </p:sp>
          <p:sp>
            <p:nvSpPr>
              <p:cNvPr id="1118" name="Rectangle 49">
                <a:extLst>
                  <a:ext uri="{FF2B5EF4-FFF2-40B4-BE49-F238E27FC236}">
                    <a16:creationId xmlns:a16="http://schemas.microsoft.com/office/drawing/2014/main" xmlns="" id="{E2EA245F-92DD-F71B-FDEA-31177F83C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291"/>
                <a:ext cx="842" cy="1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      하</a:t>
                </a:r>
              </a:p>
            </p:txBody>
          </p:sp>
          <p:sp>
            <p:nvSpPr>
              <p:cNvPr id="1119" name="Rectangle 50">
                <a:extLst>
                  <a:ext uri="{FF2B5EF4-FFF2-40B4-BE49-F238E27FC236}">
                    <a16:creationId xmlns:a16="http://schemas.microsoft.com/office/drawing/2014/main" xmlns="" id="{E91D1480-E68C-A9FE-570F-39C193ECD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772"/>
                <a:ext cx="842" cy="1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 품 재 고</a:t>
                </a:r>
              </a:p>
            </p:txBody>
          </p:sp>
          <p:sp>
            <p:nvSpPr>
              <p:cNvPr id="1120" name="Rectangle 51">
                <a:extLst>
                  <a:ext uri="{FF2B5EF4-FFF2-40B4-BE49-F238E27FC236}">
                    <a16:creationId xmlns:a16="http://schemas.microsoft.com/office/drawing/2014/main" xmlns="" id="{F7395ED5-D0C4-FEC1-243E-AC188A98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" y="2287"/>
                <a:ext cx="125" cy="6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창</a:t>
                </a: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</a:t>
                </a:r>
              </a:p>
            </p:txBody>
          </p:sp>
        </p:grpSp>
        <p:grpSp>
          <p:nvGrpSpPr>
            <p:cNvPr id="1034" name="Group 60">
              <a:extLst>
                <a:ext uri="{FF2B5EF4-FFF2-40B4-BE49-F238E27FC236}">
                  <a16:creationId xmlns:a16="http://schemas.microsoft.com/office/drawing/2014/main" xmlns="" id="{1A3D8FFE-269C-8C72-DC99-D66D4BC04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" y="2351"/>
              <a:ext cx="291" cy="58"/>
              <a:chOff x="3846" y="2351"/>
              <a:chExt cx="291" cy="58"/>
            </a:xfrm>
          </p:grpSpPr>
          <p:grpSp>
            <p:nvGrpSpPr>
              <p:cNvPr id="1105" name="Group 58">
                <a:extLst>
                  <a:ext uri="{FF2B5EF4-FFF2-40B4-BE49-F238E27FC236}">
                    <a16:creationId xmlns:a16="http://schemas.microsoft.com/office/drawing/2014/main" xmlns="" id="{F1EF5AD7-7883-9B01-9057-B8348988E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351"/>
                <a:ext cx="291" cy="58"/>
                <a:chOff x="3846" y="2351"/>
                <a:chExt cx="291" cy="58"/>
              </a:xfrm>
            </p:grpSpPr>
            <p:sp>
              <p:nvSpPr>
                <p:cNvPr id="1107" name="Line 53">
                  <a:extLst>
                    <a:ext uri="{FF2B5EF4-FFF2-40B4-BE49-F238E27FC236}">
                      <a16:creationId xmlns:a16="http://schemas.microsoft.com/office/drawing/2014/main" xmlns="" id="{F93F92CB-E92D-49A9-FF34-CF7DB8611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6" y="2380"/>
                  <a:ext cx="2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8" name="Freeform 54">
                  <a:extLst>
                    <a:ext uri="{FF2B5EF4-FFF2-40B4-BE49-F238E27FC236}">
                      <a16:creationId xmlns:a16="http://schemas.microsoft.com/office/drawing/2014/main" xmlns="" id="{B568BAE9-92A5-91FD-F277-E7516DB37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1" y="2351"/>
                  <a:ext cx="70" cy="30"/>
                </a:xfrm>
                <a:custGeom>
                  <a:avLst/>
                  <a:gdLst>
                    <a:gd name="T0" fmla="*/ 0 w 70"/>
                    <a:gd name="T1" fmla="*/ 29 h 30"/>
                    <a:gd name="T2" fmla="*/ 69 w 70"/>
                    <a:gd name="T3" fmla="*/ 0 h 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0" h="30">
                      <a:moveTo>
                        <a:pt x="0" y="29"/>
                      </a:moveTo>
                      <a:lnTo>
                        <a:pt x="69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9" name="Freeform 55">
                  <a:extLst>
                    <a:ext uri="{FF2B5EF4-FFF2-40B4-BE49-F238E27FC236}">
                      <a16:creationId xmlns:a16="http://schemas.microsoft.com/office/drawing/2014/main" xmlns="" id="{293BAAEE-0533-24B3-0ADB-1610424D3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5" y="2380"/>
                  <a:ext cx="72" cy="29"/>
                </a:xfrm>
                <a:custGeom>
                  <a:avLst/>
                  <a:gdLst>
                    <a:gd name="T0" fmla="*/ 0 w 72"/>
                    <a:gd name="T1" fmla="*/ 0 h 29"/>
                    <a:gd name="T2" fmla="*/ 71 w 72"/>
                    <a:gd name="T3" fmla="*/ 28 h 2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2" h="29">
                      <a:moveTo>
                        <a:pt x="0" y="0"/>
                      </a:moveTo>
                      <a:lnTo>
                        <a:pt x="71" y="28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10" name="Line 56">
                  <a:extLst>
                    <a:ext uri="{FF2B5EF4-FFF2-40B4-BE49-F238E27FC236}">
                      <a16:creationId xmlns:a16="http://schemas.microsoft.com/office/drawing/2014/main" xmlns="" id="{EB530E8C-F9C7-EE12-2DCA-5D0E1251D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6" y="2362"/>
                  <a:ext cx="0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11" name="Line 57">
                  <a:extLst>
                    <a:ext uri="{FF2B5EF4-FFF2-40B4-BE49-F238E27FC236}">
                      <a16:creationId xmlns:a16="http://schemas.microsoft.com/office/drawing/2014/main" xmlns="" id="{0D8E7A81-0E2F-6B5B-B009-ACDA0B994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5" y="2362"/>
                  <a:ext cx="0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06" name="Oval 59">
                <a:extLst>
                  <a:ext uri="{FF2B5EF4-FFF2-40B4-BE49-F238E27FC236}">
                    <a16:creationId xmlns:a16="http://schemas.microsoft.com/office/drawing/2014/main" xmlns="" id="{8B7AB9E2-62D3-7934-6501-93A6E643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2362"/>
                <a:ext cx="20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35" name="Group 68">
              <a:extLst>
                <a:ext uri="{FF2B5EF4-FFF2-40B4-BE49-F238E27FC236}">
                  <a16:creationId xmlns:a16="http://schemas.microsoft.com/office/drawing/2014/main" xmlns="" id="{57F08D7E-5456-1652-8557-CD947AE58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5" y="2032"/>
              <a:ext cx="68" cy="258"/>
              <a:chOff x="4525" y="2032"/>
              <a:chExt cx="68" cy="258"/>
            </a:xfrm>
          </p:grpSpPr>
          <p:grpSp>
            <p:nvGrpSpPr>
              <p:cNvPr id="1098" name="Group 66">
                <a:extLst>
                  <a:ext uri="{FF2B5EF4-FFF2-40B4-BE49-F238E27FC236}">
                    <a16:creationId xmlns:a16="http://schemas.microsoft.com/office/drawing/2014/main" xmlns="" id="{B7C2C87E-E8C0-C09F-74BC-DE7CF8E78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5" y="2032"/>
                <a:ext cx="68" cy="258"/>
                <a:chOff x="4525" y="2032"/>
                <a:chExt cx="68" cy="258"/>
              </a:xfrm>
            </p:grpSpPr>
            <p:sp>
              <p:nvSpPr>
                <p:cNvPr id="1100" name="Line 61">
                  <a:extLst>
                    <a:ext uri="{FF2B5EF4-FFF2-40B4-BE49-F238E27FC236}">
                      <a16:creationId xmlns:a16="http://schemas.microsoft.com/office/drawing/2014/main" xmlns="" id="{13DC61B4-C7B7-2576-2549-5ADBE1F0C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8" y="2032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1" name="Freeform 62">
                  <a:extLst>
                    <a:ext uri="{FF2B5EF4-FFF2-40B4-BE49-F238E27FC236}">
                      <a16:creationId xmlns:a16="http://schemas.microsoft.com/office/drawing/2014/main" xmlns="" id="{A581F354-9F50-9B71-0F18-984D739D9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8" y="2222"/>
                  <a:ext cx="35" cy="63"/>
                </a:xfrm>
                <a:custGeom>
                  <a:avLst/>
                  <a:gdLst>
                    <a:gd name="T0" fmla="*/ 0 w 35"/>
                    <a:gd name="T1" fmla="*/ 0 h 63"/>
                    <a:gd name="T2" fmla="*/ 34 w 35"/>
                    <a:gd name="T3" fmla="*/ 62 h 6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" h="63">
                      <a:moveTo>
                        <a:pt x="0" y="0"/>
                      </a:moveTo>
                      <a:lnTo>
                        <a:pt x="34" y="6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2" name="Freeform 63">
                  <a:extLst>
                    <a:ext uri="{FF2B5EF4-FFF2-40B4-BE49-F238E27FC236}">
                      <a16:creationId xmlns:a16="http://schemas.microsoft.com/office/drawing/2014/main" xmlns="" id="{4537CAD8-DD98-79FE-1BE5-F85AF8B8A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5" y="2227"/>
                  <a:ext cx="34" cy="63"/>
                </a:xfrm>
                <a:custGeom>
                  <a:avLst/>
                  <a:gdLst>
                    <a:gd name="T0" fmla="*/ 33 w 34"/>
                    <a:gd name="T1" fmla="*/ 0 h 63"/>
                    <a:gd name="T2" fmla="*/ 0 w 34"/>
                    <a:gd name="T3" fmla="*/ 62 h 6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4" h="63">
                      <a:moveTo>
                        <a:pt x="33" y="0"/>
                      </a:moveTo>
                      <a:lnTo>
                        <a:pt x="0" y="6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3" name="Line 64">
                  <a:extLst>
                    <a:ext uri="{FF2B5EF4-FFF2-40B4-BE49-F238E27FC236}">
                      <a16:creationId xmlns:a16="http://schemas.microsoft.com/office/drawing/2014/main" xmlns="" id="{50E55C8E-7EAD-B7FD-23F5-A649338F4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39" y="2068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4" name="Line 65">
                  <a:extLst>
                    <a:ext uri="{FF2B5EF4-FFF2-40B4-BE49-F238E27FC236}">
                      <a16:creationId xmlns:a16="http://schemas.microsoft.com/office/drawing/2014/main" xmlns="" id="{DA5B38A3-B29D-D2EF-CEFB-A24196C0C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39" y="2050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99" name="Oval 67">
                <a:extLst>
                  <a:ext uri="{FF2B5EF4-FFF2-40B4-BE49-F238E27FC236}">
                    <a16:creationId xmlns:a16="http://schemas.microsoft.com/office/drawing/2014/main" xmlns="" id="{E6D80F17-55CE-E1DE-970A-379836C81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2210"/>
                <a:ext cx="19" cy="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36" name="Group 76">
              <a:extLst>
                <a:ext uri="{FF2B5EF4-FFF2-40B4-BE49-F238E27FC236}">
                  <a16:creationId xmlns:a16="http://schemas.microsoft.com/office/drawing/2014/main" xmlns="" id="{CF465568-7310-4F2C-7CA9-41CC97AD9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" y="2836"/>
              <a:ext cx="292" cy="58"/>
              <a:chOff x="3848" y="2836"/>
              <a:chExt cx="292" cy="58"/>
            </a:xfrm>
          </p:grpSpPr>
          <p:grpSp>
            <p:nvGrpSpPr>
              <p:cNvPr id="1091" name="Group 74">
                <a:extLst>
                  <a:ext uri="{FF2B5EF4-FFF2-40B4-BE49-F238E27FC236}">
                    <a16:creationId xmlns:a16="http://schemas.microsoft.com/office/drawing/2014/main" xmlns="" id="{3988FDA8-1312-8A1B-7CC5-7D019C48B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8" y="2836"/>
                <a:ext cx="292" cy="58"/>
                <a:chOff x="3848" y="2836"/>
                <a:chExt cx="292" cy="58"/>
              </a:xfrm>
            </p:grpSpPr>
            <p:sp>
              <p:nvSpPr>
                <p:cNvPr id="1093" name="Line 69">
                  <a:extLst>
                    <a:ext uri="{FF2B5EF4-FFF2-40B4-BE49-F238E27FC236}">
                      <a16:creationId xmlns:a16="http://schemas.microsoft.com/office/drawing/2014/main" xmlns="" id="{9BF29C78-9C6C-EBF5-EAA4-5AB666DD2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2864"/>
                  <a:ext cx="2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4" name="Freeform 70">
                  <a:extLst>
                    <a:ext uri="{FF2B5EF4-FFF2-40B4-BE49-F238E27FC236}">
                      <a16:creationId xmlns:a16="http://schemas.microsoft.com/office/drawing/2014/main" xmlns="" id="{45BCE873-668C-3324-F447-C0BA2AAAE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4" y="2836"/>
                  <a:ext cx="70" cy="29"/>
                </a:xfrm>
                <a:custGeom>
                  <a:avLst/>
                  <a:gdLst>
                    <a:gd name="T0" fmla="*/ 0 w 70"/>
                    <a:gd name="T1" fmla="*/ 28 h 29"/>
                    <a:gd name="T2" fmla="*/ 69 w 70"/>
                    <a:gd name="T3" fmla="*/ 0 h 2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0" h="29">
                      <a:moveTo>
                        <a:pt x="0" y="28"/>
                      </a:moveTo>
                      <a:lnTo>
                        <a:pt x="69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5" name="Freeform 71">
                  <a:extLst>
                    <a:ext uri="{FF2B5EF4-FFF2-40B4-BE49-F238E27FC236}">
                      <a16:creationId xmlns:a16="http://schemas.microsoft.com/office/drawing/2014/main" xmlns="" id="{3C8A75C1-1685-2A0B-01B6-522E1216A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9" y="2864"/>
                  <a:ext cx="71" cy="30"/>
                </a:xfrm>
                <a:custGeom>
                  <a:avLst/>
                  <a:gdLst>
                    <a:gd name="T0" fmla="*/ 0 w 71"/>
                    <a:gd name="T1" fmla="*/ 0 h 30"/>
                    <a:gd name="T2" fmla="*/ 70 w 71"/>
                    <a:gd name="T3" fmla="*/ 29 h 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1" h="30">
                      <a:moveTo>
                        <a:pt x="0" y="0"/>
                      </a:moveTo>
                      <a:lnTo>
                        <a:pt x="70" y="2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6" name="Line 72">
                  <a:extLst>
                    <a:ext uri="{FF2B5EF4-FFF2-40B4-BE49-F238E27FC236}">
                      <a16:creationId xmlns:a16="http://schemas.microsoft.com/office/drawing/2014/main" xmlns="" id="{CA6DEBFB-2B8A-2666-4445-AE582C1A5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9" y="2848"/>
                  <a:ext cx="0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7" name="Line 73">
                  <a:extLst>
                    <a:ext uri="{FF2B5EF4-FFF2-40B4-BE49-F238E27FC236}">
                      <a16:creationId xmlns:a16="http://schemas.microsoft.com/office/drawing/2014/main" xmlns="" id="{A033F9E6-48CE-297C-065B-14783693C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8" y="2848"/>
                  <a:ext cx="0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92" name="Oval 75">
                <a:extLst>
                  <a:ext uri="{FF2B5EF4-FFF2-40B4-BE49-F238E27FC236}">
                    <a16:creationId xmlns:a16="http://schemas.microsoft.com/office/drawing/2014/main" xmlns="" id="{4B149C6E-FF6E-8EC2-23B7-2F729EFDC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2846"/>
                <a:ext cx="21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37" name="Group 84">
              <a:extLst>
                <a:ext uri="{FF2B5EF4-FFF2-40B4-BE49-F238E27FC236}">
                  <a16:creationId xmlns:a16="http://schemas.microsoft.com/office/drawing/2014/main" xmlns="" id="{8DD8F1FF-C516-C1C7-A0F3-0DB5A0A7B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0" y="2349"/>
              <a:ext cx="278" cy="52"/>
              <a:chOff x="5620" y="2349"/>
              <a:chExt cx="278" cy="52"/>
            </a:xfrm>
          </p:grpSpPr>
          <p:grpSp>
            <p:nvGrpSpPr>
              <p:cNvPr id="1084" name="Group 82">
                <a:extLst>
                  <a:ext uri="{FF2B5EF4-FFF2-40B4-BE49-F238E27FC236}">
                    <a16:creationId xmlns:a16="http://schemas.microsoft.com/office/drawing/2014/main" xmlns="" id="{FE8B828C-F9A8-1028-9198-9CA546652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0" y="2349"/>
                <a:ext cx="278" cy="52"/>
                <a:chOff x="5620" y="2349"/>
                <a:chExt cx="278" cy="52"/>
              </a:xfrm>
            </p:grpSpPr>
            <p:sp>
              <p:nvSpPr>
                <p:cNvPr id="1086" name="Line 77">
                  <a:extLst>
                    <a:ext uri="{FF2B5EF4-FFF2-40B4-BE49-F238E27FC236}">
                      <a16:creationId xmlns:a16="http://schemas.microsoft.com/office/drawing/2014/main" xmlns="" id="{92013DD9-BE52-5F9B-8D62-0ADBA6E96C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25" y="2375"/>
                  <a:ext cx="27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7" name="Freeform 78">
                  <a:extLst>
                    <a:ext uri="{FF2B5EF4-FFF2-40B4-BE49-F238E27FC236}">
                      <a16:creationId xmlns:a16="http://schemas.microsoft.com/office/drawing/2014/main" xmlns="" id="{79E4A076-D120-E75E-4150-E7B89A452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5" y="2349"/>
                  <a:ext cx="68" cy="27"/>
                </a:xfrm>
                <a:custGeom>
                  <a:avLst/>
                  <a:gdLst>
                    <a:gd name="T0" fmla="*/ 67 w 68"/>
                    <a:gd name="T1" fmla="*/ 26 h 27"/>
                    <a:gd name="T2" fmla="*/ 0 w 68"/>
                    <a:gd name="T3" fmla="*/ 0 h 2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8" h="27">
                      <a:moveTo>
                        <a:pt x="67" y="2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8" name="Freeform 79">
                  <a:extLst>
                    <a:ext uri="{FF2B5EF4-FFF2-40B4-BE49-F238E27FC236}">
                      <a16:creationId xmlns:a16="http://schemas.microsoft.com/office/drawing/2014/main" xmlns="" id="{8D830978-FAD3-D316-229B-56E31FD95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0" y="2375"/>
                  <a:ext cx="69" cy="26"/>
                </a:xfrm>
                <a:custGeom>
                  <a:avLst/>
                  <a:gdLst>
                    <a:gd name="T0" fmla="*/ 68 w 69"/>
                    <a:gd name="T1" fmla="*/ 0 h 26"/>
                    <a:gd name="T2" fmla="*/ 0 w 69"/>
                    <a:gd name="T3" fmla="*/ 25 h 2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9" h="26">
                      <a:moveTo>
                        <a:pt x="68" y="0"/>
                      </a:moveTo>
                      <a:lnTo>
                        <a:pt x="0" y="25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9" name="Line 80">
                  <a:extLst>
                    <a:ext uri="{FF2B5EF4-FFF2-40B4-BE49-F238E27FC236}">
                      <a16:creationId xmlns:a16="http://schemas.microsoft.com/office/drawing/2014/main" xmlns="" id="{3270147E-AFD2-993A-93A6-182B917BE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2359"/>
                  <a:ext cx="0" cy="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0" name="Line 81">
                  <a:extLst>
                    <a:ext uri="{FF2B5EF4-FFF2-40B4-BE49-F238E27FC236}">
                      <a16:creationId xmlns:a16="http://schemas.microsoft.com/office/drawing/2014/main" xmlns="" id="{EE8EFD19-A676-3378-97DC-C1D285D89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2359"/>
                  <a:ext cx="0" cy="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85" name="Oval 83">
                <a:extLst>
                  <a:ext uri="{FF2B5EF4-FFF2-40B4-BE49-F238E27FC236}">
                    <a16:creationId xmlns:a16="http://schemas.microsoft.com/office/drawing/2014/main" xmlns="" id="{056E9ECA-04D1-7956-E65C-B8FEA627D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" y="2359"/>
                <a:ext cx="1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38" name="Group 92">
              <a:extLst>
                <a:ext uri="{FF2B5EF4-FFF2-40B4-BE49-F238E27FC236}">
                  <a16:creationId xmlns:a16="http://schemas.microsoft.com/office/drawing/2014/main" xmlns="" id="{07231129-766B-32D9-F4D7-C1C1DAC65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9" y="1921"/>
              <a:ext cx="277" cy="52"/>
              <a:chOff x="5619" y="1921"/>
              <a:chExt cx="277" cy="52"/>
            </a:xfrm>
          </p:grpSpPr>
          <p:grpSp>
            <p:nvGrpSpPr>
              <p:cNvPr id="1077" name="Group 90">
                <a:extLst>
                  <a:ext uri="{FF2B5EF4-FFF2-40B4-BE49-F238E27FC236}">
                    <a16:creationId xmlns:a16="http://schemas.microsoft.com/office/drawing/2014/main" xmlns="" id="{84599696-8B71-CCE2-ED1B-F98A49ABA7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9" y="1921"/>
                <a:ext cx="277" cy="52"/>
                <a:chOff x="5619" y="1921"/>
                <a:chExt cx="277" cy="52"/>
              </a:xfrm>
            </p:grpSpPr>
            <p:sp>
              <p:nvSpPr>
                <p:cNvPr id="1079" name="Line 85">
                  <a:extLst>
                    <a:ext uri="{FF2B5EF4-FFF2-40B4-BE49-F238E27FC236}">
                      <a16:creationId xmlns:a16="http://schemas.microsoft.com/office/drawing/2014/main" xmlns="" id="{BBB509B5-38D2-99EE-9379-D95A7048D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25" y="1947"/>
                  <a:ext cx="2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0" name="Freeform 86">
                  <a:extLst>
                    <a:ext uri="{FF2B5EF4-FFF2-40B4-BE49-F238E27FC236}">
                      <a16:creationId xmlns:a16="http://schemas.microsoft.com/office/drawing/2014/main" xmlns="" id="{9C096D69-0C69-4C6F-1E82-6468751A0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5" y="1921"/>
                  <a:ext cx="66" cy="27"/>
                </a:xfrm>
                <a:custGeom>
                  <a:avLst/>
                  <a:gdLst>
                    <a:gd name="T0" fmla="*/ 65 w 66"/>
                    <a:gd name="T1" fmla="*/ 26 h 27"/>
                    <a:gd name="T2" fmla="*/ 0 w 66"/>
                    <a:gd name="T3" fmla="*/ 0 h 2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6" h="27">
                      <a:moveTo>
                        <a:pt x="65" y="2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1" name="Freeform 87">
                  <a:extLst>
                    <a:ext uri="{FF2B5EF4-FFF2-40B4-BE49-F238E27FC236}">
                      <a16:creationId xmlns:a16="http://schemas.microsoft.com/office/drawing/2014/main" xmlns="" id="{589AFAA4-D257-258C-E5C7-DEB0853D9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9" y="1947"/>
                  <a:ext cx="68" cy="26"/>
                </a:xfrm>
                <a:custGeom>
                  <a:avLst/>
                  <a:gdLst>
                    <a:gd name="T0" fmla="*/ 67 w 68"/>
                    <a:gd name="T1" fmla="*/ 0 h 26"/>
                    <a:gd name="T2" fmla="*/ 0 w 68"/>
                    <a:gd name="T3" fmla="*/ 25 h 2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8" h="26">
                      <a:moveTo>
                        <a:pt x="67" y="0"/>
                      </a:moveTo>
                      <a:lnTo>
                        <a:pt x="0" y="25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2" name="Line 88">
                  <a:extLst>
                    <a:ext uri="{FF2B5EF4-FFF2-40B4-BE49-F238E27FC236}">
                      <a16:creationId xmlns:a16="http://schemas.microsoft.com/office/drawing/2014/main" xmlns="" id="{633A5A67-C027-9FAD-ED9F-6FE37BF66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1932"/>
                  <a:ext cx="0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83" name="Line 89">
                  <a:extLst>
                    <a:ext uri="{FF2B5EF4-FFF2-40B4-BE49-F238E27FC236}">
                      <a16:creationId xmlns:a16="http://schemas.microsoft.com/office/drawing/2014/main" xmlns="" id="{783DFDB5-A8D8-E37B-6387-E0D5CC560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1932"/>
                  <a:ext cx="0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78" name="Oval 91">
                <a:extLst>
                  <a:ext uri="{FF2B5EF4-FFF2-40B4-BE49-F238E27FC236}">
                    <a16:creationId xmlns:a16="http://schemas.microsoft.com/office/drawing/2014/main" xmlns="" id="{1394F431-3863-E977-9A73-DF728BAA4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" y="1931"/>
                <a:ext cx="1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39" name="Group 100">
              <a:extLst>
                <a:ext uri="{FF2B5EF4-FFF2-40B4-BE49-F238E27FC236}">
                  <a16:creationId xmlns:a16="http://schemas.microsoft.com/office/drawing/2014/main" xmlns="" id="{00342230-BFF6-667A-EB0A-BCB287539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1595"/>
              <a:ext cx="68" cy="256"/>
              <a:chOff x="4814" y="1595"/>
              <a:chExt cx="68" cy="256"/>
            </a:xfrm>
          </p:grpSpPr>
          <p:grpSp>
            <p:nvGrpSpPr>
              <p:cNvPr id="1070" name="Group 98">
                <a:extLst>
                  <a:ext uri="{FF2B5EF4-FFF2-40B4-BE49-F238E27FC236}">
                    <a16:creationId xmlns:a16="http://schemas.microsoft.com/office/drawing/2014/main" xmlns="" id="{88D3A975-1985-145D-BF8C-3583D89DF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4" y="1595"/>
                <a:ext cx="68" cy="256"/>
                <a:chOff x="4814" y="1595"/>
                <a:chExt cx="68" cy="256"/>
              </a:xfrm>
            </p:grpSpPr>
            <p:sp>
              <p:nvSpPr>
                <p:cNvPr id="1072" name="Line 93">
                  <a:extLst>
                    <a:ext uri="{FF2B5EF4-FFF2-40B4-BE49-F238E27FC236}">
                      <a16:creationId xmlns:a16="http://schemas.microsoft.com/office/drawing/2014/main" xmlns="" id="{4A3C9A6D-E1B5-FE10-6C91-B6F491C4C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7" y="1595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3" name="Freeform 94">
                  <a:extLst>
                    <a:ext uri="{FF2B5EF4-FFF2-40B4-BE49-F238E27FC236}">
                      <a16:creationId xmlns:a16="http://schemas.microsoft.com/office/drawing/2014/main" xmlns="" id="{37C78895-002B-0C0B-0996-F92718F74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" y="1784"/>
                  <a:ext cx="35" cy="62"/>
                </a:xfrm>
                <a:custGeom>
                  <a:avLst/>
                  <a:gdLst>
                    <a:gd name="T0" fmla="*/ 0 w 35"/>
                    <a:gd name="T1" fmla="*/ 0 h 62"/>
                    <a:gd name="T2" fmla="*/ 34 w 35"/>
                    <a:gd name="T3" fmla="*/ 61 h 6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" h="62">
                      <a:moveTo>
                        <a:pt x="0" y="0"/>
                      </a:moveTo>
                      <a:lnTo>
                        <a:pt x="34" y="61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4" name="Freeform 95">
                  <a:extLst>
                    <a:ext uri="{FF2B5EF4-FFF2-40B4-BE49-F238E27FC236}">
                      <a16:creationId xmlns:a16="http://schemas.microsoft.com/office/drawing/2014/main" xmlns="" id="{1057AB12-CCC2-6026-21C0-BCC73A2DC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" y="1789"/>
                  <a:ext cx="34" cy="62"/>
                </a:xfrm>
                <a:custGeom>
                  <a:avLst/>
                  <a:gdLst>
                    <a:gd name="T0" fmla="*/ 33 w 34"/>
                    <a:gd name="T1" fmla="*/ 0 h 62"/>
                    <a:gd name="T2" fmla="*/ 0 w 34"/>
                    <a:gd name="T3" fmla="*/ 61 h 6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4" h="62">
                      <a:moveTo>
                        <a:pt x="33" y="0"/>
                      </a:moveTo>
                      <a:lnTo>
                        <a:pt x="0" y="61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5" name="Line 96">
                  <a:extLst>
                    <a:ext uri="{FF2B5EF4-FFF2-40B4-BE49-F238E27FC236}">
                      <a16:creationId xmlns:a16="http://schemas.microsoft.com/office/drawing/2014/main" xmlns="" id="{194B4A61-5586-029D-EB44-0E636E321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8" y="1630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6" name="Line 97">
                  <a:extLst>
                    <a:ext uri="{FF2B5EF4-FFF2-40B4-BE49-F238E27FC236}">
                      <a16:creationId xmlns:a16="http://schemas.microsoft.com/office/drawing/2014/main" xmlns="" id="{E4A55846-B0EA-CDA4-788F-CF456A30D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8" y="1611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71" name="Oval 99">
                <a:extLst>
                  <a:ext uri="{FF2B5EF4-FFF2-40B4-BE49-F238E27FC236}">
                    <a16:creationId xmlns:a16="http://schemas.microsoft.com/office/drawing/2014/main" xmlns="" id="{2BECA494-F326-F1D2-256F-9E8002B0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" y="1772"/>
                <a:ext cx="19" cy="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40" name="Group 108">
              <a:extLst>
                <a:ext uri="{FF2B5EF4-FFF2-40B4-BE49-F238E27FC236}">
                  <a16:creationId xmlns:a16="http://schemas.microsoft.com/office/drawing/2014/main" xmlns="" id="{5683E2A2-F9E3-60D2-0052-F566F343C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1595"/>
              <a:ext cx="67" cy="256"/>
              <a:chOff x="4237" y="1595"/>
              <a:chExt cx="67" cy="256"/>
            </a:xfrm>
          </p:grpSpPr>
          <p:grpSp>
            <p:nvGrpSpPr>
              <p:cNvPr id="1063" name="Group 106">
                <a:extLst>
                  <a:ext uri="{FF2B5EF4-FFF2-40B4-BE49-F238E27FC236}">
                    <a16:creationId xmlns:a16="http://schemas.microsoft.com/office/drawing/2014/main" xmlns="" id="{A86031E2-BF02-3FA4-E0CA-3F68C6A02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7" y="1595"/>
                <a:ext cx="67" cy="256"/>
                <a:chOff x="4237" y="1595"/>
                <a:chExt cx="67" cy="256"/>
              </a:xfrm>
            </p:grpSpPr>
            <p:sp>
              <p:nvSpPr>
                <p:cNvPr id="1065" name="Line 101">
                  <a:extLst>
                    <a:ext uri="{FF2B5EF4-FFF2-40B4-BE49-F238E27FC236}">
                      <a16:creationId xmlns:a16="http://schemas.microsoft.com/office/drawing/2014/main" xmlns="" id="{D56133A4-5F8E-4D25-C208-11ECE68B3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0" y="1595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66" name="Freeform 102">
                  <a:extLst>
                    <a:ext uri="{FF2B5EF4-FFF2-40B4-BE49-F238E27FC236}">
                      <a16:creationId xmlns:a16="http://schemas.microsoft.com/office/drawing/2014/main" xmlns="" id="{60197A9D-D979-0F6D-4B6B-C53B974A0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0" y="1784"/>
                  <a:ext cx="34" cy="62"/>
                </a:xfrm>
                <a:custGeom>
                  <a:avLst/>
                  <a:gdLst>
                    <a:gd name="T0" fmla="*/ 0 w 34"/>
                    <a:gd name="T1" fmla="*/ 0 h 62"/>
                    <a:gd name="T2" fmla="*/ 33 w 34"/>
                    <a:gd name="T3" fmla="*/ 61 h 6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4" h="62">
                      <a:moveTo>
                        <a:pt x="0" y="0"/>
                      </a:moveTo>
                      <a:lnTo>
                        <a:pt x="33" y="61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67" name="Freeform 103">
                  <a:extLst>
                    <a:ext uri="{FF2B5EF4-FFF2-40B4-BE49-F238E27FC236}">
                      <a16:creationId xmlns:a16="http://schemas.microsoft.com/office/drawing/2014/main" xmlns="" id="{88205C04-5072-D799-0A49-9B7F7FC7C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7" y="1789"/>
                  <a:ext cx="34" cy="62"/>
                </a:xfrm>
                <a:custGeom>
                  <a:avLst/>
                  <a:gdLst>
                    <a:gd name="T0" fmla="*/ 33 w 34"/>
                    <a:gd name="T1" fmla="*/ 0 h 62"/>
                    <a:gd name="T2" fmla="*/ 0 w 34"/>
                    <a:gd name="T3" fmla="*/ 61 h 6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4" h="62">
                      <a:moveTo>
                        <a:pt x="33" y="0"/>
                      </a:moveTo>
                      <a:lnTo>
                        <a:pt x="0" y="61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68" name="Line 104">
                  <a:extLst>
                    <a:ext uri="{FF2B5EF4-FFF2-40B4-BE49-F238E27FC236}">
                      <a16:creationId xmlns:a16="http://schemas.microsoft.com/office/drawing/2014/main" xmlns="" id="{D48D0EF3-B1E3-2759-8E58-0F4CC0B7A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0" y="1630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69" name="Line 105">
                  <a:extLst>
                    <a:ext uri="{FF2B5EF4-FFF2-40B4-BE49-F238E27FC236}">
                      <a16:creationId xmlns:a16="http://schemas.microsoft.com/office/drawing/2014/main" xmlns="" id="{B21856B0-2C35-46F3-214D-CCC16F157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0" y="1611"/>
                  <a:ext cx="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64" name="Oval 107">
                <a:extLst>
                  <a:ext uri="{FF2B5EF4-FFF2-40B4-BE49-F238E27FC236}">
                    <a16:creationId xmlns:a16="http://schemas.microsoft.com/office/drawing/2014/main" xmlns="" id="{55936A24-8021-F59C-B2CB-E9E2A4C94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772"/>
                <a:ext cx="18" cy="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41" name="Group 115">
              <a:extLst>
                <a:ext uri="{FF2B5EF4-FFF2-40B4-BE49-F238E27FC236}">
                  <a16:creationId xmlns:a16="http://schemas.microsoft.com/office/drawing/2014/main" xmlns="" id="{A896DCA2-D5AA-8CDF-A217-BB55DF2C7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7" y="1912"/>
              <a:ext cx="270" cy="66"/>
              <a:chOff x="4987" y="1912"/>
              <a:chExt cx="270" cy="66"/>
            </a:xfrm>
          </p:grpSpPr>
          <p:sp>
            <p:nvSpPr>
              <p:cNvPr id="1057" name="Line 109">
                <a:extLst>
                  <a:ext uri="{FF2B5EF4-FFF2-40B4-BE49-F238E27FC236}">
                    <a16:creationId xmlns:a16="http://schemas.microsoft.com/office/drawing/2014/main" xmlns="" id="{D1680254-4D7B-42A1-3EDE-BA3C5114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7" y="1945"/>
                <a:ext cx="2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8" name="Freeform 110">
                <a:extLst>
                  <a:ext uri="{FF2B5EF4-FFF2-40B4-BE49-F238E27FC236}">
                    <a16:creationId xmlns:a16="http://schemas.microsoft.com/office/drawing/2014/main" xmlns="" id="{2066DBC1-7C76-E2E1-DBAF-16B09368D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7" y="1912"/>
                <a:ext cx="65" cy="34"/>
              </a:xfrm>
              <a:custGeom>
                <a:avLst/>
                <a:gdLst>
                  <a:gd name="T0" fmla="*/ 0 w 65"/>
                  <a:gd name="T1" fmla="*/ 33 h 34"/>
                  <a:gd name="T2" fmla="*/ 64 w 65"/>
                  <a:gd name="T3" fmla="*/ 0 h 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" h="34">
                    <a:moveTo>
                      <a:pt x="0" y="33"/>
                    </a:moveTo>
                    <a:lnTo>
                      <a:pt x="64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9" name="Freeform 111">
                <a:extLst>
                  <a:ext uri="{FF2B5EF4-FFF2-40B4-BE49-F238E27FC236}">
                    <a16:creationId xmlns:a16="http://schemas.microsoft.com/office/drawing/2014/main" xmlns="" id="{13797BFF-ED7A-46E9-5CF1-AA121A370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1" y="1945"/>
                <a:ext cx="66" cy="33"/>
              </a:xfrm>
              <a:custGeom>
                <a:avLst/>
                <a:gdLst>
                  <a:gd name="T0" fmla="*/ 0 w 66"/>
                  <a:gd name="T1" fmla="*/ 0 h 33"/>
                  <a:gd name="T2" fmla="*/ 65 w 66"/>
                  <a:gd name="T3" fmla="*/ 32 h 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" h="33">
                    <a:moveTo>
                      <a:pt x="0" y="0"/>
                    </a:moveTo>
                    <a:lnTo>
                      <a:pt x="65" y="3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0" name="Line 112">
                <a:extLst>
                  <a:ext uri="{FF2B5EF4-FFF2-40B4-BE49-F238E27FC236}">
                    <a16:creationId xmlns:a16="http://schemas.microsoft.com/office/drawing/2014/main" xmlns="" id="{E4C2F7E0-B866-47A5-4282-E40A22288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4" y="1926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1" name="Line 113">
                <a:extLst>
                  <a:ext uri="{FF2B5EF4-FFF2-40B4-BE49-F238E27FC236}">
                    <a16:creationId xmlns:a16="http://schemas.microsoft.com/office/drawing/2014/main" xmlns="" id="{444D84D0-483A-6A43-1FD2-FE6A71835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5" y="1926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2" name="Line 114">
                <a:extLst>
                  <a:ext uri="{FF2B5EF4-FFF2-40B4-BE49-F238E27FC236}">
                    <a16:creationId xmlns:a16="http://schemas.microsoft.com/office/drawing/2014/main" xmlns="" id="{1BD4C812-71C1-F037-E52A-AAB3416CD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0" y="1923"/>
                <a:ext cx="0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42" name="Group 122">
              <a:extLst>
                <a:ext uri="{FF2B5EF4-FFF2-40B4-BE49-F238E27FC236}">
                  <a16:creationId xmlns:a16="http://schemas.microsoft.com/office/drawing/2014/main" xmlns="" id="{E73C7BE4-D257-884C-43BD-079D799CB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6" y="2348"/>
              <a:ext cx="270" cy="67"/>
              <a:chOff x="4986" y="2348"/>
              <a:chExt cx="270" cy="67"/>
            </a:xfrm>
          </p:grpSpPr>
          <p:sp>
            <p:nvSpPr>
              <p:cNvPr id="1051" name="Line 116">
                <a:extLst>
                  <a:ext uri="{FF2B5EF4-FFF2-40B4-BE49-F238E27FC236}">
                    <a16:creationId xmlns:a16="http://schemas.microsoft.com/office/drawing/2014/main" xmlns="" id="{CAC4CDE9-1479-646A-5905-2CB31708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6" y="2381"/>
                <a:ext cx="2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2" name="Freeform 117">
                <a:extLst>
                  <a:ext uri="{FF2B5EF4-FFF2-40B4-BE49-F238E27FC236}">
                    <a16:creationId xmlns:a16="http://schemas.microsoft.com/office/drawing/2014/main" xmlns="" id="{B8631FB3-7C72-AC79-40EF-AB6C5B8C0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" y="2348"/>
                <a:ext cx="65" cy="34"/>
              </a:xfrm>
              <a:custGeom>
                <a:avLst/>
                <a:gdLst>
                  <a:gd name="T0" fmla="*/ 0 w 65"/>
                  <a:gd name="T1" fmla="*/ 33 h 34"/>
                  <a:gd name="T2" fmla="*/ 64 w 65"/>
                  <a:gd name="T3" fmla="*/ 0 h 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" h="34">
                    <a:moveTo>
                      <a:pt x="0" y="33"/>
                    </a:moveTo>
                    <a:lnTo>
                      <a:pt x="64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3" name="Freeform 118">
                <a:extLst>
                  <a:ext uri="{FF2B5EF4-FFF2-40B4-BE49-F238E27FC236}">
                    <a16:creationId xmlns:a16="http://schemas.microsoft.com/office/drawing/2014/main" xmlns="" id="{97D80E96-C7C8-C702-938C-0BF6E5E68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2381"/>
                <a:ext cx="66" cy="34"/>
              </a:xfrm>
              <a:custGeom>
                <a:avLst/>
                <a:gdLst>
                  <a:gd name="T0" fmla="*/ 0 w 66"/>
                  <a:gd name="T1" fmla="*/ 0 h 34"/>
                  <a:gd name="T2" fmla="*/ 65 w 66"/>
                  <a:gd name="T3" fmla="*/ 33 h 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" h="34">
                    <a:moveTo>
                      <a:pt x="0" y="0"/>
                    </a:moveTo>
                    <a:lnTo>
                      <a:pt x="65" y="33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4" name="Line 119">
                <a:extLst>
                  <a:ext uri="{FF2B5EF4-FFF2-40B4-BE49-F238E27FC236}">
                    <a16:creationId xmlns:a16="http://schemas.microsoft.com/office/drawing/2014/main" xmlns="" id="{3308AF62-5815-CA8D-5BBE-867236554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3" y="2362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5" name="Line 120">
                <a:extLst>
                  <a:ext uri="{FF2B5EF4-FFF2-40B4-BE49-F238E27FC236}">
                    <a16:creationId xmlns:a16="http://schemas.microsoft.com/office/drawing/2014/main" xmlns="" id="{EE434B6D-15D7-C80C-248F-153946D1D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4" y="2362"/>
                <a:ext cx="0" cy="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6" name="Line 121">
                <a:extLst>
                  <a:ext uri="{FF2B5EF4-FFF2-40B4-BE49-F238E27FC236}">
                    <a16:creationId xmlns:a16="http://schemas.microsoft.com/office/drawing/2014/main" xmlns="" id="{5F717814-490C-A63C-394A-E3F44B3EC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8" y="2359"/>
                <a:ext cx="0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43" name="Group 130">
              <a:extLst>
                <a:ext uri="{FF2B5EF4-FFF2-40B4-BE49-F238E27FC236}">
                  <a16:creationId xmlns:a16="http://schemas.microsoft.com/office/drawing/2014/main" xmlns="" id="{4FB0F117-2CDE-D870-EF57-A5406A052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2" y="2832"/>
              <a:ext cx="910" cy="57"/>
              <a:chOff x="4982" y="2832"/>
              <a:chExt cx="910" cy="57"/>
            </a:xfrm>
          </p:grpSpPr>
          <p:sp>
            <p:nvSpPr>
              <p:cNvPr id="1044" name="Line 123">
                <a:extLst>
                  <a:ext uri="{FF2B5EF4-FFF2-40B4-BE49-F238E27FC236}">
                    <a16:creationId xmlns:a16="http://schemas.microsoft.com/office/drawing/2014/main" xmlns="" id="{90D26134-C2B5-15F9-5275-A22F615D3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88" y="2860"/>
                <a:ext cx="9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5" name="Freeform 124">
                <a:extLst>
                  <a:ext uri="{FF2B5EF4-FFF2-40B4-BE49-F238E27FC236}">
                    <a16:creationId xmlns:a16="http://schemas.microsoft.com/office/drawing/2014/main" xmlns="" id="{46466074-929B-0549-D607-B024983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8" y="2832"/>
                <a:ext cx="70" cy="29"/>
              </a:xfrm>
              <a:custGeom>
                <a:avLst/>
                <a:gdLst>
                  <a:gd name="T0" fmla="*/ 69 w 70"/>
                  <a:gd name="T1" fmla="*/ 28 h 29"/>
                  <a:gd name="T2" fmla="*/ 0 w 70"/>
                  <a:gd name="T3" fmla="*/ 0 h 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" h="29">
                    <a:moveTo>
                      <a:pt x="69" y="28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6" name="Freeform 125">
                <a:extLst>
                  <a:ext uri="{FF2B5EF4-FFF2-40B4-BE49-F238E27FC236}">
                    <a16:creationId xmlns:a16="http://schemas.microsoft.com/office/drawing/2014/main" xmlns="" id="{A71F7451-9851-3B74-6BD3-EF22FB97A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" y="2860"/>
                <a:ext cx="72" cy="29"/>
              </a:xfrm>
              <a:custGeom>
                <a:avLst/>
                <a:gdLst>
                  <a:gd name="T0" fmla="*/ 71 w 72"/>
                  <a:gd name="T1" fmla="*/ 0 h 29"/>
                  <a:gd name="T2" fmla="*/ 0 w 72"/>
                  <a:gd name="T3" fmla="*/ 28 h 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2" h="29">
                    <a:moveTo>
                      <a:pt x="71" y="0"/>
                    </a:moveTo>
                    <a:lnTo>
                      <a:pt x="0" y="2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47" name="Group 128">
                <a:extLst>
                  <a:ext uri="{FF2B5EF4-FFF2-40B4-BE49-F238E27FC236}">
                    <a16:creationId xmlns:a16="http://schemas.microsoft.com/office/drawing/2014/main" xmlns="" id="{2C91A816-4278-FF17-B844-E234E5E547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2" y="2840"/>
                <a:ext cx="20" cy="33"/>
                <a:chOff x="5852" y="2840"/>
                <a:chExt cx="20" cy="33"/>
              </a:xfrm>
            </p:grpSpPr>
            <p:sp>
              <p:nvSpPr>
                <p:cNvPr id="1049" name="Line 126">
                  <a:extLst>
                    <a:ext uri="{FF2B5EF4-FFF2-40B4-BE49-F238E27FC236}">
                      <a16:creationId xmlns:a16="http://schemas.microsoft.com/office/drawing/2014/main" xmlns="" id="{A3583C59-2227-5269-630B-A4034E8DDF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2840"/>
                  <a:ext cx="0" cy="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0" name="Line 127">
                  <a:extLst>
                    <a:ext uri="{FF2B5EF4-FFF2-40B4-BE49-F238E27FC236}">
                      <a16:creationId xmlns:a16="http://schemas.microsoft.com/office/drawing/2014/main" xmlns="" id="{130B7E0C-18FB-7297-6CAA-17344C468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2" y="2840"/>
                  <a:ext cx="0" cy="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48" name="Oval 129">
                <a:extLst>
                  <a:ext uri="{FF2B5EF4-FFF2-40B4-BE49-F238E27FC236}">
                    <a16:creationId xmlns:a16="http://schemas.microsoft.com/office/drawing/2014/main" xmlns="" id="{288C42E7-FE52-6993-F4BA-9A394A2D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842"/>
                <a:ext cx="20" cy="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21" name="Rectangle 132">
            <a:extLst>
              <a:ext uri="{FF2B5EF4-FFF2-40B4-BE49-F238E27FC236}">
                <a16:creationId xmlns:a16="http://schemas.microsoft.com/office/drawing/2014/main" xmlns="" id="{0D9306C2-24D5-58DE-585C-1D379DDC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9" y="223966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의뢰하다</a:t>
            </a:r>
          </a:p>
        </p:txBody>
      </p:sp>
      <p:sp>
        <p:nvSpPr>
          <p:cNvPr id="1122" name="Rectangle 133">
            <a:extLst>
              <a:ext uri="{FF2B5EF4-FFF2-40B4-BE49-F238E27FC236}">
                <a16:creationId xmlns:a16="http://schemas.microsoft.com/office/drawing/2014/main" xmlns="" id="{9F6ED215-CBAB-FAA0-1A5E-E0DCB1DE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069" y="246191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의뢰되다</a:t>
            </a:r>
          </a:p>
        </p:txBody>
      </p:sp>
      <p:sp>
        <p:nvSpPr>
          <p:cNvPr id="1123" name="Rectangle 134">
            <a:extLst>
              <a:ext uri="{FF2B5EF4-FFF2-40B4-BE49-F238E27FC236}">
                <a16:creationId xmlns:a16="http://schemas.microsoft.com/office/drawing/2014/main" xmlns="" id="{2A265921-4A96-CE73-244F-38FBB208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707" y="2426990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접수되다</a:t>
            </a:r>
          </a:p>
        </p:txBody>
      </p:sp>
      <p:sp>
        <p:nvSpPr>
          <p:cNvPr id="1124" name="Rectangle 135">
            <a:extLst>
              <a:ext uri="{FF2B5EF4-FFF2-40B4-BE49-F238E27FC236}">
                <a16:creationId xmlns:a16="http://schemas.microsoft.com/office/drawing/2014/main" xmlns="" id="{42ACECBB-33C2-DAD3-FAFA-EF9EB3E8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307" y="222696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접수하다</a:t>
            </a:r>
          </a:p>
        </p:txBody>
      </p:sp>
      <p:sp>
        <p:nvSpPr>
          <p:cNvPr id="1125" name="Rectangle 136">
            <a:extLst>
              <a:ext uri="{FF2B5EF4-FFF2-40B4-BE49-F238E27FC236}">
                <a16:creationId xmlns:a16="http://schemas.microsoft.com/office/drawing/2014/main" xmlns="" id="{F6A59520-8AEA-0E07-7D0E-D4381679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19" y="262701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1126" name="Rectangle 137">
            <a:extLst>
              <a:ext uri="{FF2B5EF4-FFF2-40B4-BE49-F238E27FC236}">
                <a16:creationId xmlns:a16="http://schemas.microsoft.com/office/drawing/2014/main" xmlns="" id="{DBDD31C5-AE96-8FCB-C68F-264332F5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57" y="280481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1127" name="Rectangle 138">
            <a:extLst>
              <a:ext uri="{FF2B5EF4-FFF2-40B4-BE49-F238E27FC236}">
                <a16:creationId xmlns:a16="http://schemas.microsoft.com/office/drawing/2014/main" xmlns="" id="{9B71B793-0991-41E8-7326-4A1F3805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32" y="2612728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1128" name="Rectangle 139">
            <a:extLst>
              <a:ext uri="{FF2B5EF4-FFF2-40B4-BE49-F238E27FC236}">
                <a16:creationId xmlns:a16="http://schemas.microsoft.com/office/drawing/2014/main" xmlns="" id="{88D48203-8984-7690-CEEA-7C822506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207" y="2801640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9" name="Rectangle 140">
            <a:extLst>
              <a:ext uri="{FF2B5EF4-FFF2-40B4-BE49-F238E27FC236}">
                <a16:creationId xmlns:a16="http://schemas.microsoft.com/office/drawing/2014/main" xmlns="" id="{0AF3E6AB-8225-8109-69FA-7AB245C5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344" y="3322340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1130" name="Rectangle 141">
            <a:extLst>
              <a:ext uri="{FF2B5EF4-FFF2-40B4-BE49-F238E27FC236}">
                <a16:creationId xmlns:a16="http://schemas.microsoft.com/office/drawing/2014/main" xmlns="" id="{6990B8B1-7C75-9C26-83DF-EE437991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032" y="3514428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1" name="Rectangle 142">
            <a:extLst>
              <a:ext uri="{FF2B5EF4-FFF2-40B4-BE49-F238E27FC236}">
                <a16:creationId xmlns:a16="http://schemas.microsoft.com/office/drawing/2014/main" xmlns="" id="{1DB3CEE2-CB62-C09F-EF44-A1F990C8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294" y="3317578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1132" name="Rectangle 143">
            <a:extLst>
              <a:ext uri="{FF2B5EF4-FFF2-40B4-BE49-F238E27FC236}">
                <a16:creationId xmlns:a16="http://schemas.microsoft.com/office/drawing/2014/main" xmlns="" id="{DBF1A4BB-5CB4-89CF-6AF4-E4753522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632" y="349696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1133" name="Rectangle 144">
            <a:extLst>
              <a:ext uri="{FF2B5EF4-FFF2-40B4-BE49-F238E27FC236}">
                <a16:creationId xmlns:a16="http://schemas.microsoft.com/office/drawing/2014/main" xmlns="" id="{94597816-57A1-E5F0-CD7F-221A9A66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544" y="2965153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지시되다</a:t>
            </a:r>
          </a:p>
        </p:txBody>
      </p:sp>
      <p:sp>
        <p:nvSpPr>
          <p:cNvPr id="1134" name="Rectangle 145">
            <a:extLst>
              <a:ext uri="{FF2B5EF4-FFF2-40B4-BE49-F238E27FC236}">
                <a16:creationId xmlns:a16="http://schemas.microsoft.com/office/drawing/2014/main" xmlns="" id="{7BD3816B-9D24-044D-BC7B-03C9C42E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07" y="3155653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지시하다</a:t>
            </a:r>
          </a:p>
        </p:txBody>
      </p:sp>
      <p:sp>
        <p:nvSpPr>
          <p:cNvPr id="1135" name="Rectangle 146">
            <a:extLst>
              <a:ext uri="{FF2B5EF4-FFF2-40B4-BE49-F238E27FC236}">
                <a16:creationId xmlns:a16="http://schemas.microsoft.com/office/drawing/2014/main" xmlns="" id="{A7C0B57E-69FB-99F9-E60A-4AFC5EC8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007" y="3322340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지정되다</a:t>
            </a:r>
          </a:p>
        </p:txBody>
      </p:sp>
      <p:sp>
        <p:nvSpPr>
          <p:cNvPr id="1136" name="Rectangle 147">
            <a:extLst>
              <a:ext uri="{FF2B5EF4-FFF2-40B4-BE49-F238E27FC236}">
                <a16:creationId xmlns:a16="http://schemas.microsoft.com/office/drawing/2014/main" xmlns="" id="{961AFFA9-6B53-61AF-62A9-08DDB73A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932" y="350331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지정하다</a:t>
            </a:r>
          </a:p>
        </p:txBody>
      </p:sp>
      <p:sp>
        <p:nvSpPr>
          <p:cNvPr id="1137" name="Rectangle 148">
            <a:extLst>
              <a:ext uri="{FF2B5EF4-FFF2-40B4-BE49-F238E27FC236}">
                <a16:creationId xmlns:a16="http://schemas.microsoft.com/office/drawing/2014/main" xmlns="" id="{386BFE99-CBA6-9CC4-7BDA-AE11557A9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357" y="4063703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보관하다</a:t>
            </a:r>
          </a:p>
        </p:txBody>
      </p:sp>
      <p:sp>
        <p:nvSpPr>
          <p:cNvPr id="1138" name="Rectangle 149">
            <a:extLst>
              <a:ext uri="{FF2B5EF4-FFF2-40B4-BE49-F238E27FC236}">
                <a16:creationId xmlns:a16="http://schemas.microsoft.com/office/drawing/2014/main" xmlns="" id="{23D3D54B-EF6D-63D4-AB8C-E50975D7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694" y="4244678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보관되다</a:t>
            </a:r>
          </a:p>
        </p:txBody>
      </p:sp>
      <p:sp>
        <p:nvSpPr>
          <p:cNvPr id="1139" name="Rectangle 150">
            <a:extLst>
              <a:ext uri="{FF2B5EF4-FFF2-40B4-BE49-F238E27FC236}">
                <a16:creationId xmlns:a16="http://schemas.microsoft.com/office/drawing/2014/main" xmlns="" id="{DF6DEB57-F64C-450C-D54A-C8546F0FB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757" y="4093865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저장하다</a:t>
            </a:r>
          </a:p>
        </p:txBody>
      </p:sp>
      <p:sp>
        <p:nvSpPr>
          <p:cNvPr id="1140" name="Rectangle 151">
            <a:extLst>
              <a:ext uri="{FF2B5EF4-FFF2-40B4-BE49-F238E27FC236}">
                <a16:creationId xmlns:a16="http://schemas.microsoft.com/office/drawing/2014/main" xmlns="" id="{1201BC90-9B36-5B06-759B-CDC87B36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094" y="4254203"/>
            <a:ext cx="442429" cy="1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저장되다</a:t>
            </a:r>
          </a:p>
        </p:txBody>
      </p:sp>
    </p:spTree>
    <p:extLst>
      <p:ext uri="{BB962C8B-B14F-4D97-AF65-F5344CB8AC3E}">
        <p14:creationId xmlns:p14="http://schemas.microsoft.com/office/powerpoint/2010/main" xmlns="" val="2058782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관계명</a:t>
            </a:r>
            <a:r>
              <a:rPr lang="ko-KR" altLang="en-US" dirty="0"/>
              <a:t> 표기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관계선의 좌우 또는 상하에 </a:t>
            </a:r>
            <a:r>
              <a:rPr lang="ko-KR" altLang="en-US" sz="2000" dirty="0" err="1"/>
              <a:t>관계명</a:t>
            </a:r>
            <a:r>
              <a:rPr lang="ko-KR" altLang="en-US" sz="2000" dirty="0"/>
              <a:t> 기록</a:t>
            </a:r>
          </a:p>
          <a:p>
            <a:r>
              <a:rPr lang="ko-KR" altLang="en-US" sz="2000" dirty="0" err="1"/>
              <a:t>관계명</a:t>
            </a:r>
            <a:r>
              <a:rPr lang="ko-KR" altLang="en-US" sz="2000" dirty="0"/>
              <a:t> 기록시 시계 방향에 따라 관계의 방향성을 일치시킴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62BB7B48-F43C-F347-F421-59C42DF2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469" y="3400376"/>
            <a:ext cx="1255713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C63C3D3-2A13-0999-0D71-79B8E37C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107" y="3374976"/>
            <a:ext cx="436562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7C569E-FAFF-6C24-6DC6-2DB4FA33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294" y="4359226"/>
            <a:ext cx="1252538" cy="357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출하품목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9481B9-6512-5D5B-3126-30E82275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57" y="3384501"/>
            <a:ext cx="2865437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     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A5793A0-1D1C-1E6E-27E2-E9382E56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420888"/>
            <a:ext cx="927100" cy="357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6AC02F-A8DC-5979-6AE3-97BF2631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557" y="2401838"/>
            <a:ext cx="1179512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F3031C-C2A4-57B7-7A64-5CE9AF83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57" y="4344938"/>
            <a:ext cx="2865437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      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CC889C7-8898-72AD-9704-04635BBE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57" y="5414913"/>
            <a:ext cx="2865437" cy="373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품 재 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A041CF2-BD79-9748-9CEA-5A88A86C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9" y="4337001"/>
            <a:ext cx="436563" cy="1450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xmlns="" id="{4FAD902D-CB6F-48D0-22BC-5DFAF8FEB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307" y="2798713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3BAAC7A-F575-8683-8936-70C7DDD8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207" y="28368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의뢰하다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977E637-0C07-F959-BC34-90913298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07" y="30987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의뢰되다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BF26622-4E65-BA6A-09F8-5645B94B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432" y="30987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접수되다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8563B39-5BA0-72AA-1093-A79535B0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894" y="282570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접수하다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F8BBCD-3A47-7535-1276-4CC64221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757" y="33019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02B43A-7F87-784D-7EA3-FB6FFE60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644" y="36321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23380FD-D871-D398-3798-7157AB28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094" y="328448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0DFF8EF-6091-FDEA-E40C-269EADEF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069" y="362738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AD399D7-624C-577B-0D7C-0F60F625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919" y="428143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FEE8A9F-A603-3AFF-11F0-B4649F5C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07" y="46227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2282073-3DC6-4F46-FC3A-CB725CDB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94" y="42719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6DF91BA-357F-08CC-7EEC-4EB451AC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182" y="4600526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52F16B5-D4B2-CC15-17F5-09C2CBEC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12" y="4000504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지시되다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B14098-F7D6-EE53-BCA4-DDC17B77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2" y="378619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지시하다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113F344-504F-4BDF-B944-0DF90C6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69" y="428143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지정되다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xmlns="" id="{A50C9E04-391A-53E1-E9B7-D99AF6C7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69" y="45338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지정하다</a:t>
            </a:r>
          </a:p>
        </p:txBody>
      </p:sp>
      <p:sp>
        <p:nvSpPr>
          <p:cNvPr id="1030" name="Rectangle 32">
            <a:extLst>
              <a:ext uri="{FF2B5EF4-FFF2-40B4-BE49-F238E27FC236}">
                <a16:creationId xmlns:a16="http://schemas.microsoft.com/office/drawing/2014/main" xmlns="" id="{CB519B4F-F17F-3365-3A55-FB32A9E1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82" y="531966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보관하다</a:t>
            </a:r>
          </a:p>
        </p:txBody>
      </p:sp>
      <p:sp>
        <p:nvSpPr>
          <p:cNvPr id="1141" name="Rectangle 33">
            <a:extLst>
              <a:ext uri="{FF2B5EF4-FFF2-40B4-BE49-F238E27FC236}">
                <a16:creationId xmlns:a16="http://schemas.microsoft.com/office/drawing/2014/main" xmlns="" id="{05E4DF55-0239-1BCE-2837-E566550D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94" y="5572076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보관되다</a:t>
            </a:r>
          </a:p>
        </p:txBody>
      </p:sp>
      <p:sp>
        <p:nvSpPr>
          <p:cNvPr id="1142" name="Rectangle 34">
            <a:extLst>
              <a:ext uri="{FF2B5EF4-FFF2-40B4-BE49-F238E27FC236}">
                <a16:creationId xmlns:a16="http://schemas.microsoft.com/office/drawing/2014/main" xmlns="" id="{1A3EEF55-A613-D1FB-FD18-B74C439D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457" y="5359351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저장하다</a:t>
            </a:r>
          </a:p>
        </p:txBody>
      </p:sp>
      <p:sp>
        <p:nvSpPr>
          <p:cNvPr id="1143" name="Rectangle 35">
            <a:extLst>
              <a:ext uri="{FF2B5EF4-FFF2-40B4-BE49-F238E27FC236}">
                <a16:creationId xmlns:a16="http://schemas.microsoft.com/office/drawing/2014/main" xmlns="" id="{C97EA04A-25C6-CBB4-3576-277E59D70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257" y="558636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저장되다</a:t>
            </a:r>
          </a:p>
        </p:txBody>
      </p:sp>
      <p:sp>
        <p:nvSpPr>
          <p:cNvPr id="1144" name="Line 36">
            <a:extLst>
              <a:ext uri="{FF2B5EF4-FFF2-40B4-BE49-F238E27FC236}">
                <a16:creationId xmlns:a16="http://schemas.microsoft.com/office/drawing/2014/main" xmlns="" id="{92C60C47-860B-DAF0-CEBE-10CAA7B9C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3757" y="2798713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5" name="Line 37">
            <a:extLst>
              <a:ext uri="{FF2B5EF4-FFF2-40B4-BE49-F238E27FC236}">
                <a16:creationId xmlns:a16="http://schemas.microsoft.com/office/drawing/2014/main" xmlns="" id="{5E44BDFB-40A5-DD66-B992-A35D5E3C5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5244" y="3570238"/>
            <a:ext cx="89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6" name="Line 38">
            <a:extLst>
              <a:ext uri="{FF2B5EF4-FFF2-40B4-BE49-F238E27FC236}">
                <a16:creationId xmlns:a16="http://schemas.microsoft.com/office/drawing/2014/main" xmlns="" id="{170A98B6-98C3-B81F-8D06-60551668A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5244" y="4537026"/>
            <a:ext cx="89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7" name="Line 39">
            <a:extLst>
              <a:ext uri="{FF2B5EF4-FFF2-40B4-BE49-F238E27FC236}">
                <a16:creationId xmlns:a16="http://schemas.microsoft.com/office/drawing/2014/main" xmlns="" id="{8CC7C904-3F0C-50E0-5FD2-511B701C6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732" y="4537026"/>
            <a:ext cx="954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8" name="Line 40">
            <a:extLst>
              <a:ext uri="{FF2B5EF4-FFF2-40B4-BE49-F238E27FC236}">
                <a16:creationId xmlns:a16="http://schemas.microsoft.com/office/drawing/2014/main" xmlns="" id="{D1AB099E-2996-FB9D-EB14-CB2EDDE1F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7619" y="5602238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9" name="Line 41">
            <a:extLst>
              <a:ext uri="{FF2B5EF4-FFF2-40B4-BE49-F238E27FC236}">
                <a16:creationId xmlns:a16="http://schemas.microsoft.com/office/drawing/2014/main" xmlns="" id="{C0D62D05-8BD0-88F0-46EF-1757F07B6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007" y="3763913"/>
            <a:ext cx="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0" name="Line 42">
            <a:extLst>
              <a:ext uri="{FF2B5EF4-FFF2-40B4-BE49-F238E27FC236}">
                <a16:creationId xmlns:a16="http://schemas.microsoft.com/office/drawing/2014/main" xmlns="" id="{4B4330B2-CCDC-B774-494C-7262B988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4769" y="5610176"/>
            <a:ext cx="3074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1" name="Line 43">
            <a:extLst>
              <a:ext uri="{FF2B5EF4-FFF2-40B4-BE49-F238E27FC236}">
                <a16:creationId xmlns:a16="http://schemas.microsoft.com/office/drawing/2014/main" xmlns="" id="{7E2072B0-7A06-DF5F-01E7-90FD2BD9C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819" y="3552776"/>
            <a:ext cx="896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2" name="Line 44">
            <a:extLst>
              <a:ext uri="{FF2B5EF4-FFF2-40B4-BE49-F238E27FC236}">
                <a16:creationId xmlns:a16="http://schemas.microsoft.com/office/drawing/2014/main" xmlns="" id="{0BCABDB3-7758-CB01-62EA-7F575756F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3294" y="4544963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40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관계의 기수성 표기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해당 엔티티의 한 건에 대한 상대 엔티티의 기수성을 상대 </a:t>
            </a:r>
            <a:r>
              <a:rPr lang="ko-KR" altLang="en-US" sz="2000" dirty="0" err="1"/>
              <a:t>엔티티쪽에</a:t>
            </a:r>
            <a:r>
              <a:rPr lang="ko-KR" altLang="en-US" sz="2000" dirty="0"/>
              <a:t> 표기</a:t>
            </a:r>
          </a:p>
          <a:p>
            <a:r>
              <a:rPr lang="ko-KR" altLang="en-US" sz="2000" dirty="0"/>
              <a:t>표기방법</a:t>
            </a:r>
            <a:br>
              <a:rPr lang="ko-KR" altLang="en-US" sz="2000" dirty="0"/>
            </a:br>
            <a:r>
              <a:rPr lang="en-US" altLang="ko-KR" sz="2000" dirty="0"/>
              <a:t>1(One)  :</a:t>
            </a:r>
            <a:br>
              <a:rPr lang="en-US" altLang="ko-KR" sz="2000" dirty="0"/>
            </a:br>
            <a:r>
              <a:rPr lang="en-US" altLang="ko-KR" sz="2000" dirty="0"/>
              <a:t>M(Many) :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M:N </a:t>
            </a:r>
            <a:r>
              <a:rPr lang="ko-KR" altLang="en-US" sz="2000" dirty="0"/>
              <a:t>관계는 관련 엔티티를 추가하여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1:M </a:t>
            </a:r>
            <a:r>
              <a:rPr lang="ko-KR" altLang="en-US" sz="2000" dirty="0"/>
              <a:t>관계로 분할</a:t>
            </a: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xmlns="" id="{25846C54-9593-FFB7-13F5-E15EE1891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2276872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xmlns="" id="{C0EF82A1-CADA-5F08-53B2-B546A335F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013" y="2204865"/>
            <a:ext cx="0" cy="160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xmlns="" id="{14DFD274-F43D-86DF-5DCD-88E1016F4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1625" y="2706846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xmlns="" id="{B1AEC44D-F1E0-B267-183D-A1A7FE455901}"/>
              </a:ext>
            </a:extLst>
          </p:cNvPr>
          <p:cNvGrpSpPr>
            <a:grpSpLocks/>
          </p:cNvGrpSpPr>
          <p:nvPr/>
        </p:nvGrpSpPr>
        <p:grpSpPr bwMode="auto">
          <a:xfrm>
            <a:off x="1754163" y="2629058"/>
            <a:ext cx="233362" cy="155575"/>
            <a:chOff x="1609" y="1498"/>
            <a:chExt cx="147" cy="98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2ED536-B98C-AF4F-8912-44A71EFA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498"/>
              <a:ext cx="136" cy="50"/>
            </a:xfrm>
            <a:custGeom>
              <a:avLst/>
              <a:gdLst>
                <a:gd name="T0" fmla="*/ 135 w 136"/>
                <a:gd name="T1" fmla="*/ 49 h 50"/>
                <a:gd name="T2" fmla="*/ 0 w 136"/>
                <a:gd name="T3" fmla="*/ 0 h 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6" h="50">
                  <a:moveTo>
                    <a:pt x="135" y="49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xmlns="" id="{625263BF-B4F5-DE7A-D773-8CDC8F5C7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" y="1547"/>
              <a:ext cx="138" cy="49"/>
            </a:xfrm>
            <a:custGeom>
              <a:avLst/>
              <a:gdLst>
                <a:gd name="T0" fmla="*/ 137 w 138"/>
                <a:gd name="T1" fmla="*/ 0 h 49"/>
                <a:gd name="T2" fmla="*/ 0 w 138"/>
                <a:gd name="T3" fmla="*/ 48 h 4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" h="49">
                  <a:moveTo>
                    <a:pt x="137" y="0"/>
                  </a:move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Group 21">
            <a:extLst>
              <a:ext uri="{FF2B5EF4-FFF2-40B4-BE49-F238E27FC236}">
                <a16:creationId xmlns:a16="http://schemas.microsoft.com/office/drawing/2014/main" xmlns="" id="{E431A687-444F-A0B0-D41D-24AD821A747F}"/>
              </a:ext>
            </a:extLst>
          </p:cNvPr>
          <p:cNvGrpSpPr>
            <a:grpSpLocks/>
          </p:cNvGrpSpPr>
          <p:nvPr/>
        </p:nvGrpSpPr>
        <p:grpSpPr bwMode="auto">
          <a:xfrm>
            <a:off x="2192313" y="1685995"/>
            <a:ext cx="6372225" cy="3382963"/>
            <a:chOff x="1885" y="1312"/>
            <a:chExt cx="4014" cy="2131"/>
          </a:xfrm>
        </p:grpSpPr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xmlns="" id="{DBB90D92-F113-9653-C3FE-852B62E36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29"/>
              <a:ext cx="642" cy="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주문품목</a:t>
              </a: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xmlns="" id="{D165FF81-3C32-FF46-AEB5-740C31897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1913"/>
              <a:ext cx="222" cy="15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xmlns="" id="{9B32C434-C8DC-4F21-11A2-8570FF50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533"/>
              <a:ext cx="641" cy="2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출하품목</a:t>
              </a: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xmlns="" id="{B926605D-2C3B-022A-CA75-0E348385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1919"/>
              <a:ext cx="1467" cy="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     문</a:t>
              </a:r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xmlns="" id="{8F4B4AAF-827A-6BF0-EE8D-864DD06A6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312"/>
              <a:ext cx="474" cy="2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 객</a:t>
              </a:r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xmlns="" id="{4A31A85C-F2E4-E1D3-5433-BC27F2A0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1312"/>
              <a:ext cx="473" cy="2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영업담당자</a:t>
              </a:r>
            </a:p>
          </p:txBody>
        </p:sp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xmlns="" id="{12FF500A-69F0-1DAA-281B-DACD368AD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524"/>
              <a:ext cx="1467" cy="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      하</a:t>
              </a: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xmlns="" id="{8095AAEC-A86E-CF59-C934-BDE771195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198"/>
              <a:ext cx="1467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 품 재 고</a:t>
              </a:r>
            </a:p>
          </p:txBody>
        </p:sp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xmlns="" id="{F8165228-B6B0-370C-C881-9A7209FE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519"/>
              <a:ext cx="222" cy="9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</a:t>
              </a: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</a:t>
              </a:r>
            </a:p>
          </p:txBody>
        </p:sp>
      </p:grpSp>
      <p:sp>
        <p:nvSpPr>
          <p:cNvPr id="49" name="Line 22">
            <a:extLst>
              <a:ext uri="{FF2B5EF4-FFF2-40B4-BE49-F238E27FC236}">
                <a16:creationId xmlns:a16="http://schemas.microsoft.com/office/drawing/2014/main" xmlns="" id="{927EC275-74DC-9115-F1A0-30F7FE5D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25" y="206382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xmlns="" id="{42CA51E8-4D4A-921C-4D96-CC0EB15D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675" y="2101920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의뢰하다</a:t>
            </a: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xmlns="" id="{5DEAEF92-A660-2C70-BA89-47379462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0" y="242100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의뢰되다</a:t>
            </a:r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xmlns="" id="{4E9AE3AC-99E2-4999-97D0-F25F4355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13" y="242100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접수되다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xmlns="" id="{DC026F3D-CA29-13A5-ACAE-81F61129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13" y="209080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접수하다</a:t>
            </a: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xmlns="" id="{EFE10820-AC5B-4C95-DD2B-6732A8FE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00" y="2567801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xmlns="" id="{C0B2670B-8B74-A811-285E-5C3DE160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00" y="289725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xmlns="" id="{987E4D51-AA83-46D0-6AE2-2827636E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50" y="2511564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xmlns="" id="{93254C58-CC9C-D3A0-7E2F-A8A5DC08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63" y="2892495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xmlns="" id="{EB8B581A-1C14-3B5D-69F9-C8B428F5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075" y="348787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xmlns="" id="{CF4FB3F9-4636-46E9-A13C-F62A464E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00" y="388785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33">
            <a:extLst>
              <a:ext uri="{FF2B5EF4-FFF2-40B4-BE49-F238E27FC236}">
                <a16:creationId xmlns:a16="http://schemas.microsoft.com/office/drawing/2014/main" xmlns="" id="{981B8870-6796-6CE5-0C13-CA69A845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13" y="3498364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xmlns="" id="{B87FD016-137D-1490-48B9-51283674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13" y="3865633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xmlns="" id="{9E0CF14E-2774-A5FE-94F4-9AD25D16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00" y="3121095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지시되다</a:t>
            </a:r>
          </a:p>
        </p:txBody>
      </p:sp>
      <p:sp>
        <p:nvSpPr>
          <p:cNvPr id="63" name="Rectangle 36">
            <a:extLst>
              <a:ext uri="{FF2B5EF4-FFF2-40B4-BE49-F238E27FC236}">
                <a16:creationId xmlns:a16="http://schemas.microsoft.com/office/drawing/2014/main" xmlns="" id="{B331C110-A737-EAE5-58F4-6641F67B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63" y="3387795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지시하다</a:t>
            </a:r>
          </a:p>
        </p:txBody>
      </p:sp>
      <p:sp>
        <p:nvSpPr>
          <p:cNvPr id="1024" name="Rectangle 37">
            <a:extLst>
              <a:ext uri="{FF2B5EF4-FFF2-40B4-BE49-F238E27FC236}">
                <a16:creationId xmlns:a16="http://schemas.microsoft.com/office/drawing/2014/main" xmlns="" id="{0B4AC712-CA91-1F78-3129-908EE884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075" y="3546545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지정되다</a:t>
            </a:r>
          </a:p>
        </p:txBody>
      </p:sp>
      <p:sp>
        <p:nvSpPr>
          <p:cNvPr id="1025" name="Rectangle 38">
            <a:extLst>
              <a:ext uri="{FF2B5EF4-FFF2-40B4-BE49-F238E27FC236}">
                <a16:creationId xmlns:a16="http://schemas.microsoft.com/office/drawing/2014/main" xmlns="" id="{1194B488-0129-C7D1-C099-C866DAAB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288" y="387515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지정하다</a:t>
            </a:r>
          </a:p>
        </p:txBody>
      </p:sp>
      <p:sp>
        <p:nvSpPr>
          <p:cNvPr id="1026" name="Rectangle 39">
            <a:extLst>
              <a:ext uri="{FF2B5EF4-FFF2-40B4-BE49-F238E27FC236}">
                <a16:creationId xmlns:a16="http://schemas.microsoft.com/office/drawing/2014/main" xmlns="" id="{AF5D5A0B-8E2F-397D-2400-9FCD536B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13" y="4660970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보관하다</a:t>
            </a:r>
          </a:p>
        </p:txBody>
      </p:sp>
      <p:sp>
        <p:nvSpPr>
          <p:cNvPr id="1027" name="Rectangle 40">
            <a:extLst>
              <a:ext uri="{FF2B5EF4-FFF2-40B4-BE49-F238E27FC236}">
                <a16:creationId xmlns:a16="http://schemas.microsoft.com/office/drawing/2014/main" xmlns="" id="{558F15D5-C1AD-CABA-DE9C-DAAEB215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25" y="4913383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보관되다</a:t>
            </a:r>
          </a:p>
        </p:txBody>
      </p:sp>
      <p:sp>
        <p:nvSpPr>
          <p:cNvPr id="1029" name="Rectangle 41">
            <a:extLst>
              <a:ext uri="{FF2B5EF4-FFF2-40B4-BE49-F238E27FC236}">
                <a16:creationId xmlns:a16="http://schemas.microsoft.com/office/drawing/2014/main" xmlns="" id="{E4C254F2-3402-2E92-4DFF-096C9BA8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38" y="4700658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저장하다</a:t>
            </a:r>
          </a:p>
        </p:txBody>
      </p:sp>
      <p:sp>
        <p:nvSpPr>
          <p:cNvPr id="1031" name="Rectangle 42">
            <a:extLst>
              <a:ext uri="{FF2B5EF4-FFF2-40B4-BE49-F238E27FC236}">
                <a16:creationId xmlns:a16="http://schemas.microsoft.com/office/drawing/2014/main" xmlns="" id="{4869ED20-1030-FCEF-D0DC-1E885BAB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13" y="4927670"/>
            <a:ext cx="801501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저장되다</a:t>
            </a:r>
          </a:p>
        </p:txBody>
      </p:sp>
      <p:sp>
        <p:nvSpPr>
          <p:cNvPr id="1032" name="Line 43">
            <a:extLst>
              <a:ext uri="{FF2B5EF4-FFF2-40B4-BE49-F238E27FC236}">
                <a16:creationId xmlns:a16="http://schemas.microsoft.com/office/drawing/2014/main" xmlns="" id="{537F0F42-69C5-D395-458E-809D67DD6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50" y="206382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3" name="Line 44">
            <a:extLst>
              <a:ext uri="{FF2B5EF4-FFF2-40B4-BE49-F238E27FC236}">
                <a16:creationId xmlns:a16="http://schemas.microsoft.com/office/drawing/2014/main" xmlns="" id="{A2F333A3-8901-FB75-28DE-820AFD565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25" y="2835345"/>
            <a:ext cx="728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4" name="Line 45">
            <a:extLst>
              <a:ext uri="{FF2B5EF4-FFF2-40B4-BE49-F238E27FC236}">
                <a16:creationId xmlns:a16="http://schemas.microsoft.com/office/drawing/2014/main" xmlns="" id="{9462C61A-FD29-A072-0E78-234D2F2C4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25" y="3802133"/>
            <a:ext cx="728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5" name="Line 46">
            <a:extLst>
              <a:ext uri="{FF2B5EF4-FFF2-40B4-BE49-F238E27FC236}">
                <a16:creationId xmlns:a16="http://schemas.microsoft.com/office/drawing/2014/main" xmlns="" id="{89100BCD-36EB-4AFD-B3E4-202ADCAD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63" y="3802133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" name="Line 47">
            <a:extLst>
              <a:ext uri="{FF2B5EF4-FFF2-40B4-BE49-F238E27FC236}">
                <a16:creationId xmlns:a16="http://schemas.microsoft.com/office/drawing/2014/main" xmlns="" id="{8B6124A8-1E13-D388-E096-87EC6C303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25" y="4867345"/>
            <a:ext cx="77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" name="Line 48">
            <a:extLst>
              <a:ext uri="{FF2B5EF4-FFF2-40B4-BE49-F238E27FC236}">
                <a16:creationId xmlns:a16="http://schemas.microsoft.com/office/drawing/2014/main" xmlns="" id="{3B2EA0EC-CE72-3E60-603E-FB688AC34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50" y="3029020"/>
            <a:ext cx="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8" name="Line 49">
            <a:extLst>
              <a:ext uri="{FF2B5EF4-FFF2-40B4-BE49-F238E27FC236}">
                <a16:creationId xmlns:a16="http://schemas.microsoft.com/office/drawing/2014/main" xmlns="" id="{C8A9FAF8-B1CE-9A5C-D272-CED14E155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63" y="4875283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9" name="Line 50">
            <a:extLst>
              <a:ext uri="{FF2B5EF4-FFF2-40B4-BE49-F238E27FC236}">
                <a16:creationId xmlns:a16="http://schemas.microsoft.com/office/drawing/2014/main" xmlns="" id="{B5E33615-380E-F769-66DA-73FAC74B5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5513" y="2817883"/>
            <a:ext cx="73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0" name="Line 51">
            <a:extLst>
              <a:ext uri="{FF2B5EF4-FFF2-40B4-BE49-F238E27FC236}">
                <a16:creationId xmlns:a16="http://schemas.microsoft.com/office/drawing/2014/main" xmlns="" id="{7D216518-90BF-69EC-E4EB-F06730A2F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575" y="3810070"/>
            <a:ext cx="73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1" name="Group 54">
            <a:extLst>
              <a:ext uri="{FF2B5EF4-FFF2-40B4-BE49-F238E27FC236}">
                <a16:creationId xmlns:a16="http://schemas.microsoft.com/office/drawing/2014/main" xmlns="" id="{D70D6EA7-5290-EC78-123A-249D6489D5B0}"/>
              </a:ext>
            </a:extLst>
          </p:cNvPr>
          <p:cNvGrpSpPr>
            <a:grpSpLocks/>
          </p:cNvGrpSpPr>
          <p:nvPr/>
        </p:nvGrpSpPr>
        <p:grpSpPr bwMode="auto">
          <a:xfrm>
            <a:off x="5678463" y="4818133"/>
            <a:ext cx="147637" cy="117475"/>
            <a:chOff x="4081" y="3285"/>
            <a:chExt cx="93" cy="74"/>
          </a:xfrm>
        </p:grpSpPr>
        <p:sp>
          <p:nvSpPr>
            <p:cNvPr id="1042" name="Freeform 52">
              <a:extLst>
                <a:ext uri="{FF2B5EF4-FFF2-40B4-BE49-F238E27FC236}">
                  <a16:creationId xmlns:a16="http://schemas.microsoft.com/office/drawing/2014/main" xmlns="" id="{0C7BE4E8-0B1A-1894-4AD8-161BD75EB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3285"/>
              <a:ext cx="86" cy="38"/>
            </a:xfrm>
            <a:custGeom>
              <a:avLst/>
              <a:gdLst>
                <a:gd name="T0" fmla="*/ 85 w 86"/>
                <a:gd name="T1" fmla="*/ 37 h 38"/>
                <a:gd name="T2" fmla="*/ 0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85" y="37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3" name="Freeform 53">
              <a:extLst>
                <a:ext uri="{FF2B5EF4-FFF2-40B4-BE49-F238E27FC236}">
                  <a16:creationId xmlns:a16="http://schemas.microsoft.com/office/drawing/2014/main" xmlns="" id="{552B9B33-9243-8CFD-FA4A-C021795E0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3322"/>
              <a:ext cx="87" cy="37"/>
            </a:xfrm>
            <a:custGeom>
              <a:avLst/>
              <a:gdLst>
                <a:gd name="T0" fmla="*/ 86 w 87"/>
                <a:gd name="T1" fmla="*/ 0 h 37"/>
                <a:gd name="T2" fmla="*/ 0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86" y="0"/>
                  </a:move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4" name="Group 57">
            <a:extLst>
              <a:ext uri="{FF2B5EF4-FFF2-40B4-BE49-F238E27FC236}">
                <a16:creationId xmlns:a16="http://schemas.microsoft.com/office/drawing/2014/main" xmlns="" id="{34DE493E-734D-9153-01FB-E71C0FA3F8F3}"/>
              </a:ext>
            </a:extLst>
          </p:cNvPr>
          <p:cNvGrpSpPr>
            <a:grpSpLocks/>
          </p:cNvGrpSpPr>
          <p:nvPr/>
        </p:nvGrpSpPr>
        <p:grpSpPr bwMode="auto">
          <a:xfrm>
            <a:off x="3670275" y="2474983"/>
            <a:ext cx="117475" cy="176212"/>
            <a:chOff x="2816" y="1809"/>
            <a:chExt cx="74" cy="111"/>
          </a:xfrm>
        </p:grpSpPr>
        <p:sp>
          <p:nvSpPr>
            <p:cNvPr id="1045" name="Freeform 55">
              <a:extLst>
                <a:ext uri="{FF2B5EF4-FFF2-40B4-BE49-F238E27FC236}">
                  <a16:creationId xmlns:a16="http://schemas.microsoft.com/office/drawing/2014/main" xmlns="" id="{C5899849-82D9-E2CB-56A0-4D8D8478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809"/>
              <a:ext cx="38" cy="103"/>
            </a:xfrm>
            <a:custGeom>
              <a:avLst/>
              <a:gdLst>
                <a:gd name="T0" fmla="*/ 37 w 38"/>
                <a:gd name="T1" fmla="*/ 0 h 103"/>
                <a:gd name="T2" fmla="*/ 0 w 38"/>
                <a:gd name="T3" fmla="*/ 102 h 1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03">
                  <a:moveTo>
                    <a:pt x="37" y="0"/>
                  </a:moveTo>
                  <a:lnTo>
                    <a:pt x="0" y="1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6" name="Freeform 56">
              <a:extLst>
                <a:ext uri="{FF2B5EF4-FFF2-40B4-BE49-F238E27FC236}">
                  <a16:creationId xmlns:a16="http://schemas.microsoft.com/office/drawing/2014/main" xmlns="" id="{AB4C9F5C-22A6-A583-2FF8-BF9843A06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16"/>
              <a:ext cx="37" cy="104"/>
            </a:xfrm>
            <a:custGeom>
              <a:avLst/>
              <a:gdLst>
                <a:gd name="T0" fmla="*/ 0 w 37"/>
                <a:gd name="T1" fmla="*/ 0 h 104"/>
                <a:gd name="T2" fmla="*/ 36 w 37"/>
                <a:gd name="T3" fmla="*/ 103 h 1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104">
                  <a:moveTo>
                    <a:pt x="0" y="0"/>
                  </a:moveTo>
                  <a:lnTo>
                    <a:pt x="36" y="10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7" name="Group 60">
            <a:extLst>
              <a:ext uri="{FF2B5EF4-FFF2-40B4-BE49-F238E27FC236}">
                <a16:creationId xmlns:a16="http://schemas.microsoft.com/office/drawing/2014/main" xmlns="" id="{D69C4DD4-D5DF-6274-7907-280532684C5B}"/>
              </a:ext>
            </a:extLst>
          </p:cNvPr>
          <p:cNvGrpSpPr>
            <a:grpSpLocks/>
          </p:cNvGrpSpPr>
          <p:nvPr/>
        </p:nvGrpSpPr>
        <p:grpSpPr bwMode="auto">
          <a:xfrm>
            <a:off x="5260950" y="2494033"/>
            <a:ext cx="117475" cy="176212"/>
            <a:chOff x="3818" y="1821"/>
            <a:chExt cx="74" cy="111"/>
          </a:xfrm>
        </p:grpSpPr>
        <p:sp>
          <p:nvSpPr>
            <p:cNvPr id="1048" name="Freeform 58">
              <a:extLst>
                <a:ext uri="{FF2B5EF4-FFF2-40B4-BE49-F238E27FC236}">
                  <a16:creationId xmlns:a16="http://schemas.microsoft.com/office/drawing/2014/main" xmlns="" id="{24AE9101-2859-A5BA-83F6-2F6C95285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821"/>
              <a:ext cx="38" cy="103"/>
            </a:xfrm>
            <a:custGeom>
              <a:avLst/>
              <a:gdLst>
                <a:gd name="T0" fmla="*/ 37 w 38"/>
                <a:gd name="T1" fmla="*/ 0 h 103"/>
                <a:gd name="T2" fmla="*/ 0 w 38"/>
                <a:gd name="T3" fmla="*/ 102 h 1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03">
                  <a:moveTo>
                    <a:pt x="37" y="0"/>
                  </a:moveTo>
                  <a:lnTo>
                    <a:pt x="0" y="1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9" name="Freeform 59">
              <a:extLst>
                <a:ext uri="{FF2B5EF4-FFF2-40B4-BE49-F238E27FC236}">
                  <a16:creationId xmlns:a16="http://schemas.microsoft.com/office/drawing/2014/main" xmlns="" id="{B90F8FF8-7EC6-C138-3DE3-6D58154B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828"/>
              <a:ext cx="37" cy="104"/>
            </a:xfrm>
            <a:custGeom>
              <a:avLst/>
              <a:gdLst>
                <a:gd name="T0" fmla="*/ 0 w 37"/>
                <a:gd name="T1" fmla="*/ 0 h 104"/>
                <a:gd name="T2" fmla="*/ 36 w 37"/>
                <a:gd name="T3" fmla="*/ 103 h 1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104">
                  <a:moveTo>
                    <a:pt x="0" y="0"/>
                  </a:moveTo>
                  <a:lnTo>
                    <a:pt x="36" y="10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0" name="Group 63">
            <a:extLst>
              <a:ext uri="{FF2B5EF4-FFF2-40B4-BE49-F238E27FC236}">
                <a16:creationId xmlns:a16="http://schemas.microsoft.com/office/drawing/2014/main" xmlns="" id="{6DA506A9-82A4-9DAE-9D6F-0C6BB5E6F74A}"/>
              </a:ext>
            </a:extLst>
          </p:cNvPr>
          <p:cNvGrpSpPr>
            <a:grpSpLocks/>
          </p:cNvGrpSpPr>
          <p:nvPr/>
        </p:nvGrpSpPr>
        <p:grpSpPr bwMode="auto">
          <a:xfrm>
            <a:off x="4508475" y="3437008"/>
            <a:ext cx="117475" cy="176212"/>
            <a:chOff x="3344" y="2415"/>
            <a:chExt cx="74" cy="111"/>
          </a:xfrm>
        </p:grpSpPr>
        <p:sp>
          <p:nvSpPr>
            <p:cNvPr id="1051" name="Freeform 61">
              <a:extLst>
                <a:ext uri="{FF2B5EF4-FFF2-40B4-BE49-F238E27FC236}">
                  <a16:creationId xmlns:a16="http://schemas.microsoft.com/office/drawing/2014/main" xmlns="" id="{9DECCF4F-E032-6108-E0E1-1A2F8263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415"/>
              <a:ext cx="38" cy="103"/>
            </a:xfrm>
            <a:custGeom>
              <a:avLst/>
              <a:gdLst>
                <a:gd name="T0" fmla="*/ 37 w 38"/>
                <a:gd name="T1" fmla="*/ 0 h 103"/>
                <a:gd name="T2" fmla="*/ 0 w 38"/>
                <a:gd name="T3" fmla="*/ 102 h 1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" h="103">
                  <a:moveTo>
                    <a:pt x="37" y="0"/>
                  </a:moveTo>
                  <a:lnTo>
                    <a:pt x="0" y="1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2" name="Freeform 62">
              <a:extLst>
                <a:ext uri="{FF2B5EF4-FFF2-40B4-BE49-F238E27FC236}">
                  <a16:creationId xmlns:a16="http://schemas.microsoft.com/office/drawing/2014/main" xmlns="" id="{768CFE72-6BF9-6D67-B3CB-1A208D238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422"/>
              <a:ext cx="37" cy="104"/>
            </a:xfrm>
            <a:custGeom>
              <a:avLst/>
              <a:gdLst>
                <a:gd name="T0" fmla="*/ 0 w 37"/>
                <a:gd name="T1" fmla="*/ 0 h 104"/>
                <a:gd name="T2" fmla="*/ 36 w 37"/>
                <a:gd name="T3" fmla="*/ 103 h 1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" h="104">
                  <a:moveTo>
                    <a:pt x="0" y="0"/>
                  </a:moveTo>
                  <a:lnTo>
                    <a:pt x="36" y="10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3" name="Group 66">
            <a:extLst>
              <a:ext uri="{FF2B5EF4-FFF2-40B4-BE49-F238E27FC236}">
                <a16:creationId xmlns:a16="http://schemas.microsoft.com/office/drawing/2014/main" xmlns="" id="{8D585FCE-E6C0-7BEB-A150-A8AC79CA148C}"/>
              </a:ext>
            </a:extLst>
          </p:cNvPr>
          <p:cNvGrpSpPr>
            <a:grpSpLocks/>
          </p:cNvGrpSpPr>
          <p:nvPr/>
        </p:nvGrpSpPr>
        <p:grpSpPr bwMode="auto">
          <a:xfrm>
            <a:off x="3221013" y="4808608"/>
            <a:ext cx="147637" cy="117475"/>
            <a:chOff x="2533" y="3279"/>
            <a:chExt cx="93" cy="74"/>
          </a:xfrm>
        </p:grpSpPr>
        <p:sp>
          <p:nvSpPr>
            <p:cNvPr id="1054" name="Freeform 64">
              <a:extLst>
                <a:ext uri="{FF2B5EF4-FFF2-40B4-BE49-F238E27FC236}">
                  <a16:creationId xmlns:a16="http://schemas.microsoft.com/office/drawing/2014/main" xmlns="" id="{46775D6A-7720-A939-0E2D-3F1A2727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3279"/>
              <a:ext cx="86" cy="38"/>
            </a:xfrm>
            <a:custGeom>
              <a:avLst/>
              <a:gdLst>
                <a:gd name="T0" fmla="*/ 0 w 86"/>
                <a:gd name="T1" fmla="*/ 37 h 38"/>
                <a:gd name="T2" fmla="*/ 85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0" y="37"/>
                  </a:moveTo>
                  <a:lnTo>
                    <a:pt x="8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" name="Freeform 65">
              <a:extLst>
                <a:ext uri="{FF2B5EF4-FFF2-40B4-BE49-F238E27FC236}">
                  <a16:creationId xmlns:a16="http://schemas.microsoft.com/office/drawing/2014/main" xmlns="" id="{87F84216-8C2B-465C-08CD-CE1310BA0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3316"/>
              <a:ext cx="87" cy="37"/>
            </a:xfrm>
            <a:custGeom>
              <a:avLst/>
              <a:gdLst>
                <a:gd name="T0" fmla="*/ 0 w 87"/>
                <a:gd name="T1" fmla="*/ 0 h 37"/>
                <a:gd name="T2" fmla="*/ 86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0" y="0"/>
                  </a:moveTo>
                  <a:lnTo>
                    <a:pt x="86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6" name="Group 69">
            <a:extLst>
              <a:ext uri="{FF2B5EF4-FFF2-40B4-BE49-F238E27FC236}">
                <a16:creationId xmlns:a16="http://schemas.microsoft.com/office/drawing/2014/main" xmlns="" id="{A35592A6-BFCB-3A12-1313-CF76BEF67CC2}"/>
              </a:ext>
            </a:extLst>
          </p:cNvPr>
          <p:cNvGrpSpPr>
            <a:grpSpLocks/>
          </p:cNvGrpSpPr>
          <p:nvPr/>
        </p:nvGrpSpPr>
        <p:grpSpPr bwMode="auto">
          <a:xfrm>
            <a:off x="3211488" y="3751333"/>
            <a:ext cx="147637" cy="117475"/>
            <a:chOff x="2527" y="2613"/>
            <a:chExt cx="93" cy="74"/>
          </a:xfrm>
        </p:grpSpPr>
        <p:sp>
          <p:nvSpPr>
            <p:cNvPr id="1057" name="Freeform 67">
              <a:extLst>
                <a:ext uri="{FF2B5EF4-FFF2-40B4-BE49-F238E27FC236}">
                  <a16:creationId xmlns:a16="http://schemas.microsoft.com/office/drawing/2014/main" xmlns="" id="{15E51C55-11C5-3234-EFC4-AF8FBD8EE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2613"/>
              <a:ext cx="86" cy="38"/>
            </a:xfrm>
            <a:custGeom>
              <a:avLst/>
              <a:gdLst>
                <a:gd name="T0" fmla="*/ 0 w 86"/>
                <a:gd name="T1" fmla="*/ 37 h 38"/>
                <a:gd name="T2" fmla="*/ 85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0" y="37"/>
                  </a:moveTo>
                  <a:lnTo>
                    <a:pt x="8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8" name="Freeform 68">
              <a:extLst>
                <a:ext uri="{FF2B5EF4-FFF2-40B4-BE49-F238E27FC236}">
                  <a16:creationId xmlns:a16="http://schemas.microsoft.com/office/drawing/2014/main" xmlns="" id="{98CAED0F-0289-0F7C-9176-E577241A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650"/>
              <a:ext cx="87" cy="37"/>
            </a:xfrm>
            <a:custGeom>
              <a:avLst/>
              <a:gdLst>
                <a:gd name="T0" fmla="*/ 0 w 87"/>
                <a:gd name="T1" fmla="*/ 0 h 37"/>
                <a:gd name="T2" fmla="*/ 86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0" y="0"/>
                  </a:moveTo>
                  <a:lnTo>
                    <a:pt x="86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9" name="Group 72">
            <a:extLst>
              <a:ext uri="{FF2B5EF4-FFF2-40B4-BE49-F238E27FC236}">
                <a16:creationId xmlns:a16="http://schemas.microsoft.com/office/drawing/2014/main" xmlns="" id="{25849D09-58F3-10DD-05E3-E3681E320056}"/>
              </a:ext>
            </a:extLst>
          </p:cNvPr>
          <p:cNvGrpSpPr>
            <a:grpSpLocks/>
          </p:cNvGrpSpPr>
          <p:nvPr/>
        </p:nvGrpSpPr>
        <p:grpSpPr bwMode="auto">
          <a:xfrm>
            <a:off x="6297588" y="3751333"/>
            <a:ext cx="147637" cy="117475"/>
            <a:chOff x="4471" y="2613"/>
            <a:chExt cx="93" cy="74"/>
          </a:xfrm>
        </p:grpSpPr>
        <p:sp>
          <p:nvSpPr>
            <p:cNvPr id="1060" name="Freeform 70">
              <a:extLst>
                <a:ext uri="{FF2B5EF4-FFF2-40B4-BE49-F238E27FC236}">
                  <a16:creationId xmlns:a16="http://schemas.microsoft.com/office/drawing/2014/main" xmlns="" id="{85B29932-220B-E454-576A-4A71FFF7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2613"/>
              <a:ext cx="86" cy="38"/>
            </a:xfrm>
            <a:custGeom>
              <a:avLst/>
              <a:gdLst>
                <a:gd name="T0" fmla="*/ 0 w 86"/>
                <a:gd name="T1" fmla="*/ 37 h 38"/>
                <a:gd name="T2" fmla="*/ 85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0" y="37"/>
                  </a:moveTo>
                  <a:lnTo>
                    <a:pt x="8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1" name="Freeform 71">
              <a:extLst>
                <a:ext uri="{FF2B5EF4-FFF2-40B4-BE49-F238E27FC236}">
                  <a16:creationId xmlns:a16="http://schemas.microsoft.com/office/drawing/2014/main" xmlns="" id="{348606F7-56AD-B8E2-D1D0-F742F2AC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2650"/>
              <a:ext cx="87" cy="37"/>
            </a:xfrm>
            <a:custGeom>
              <a:avLst/>
              <a:gdLst>
                <a:gd name="T0" fmla="*/ 0 w 87"/>
                <a:gd name="T1" fmla="*/ 0 h 37"/>
                <a:gd name="T2" fmla="*/ 86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0" y="0"/>
                  </a:moveTo>
                  <a:lnTo>
                    <a:pt x="86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2" name="Group 75">
            <a:extLst>
              <a:ext uri="{FF2B5EF4-FFF2-40B4-BE49-F238E27FC236}">
                <a16:creationId xmlns:a16="http://schemas.microsoft.com/office/drawing/2014/main" xmlns="" id="{079CB632-92FE-EAF8-AE86-FF1E30B4EE7F}"/>
              </a:ext>
            </a:extLst>
          </p:cNvPr>
          <p:cNvGrpSpPr>
            <a:grpSpLocks/>
          </p:cNvGrpSpPr>
          <p:nvPr/>
        </p:nvGrpSpPr>
        <p:grpSpPr bwMode="auto">
          <a:xfrm>
            <a:off x="6297588" y="2770258"/>
            <a:ext cx="147637" cy="117475"/>
            <a:chOff x="4471" y="1995"/>
            <a:chExt cx="93" cy="74"/>
          </a:xfrm>
        </p:grpSpPr>
        <p:sp>
          <p:nvSpPr>
            <p:cNvPr id="1063" name="Freeform 73">
              <a:extLst>
                <a:ext uri="{FF2B5EF4-FFF2-40B4-BE49-F238E27FC236}">
                  <a16:creationId xmlns:a16="http://schemas.microsoft.com/office/drawing/2014/main" xmlns="" id="{68E0CC8D-D342-FF8B-FB19-A5AFC986C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1995"/>
              <a:ext cx="86" cy="38"/>
            </a:xfrm>
            <a:custGeom>
              <a:avLst/>
              <a:gdLst>
                <a:gd name="T0" fmla="*/ 0 w 86"/>
                <a:gd name="T1" fmla="*/ 37 h 38"/>
                <a:gd name="T2" fmla="*/ 85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0" y="37"/>
                  </a:moveTo>
                  <a:lnTo>
                    <a:pt x="8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4" name="Freeform 74">
              <a:extLst>
                <a:ext uri="{FF2B5EF4-FFF2-40B4-BE49-F238E27FC236}">
                  <a16:creationId xmlns:a16="http://schemas.microsoft.com/office/drawing/2014/main" xmlns="" id="{93C944CF-61BF-B2B9-6DF6-14F045F5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2032"/>
              <a:ext cx="87" cy="37"/>
            </a:xfrm>
            <a:custGeom>
              <a:avLst/>
              <a:gdLst>
                <a:gd name="T0" fmla="*/ 0 w 87"/>
                <a:gd name="T1" fmla="*/ 0 h 37"/>
                <a:gd name="T2" fmla="*/ 86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0" y="0"/>
                  </a:moveTo>
                  <a:lnTo>
                    <a:pt x="86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5" name="Group 78">
            <a:extLst>
              <a:ext uri="{FF2B5EF4-FFF2-40B4-BE49-F238E27FC236}">
                <a16:creationId xmlns:a16="http://schemas.microsoft.com/office/drawing/2014/main" xmlns="" id="{D9CC11DC-4331-76BA-09FA-7C1ECF25AAAC}"/>
              </a:ext>
            </a:extLst>
          </p:cNvPr>
          <p:cNvGrpSpPr>
            <a:grpSpLocks/>
          </p:cNvGrpSpPr>
          <p:nvPr/>
        </p:nvGrpSpPr>
        <p:grpSpPr bwMode="auto">
          <a:xfrm>
            <a:off x="7459638" y="2751208"/>
            <a:ext cx="147637" cy="117475"/>
            <a:chOff x="5203" y="1983"/>
            <a:chExt cx="93" cy="74"/>
          </a:xfrm>
        </p:grpSpPr>
        <p:sp>
          <p:nvSpPr>
            <p:cNvPr id="1066" name="Freeform 76">
              <a:extLst>
                <a:ext uri="{FF2B5EF4-FFF2-40B4-BE49-F238E27FC236}">
                  <a16:creationId xmlns:a16="http://schemas.microsoft.com/office/drawing/2014/main" xmlns="" id="{82F17ADC-193C-EAA3-5D4E-FE2E8745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1983"/>
              <a:ext cx="86" cy="38"/>
            </a:xfrm>
            <a:custGeom>
              <a:avLst/>
              <a:gdLst>
                <a:gd name="T0" fmla="*/ 85 w 86"/>
                <a:gd name="T1" fmla="*/ 37 h 38"/>
                <a:gd name="T2" fmla="*/ 0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85" y="37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7" name="Freeform 77">
              <a:extLst>
                <a:ext uri="{FF2B5EF4-FFF2-40B4-BE49-F238E27FC236}">
                  <a16:creationId xmlns:a16="http://schemas.microsoft.com/office/drawing/2014/main" xmlns="" id="{773D520E-981D-8253-E144-6A5A84F1C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" y="2020"/>
              <a:ext cx="87" cy="37"/>
            </a:xfrm>
            <a:custGeom>
              <a:avLst/>
              <a:gdLst>
                <a:gd name="T0" fmla="*/ 86 w 87"/>
                <a:gd name="T1" fmla="*/ 0 h 37"/>
                <a:gd name="T2" fmla="*/ 0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86" y="0"/>
                  </a:move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8" name="Group 81">
            <a:extLst>
              <a:ext uri="{FF2B5EF4-FFF2-40B4-BE49-F238E27FC236}">
                <a16:creationId xmlns:a16="http://schemas.microsoft.com/office/drawing/2014/main" xmlns="" id="{DEEF19DB-5632-4CEB-D6B2-E9EB1AD3443D}"/>
              </a:ext>
            </a:extLst>
          </p:cNvPr>
          <p:cNvGrpSpPr>
            <a:grpSpLocks/>
          </p:cNvGrpSpPr>
          <p:nvPr/>
        </p:nvGrpSpPr>
        <p:grpSpPr bwMode="auto">
          <a:xfrm>
            <a:off x="7440588" y="3751333"/>
            <a:ext cx="147637" cy="117475"/>
            <a:chOff x="5191" y="2613"/>
            <a:chExt cx="93" cy="74"/>
          </a:xfrm>
        </p:grpSpPr>
        <p:sp>
          <p:nvSpPr>
            <p:cNvPr id="1069" name="Freeform 79">
              <a:extLst>
                <a:ext uri="{FF2B5EF4-FFF2-40B4-BE49-F238E27FC236}">
                  <a16:creationId xmlns:a16="http://schemas.microsoft.com/office/drawing/2014/main" xmlns="" id="{D6F6E62F-282A-C1FD-1EB3-353596E1D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8" y="2613"/>
              <a:ext cx="86" cy="38"/>
            </a:xfrm>
            <a:custGeom>
              <a:avLst/>
              <a:gdLst>
                <a:gd name="T0" fmla="*/ 85 w 86"/>
                <a:gd name="T1" fmla="*/ 37 h 38"/>
                <a:gd name="T2" fmla="*/ 0 w 86"/>
                <a:gd name="T3" fmla="*/ 0 h 3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6" h="38">
                  <a:moveTo>
                    <a:pt x="85" y="37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0" name="Freeform 80">
              <a:extLst>
                <a:ext uri="{FF2B5EF4-FFF2-40B4-BE49-F238E27FC236}">
                  <a16:creationId xmlns:a16="http://schemas.microsoft.com/office/drawing/2014/main" xmlns="" id="{7006FA32-8623-5C44-4BBF-AE80A45B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650"/>
              <a:ext cx="87" cy="37"/>
            </a:xfrm>
            <a:custGeom>
              <a:avLst/>
              <a:gdLst>
                <a:gd name="T0" fmla="*/ 86 w 87"/>
                <a:gd name="T1" fmla="*/ 0 h 37"/>
                <a:gd name="T2" fmla="*/ 0 w 87"/>
                <a:gd name="T3" fmla="*/ 36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37">
                  <a:moveTo>
                    <a:pt x="86" y="0"/>
                  </a:move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71" name="Line 82">
            <a:extLst>
              <a:ext uri="{FF2B5EF4-FFF2-40B4-BE49-F238E27FC236}">
                <a16:creationId xmlns:a16="http://schemas.microsoft.com/office/drawing/2014/main" xmlns="" id="{A1180E30-3555-D5AF-C41A-BE558874A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13" y="376403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2" name="Line 83">
            <a:extLst>
              <a:ext uri="{FF2B5EF4-FFF2-40B4-BE49-F238E27FC236}">
                <a16:creationId xmlns:a16="http://schemas.microsoft.com/office/drawing/2014/main" xmlns="" id="{AE71D9CD-A6D6-C2C2-178C-1A9F1321A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675" y="2098745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3" name="Line 84">
            <a:extLst>
              <a:ext uri="{FF2B5EF4-FFF2-40B4-BE49-F238E27FC236}">
                <a16:creationId xmlns:a16="http://schemas.microsoft.com/office/drawing/2014/main" xmlns="" id="{FA395A9D-AAC6-38BD-EE1B-C640A20F1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00" y="2098745"/>
            <a:ext cx="9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4" name="Line 85">
            <a:extLst>
              <a:ext uri="{FF2B5EF4-FFF2-40B4-BE49-F238E27FC236}">
                <a16:creationId xmlns:a16="http://schemas.microsoft.com/office/drawing/2014/main" xmlns="" id="{631AC5AD-8E9D-B2DC-5EF6-C691AD201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50" y="3084583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5" name="Line 86">
            <a:extLst>
              <a:ext uri="{FF2B5EF4-FFF2-40B4-BE49-F238E27FC236}">
                <a16:creationId xmlns:a16="http://schemas.microsoft.com/office/drawing/2014/main" xmlns="" id="{29743874-054D-0B42-1972-78FCE5295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13" y="482130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6" name="Line 87">
            <a:extLst>
              <a:ext uri="{FF2B5EF4-FFF2-40B4-BE49-F238E27FC236}">
                <a16:creationId xmlns:a16="http://schemas.microsoft.com/office/drawing/2014/main" xmlns="" id="{B213C0FE-06AA-3ECC-EBFA-14198488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00" y="376403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7" name="Line 88">
            <a:extLst>
              <a:ext uri="{FF2B5EF4-FFF2-40B4-BE49-F238E27FC236}">
                <a16:creationId xmlns:a16="http://schemas.microsoft.com/office/drawing/2014/main" xmlns="" id="{FD17A078-A607-B6B9-E1D3-93ACCA41A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63" y="3764033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8" name="Line 89">
            <a:extLst>
              <a:ext uri="{FF2B5EF4-FFF2-40B4-BE49-F238E27FC236}">
                <a16:creationId xmlns:a16="http://schemas.microsoft.com/office/drawing/2014/main" xmlns="" id="{BFCBE7EB-75B7-C0F5-A825-4D41A663C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25" y="482607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9" name="Line 90">
            <a:extLst>
              <a:ext uri="{FF2B5EF4-FFF2-40B4-BE49-F238E27FC236}">
                <a16:creationId xmlns:a16="http://schemas.microsoft.com/office/drawing/2014/main" xmlns="" id="{111A63AB-656B-05B9-854C-49ED164B7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25" y="280200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0" name="Line 91">
            <a:extLst>
              <a:ext uri="{FF2B5EF4-FFF2-40B4-BE49-F238E27FC236}">
                <a16:creationId xmlns:a16="http://schemas.microsoft.com/office/drawing/2014/main" xmlns="" id="{09941636-635F-3B7F-9A9C-AD1BEFFFC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25" y="278772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24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관계의 </a:t>
            </a:r>
            <a:r>
              <a:rPr lang="ko-KR" altLang="en-US" dirty="0" err="1"/>
              <a:t>선택성</a:t>
            </a:r>
            <a:r>
              <a:rPr lang="ko-KR" altLang="en-US" dirty="0"/>
              <a:t> 표기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해당 엔티티의 한 건에 대한 상대 엔티티의 선택성을 상대 </a:t>
            </a:r>
            <a:r>
              <a:rPr lang="ko-KR" altLang="en-US" sz="2000" dirty="0" err="1"/>
              <a:t>엔티티쪽에</a:t>
            </a:r>
            <a:r>
              <a:rPr lang="ko-KR" altLang="en-US" sz="2000" dirty="0"/>
              <a:t> 표기</a:t>
            </a:r>
          </a:p>
          <a:p>
            <a:r>
              <a:rPr lang="ko-KR" altLang="en-US" sz="2000" dirty="0"/>
              <a:t>표기방법</a:t>
            </a:r>
          </a:p>
          <a:p>
            <a:pPr lvl="1"/>
            <a:r>
              <a:rPr lang="ko-KR" altLang="en-US" sz="1600" dirty="0"/>
              <a:t>필수적 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600" dirty="0"/>
              <a:t>선택적 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endParaRPr lang="ko-KR" altLang="en-US" sz="1600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BC5AFC90-2035-28D5-3199-2342D11BFA3F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486034"/>
            <a:ext cx="890587" cy="554040"/>
            <a:chOff x="1737" y="1566"/>
            <a:chExt cx="561" cy="349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xmlns="" id="{79649713-3B47-7F19-EEDA-7E8A02903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1610"/>
              <a:ext cx="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xmlns="" id="{3167EE75-90A4-8E25-E076-5A152190B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2" y="1876"/>
              <a:ext cx="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xmlns="" id="{518B55B7-F112-ED68-890F-AA1845C1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842"/>
              <a:ext cx="100" cy="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37DC5574-424F-CDF3-5D3E-B73FD3F8E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566"/>
              <a:ext cx="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CC31D9-94EA-0856-0EBC-8B272F2B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75" y="3062288"/>
            <a:ext cx="1011238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35207D-5237-CDB8-F488-F8DD4665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313" y="3036888"/>
            <a:ext cx="35083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50DAAF-B282-6DBD-3BF1-3704F9D2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13" y="4021138"/>
            <a:ext cx="1012825" cy="357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출하품목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3E876A9-08FB-EC5C-4A5C-F9E50916E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3046413"/>
            <a:ext cx="2312988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     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DCBB7E5-10C3-9B3C-B049-71AB4332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188" y="2082800"/>
            <a:ext cx="746125" cy="357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 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29650D6-967E-9C88-EF17-085B09E1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13" y="2063750"/>
            <a:ext cx="1023937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F3AB173-BFBD-C0E4-4324-8A75F5A2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4006850"/>
            <a:ext cx="2312988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      하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D91DA40-910F-5E57-7A89-8F5A3E4D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5078413"/>
            <a:ext cx="2312988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품 재 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5048A08-5287-DCAE-2B43-C4D51BF8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25" y="3998913"/>
            <a:ext cx="350838" cy="1450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xmlns="" id="{19FA464F-04DF-9FF4-70A6-30CB3FAA8218}"/>
              </a:ext>
            </a:extLst>
          </p:cNvPr>
          <p:cNvGrpSpPr>
            <a:grpSpLocks/>
          </p:cNvGrpSpPr>
          <p:nvPr/>
        </p:nvGrpSpPr>
        <p:grpSpPr bwMode="auto">
          <a:xfrm>
            <a:off x="2543150" y="4143375"/>
            <a:ext cx="796925" cy="128588"/>
            <a:chOff x="2228" y="2610"/>
            <a:chExt cx="502" cy="81"/>
          </a:xfrm>
        </p:grpSpPr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xmlns="" id="{7105B519-671C-592A-B69B-6FC35EF33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" y="2610"/>
              <a:ext cx="502" cy="81"/>
              <a:chOff x="2228" y="2610"/>
              <a:chExt cx="502" cy="81"/>
            </a:xfrm>
          </p:grpSpPr>
          <p:sp>
            <p:nvSpPr>
              <p:cNvPr id="24" name="Line 20">
                <a:extLst>
                  <a:ext uri="{FF2B5EF4-FFF2-40B4-BE49-F238E27FC236}">
                    <a16:creationId xmlns:a16="http://schemas.microsoft.com/office/drawing/2014/main" xmlns="" id="{A3DA10EA-98DA-15FA-BB64-8F6FEA7C7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2651"/>
                <a:ext cx="4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xmlns="" id="{5F726D21-BDDD-40AB-4D56-974B34F69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2610"/>
                <a:ext cx="121" cy="42"/>
              </a:xfrm>
              <a:custGeom>
                <a:avLst/>
                <a:gdLst>
                  <a:gd name="T0" fmla="*/ 0 w 121"/>
                  <a:gd name="T1" fmla="*/ 41 h 42"/>
                  <a:gd name="T2" fmla="*/ 120 w 121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1" h="42">
                    <a:moveTo>
                      <a:pt x="0" y="41"/>
                    </a:moveTo>
                    <a:lnTo>
                      <a:pt x="12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xmlns="" id="{B4ED1852-631A-964C-5393-B12AB8CBC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2651"/>
                <a:ext cx="122" cy="40"/>
              </a:xfrm>
              <a:custGeom>
                <a:avLst/>
                <a:gdLst>
                  <a:gd name="T0" fmla="*/ 0 w 122"/>
                  <a:gd name="T1" fmla="*/ 0 h 40"/>
                  <a:gd name="T2" fmla="*/ 121 w 122"/>
                  <a:gd name="T3" fmla="*/ 39 h 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2" h="40">
                    <a:moveTo>
                      <a:pt x="0" y="0"/>
                    </a:moveTo>
                    <a:lnTo>
                      <a:pt x="121" y="3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xmlns="" id="{8E234436-83A5-D29C-6838-2DE2E3DDF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2627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xmlns="" id="{BE6573EB-956D-8649-5BD6-9FDBA3934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1" y="2627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Oval 26">
              <a:extLst>
                <a:ext uri="{FF2B5EF4-FFF2-40B4-BE49-F238E27FC236}">
                  <a16:creationId xmlns:a16="http://schemas.microsoft.com/office/drawing/2014/main" xmlns="" id="{E107E5FD-69EC-BCB3-3A42-8DB5BF17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623"/>
              <a:ext cx="41" cy="5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Group 35">
            <a:extLst>
              <a:ext uri="{FF2B5EF4-FFF2-40B4-BE49-F238E27FC236}">
                <a16:creationId xmlns:a16="http://schemas.microsoft.com/office/drawing/2014/main" xmlns="" id="{E9E65FBA-2356-8B07-9190-52C323E1B60B}"/>
              </a:ext>
            </a:extLst>
          </p:cNvPr>
          <p:cNvGrpSpPr>
            <a:grpSpLocks/>
          </p:cNvGrpSpPr>
          <p:nvPr/>
        </p:nvGrpSpPr>
        <p:grpSpPr bwMode="auto">
          <a:xfrm>
            <a:off x="4403700" y="3435350"/>
            <a:ext cx="184150" cy="569913"/>
            <a:chOff x="3400" y="2164"/>
            <a:chExt cx="116" cy="359"/>
          </a:xfrm>
        </p:grpSpPr>
        <p:grpSp>
          <p:nvGrpSpPr>
            <p:cNvPr id="30" name="Group 33">
              <a:extLst>
                <a:ext uri="{FF2B5EF4-FFF2-40B4-BE49-F238E27FC236}">
                  <a16:creationId xmlns:a16="http://schemas.microsoft.com/office/drawing/2014/main" xmlns="" id="{7E1D739B-3B4F-FE23-760A-5D6E1CF68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0" y="2164"/>
              <a:ext cx="116" cy="359"/>
              <a:chOff x="3400" y="2164"/>
              <a:chExt cx="116" cy="359"/>
            </a:xfrm>
          </p:grpSpPr>
          <p:sp>
            <p:nvSpPr>
              <p:cNvPr id="1028" name="Line 28">
                <a:extLst>
                  <a:ext uri="{FF2B5EF4-FFF2-40B4-BE49-F238E27FC236}">
                    <a16:creationId xmlns:a16="http://schemas.microsoft.com/office/drawing/2014/main" xmlns="" id="{FF73EAAB-A521-420B-23BE-7ECAD7E6B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7" y="2164"/>
                <a:ext cx="0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0" name="Freeform 29">
                <a:extLst>
                  <a:ext uri="{FF2B5EF4-FFF2-40B4-BE49-F238E27FC236}">
                    <a16:creationId xmlns:a16="http://schemas.microsoft.com/office/drawing/2014/main" xmlns="" id="{990DA8C0-4A46-2E0C-23ED-71C988BD9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2429"/>
                <a:ext cx="59" cy="88"/>
              </a:xfrm>
              <a:custGeom>
                <a:avLst/>
                <a:gdLst>
                  <a:gd name="T0" fmla="*/ 0 w 59"/>
                  <a:gd name="T1" fmla="*/ 0 h 88"/>
                  <a:gd name="T2" fmla="*/ 58 w 59"/>
                  <a:gd name="T3" fmla="*/ 87 h 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88">
                    <a:moveTo>
                      <a:pt x="0" y="0"/>
                    </a:moveTo>
                    <a:lnTo>
                      <a:pt x="58" y="8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1" name="Freeform 30">
                <a:extLst>
                  <a:ext uri="{FF2B5EF4-FFF2-40B4-BE49-F238E27FC236}">
                    <a16:creationId xmlns:a16="http://schemas.microsoft.com/office/drawing/2014/main" xmlns="" id="{66D3D51C-D5F5-3E34-0873-24C708C77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0" y="2436"/>
                <a:ext cx="58" cy="87"/>
              </a:xfrm>
              <a:custGeom>
                <a:avLst/>
                <a:gdLst>
                  <a:gd name="T0" fmla="*/ 57 w 58"/>
                  <a:gd name="T1" fmla="*/ 0 h 87"/>
                  <a:gd name="T2" fmla="*/ 0 w 58"/>
                  <a:gd name="T3" fmla="*/ 86 h 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87">
                    <a:moveTo>
                      <a:pt x="57" y="0"/>
                    </a:moveTo>
                    <a:lnTo>
                      <a:pt x="0" y="8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2" name="Line 31">
                <a:extLst>
                  <a:ext uri="{FF2B5EF4-FFF2-40B4-BE49-F238E27FC236}">
                    <a16:creationId xmlns:a16="http://schemas.microsoft.com/office/drawing/2014/main" xmlns="" id="{04929CC7-22E3-D2A8-DBB3-DFC7751A7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13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3" name="Line 32">
                <a:extLst>
                  <a:ext uri="{FF2B5EF4-FFF2-40B4-BE49-F238E27FC236}">
                    <a16:creationId xmlns:a16="http://schemas.microsoft.com/office/drawing/2014/main" xmlns="" id="{0A5376FB-EE70-F4A6-4E83-01DD43210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188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" name="Oval 34">
              <a:extLst>
                <a:ext uri="{FF2B5EF4-FFF2-40B4-BE49-F238E27FC236}">
                  <a16:creationId xmlns:a16="http://schemas.microsoft.com/office/drawing/2014/main" xmlns="" id="{8E919FBD-4FF6-060D-0141-7B651DF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412"/>
              <a:ext cx="37" cy="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4" name="Group 43">
            <a:extLst>
              <a:ext uri="{FF2B5EF4-FFF2-40B4-BE49-F238E27FC236}">
                <a16:creationId xmlns:a16="http://schemas.microsoft.com/office/drawing/2014/main" xmlns="" id="{89499791-0F10-36DE-CF54-55438BC46BBD}"/>
              </a:ext>
            </a:extLst>
          </p:cNvPr>
          <p:cNvGrpSpPr>
            <a:grpSpLocks/>
          </p:cNvGrpSpPr>
          <p:nvPr/>
        </p:nvGrpSpPr>
        <p:grpSpPr bwMode="auto">
          <a:xfrm>
            <a:off x="2551088" y="5224463"/>
            <a:ext cx="796925" cy="127000"/>
            <a:chOff x="2233" y="3291"/>
            <a:chExt cx="502" cy="80"/>
          </a:xfrm>
        </p:grpSpPr>
        <p:grpSp>
          <p:nvGrpSpPr>
            <p:cNvPr id="1085" name="Group 41">
              <a:extLst>
                <a:ext uri="{FF2B5EF4-FFF2-40B4-BE49-F238E27FC236}">
                  <a16:creationId xmlns:a16="http://schemas.microsoft.com/office/drawing/2014/main" xmlns="" id="{C14028D7-5EB7-B1DE-AA57-5BF74AB30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" y="3291"/>
              <a:ext cx="502" cy="80"/>
              <a:chOff x="2233" y="3291"/>
              <a:chExt cx="502" cy="80"/>
            </a:xfrm>
          </p:grpSpPr>
          <p:sp>
            <p:nvSpPr>
              <p:cNvPr id="1087" name="Line 36">
                <a:extLst>
                  <a:ext uri="{FF2B5EF4-FFF2-40B4-BE49-F238E27FC236}">
                    <a16:creationId xmlns:a16="http://schemas.microsoft.com/office/drawing/2014/main" xmlns="" id="{E69E01C3-1342-4FA5-48E3-D363F9284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3" y="3330"/>
                <a:ext cx="4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8" name="Freeform 37">
                <a:extLst>
                  <a:ext uri="{FF2B5EF4-FFF2-40B4-BE49-F238E27FC236}">
                    <a16:creationId xmlns:a16="http://schemas.microsoft.com/office/drawing/2014/main" xmlns="" id="{4BCCE7B1-C2B2-2926-AEA1-1DE6E714D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5" y="3291"/>
                <a:ext cx="120" cy="40"/>
              </a:xfrm>
              <a:custGeom>
                <a:avLst/>
                <a:gdLst>
                  <a:gd name="T0" fmla="*/ 0 w 120"/>
                  <a:gd name="T1" fmla="*/ 39 h 40"/>
                  <a:gd name="T2" fmla="*/ 119 w 120"/>
                  <a:gd name="T3" fmla="*/ 0 h 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40">
                    <a:moveTo>
                      <a:pt x="0" y="39"/>
                    </a:moveTo>
                    <a:lnTo>
                      <a:pt x="119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9" name="Freeform 38">
                <a:extLst>
                  <a:ext uri="{FF2B5EF4-FFF2-40B4-BE49-F238E27FC236}">
                    <a16:creationId xmlns:a16="http://schemas.microsoft.com/office/drawing/2014/main" xmlns="" id="{8F2F2D4B-1A6B-B514-386A-24A44A2EA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" y="3330"/>
                <a:ext cx="122" cy="41"/>
              </a:xfrm>
              <a:custGeom>
                <a:avLst/>
                <a:gdLst>
                  <a:gd name="T0" fmla="*/ 0 w 122"/>
                  <a:gd name="T1" fmla="*/ 0 h 41"/>
                  <a:gd name="T2" fmla="*/ 121 w 122"/>
                  <a:gd name="T3" fmla="*/ 40 h 4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2" h="41">
                    <a:moveTo>
                      <a:pt x="0" y="0"/>
                    </a:moveTo>
                    <a:lnTo>
                      <a:pt x="121" y="4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0" name="Line 39">
                <a:extLst>
                  <a:ext uri="{FF2B5EF4-FFF2-40B4-BE49-F238E27FC236}">
                    <a16:creationId xmlns:a16="http://schemas.microsoft.com/office/drawing/2014/main" xmlns="" id="{00A33FE0-6A6B-CC65-35DF-8927DB8CA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306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1" name="Line 40">
                <a:extLst>
                  <a:ext uri="{FF2B5EF4-FFF2-40B4-BE49-F238E27FC236}">
                    <a16:creationId xmlns:a16="http://schemas.microsoft.com/office/drawing/2014/main" xmlns="" id="{037F24DE-554A-3A69-4531-E8CA89DA5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6" y="3306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86" name="Oval 42">
              <a:extLst>
                <a:ext uri="{FF2B5EF4-FFF2-40B4-BE49-F238E27FC236}">
                  <a16:creationId xmlns:a16="http://schemas.microsoft.com/office/drawing/2014/main" xmlns="" id="{B7146C56-3960-29D6-41BC-CE5F21447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302"/>
              <a:ext cx="41" cy="5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2" name="Group 51">
            <a:extLst>
              <a:ext uri="{FF2B5EF4-FFF2-40B4-BE49-F238E27FC236}">
                <a16:creationId xmlns:a16="http://schemas.microsoft.com/office/drawing/2014/main" xmlns="" id="{B3103814-6C03-C563-F2BE-CABA8E7DE096}"/>
              </a:ext>
            </a:extLst>
          </p:cNvPr>
          <p:cNvGrpSpPr>
            <a:grpSpLocks/>
          </p:cNvGrpSpPr>
          <p:nvPr/>
        </p:nvGrpSpPr>
        <p:grpSpPr bwMode="auto">
          <a:xfrm>
            <a:off x="7402488" y="4140200"/>
            <a:ext cx="760412" cy="114300"/>
            <a:chOff x="5289" y="2608"/>
            <a:chExt cx="479" cy="72"/>
          </a:xfrm>
        </p:grpSpPr>
        <p:grpSp>
          <p:nvGrpSpPr>
            <p:cNvPr id="1093" name="Group 49">
              <a:extLst>
                <a:ext uri="{FF2B5EF4-FFF2-40B4-BE49-F238E27FC236}">
                  <a16:creationId xmlns:a16="http://schemas.microsoft.com/office/drawing/2014/main" xmlns="" id="{16A57D83-32E7-36A8-DEE3-D6838189E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9" y="2608"/>
              <a:ext cx="479" cy="72"/>
              <a:chOff x="5289" y="2608"/>
              <a:chExt cx="479" cy="72"/>
            </a:xfrm>
          </p:grpSpPr>
          <p:sp>
            <p:nvSpPr>
              <p:cNvPr id="1095" name="Line 44">
                <a:extLst>
                  <a:ext uri="{FF2B5EF4-FFF2-40B4-BE49-F238E27FC236}">
                    <a16:creationId xmlns:a16="http://schemas.microsoft.com/office/drawing/2014/main" xmlns="" id="{8D48C775-985E-EFD3-1822-67FBC2E06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8" y="2644"/>
                <a:ext cx="47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6" name="Freeform 45">
                <a:extLst>
                  <a:ext uri="{FF2B5EF4-FFF2-40B4-BE49-F238E27FC236}">
                    <a16:creationId xmlns:a16="http://schemas.microsoft.com/office/drawing/2014/main" xmlns="" id="{F5B7408C-DD1A-39E1-F10C-BD8F7894D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8" y="2608"/>
                <a:ext cx="115" cy="37"/>
              </a:xfrm>
              <a:custGeom>
                <a:avLst/>
                <a:gdLst>
                  <a:gd name="T0" fmla="*/ 114 w 115"/>
                  <a:gd name="T1" fmla="*/ 36 h 37"/>
                  <a:gd name="T2" fmla="*/ 0 w 115"/>
                  <a:gd name="T3" fmla="*/ 0 h 3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5" h="37">
                    <a:moveTo>
                      <a:pt x="114" y="36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7" name="Freeform 46">
                <a:extLst>
                  <a:ext uri="{FF2B5EF4-FFF2-40B4-BE49-F238E27FC236}">
                    <a16:creationId xmlns:a16="http://schemas.microsoft.com/office/drawing/2014/main" xmlns="" id="{81C63E45-3F98-2224-16CB-F6D4153BA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9" y="2644"/>
                <a:ext cx="116" cy="36"/>
              </a:xfrm>
              <a:custGeom>
                <a:avLst/>
                <a:gdLst>
                  <a:gd name="T0" fmla="*/ 115 w 116"/>
                  <a:gd name="T1" fmla="*/ 0 h 36"/>
                  <a:gd name="T2" fmla="*/ 0 w 116"/>
                  <a:gd name="T3" fmla="*/ 35 h 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6" h="36">
                    <a:moveTo>
                      <a:pt x="115" y="0"/>
                    </a:moveTo>
                    <a:lnTo>
                      <a:pt x="0" y="35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8" name="Line 47">
                <a:extLst>
                  <a:ext uri="{FF2B5EF4-FFF2-40B4-BE49-F238E27FC236}">
                    <a16:creationId xmlns:a16="http://schemas.microsoft.com/office/drawing/2014/main" xmlns="" id="{A8F7A3A2-3B18-7A09-4E53-40747DF9D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2" y="2622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9" name="Line 48">
                <a:extLst>
                  <a:ext uri="{FF2B5EF4-FFF2-40B4-BE49-F238E27FC236}">
                    <a16:creationId xmlns:a16="http://schemas.microsoft.com/office/drawing/2014/main" xmlns="" id="{A1B3EE4F-A9E5-1E65-413A-9C95958A4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5" y="2622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94" name="Oval 50">
              <a:extLst>
                <a:ext uri="{FF2B5EF4-FFF2-40B4-BE49-F238E27FC236}">
                  <a16:creationId xmlns:a16="http://schemas.microsoft.com/office/drawing/2014/main" xmlns="" id="{DB350EC3-44CC-16BE-C9C6-9A7615A8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" y="2619"/>
              <a:ext cx="39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0" name="Group 59">
            <a:extLst>
              <a:ext uri="{FF2B5EF4-FFF2-40B4-BE49-F238E27FC236}">
                <a16:creationId xmlns:a16="http://schemas.microsoft.com/office/drawing/2014/main" xmlns="" id="{219927E8-3FAB-B3DC-FDA5-D431EAF15DFB}"/>
              </a:ext>
            </a:extLst>
          </p:cNvPr>
          <p:cNvGrpSpPr>
            <a:grpSpLocks/>
          </p:cNvGrpSpPr>
          <p:nvPr/>
        </p:nvGrpSpPr>
        <p:grpSpPr bwMode="auto">
          <a:xfrm>
            <a:off x="7397725" y="3187700"/>
            <a:ext cx="760413" cy="114300"/>
            <a:chOff x="5286" y="2008"/>
            <a:chExt cx="479" cy="72"/>
          </a:xfrm>
        </p:grpSpPr>
        <p:grpSp>
          <p:nvGrpSpPr>
            <p:cNvPr id="1101" name="Group 57">
              <a:extLst>
                <a:ext uri="{FF2B5EF4-FFF2-40B4-BE49-F238E27FC236}">
                  <a16:creationId xmlns:a16="http://schemas.microsoft.com/office/drawing/2014/main" xmlns="" id="{6F2BE344-4A88-5DD0-1A93-3D2A76B65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" y="2008"/>
              <a:ext cx="479" cy="72"/>
              <a:chOff x="5286" y="2008"/>
              <a:chExt cx="479" cy="72"/>
            </a:xfrm>
          </p:grpSpPr>
          <p:sp>
            <p:nvSpPr>
              <p:cNvPr id="1103" name="Line 52">
                <a:extLst>
                  <a:ext uri="{FF2B5EF4-FFF2-40B4-BE49-F238E27FC236}">
                    <a16:creationId xmlns:a16="http://schemas.microsoft.com/office/drawing/2014/main" xmlns="" id="{9D4C6407-FFF4-618E-AE89-1A78C261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6" y="2044"/>
                <a:ext cx="4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4" name="Freeform 53">
                <a:extLst>
                  <a:ext uri="{FF2B5EF4-FFF2-40B4-BE49-F238E27FC236}">
                    <a16:creationId xmlns:a16="http://schemas.microsoft.com/office/drawing/2014/main" xmlns="" id="{620C3A52-3364-F297-2A38-3B88FFD42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" y="2008"/>
                <a:ext cx="115" cy="37"/>
              </a:xfrm>
              <a:custGeom>
                <a:avLst/>
                <a:gdLst>
                  <a:gd name="T0" fmla="*/ 114 w 115"/>
                  <a:gd name="T1" fmla="*/ 36 h 37"/>
                  <a:gd name="T2" fmla="*/ 0 w 115"/>
                  <a:gd name="T3" fmla="*/ 0 h 3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5" h="37">
                    <a:moveTo>
                      <a:pt x="114" y="36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5" name="Freeform 54">
                <a:extLst>
                  <a:ext uri="{FF2B5EF4-FFF2-40B4-BE49-F238E27FC236}">
                    <a16:creationId xmlns:a16="http://schemas.microsoft.com/office/drawing/2014/main" xmlns="" id="{44B085AE-5051-9295-09CA-FD8136B10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6" y="2044"/>
                <a:ext cx="117" cy="36"/>
              </a:xfrm>
              <a:custGeom>
                <a:avLst/>
                <a:gdLst>
                  <a:gd name="T0" fmla="*/ 116 w 117"/>
                  <a:gd name="T1" fmla="*/ 0 h 36"/>
                  <a:gd name="T2" fmla="*/ 0 w 117"/>
                  <a:gd name="T3" fmla="*/ 35 h 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7" h="36">
                    <a:moveTo>
                      <a:pt x="116" y="0"/>
                    </a:moveTo>
                    <a:lnTo>
                      <a:pt x="0" y="35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6" name="Line 55">
                <a:extLst>
                  <a:ext uri="{FF2B5EF4-FFF2-40B4-BE49-F238E27FC236}">
                    <a16:creationId xmlns:a16="http://schemas.microsoft.com/office/drawing/2014/main" xmlns="" id="{79F583A2-77E0-6DAD-CDF6-8BC17EDE4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9" y="2021"/>
                <a:ext cx="0" cy="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7" name="Line 56">
                <a:extLst>
                  <a:ext uri="{FF2B5EF4-FFF2-40B4-BE49-F238E27FC236}">
                    <a16:creationId xmlns:a16="http://schemas.microsoft.com/office/drawing/2014/main" xmlns="" id="{D0E49A05-3A88-6D93-A4F8-F5A13F83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3" y="2021"/>
                <a:ext cx="0" cy="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02" name="Oval 58">
              <a:extLst>
                <a:ext uri="{FF2B5EF4-FFF2-40B4-BE49-F238E27FC236}">
                  <a16:creationId xmlns:a16="http://schemas.microsoft.com/office/drawing/2014/main" xmlns="" id="{35BA9795-C526-FD9E-4C9C-C96E9271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" y="2019"/>
              <a:ext cx="3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8" name="Group 67">
            <a:extLst>
              <a:ext uri="{FF2B5EF4-FFF2-40B4-BE49-F238E27FC236}">
                <a16:creationId xmlns:a16="http://schemas.microsoft.com/office/drawing/2014/main" xmlns="" id="{2CA8EC43-91A3-ACF8-C671-9BE1211E5526}"/>
              </a:ext>
            </a:extLst>
          </p:cNvPr>
          <p:cNvGrpSpPr>
            <a:grpSpLocks/>
          </p:cNvGrpSpPr>
          <p:nvPr/>
        </p:nvGrpSpPr>
        <p:grpSpPr bwMode="auto">
          <a:xfrm>
            <a:off x="5195863" y="2460625"/>
            <a:ext cx="184150" cy="569913"/>
            <a:chOff x="3899" y="1550"/>
            <a:chExt cx="116" cy="359"/>
          </a:xfrm>
        </p:grpSpPr>
        <p:grpSp>
          <p:nvGrpSpPr>
            <p:cNvPr id="1109" name="Group 65">
              <a:extLst>
                <a:ext uri="{FF2B5EF4-FFF2-40B4-BE49-F238E27FC236}">
                  <a16:creationId xmlns:a16="http://schemas.microsoft.com/office/drawing/2014/main" xmlns="" id="{3DCB6895-D41B-2605-17A8-FE6E17BF9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" y="1550"/>
              <a:ext cx="116" cy="359"/>
              <a:chOff x="3899" y="1550"/>
              <a:chExt cx="116" cy="359"/>
            </a:xfrm>
          </p:grpSpPr>
          <p:sp>
            <p:nvSpPr>
              <p:cNvPr id="1111" name="Line 60">
                <a:extLst>
                  <a:ext uri="{FF2B5EF4-FFF2-40B4-BE49-F238E27FC236}">
                    <a16:creationId xmlns:a16="http://schemas.microsoft.com/office/drawing/2014/main" xmlns="" id="{11925A1E-B06D-2D60-1C14-28415ACB7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1550"/>
                <a:ext cx="0" cy="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2" name="Freeform 61">
                <a:extLst>
                  <a:ext uri="{FF2B5EF4-FFF2-40B4-BE49-F238E27FC236}">
                    <a16:creationId xmlns:a16="http://schemas.microsoft.com/office/drawing/2014/main" xmlns="" id="{4EF75C29-7DCC-6256-B3DE-416C44EBD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" y="1815"/>
                <a:ext cx="59" cy="87"/>
              </a:xfrm>
              <a:custGeom>
                <a:avLst/>
                <a:gdLst>
                  <a:gd name="T0" fmla="*/ 0 w 59"/>
                  <a:gd name="T1" fmla="*/ 0 h 87"/>
                  <a:gd name="T2" fmla="*/ 58 w 59"/>
                  <a:gd name="T3" fmla="*/ 86 h 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87">
                    <a:moveTo>
                      <a:pt x="0" y="0"/>
                    </a:moveTo>
                    <a:lnTo>
                      <a:pt x="58" y="8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3" name="Freeform 62">
                <a:extLst>
                  <a:ext uri="{FF2B5EF4-FFF2-40B4-BE49-F238E27FC236}">
                    <a16:creationId xmlns:a16="http://schemas.microsoft.com/office/drawing/2014/main" xmlns="" id="{78C2F374-F3EA-A216-CCDA-CBEDF0344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1822"/>
                <a:ext cx="58" cy="87"/>
              </a:xfrm>
              <a:custGeom>
                <a:avLst/>
                <a:gdLst>
                  <a:gd name="T0" fmla="*/ 57 w 58"/>
                  <a:gd name="T1" fmla="*/ 0 h 87"/>
                  <a:gd name="T2" fmla="*/ 0 w 58"/>
                  <a:gd name="T3" fmla="*/ 86 h 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87">
                    <a:moveTo>
                      <a:pt x="57" y="0"/>
                    </a:moveTo>
                    <a:lnTo>
                      <a:pt x="0" y="8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4" name="Line 63">
                <a:extLst>
                  <a:ext uri="{FF2B5EF4-FFF2-40B4-BE49-F238E27FC236}">
                    <a16:creationId xmlns:a16="http://schemas.microsoft.com/office/drawing/2014/main" xmlns="" id="{42003A85-A903-D507-2225-C7BF66F1D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1599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5" name="Line 64">
                <a:extLst>
                  <a:ext uri="{FF2B5EF4-FFF2-40B4-BE49-F238E27FC236}">
                    <a16:creationId xmlns:a16="http://schemas.microsoft.com/office/drawing/2014/main" xmlns="" id="{724EE7F2-1BDD-835A-D6E4-C77C09521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1573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10" name="Oval 66">
              <a:extLst>
                <a:ext uri="{FF2B5EF4-FFF2-40B4-BE49-F238E27FC236}">
                  <a16:creationId xmlns:a16="http://schemas.microsoft.com/office/drawing/2014/main" xmlns="" id="{B59D6A36-0912-F1E0-C492-D415DDBC9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797"/>
              <a:ext cx="38" cy="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6" name="Group 75">
            <a:extLst>
              <a:ext uri="{FF2B5EF4-FFF2-40B4-BE49-F238E27FC236}">
                <a16:creationId xmlns:a16="http://schemas.microsoft.com/office/drawing/2014/main" xmlns="" id="{ABCBE7F4-8235-19BE-3415-DC5241F0EF4C}"/>
              </a:ext>
            </a:extLst>
          </p:cNvPr>
          <p:cNvGrpSpPr>
            <a:grpSpLocks/>
          </p:cNvGrpSpPr>
          <p:nvPr/>
        </p:nvGrpSpPr>
        <p:grpSpPr bwMode="auto">
          <a:xfrm>
            <a:off x="3613125" y="2460625"/>
            <a:ext cx="184150" cy="569913"/>
            <a:chOff x="2902" y="1550"/>
            <a:chExt cx="116" cy="359"/>
          </a:xfrm>
        </p:grpSpPr>
        <p:grpSp>
          <p:nvGrpSpPr>
            <p:cNvPr id="1117" name="Group 73">
              <a:extLst>
                <a:ext uri="{FF2B5EF4-FFF2-40B4-BE49-F238E27FC236}">
                  <a16:creationId xmlns:a16="http://schemas.microsoft.com/office/drawing/2014/main" xmlns="" id="{DA68C311-E51D-F10D-A90B-3EE2CD834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2" y="1550"/>
              <a:ext cx="116" cy="359"/>
              <a:chOff x="2902" y="1550"/>
              <a:chExt cx="116" cy="359"/>
            </a:xfrm>
          </p:grpSpPr>
          <p:sp>
            <p:nvSpPr>
              <p:cNvPr id="1119" name="Line 68">
                <a:extLst>
                  <a:ext uri="{FF2B5EF4-FFF2-40B4-BE49-F238E27FC236}">
                    <a16:creationId xmlns:a16="http://schemas.microsoft.com/office/drawing/2014/main" xmlns="" id="{CA829C2A-06B1-1DE0-2FCD-FA13B289F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1550"/>
                <a:ext cx="0" cy="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0" name="Freeform 69">
                <a:extLst>
                  <a:ext uri="{FF2B5EF4-FFF2-40B4-BE49-F238E27FC236}">
                    <a16:creationId xmlns:a16="http://schemas.microsoft.com/office/drawing/2014/main" xmlns="" id="{6C6F215E-0BB9-8C6A-C38C-416D9E4CD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1815"/>
                <a:ext cx="58" cy="87"/>
              </a:xfrm>
              <a:custGeom>
                <a:avLst/>
                <a:gdLst>
                  <a:gd name="T0" fmla="*/ 0 w 58"/>
                  <a:gd name="T1" fmla="*/ 0 h 87"/>
                  <a:gd name="T2" fmla="*/ 57 w 58"/>
                  <a:gd name="T3" fmla="*/ 86 h 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87">
                    <a:moveTo>
                      <a:pt x="0" y="0"/>
                    </a:moveTo>
                    <a:lnTo>
                      <a:pt x="57" y="8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1" name="Freeform 70">
                <a:extLst>
                  <a:ext uri="{FF2B5EF4-FFF2-40B4-BE49-F238E27FC236}">
                    <a16:creationId xmlns:a16="http://schemas.microsoft.com/office/drawing/2014/main" xmlns="" id="{6845D644-04A5-8F0C-AD2E-942C16CF0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822"/>
                <a:ext cx="59" cy="87"/>
              </a:xfrm>
              <a:custGeom>
                <a:avLst/>
                <a:gdLst>
                  <a:gd name="T0" fmla="*/ 58 w 59"/>
                  <a:gd name="T1" fmla="*/ 0 h 87"/>
                  <a:gd name="T2" fmla="*/ 0 w 59"/>
                  <a:gd name="T3" fmla="*/ 86 h 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87">
                    <a:moveTo>
                      <a:pt x="58" y="0"/>
                    </a:moveTo>
                    <a:lnTo>
                      <a:pt x="0" y="8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2" name="Line 71">
                <a:extLst>
                  <a:ext uri="{FF2B5EF4-FFF2-40B4-BE49-F238E27FC236}">
                    <a16:creationId xmlns:a16="http://schemas.microsoft.com/office/drawing/2014/main" xmlns="" id="{68344349-469D-9A54-FF0D-536E6AF76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6" y="1599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3" name="Line 72">
                <a:extLst>
                  <a:ext uri="{FF2B5EF4-FFF2-40B4-BE49-F238E27FC236}">
                    <a16:creationId xmlns:a16="http://schemas.microsoft.com/office/drawing/2014/main" xmlns="" id="{ACFB3672-4D87-11BD-1BAF-4BE65DF2E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6" y="1573"/>
                <a:ext cx="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18" name="Oval 74">
              <a:extLst>
                <a:ext uri="{FF2B5EF4-FFF2-40B4-BE49-F238E27FC236}">
                  <a16:creationId xmlns:a16="http://schemas.microsoft.com/office/drawing/2014/main" xmlns="" id="{69A56E93-899F-6810-DC99-36C97D0D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797"/>
              <a:ext cx="38" cy="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4" name="Group 82">
            <a:extLst>
              <a:ext uri="{FF2B5EF4-FFF2-40B4-BE49-F238E27FC236}">
                <a16:creationId xmlns:a16="http://schemas.microsoft.com/office/drawing/2014/main" xmlns="" id="{35E52ECC-4AD2-F923-BD4D-FC4D2603177D}"/>
              </a:ext>
            </a:extLst>
          </p:cNvPr>
          <p:cNvGrpSpPr>
            <a:grpSpLocks/>
          </p:cNvGrpSpPr>
          <p:nvPr/>
        </p:nvGrpSpPr>
        <p:grpSpPr bwMode="auto">
          <a:xfrm>
            <a:off x="5668938" y="3165475"/>
            <a:ext cx="738187" cy="147638"/>
            <a:chOff x="4197" y="1994"/>
            <a:chExt cx="465" cy="93"/>
          </a:xfrm>
        </p:grpSpPr>
        <p:sp>
          <p:nvSpPr>
            <p:cNvPr id="1125" name="Line 76">
              <a:extLst>
                <a:ext uri="{FF2B5EF4-FFF2-40B4-BE49-F238E27FC236}">
                  <a16:creationId xmlns:a16="http://schemas.microsoft.com/office/drawing/2014/main" xmlns="" id="{251FD910-C7BC-B46B-AA40-0993A5555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2041"/>
              <a:ext cx="4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" name="Freeform 77">
              <a:extLst>
                <a:ext uri="{FF2B5EF4-FFF2-40B4-BE49-F238E27FC236}">
                  <a16:creationId xmlns:a16="http://schemas.microsoft.com/office/drawing/2014/main" xmlns="" id="{08A4D672-D590-6E13-C328-146FA07C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1994"/>
              <a:ext cx="112" cy="48"/>
            </a:xfrm>
            <a:custGeom>
              <a:avLst/>
              <a:gdLst>
                <a:gd name="T0" fmla="*/ 0 w 112"/>
                <a:gd name="T1" fmla="*/ 47 h 48"/>
                <a:gd name="T2" fmla="*/ 111 w 112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2" h="48">
                  <a:moveTo>
                    <a:pt x="0" y="47"/>
                  </a:moveTo>
                  <a:lnTo>
                    <a:pt x="1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7" name="Freeform 78">
              <a:extLst>
                <a:ext uri="{FF2B5EF4-FFF2-40B4-BE49-F238E27FC236}">
                  <a16:creationId xmlns:a16="http://schemas.microsoft.com/office/drawing/2014/main" xmlns="" id="{A80F2818-FFB1-0892-771D-F8EBEEBD1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041"/>
              <a:ext cx="114" cy="46"/>
            </a:xfrm>
            <a:custGeom>
              <a:avLst/>
              <a:gdLst>
                <a:gd name="T0" fmla="*/ 0 w 114"/>
                <a:gd name="T1" fmla="*/ 0 h 46"/>
                <a:gd name="T2" fmla="*/ 113 w 114"/>
                <a:gd name="T3" fmla="*/ 45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4" h="46">
                  <a:moveTo>
                    <a:pt x="0" y="0"/>
                  </a:moveTo>
                  <a:lnTo>
                    <a:pt x="113" y="4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" name="Line 79">
              <a:extLst>
                <a:ext uri="{FF2B5EF4-FFF2-40B4-BE49-F238E27FC236}">
                  <a16:creationId xmlns:a16="http://schemas.microsoft.com/office/drawing/2014/main" xmlns="" id="{B38B58A6-0A7E-DC55-EEF3-E2CAD1E43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2015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" name="Line 80">
              <a:extLst>
                <a:ext uri="{FF2B5EF4-FFF2-40B4-BE49-F238E27FC236}">
                  <a16:creationId xmlns:a16="http://schemas.microsoft.com/office/drawing/2014/main" xmlns="" id="{DB877196-450E-051E-CA9D-8FF80BF30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015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" name="Line 81">
              <a:extLst>
                <a:ext uri="{FF2B5EF4-FFF2-40B4-BE49-F238E27FC236}">
                  <a16:creationId xmlns:a16="http://schemas.microsoft.com/office/drawing/2014/main" xmlns="" id="{143E4503-CD56-CCBA-E669-26AA194DB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01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1" name="Group 89">
            <a:extLst>
              <a:ext uri="{FF2B5EF4-FFF2-40B4-BE49-F238E27FC236}">
                <a16:creationId xmlns:a16="http://schemas.microsoft.com/office/drawing/2014/main" xmlns="" id="{7083E820-AB8E-61C5-BD55-2DF437BED54C}"/>
              </a:ext>
            </a:extLst>
          </p:cNvPr>
          <p:cNvGrpSpPr>
            <a:grpSpLocks/>
          </p:cNvGrpSpPr>
          <p:nvPr/>
        </p:nvGrpSpPr>
        <p:grpSpPr bwMode="auto">
          <a:xfrm>
            <a:off x="5664175" y="4137025"/>
            <a:ext cx="738188" cy="147638"/>
            <a:chOff x="4194" y="2606"/>
            <a:chExt cx="465" cy="93"/>
          </a:xfrm>
        </p:grpSpPr>
        <p:sp>
          <p:nvSpPr>
            <p:cNvPr id="1132" name="Line 83">
              <a:extLst>
                <a:ext uri="{FF2B5EF4-FFF2-40B4-BE49-F238E27FC236}">
                  <a16:creationId xmlns:a16="http://schemas.microsoft.com/office/drawing/2014/main" xmlns="" id="{DF13ADE9-56BB-CD61-FDC2-B03256E62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2653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3" name="Freeform 84">
              <a:extLst>
                <a:ext uri="{FF2B5EF4-FFF2-40B4-BE49-F238E27FC236}">
                  <a16:creationId xmlns:a16="http://schemas.microsoft.com/office/drawing/2014/main" xmlns="" id="{2B94C9F9-4197-A3B8-57E9-AA9CF7C30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" y="2606"/>
              <a:ext cx="112" cy="48"/>
            </a:xfrm>
            <a:custGeom>
              <a:avLst/>
              <a:gdLst>
                <a:gd name="T0" fmla="*/ 0 w 112"/>
                <a:gd name="T1" fmla="*/ 47 h 48"/>
                <a:gd name="T2" fmla="*/ 111 w 112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2" h="48">
                  <a:moveTo>
                    <a:pt x="0" y="47"/>
                  </a:moveTo>
                  <a:lnTo>
                    <a:pt x="1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4" name="Freeform 85">
              <a:extLst>
                <a:ext uri="{FF2B5EF4-FFF2-40B4-BE49-F238E27FC236}">
                  <a16:creationId xmlns:a16="http://schemas.microsoft.com/office/drawing/2014/main" xmlns="" id="{2C61E64C-0A6E-530C-C524-BC7141478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653"/>
              <a:ext cx="113" cy="46"/>
            </a:xfrm>
            <a:custGeom>
              <a:avLst/>
              <a:gdLst>
                <a:gd name="T0" fmla="*/ 0 w 113"/>
                <a:gd name="T1" fmla="*/ 0 h 46"/>
                <a:gd name="T2" fmla="*/ 112 w 113"/>
                <a:gd name="T3" fmla="*/ 45 h 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" h="46">
                  <a:moveTo>
                    <a:pt x="0" y="0"/>
                  </a:moveTo>
                  <a:lnTo>
                    <a:pt x="112" y="4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5" name="Line 86">
              <a:extLst>
                <a:ext uri="{FF2B5EF4-FFF2-40B4-BE49-F238E27FC236}">
                  <a16:creationId xmlns:a16="http://schemas.microsoft.com/office/drawing/2014/main" xmlns="" id="{CC2ABE14-B442-2278-12C5-925ADC8B9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2626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6" name="Line 87">
              <a:extLst>
                <a:ext uri="{FF2B5EF4-FFF2-40B4-BE49-F238E27FC236}">
                  <a16:creationId xmlns:a16="http://schemas.microsoft.com/office/drawing/2014/main" xmlns="" id="{5D4EAA03-B757-B9A9-A1EB-AB305415E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2626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" name="Line 88">
              <a:extLst>
                <a:ext uri="{FF2B5EF4-FFF2-40B4-BE49-F238E27FC236}">
                  <a16:creationId xmlns:a16="http://schemas.microsoft.com/office/drawing/2014/main" xmlns="" id="{DA5DB789-9134-42F5-C761-B97A2C047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2622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8" name="Group 97">
            <a:extLst>
              <a:ext uri="{FF2B5EF4-FFF2-40B4-BE49-F238E27FC236}">
                <a16:creationId xmlns:a16="http://schemas.microsoft.com/office/drawing/2014/main" xmlns="" id="{90AA120A-A920-61AD-5B64-3920A46AE478}"/>
              </a:ext>
            </a:extLst>
          </p:cNvPr>
          <p:cNvGrpSpPr>
            <a:grpSpLocks/>
          </p:cNvGrpSpPr>
          <p:nvPr/>
        </p:nvGrpSpPr>
        <p:grpSpPr bwMode="auto">
          <a:xfrm>
            <a:off x="5654650" y="5214938"/>
            <a:ext cx="2490788" cy="127000"/>
            <a:chOff x="4188" y="3285"/>
            <a:chExt cx="1569" cy="80"/>
          </a:xfrm>
        </p:grpSpPr>
        <p:sp>
          <p:nvSpPr>
            <p:cNvPr id="1139" name="Line 90">
              <a:extLst>
                <a:ext uri="{FF2B5EF4-FFF2-40B4-BE49-F238E27FC236}">
                  <a16:creationId xmlns:a16="http://schemas.microsoft.com/office/drawing/2014/main" xmlns="" id="{2F1BBEA4-96EB-E1D3-EF99-98A8E240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9" y="3325"/>
              <a:ext cx="15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0" name="Freeform 91">
              <a:extLst>
                <a:ext uri="{FF2B5EF4-FFF2-40B4-BE49-F238E27FC236}">
                  <a16:creationId xmlns:a16="http://schemas.microsoft.com/office/drawing/2014/main" xmlns="" id="{7064F34C-FE1C-D663-7102-D82D92B1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3285"/>
              <a:ext cx="120" cy="41"/>
            </a:xfrm>
            <a:custGeom>
              <a:avLst/>
              <a:gdLst>
                <a:gd name="T0" fmla="*/ 119 w 120"/>
                <a:gd name="T1" fmla="*/ 40 h 41"/>
                <a:gd name="T2" fmla="*/ 0 w 120"/>
                <a:gd name="T3" fmla="*/ 0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41">
                  <a:moveTo>
                    <a:pt x="119" y="4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1" name="Freeform 92">
              <a:extLst>
                <a:ext uri="{FF2B5EF4-FFF2-40B4-BE49-F238E27FC236}">
                  <a16:creationId xmlns:a16="http://schemas.microsoft.com/office/drawing/2014/main" xmlns="" id="{95735323-1CA2-6979-3862-CAFF39082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3325"/>
              <a:ext cx="122" cy="40"/>
            </a:xfrm>
            <a:custGeom>
              <a:avLst/>
              <a:gdLst>
                <a:gd name="T0" fmla="*/ 121 w 122"/>
                <a:gd name="T1" fmla="*/ 0 h 40"/>
                <a:gd name="T2" fmla="*/ 0 w 122"/>
                <a:gd name="T3" fmla="*/ 39 h 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2" h="40">
                  <a:moveTo>
                    <a:pt x="121" y="0"/>
                  </a:moveTo>
                  <a:lnTo>
                    <a:pt x="0" y="3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42" name="Group 95">
              <a:extLst>
                <a:ext uri="{FF2B5EF4-FFF2-40B4-BE49-F238E27FC236}">
                  <a16:creationId xmlns:a16="http://schemas.microsoft.com/office/drawing/2014/main" xmlns="" id="{345A62D1-5325-B786-E8ED-7D81B7D37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7" y="3295"/>
              <a:ext cx="37" cy="47"/>
              <a:chOff x="5687" y="3295"/>
              <a:chExt cx="37" cy="47"/>
            </a:xfrm>
          </p:grpSpPr>
          <p:sp>
            <p:nvSpPr>
              <p:cNvPr id="1144" name="Line 93">
                <a:extLst>
                  <a:ext uri="{FF2B5EF4-FFF2-40B4-BE49-F238E27FC236}">
                    <a16:creationId xmlns:a16="http://schemas.microsoft.com/office/drawing/2014/main" xmlns="" id="{6F2FE28D-9FDC-D20B-4BFD-2C036E461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87" y="32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5" name="Line 94">
                <a:extLst>
                  <a:ext uri="{FF2B5EF4-FFF2-40B4-BE49-F238E27FC236}">
                    <a16:creationId xmlns:a16="http://schemas.microsoft.com/office/drawing/2014/main" xmlns="" id="{56BEE8ED-2EB5-9D67-C515-E6CBE0BBD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4" y="32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43" name="Oval 96">
              <a:extLst>
                <a:ext uri="{FF2B5EF4-FFF2-40B4-BE49-F238E27FC236}">
                  <a16:creationId xmlns:a16="http://schemas.microsoft.com/office/drawing/2014/main" xmlns="" id="{130EE2B1-F813-3A80-DEA1-5E7802B1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297"/>
              <a:ext cx="41" cy="5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46" name="Rectangle 98">
            <a:extLst>
              <a:ext uri="{FF2B5EF4-FFF2-40B4-BE49-F238E27FC236}">
                <a16:creationId xmlns:a16="http://schemas.microsoft.com/office/drawing/2014/main" xmlns="" id="{80B17A5D-647F-2D07-75FE-93344DED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75" y="250031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의뢰하다</a:t>
            </a:r>
          </a:p>
        </p:txBody>
      </p:sp>
      <p:sp>
        <p:nvSpPr>
          <p:cNvPr id="1147" name="Rectangle 99">
            <a:extLst>
              <a:ext uri="{FF2B5EF4-FFF2-40B4-BE49-F238E27FC236}">
                <a16:creationId xmlns:a16="http://schemas.microsoft.com/office/drawing/2014/main" xmlns="" id="{3C21F020-BF03-B5DB-3FD5-65EA7A4B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732" y="2827338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의뢰되다</a:t>
            </a:r>
          </a:p>
        </p:txBody>
      </p:sp>
      <p:sp>
        <p:nvSpPr>
          <p:cNvPr id="1148" name="Rectangle 100">
            <a:extLst>
              <a:ext uri="{FF2B5EF4-FFF2-40B4-BE49-F238E27FC236}">
                <a16:creationId xmlns:a16="http://schemas.microsoft.com/office/drawing/2014/main" xmlns="" id="{A0E3C163-3FEB-5FC9-3CA6-66C0E765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50" y="281940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접수되다</a:t>
            </a:r>
          </a:p>
        </p:txBody>
      </p:sp>
      <p:sp>
        <p:nvSpPr>
          <p:cNvPr id="1149" name="Rectangle 101">
            <a:extLst>
              <a:ext uri="{FF2B5EF4-FFF2-40B4-BE49-F238E27FC236}">
                <a16:creationId xmlns:a16="http://schemas.microsoft.com/office/drawing/2014/main" xmlns="" id="{164156F6-F219-AF53-51BD-674C28EC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50" y="248761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접수하다</a:t>
            </a:r>
          </a:p>
        </p:txBody>
      </p:sp>
      <p:sp>
        <p:nvSpPr>
          <p:cNvPr id="1150" name="Rectangle 102">
            <a:extLst>
              <a:ext uri="{FF2B5EF4-FFF2-40B4-BE49-F238E27FC236}">
                <a16:creationId xmlns:a16="http://schemas.microsoft.com/office/drawing/2014/main" xmlns="" id="{9E83F3AD-F9D1-F843-6B51-B492A807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75" y="290671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1151" name="Rectangle 103">
            <a:extLst>
              <a:ext uri="{FF2B5EF4-FFF2-40B4-BE49-F238E27FC236}">
                <a16:creationId xmlns:a16="http://schemas.microsoft.com/office/drawing/2014/main" xmlns="" id="{FA7F489F-CCE6-B479-766A-7ABFF130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00" y="329406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1152" name="Rectangle 104">
            <a:extLst>
              <a:ext uri="{FF2B5EF4-FFF2-40B4-BE49-F238E27FC236}">
                <a16:creationId xmlns:a16="http://schemas.microsoft.com/office/drawing/2014/main" xmlns="" id="{32CE76B0-DD91-0495-E67D-41B31871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13" y="2928938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1153" name="Rectangle 105">
            <a:extLst>
              <a:ext uri="{FF2B5EF4-FFF2-40B4-BE49-F238E27FC236}">
                <a16:creationId xmlns:a16="http://schemas.microsoft.com/office/drawing/2014/main" xmlns="" id="{D7E709DD-A5BD-CA20-3E43-E6236B86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50" y="328930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4" name="Rectangle 106">
            <a:extLst>
              <a:ext uri="{FF2B5EF4-FFF2-40B4-BE49-F238E27FC236}">
                <a16:creationId xmlns:a16="http://schemas.microsoft.com/office/drawing/2014/main" xmlns="" id="{E7DEC3ED-F407-39A7-F8D9-CE10120A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38" y="3886995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존재하다</a:t>
            </a:r>
          </a:p>
        </p:txBody>
      </p:sp>
      <p:sp>
        <p:nvSpPr>
          <p:cNvPr id="1155" name="Rectangle 107">
            <a:extLst>
              <a:ext uri="{FF2B5EF4-FFF2-40B4-BE49-F238E27FC236}">
                <a16:creationId xmlns:a16="http://schemas.microsoft.com/office/drawing/2014/main" xmlns="" id="{A97DED0A-AC1C-F3EC-34C8-9C1A2FC5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575" y="428466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존재되다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6" name="Rectangle 108">
            <a:extLst>
              <a:ext uri="{FF2B5EF4-FFF2-40B4-BE49-F238E27FC236}">
                <a16:creationId xmlns:a16="http://schemas.microsoft.com/office/drawing/2014/main" xmlns="" id="{A98E0433-668B-4970-12C9-60748F20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275" y="387747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포함하다</a:t>
            </a:r>
          </a:p>
        </p:txBody>
      </p:sp>
      <p:sp>
        <p:nvSpPr>
          <p:cNvPr id="1157" name="Rectangle 109">
            <a:extLst>
              <a:ext uri="{FF2B5EF4-FFF2-40B4-BE49-F238E27FC236}">
                <a16:creationId xmlns:a16="http://schemas.microsoft.com/office/drawing/2014/main" xmlns="" id="{C86C7338-19F8-5E96-A745-5F768926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00" y="4262438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포함되다</a:t>
            </a:r>
          </a:p>
        </p:txBody>
      </p:sp>
      <p:sp>
        <p:nvSpPr>
          <p:cNvPr id="1158" name="Rectangle 110">
            <a:extLst>
              <a:ext uri="{FF2B5EF4-FFF2-40B4-BE49-F238E27FC236}">
                <a16:creationId xmlns:a16="http://schemas.microsoft.com/office/drawing/2014/main" xmlns="" id="{883D9BB3-119E-9DFA-ADDC-58B25BF0B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488" y="374650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지시되다</a:t>
            </a:r>
          </a:p>
        </p:txBody>
      </p:sp>
      <p:sp>
        <p:nvSpPr>
          <p:cNvPr id="1159" name="Rectangle 111">
            <a:extLst>
              <a:ext uri="{FF2B5EF4-FFF2-40B4-BE49-F238E27FC236}">
                <a16:creationId xmlns:a16="http://schemas.microsoft.com/office/drawing/2014/main" xmlns="" id="{50313E67-4985-0276-9E6A-39A40E68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88" y="340360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지시하다</a:t>
            </a:r>
          </a:p>
        </p:txBody>
      </p:sp>
      <p:sp>
        <p:nvSpPr>
          <p:cNvPr id="1160" name="Rectangle 112">
            <a:extLst>
              <a:ext uri="{FF2B5EF4-FFF2-40B4-BE49-F238E27FC236}">
                <a16:creationId xmlns:a16="http://schemas.microsoft.com/office/drawing/2014/main" xmlns="" id="{770E76EE-5668-580F-C6CE-A9A247B9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00" y="390479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지정되다</a:t>
            </a:r>
          </a:p>
        </p:txBody>
      </p:sp>
      <p:sp>
        <p:nvSpPr>
          <p:cNvPr id="1161" name="Rectangle 113">
            <a:extLst>
              <a:ext uri="{FF2B5EF4-FFF2-40B4-BE49-F238E27FC236}">
                <a16:creationId xmlns:a16="http://schemas.microsoft.com/office/drawing/2014/main" xmlns="" id="{385D891A-80C7-3E3F-635C-C8DBADB5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25" y="4271963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지정하다</a:t>
            </a:r>
          </a:p>
        </p:txBody>
      </p:sp>
      <p:sp>
        <p:nvSpPr>
          <p:cNvPr id="1162" name="Rectangle 114">
            <a:extLst>
              <a:ext uri="{FF2B5EF4-FFF2-40B4-BE49-F238E27FC236}">
                <a16:creationId xmlns:a16="http://schemas.microsoft.com/office/drawing/2014/main" xmlns="" id="{1B16F063-1185-6836-4C57-A4973AED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50" y="4941431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보관하다</a:t>
            </a:r>
          </a:p>
        </p:txBody>
      </p:sp>
      <p:sp>
        <p:nvSpPr>
          <p:cNvPr id="1163" name="Rectangle 115">
            <a:extLst>
              <a:ext uri="{FF2B5EF4-FFF2-40B4-BE49-F238E27FC236}">
                <a16:creationId xmlns:a16="http://schemas.microsoft.com/office/drawing/2014/main" xmlns="" id="{39AE533B-7652-577E-15B7-ED1AD307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5310188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보관되다</a:t>
            </a:r>
          </a:p>
        </p:txBody>
      </p:sp>
      <p:sp>
        <p:nvSpPr>
          <p:cNvPr id="1164" name="Rectangle 116">
            <a:extLst>
              <a:ext uri="{FF2B5EF4-FFF2-40B4-BE49-F238E27FC236}">
                <a16:creationId xmlns:a16="http://schemas.microsoft.com/office/drawing/2014/main" xmlns="" id="{69D2354E-7DD8-E683-45F7-6752ADB6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25" y="5022850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저장하다</a:t>
            </a:r>
          </a:p>
        </p:txBody>
      </p:sp>
      <p:sp>
        <p:nvSpPr>
          <p:cNvPr id="1165" name="Rectangle 117">
            <a:extLst>
              <a:ext uri="{FF2B5EF4-FFF2-40B4-BE49-F238E27FC236}">
                <a16:creationId xmlns:a16="http://schemas.microsoft.com/office/drawing/2014/main" xmlns="" id="{BFB01F68-1EB2-F073-15BA-C2A91807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88" y="5324475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저장되다</a:t>
            </a:r>
          </a:p>
        </p:txBody>
      </p:sp>
    </p:spTree>
    <p:extLst>
      <p:ext uri="{BB962C8B-B14F-4D97-AF65-F5344CB8AC3E}">
        <p14:creationId xmlns:p14="http://schemas.microsoft.com/office/powerpoint/2010/main" xmlns="" val="3658880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엔티티관계도</a:t>
            </a:r>
            <a:r>
              <a:rPr lang="ko-KR" altLang="en-US" dirty="0"/>
              <a:t> </a:t>
            </a:r>
            <a:r>
              <a:rPr lang="en-US" altLang="ko-KR" dirty="0"/>
              <a:t>TIP - </a:t>
            </a:r>
            <a:r>
              <a:rPr lang="ko-KR" altLang="en-US" dirty="0"/>
              <a:t>엔티티 분류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서로 다른 유형의 엔티티를 식별</a:t>
            </a:r>
          </a:p>
          <a:p>
            <a:r>
              <a:rPr lang="ko-KR" altLang="en-US" sz="2000" dirty="0"/>
              <a:t>데이터모델에 적절한 유형의 엔티티를 사용</a:t>
            </a:r>
          </a:p>
          <a:p>
            <a:r>
              <a:rPr lang="ko-KR" altLang="en-US" sz="2000" dirty="0"/>
              <a:t>데이터모델을 작성하면서 언제 서로 다른 </a:t>
            </a:r>
            <a:r>
              <a:rPr lang="ko-KR" altLang="en-US" sz="2000" dirty="0" err="1"/>
              <a:t>엔티티클래스를</a:t>
            </a:r>
            <a:r>
              <a:rPr lang="ko-KR" altLang="en-US" sz="2000" dirty="0"/>
              <a:t> 나타낼 지를 결정</a:t>
            </a:r>
          </a:p>
          <a:p>
            <a:r>
              <a:rPr lang="ko-KR" altLang="en-US" sz="2000" dirty="0"/>
              <a:t>클래스 이해에 따른 이점을 설명 </a:t>
            </a:r>
          </a:p>
        </p:txBody>
      </p:sp>
    </p:spTree>
    <p:extLst>
      <p:ext uri="{BB962C8B-B14F-4D97-AF65-F5344CB8AC3E}">
        <p14:creationId xmlns:p14="http://schemas.microsoft.com/office/powerpoint/2010/main" xmlns="" val="1097319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상부유형</a:t>
            </a:r>
            <a:r>
              <a:rPr lang="en-US" altLang="ko-KR" sz="2400" dirty="0"/>
              <a:t>(Supertype)&amp;</a:t>
            </a:r>
            <a:r>
              <a:rPr lang="ko-KR" altLang="en-US" sz="2400" dirty="0"/>
              <a:t>하부유형</a:t>
            </a:r>
            <a:r>
              <a:rPr lang="en-US" altLang="ko-KR" sz="2400" dirty="0"/>
              <a:t>(Subtype)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동일 엔티티의 특정 건</a:t>
            </a:r>
            <a:r>
              <a:rPr lang="en-US" altLang="ko-KR" sz="2000" dirty="0"/>
              <a:t>(Occurrence) </a:t>
            </a:r>
            <a:r>
              <a:rPr lang="ko-KR" altLang="en-US" sz="2000" dirty="0"/>
              <a:t>중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상호 배타적인 속성 그룹을 하부유형으로 분류</a:t>
            </a:r>
          </a:p>
          <a:p>
            <a:r>
              <a:rPr lang="ko-KR" altLang="en-US" sz="2000" dirty="0"/>
              <a:t>잠재적으로 </a:t>
            </a:r>
            <a:r>
              <a:rPr lang="en-US" altLang="ko-KR" sz="2000" dirty="0"/>
              <a:t>Null</a:t>
            </a:r>
            <a:r>
              <a:rPr lang="ko-KR" altLang="en-US" sz="2000" dirty="0"/>
              <a:t>값을 가지는 속성은 하부유형으로 분리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xmlns="" id="{7EB874AC-86B2-F711-8DC2-D4C45F053439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054350"/>
            <a:ext cx="3197225" cy="2578100"/>
            <a:chOff x="1822" y="1924"/>
            <a:chExt cx="2014" cy="1624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41005BED-9CD2-2ADB-BF95-1BEAEF70D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924"/>
              <a:ext cx="2014" cy="1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</a:t>
              </a:r>
            </a:p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xmlns="" id="{3357B684-136C-03FE-41C6-5F4321834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" y="2344"/>
              <a:ext cx="1559" cy="947"/>
              <a:chOff x="2043" y="2344"/>
              <a:chExt cx="1559" cy="947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xmlns="" id="{8A07692D-5D15-C6E8-71D0-C41B610A1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2344"/>
                <a:ext cx="1551" cy="94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/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국산 자동차</a:t>
                </a:r>
              </a:p>
              <a:p>
                <a:pPr algn="ctr"/>
                <a:endParaRPr lang="ko-KR" altLang="en-US" sz="1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외제 자동차</a:t>
                </a:r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xmlns="" id="{A2DC86B4-905C-A50E-4852-3E5671ACE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3" y="2832"/>
                <a:ext cx="15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09279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데이터모형 토대 구축</a:t>
            </a:r>
            <a:r>
              <a:rPr lang="en-US" altLang="ko-KR" dirty="0"/>
              <a:t>(LDM1)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LDM1 </a:t>
            </a:r>
            <a:r>
              <a:rPr lang="ko-KR" altLang="en-US" dirty="0"/>
              <a:t>데이터모형토대 구축 </a:t>
            </a:r>
            <a:r>
              <a:rPr lang="en-US" altLang="ko-KR" dirty="0"/>
              <a:t>-</a:t>
            </a:r>
            <a:r>
              <a:rPr lang="ko-KR" altLang="en-US" dirty="0"/>
              <a:t>요약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AF9D4-C663-726B-4E49-47D8FDF3D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377" y="2864185"/>
            <a:ext cx="2471415" cy="1682639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엔티티 추출</a:t>
            </a:r>
          </a:p>
          <a:p>
            <a:r>
              <a:rPr lang="ko-KR" altLang="en-US" sz="1700" dirty="0"/>
              <a:t>엔티티 </a:t>
            </a:r>
            <a:r>
              <a:rPr lang="ko-KR" altLang="en-US" sz="1700" dirty="0" err="1"/>
              <a:t>정의표</a:t>
            </a:r>
            <a:r>
              <a:rPr lang="ko-KR" altLang="en-US" sz="1700" dirty="0"/>
              <a:t> 작성</a:t>
            </a:r>
          </a:p>
          <a:p>
            <a:r>
              <a:rPr lang="ko-KR" altLang="en-US" sz="1700" dirty="0"/>
              <a:t>엔티티 검증 </a:t>
            </a:r>
            <a:endParaRPr lang="en-US" altLang="ko-KR" sz="1700" dirty="0"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xmlns="" id="{68100558-8254-C1BF-343C-748D7242BE16}"/>
              </a:ext>
            </a:extLst>
          </p:cNvPr>
          <p:cNvGrpSpPr>
            <a:grpSpLocks/>
          </p:cNvGrpSpPr>
          <p:nvPr/>
        </p:nvGrpSpPr>
        <p:grpSpPr bwMode="auto">
          <a:xfrm>
            <a:off x="222027" y="1428750"/>
            <a:ext cx="8699500" cy="1362075"/>
            <a:chOff x="528" y="900"/>
            <a:chExt cx="5480" cy="858"/>
          </a:xfrm>
          <a:effectLst/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D2ED2BBF-D0E0-5DDF-906E-AF8AF1EF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904"/>
              <a:ext cx="1303" cy="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xmlns="" id="{834A6FEE-8D6B-245A-C021-1CE1C452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65"/>
              <a:ext cx="1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E290933E-58DD-0DF7-905B-76836C71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904"/>
              <a:ext cx="1302" cy="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xmlns="" id="{3B2CEC61-70FE-51A3-A22C-FC6ADD36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265"/>
              <a:ext cx="12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xmlns="" id="{F7FEF543-A0AD-3F93-B427-A4025DEA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904"/>
              <a:ext cx="1303" cy="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xmlns="" id="{3299711B-5910-AA83-B1A3-F87EEBCB5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1" y="1265"/>
              <a:ext cx="1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xmlns="" id="{2A7BEA3F-51BE-9D63-3AE6-B013E657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900"/>
              <a:ext cx="408" cy="602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AutoShape 15">
              <a:extLst>
                <a:ext uri="{FF2B5EF4-FFF2-40B4-BE49-F238E27FC236}">
                  <a16:creationId xmlns:a16="http://schemas.microsoft.com/office/drawing/2014/main" xmlns="" id="{60041B83-E54A-9CA0-36F3-846DF546C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1019"/>
              <a:ext cx="501" cy="53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xmlns="" id="{09043ABD-D799-1FDB-36F5-2D51CC20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032"/>
              <a:ext cx="501" cy="533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xmlns="" id="{4249E1B5-238D-795F-9E41-627376C44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972"/>
              <a:ext cx="8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LDM1.1</a:t>
              </a: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xmlns="" id="{44360584-B726-2CBE-A1EB-4BE965FB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986"/>
              <a:ext cx="8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LDM1.3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xmlns="" id="{B667FB0F-11D5-D6C8-3379-A550EEE0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972"/>
              <a:ext cx="8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LDM1.2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xmlns="" id="{D72800ED-6104-E2E5-FE51-744F311FE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379"/>
              <a:ext cx="13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 정의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xmlns="" id="{1C69CC1F-743C-6616-3EAD-201E5805B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1312"/>
              <a:ext cx="12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 관계도 작성</a:t>
              </a: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xmlns="" id="{504EA5CC-A9BB-EC61-584E-EBE1BBE1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1393"/>
              <a:ext cx="1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 정의</a:t>
              </a:r>
            </a:p>
          </p:txBody>
        </p:sp>
      </p:grp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xmlns="" id="{485E2CD2-E9F0-9A35-C87D-AD80A3A33AF1}"/>
              </a:ext>
            </a:extLst>
          </p:cNvPr>
          <p:cNvSpPr txBox="1">
            <a:spLocks/>
          </p:cNvSpPr>
          <p:nvPr/>
        </p:nvSpPr>
        <p:spPr>
          <a:xfrm>
            <a:off x="3481165" y="2864185"/>
            <a:ext cx="2471415" cy="168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관계 추출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관계정의표 작성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관계 검증</a:t>
            </a:r>
            <a:endParaRPr kumimoji="0" lang="en-US" altLang="ko-KR" sz="1800" dirty="0"/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xmlns="" id="{E296CE4C-8619-9583-DC6F-24E3F081B398}"/>
              </a:ext>
            </a:extLst>
          </p:cNvPr>
          <p:cNvSpPr txBox="1">
            <a:spLocks/>
          </p:cNvSpPr>
          <p:nvPr/>
        </p:nvSpPr>
        <p:spPr>
          <a:xfrm>
            <a:off x="6837909" y="2864185"/>
            <a:ext cx="2306091" cy="168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관계명</a:t>
            </a:r>
            <a:r>
              <a:rPr kumimoji="0" lang="ko-KR" altLang="en-US" sz="1800" dirty="0"/>
              <a:t> 표기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관계의 기수성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/>
              <a:t>관계의 </a:t>
            </a:r>
            <a:r>
              <a:rPr kumimoji="0" lang="ko-KR" altLang="en-US" sz="1800" dirty="0" err="1"/>
              <a:t>선택성</a:t>
            </a: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07336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b="1" dirty="0"/>
              <a:t>   4. </a:t>
            </a:r>
            <a:r>
              <a:rPr lang="ko-KR" altLang="en-US" sz="4000" dirty="0"/>
              <a:t>엔티티 별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      </a:t>
            </a:r>
            <a:r>
              <a:rPr lang="ko-KR" altLang="en-US" sz="4000" dirty="0"/>
              <a:t>식별자 정의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255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LDM2 </a:t>
            </a:r>
            <a:r>
              <a:rPr lang="ko-KR" altLang="en-US" dirty="0" err="1"/>
              <a:t>엔티티별</a:t>
            </a:r>
            <a:r>
              <a:rPr lang="ko-KR" altLang="en-US" dirty="0"/>
              <a:t> 식별자 정의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xmlns="" id="{09CBD82A-7BB4-5E5D-CF9C-73026FAF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7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xmlns="" id="{6C7950E7-544E-D2FB-00F7-89153C34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5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xmlns="" id="{73EE0916-6B46-5F8C-ACB1-D128231D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4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xmlns="" id="{0DF9821A-346A-F47B-EE75-BE886567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100" y="3102640"/>
            <a:ext cx="1168400" cy="10350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xmlns="" id="{6A691512-EF1A-6BBF-3FED-358C1A7B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02640"/>
            <a:ext cx="13017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8E4597DC-61F0-B1FB-A81A-0DEC929F7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300" y="342649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217455F-8122-F3E6-74C6-A1A5F81E0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98869931-2815-B1DA-E985-BE8FA179F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7AF3C891-7F71-AE73-D1B8-182E04442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88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A2E3C7B9-100B-174D-BA91-36EFF782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1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31F0BA00-2C19-BF7D-0217-255C3B4AD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88" y="364874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50ACB839-4930-9A38-8324-8D1EE8FD5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900" y="3648740"/>
            <a:ext cx="44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A2FDABA2-0822-1FDC-10C8-061E61C3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88" y="364874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xmlns="" id="{BACE264C-5CBD-6194-D558-224CF20E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00" y="3515390"/>
            <a:ext cx="12840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토대 구축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xmlns="" id="{797DE461-5DF0-CBA7-014E-3D0B8BAC2773}"/>
              </a:ext>
            </a:extLst>
          </p:cNvPr>
          <p:cNvGrpSpPr>
            <a:grpSpLocks/>
          </p:cNvGrpSpPr>
          <p:nvPr/>
        </p:nvGrpSpPr>
        <p:grpSpPr bwMode="auto">
          <a:xfrm>
            <a:off x="4316459" y="3529678"/>
            <a:ext cx="1284286" cy="568325"/>
            <a:chOff x="3395" y="1293"/>
            <a:chExt cx="809" cy="3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8346B78-A4E3-1674-FAC8-2D7F8A15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93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엔티티별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1FA96D78-8AE8-78C8-D724-D7A888D8F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437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식별자 정의</a:t>
              </a:r>
            </a:p>
          </p:txBody>
        </p:sp>
      </p:grp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E0A8A0AC-2155-73C2-9FC3-33224ED2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525" y="3529678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상세화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62D23F46-6D13-40D6-D1C4-371E82D2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75" y="3543965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통합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0D07D978-F6F5-4D99-2885-9130538D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00" y="3155028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410E305B-BBE8-92DE-763A-C164F226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700" y="315026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FE8806C-D4D9-D0A0-1B88-8C3AE3C3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50" y="31312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901C25C-235E-BC2B-A5C1-D3A86BFD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88" y="31693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A73671E-C536-A70D-A85C-570C0970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88" y="3164553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LDM0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xmlns="" id="{AC301AFB-D71D-C803-8389-777A5210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1738" y="366779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xmlns="" id="{15C694AD-7131-4CCE-A1C7-728D6180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00" y="1681829"/>
            <a:ext cx="12636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xmlns="" id="{2067113E-C28F-FB4D-6602-189CE3733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88" y="2013617"/>
            <a:ext cx="1235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9D06014-713E-4118-2756-F7FB5B2D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5" y="2108867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업무영역분석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개  요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5851DB6-6B7E-2C17-6629-E7BACE45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13" y="1715167"/>
            <a:ext cx="820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BAA0</a:t>
            </a: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xmlns="" id="{E13F691B-4F56-F606-9FBF-DC072A0DE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673" y="2767678"/>
            <a:ext cx="21852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96444BF-9118-0ABC-8DDA-33834B8D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0" y="3515390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논리적데이터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개요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xmlns="" id="{C82E2884-AE56-08D2-29B1-10E1096C8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51" y="5377827"/>
            <a:ext cx="385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Group 10">
            <a:extLst>
              <a:ext uri="{FF2B5EF4-FFF2-40B4-BE49-F238E27FC236}">
                <a16:creationId xmlns:a16="http://schemas.microsoft.com/office/drawing/2014/main" xmlns="" id="{1EA38744-3A28-111C-54BB-4CFA2A1F8B44}"/>
              </a:ext>
            </a:extLst>
          </p:cNvPr>
          <p:cNvGrpSpPr>
            <a:grpSpLocks/>
          </p:cNvGrpSpPr>
          <p:nvPr/>
        </p:nvGrpSpPr>
        <p:grpSpPr bwMode="auto">
          <a:xfrm>
            <a:off x="2532114" y="4963489"/>
            <a:ext cx="1397001" cy="825500"/>
            <a:chOff x="2280" y="2164"/>
            <a:chExt cx="880" cy="520"/>
          </a:xfrm>
        </p:grpSpPr>
        <p:sp>
          <p:nvSpPr>
            <p:cNvPr id="56" name="AutoShape 6">
              <a:extLst>
                <a:ext uri="{FF2B5EF4-FFF2-40B4-BE49-F238E27FC236}">
                  <a16:creationId xmlns:a16="http://schemas.microsoft.com/office/drawing/2014/main" xmlns="" id="{E6FD2A98-D368-5275-6674-6604CE17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164"/>
              <a:ext cx="844" cy="52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xmlns="" id="{D06105A3-5AC5-ED67-92C1-4E4E3C0B7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52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xmlns="" id="{2C4CFF64-1974-70C7-5156-594FFD8D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2438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식별자 정의</a:t>
              </a:r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xmlns="" id="{A7B75C89-99DC-223B-64A1-95AA014E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187"/>
              <a:ext cx="5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LDM2.1</a:t>
              </a:r>
            </a:p>
          </p:txBody>
        </p:sp>
      </p:grpSp>
      <p:grpSp>
        <p:nvGrpSpPr>
          <p:cNvPr id="60" name="Group 15">
            <a:extLst>
              <a:ext uri="{FF2B5EF4-FFF2-40B4-BE49-F238E27FC236}">
                <a16:creationId xmlns:a16="http://schemas.microsoft.com/office/drawing/2014/main" xmlns="" id="{71E42CF0-9E07-413B-9379-72DEE74A622F}"/>
              </a:ext>
            </a:extLst>
          </p:cNvPr>
          <p:cNvGrpSpPr>
            <a:grpSpLocks/>
          </p:cNvGrpSpPr>
          <p:nvPr/>
        </p:nvGrpSpPr>
        <p:grpSpPr bwMode="auto">
          <a:xfrm>
            <a:off x="4289476" y="4963489"/>
            <a:ext cx="1373187" cy="825500"/>
            <a:chOff x="3387" y="2164"/>
            <a:chExt cx="865" cy="520"/>
          </a:xfrm>
        </p:grpSpPr>
        <p:sp>
          <p:nvSpPr>
            <p:cNvPr id="61" name="AutoShape 11">
              <a:extLst>
                <a:ext uri="{FF2B5EF4-FFF2-40B4-BE49-F238E27FC236}">
                  <a16:creationId xmlns:a16="http://schemas.microsoft.com/office/drawing/2014/main" xmlns="" id="{DCB85EA6-069B-6F0D-4199-DCB25166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164"/>
              <a:ext cx="844" cy="52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xmlns="" id="{E3D64342-DD7F-CFCB-266A-9B779AFA5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2346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16C54919-64B8-9322-4700-8E7F8B56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432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외부키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정의</a:t>
              </a: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xmlns="" id="{964A8392-CC4E-3167-984D-012661797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180"/>
              <a:ext cx="5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LDM2.2</a:t>
              </a:r>
            </a:p>
          </p:txBody>
        </p:sp>
      </p:grpSp>
      <p:grpSp>
        <p:nvGrpSpPr>
          <p:cNvPr id="65" name="Group 20">
            <a:extLst>
              <a:ext uri="{FF2B5EF4-FFF2-40B4-BE49-F238E27FC236}">
                <a16:creationId xmlns:a16="http://schemas.microsoft.com/office/drawing/2014/main" xmlns="" id="{50D94299-0FE3-FC24-D907-FCAC456A89EF}"/>
              </a:ext>
            </a:extLst>
          </p:cNvPr>
          <p:cNvGrpSpPr>
            <a:grpSpLocks/>
          </p:cNvGrpSpPr>
          <p:nvPr/>
        </p:nvGrpSpPr>
        <p:grpSpPr bwMode="auto">
          <a:xfrm>
            <a:off x="5864276" y="4963491"/>
            <a:ext cx="1868487" cy="911226"/>
            <a:chOff x="4379" y="2164"/>
            <a:chExt cx="1177" cy="574"/>
          </a:xfrm>
        </p:grpSpPr>
        <p:sp>
          <p:nvSpPr>
            <p:cNvPr id="66" name="AutoShape 16">
              <a:extLst>
                <a:ext uri="{FF2B5EF4-FFF2-40B4-BE49-F238E27FC236}">
                  <a16:creationId xmlns:a16="http://schemas.microsoft.com/office/drawing/2014/main" xmlns="" id="{CFA5287C-94DC-C159-4BFF-78ADF15B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164"/>
              <a:ext cx="1030" cy="52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xmlns="" id="{EBC496BA-2D98-E565-CDD7-407A59C3E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349"/>
              <a:ext cx="10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18">
              <a:extLst>
                <a:ext uri="{FF2B5EF4-FFF2-40B4-BE49-F238E27FC236}">
                  <a16:creationId xmlns:a16="http://schemas.microsoft.com/office/drawing/2014/main" xmlns="" id="{26AFFAC7-ACF3-6A40-C8CF-7B305023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2369"/>
              <a:ext cx="111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외부키업무규칙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정의</a:t>
              </a:r>
            </a:p>
          </p:txBody>
        </p:sp>
        <p:sp>
          <p:nvSpPr>
            <p:cNvPr id="69" name="Rectangle 19">
              <a:extLst>
                <a:ext uri="{FF2B5EF4-FFF2-40B4-BE49-F238E27FC236}">
                  <a16:creationId xmlns:a16="http://schemas.microsoft.com/office/drawing/2014/main" xmlns="" id="{6A357B48-BE25-9C45-A139-615D94FA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2192"/>
              <a:ext cx="5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체" panose="020B0609000101010101" pitchFamily="49" charset="-127"/>
                  <a:ea typeface="바탕" panose="02030600000101010101" pitchFamily="18" charset="-127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LDM2.3</a:t>
              </a:r>
            </a:p>
          </p:txBody>
        </p:sp>
      </p:grpSp>
      <p:sp>
        <p:nvSpPr>
          <p:cNvPr id="70" name="Line 21">
            <a:extLst>
              <a:ext uri="{FF2B5EF4-FFF2-40B4-BE49-F238E27FC236}">
                <a16:creationId xmlns:a16="http://schemas.microsoft.com/office/drawing/2014/main" xmlns="" id="{96031A38-0F8B-333E-385D-9AC1C8544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601" y="5376239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xmlns="" id="{8169924B-1E63-2503-B0DD-177D4F3C2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213" y="4118939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Line 54">
            <a:extLst>
              <a:ext uri="{FF2B5EF4-FFF2-40B4-BE49-F238E27FC236}">
                <a16:creationId xmlns:a16="http://schemas.microsoft.com/office/drawing/2014/main" xmlns="" id="{E82E23DF-1738-5990-A91C-870E6F8A0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813" y="4118939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435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49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LDM2.1 </a:t>
            </a:r>
            <a:r>
              <a:rPr lang="ko-KR" altLang="en-US" dirty="0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정의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식별자란 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/>
              <a:t>엔티티의 특정 건</a:t>
            </a:r>
            <a:r>
              <a:rPr lang="en-US" altLang="ko-KR" sz="1600" dirty="0"/>
              <a:t>(Occurrence)</a:t>
            </a:r>
            <a:r>
              <a:rPr lang="ko-KR" altLang="en-US" sz="1600" dirty="0"/>
              <a:t>의 유일성을 보장해 주는 속성</a:t>
            </a:r>
            <a:r>
              <a:rPr lang="en-US" altLang="ko-KR" sz="1600" dirty="0"/>
              <a:t>(Attribute) </a:t>
            </a:r>
            <a:r>
              <a:rPr lang="ko-KR" altLang="en-US" sz="1600" dirty="0"/>
              <a:t>또는 속성의 집합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정의 절차</a:t>
            </a:r>
            <a:endParaRPr lang="en-US" altLang="ko-KR" sz="20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/>
              <a:t>대상식별자 선정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err="1"/>
              <a:t>엔티티무결성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기본키</a:t>
            </a:r>
            <a:r>
              <a:rPr lang="en-US" altLang="ko-KR" sz="1600" dirty="0"/>
              <a:t>(Primary Key) </a:t>
            </a:r>
            <a:r>
              <a:rPr lang="ko-KR" altLang="en-US" sz="1600" dirty="0"/>
              <a:t>업무규칙 검증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err="1"/>
              <a:t>기본키선정</a:t>
            </a:r>
            <a:r>
              <a:rPr lang="ko-KR" alt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76628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업무영역에 대한 이해도 증대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조직</a:t>
            </a:r>
            <a:r>
              <a:rPr lang="en-US" altLang="ko-KR" sz="1600" dirty="0"/>
              <a:t>, </a:t>
            </a:r>
            <a:r>
              <a:rPr lang="ko-KR" altLang="en-US" sz="1600" dirty="0"/>
              <a:t>정보기술에 독립적인 단위기능 분석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업무수행에 필요한 데이터를 식별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데이터와 단위 기능 간의 연관성을 분석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시스템 설계의 토대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A4EABD47-5DF0-169B-F3A0-6D31A6F08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9930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후보키</a:t>
            </a:r>
            <a:r>
              <a:rPr lang="ko-KR" altLang="en-US" dirty="0"/>
              <a:t> 선정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엔티티 내 특정 건</a:t>
            </a:r>
            <a:r>
              <a:rPr lang="en-US" altLang="ko-KR" sz="2000" dirty="0"/>
              <a:t>(Occurrence)</a:t>
            </a:r>
            <a:r>
              <a:rPr lang="ko-KR" altLang="en-US" sz="2000" dirty="0"/>
              <a:t>의 유일성을 보장하는 속성</a:t>
            </a:r>
          </a:p>
          <a:p>
            <a:r>
              <a:rPr lang="ko-KR" altLang="en-US" sz="2000" dirty="0"/>
              <a:t>모든 엔티티는 최소한 하나 이상의 후보키를 보유</a:t>
            </a:r>
          </a:p>
          <a:p>
            <a:pPr lvl="1"/>
            <a:r>
              <a:rPr lang="ko-KR" altLang="en-US" sz="1600" dirty="0"/>
              <a:t>각 속성을 </a:t>
            </a:r>
            <a:r>
              <a:rPr lang="ko-KR" altLang="en-US" sz="1600" dirty="0" err="1"/>
              <a:t>후보키</a:t>
            </a:r>
            <a:r>
              <a:rPr lang="en-US" altLang="ko-KR" sz="1600" dirty="0"/>
              <a:t>(Candidate Key)</a:t>
            </a:r>
            <a:r>
              <a:rPr lang="ko-KR" altLang="en-US" sz="1600" dirty="0"/>
              <a:t>라 함</a:t>
            </a:r>
          </a:p>
          <a:p>
            <a:pPr lvl="1"/>
            <a:r>
              <a:rPr lang="ko-KR" altLang="en-US" sz="1600" dirty="0"/>
              <a:t>둘 이상의 속성을 가진 후보키를 복합키</a:t>
            </a:r>
            <a:r>
              <a:rPr lang="en-US" altLang="ko-KR" sz="1600" dirty="0"/>
              <a:t>(Composite key)</a:t>
            </a:r>
            <a:r>
              <a:rPr lang="ko-KR" altLang="en-US" sz="1600" dirty="0"/>
              <a:t>라 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17BFB1-E90E-BD7D-4A1A-A9B654DB3706}"/>
              </a:ext>
            </a:extLst>
          </p:cNvPr>
          <p:cNvSpPr txBox="1"/>
          <p:nvPr/>
        </p:nvSpPr>
        <p:spPr>
          <a:xfrm>
            <a:off x="1403648" y="3573125"/>
            <a:ext cx="125547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엔티티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D9B5E6-CF0B-F540-DEF5-FBCA16FC504B}"/>
              </a:ext>
            </a:extLst>
          </p:cNvPr>
          <p:cNvSpPr txBox="1"/>
          <p:nvPr/>
        </p:nvSpPr>
        <p:spPr>
          <a:xfrm>
            <a:off x="4571777" y="3573125"/>
            <a:ext cx="238578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후보키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: (Candidate Key)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080010-BBBB-5F62-C55B-AF61D672A1C5}"/>
              </a:ext>
            </a:extLst>
          </p:cNvPr>
          <p:cNvSpPr txBox="1"/>
          <p:nvPr/>
        </p:nvSpPr>
        <p:spPr>
          <a:xfrm>
            <a:off x="4571777" y="4022537"/>
            <a:ext cx="1821332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사원번호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주민등록번호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성명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생년월일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성명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퇴사일자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...</a:t>
            </a:r>
          </a:p>
        </p:txBody>
      </p:sp>
      <p:pic>
        <p:nvPicPr>
          <p:cNvPr id="1032" name="Picture 8" descr="People Icon Vector Human Icon Vector Stock Vector (Royalty Free) 1701928585  | Shutterstock">
            <a:extLst>
              <a:ext uri="{FF2B5EF4-FFF2-40B4-BE49-F238E27FC236}">
                <a16:creationId xmlns:a16="http://schemas.microsoft.com/office/drawing/2014/main" xmlns="" id="{9930E136-9E3A-9EE6-0AC3-4959167E1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64" b="27026"/>
          <a:stretch/>
        </p:blipFill>
        <p:spPr bwMode="auto">
          <a:xfrm>
            <a:off x="691336" y="4137144"/>
            <a:ext cx="2680096" cy="15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ACFCC218-7113-75EC-D025-D9A26AAF3CE3}"/>
              </a:ext>
            </a:extLst>
          </p:cNvPr>
          <p:cNvSpPr/>
          <p:nvPr/>
        </p:nvSpPr>
        <p:spPr>
          <a:xfrm>
            <a:off x="3561758" y="4509120"/>
            <a:ext cx="648072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398E44-A58A-A84F-3AB3-15FFD14B1BB7}"/>
              </a:ext>
            </a:extLst>
          </p:cNvPr>
          <p:cNvSpPr txBox="1"/>
          <p:nvPr/>
        </p:nvSpPr>
        <p:spPr>
          <a:xfrm>
            <a:off x="6793235" y="4963891"/>
            <a:ext cx="80021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복합키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02F2B7BB-1638-F797-469C-7E3E19987A77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rot="10800000">
            <a:off x="6393109" y="4968213"/>
            <a:ext cx="400126" cy="2026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D46E04DC-C50E-1C00-4D28-E63117A1655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393109" y="5170903"/>
            <a:ext cx="400127" cy="2070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275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엔티티무결성</a:t>
            </a:r>
            <a:r>
              <a:rPr lang="ko-KR" altLang="en-US" dirty="0"/>
              <a:t> 검증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규칙 </a:t>
            </a:r>
            <a:r>
              <a:rPr lang="en-US" altLang="ko-KR" sz="2000" dirty="0"/>
              <a:t>1 : </a:t>
            </a:r>
            <a:r>
              <a:rPr lang="ko-KR" altLang="en-US" sz="2000" dirty="0"/>
              <a:t>기본키를 구성하는 속성은 반드시 값을 가져야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(Not Null)</a:t>
            </a:r>
          </a:p>
          <a:p>
            <a:r>
              <a:rPr lang="ko-KR" altLang="en-US" sz="2000" dirty="0"/>
              <a:t>규칙 </a:t>
            </a:r>
            <a:r>
              <a:rPr lang="en-US" altLang="ko-KR" sz="2000" dirty="0"/>
              <a:t>2 : </a:t>
            </a:r>
            <a:r>
              <a:rPr lang="ko-KR" altLang="en-US" sz="2000" dirty="0"/>
              <a:t>기본키는 유일성을 보장해 주는 최소한의 집합이어야 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(Minimal Set of Attributes)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080010-BBBB-5F62-C55B-AF61D672A1C5}"/>
              </a:ext>
            </a:extLst>
          </p:cNvPr>
          <p:cNvSpPr txBox="1"/>
          <p:nvPr/>
        </p:nvSpPr>
        <p:spPr>
          <a:xfrm>
            <a:off x="1547664" y="3788233"/>
            <a:ext cx="2015295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사원번호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주민등록번호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성명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퇴사일자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사원번호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부서코드 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D565AA-B52E-F6ED-C9B6-1996C37959B5}"/>
              </a:ext>
            </a:extLst>
          </p:cNvPr>
          <p:cNvSpPr txBox="1"/>
          <p:nvPr/>
        </p:nvSpPr>
        <p:spPr>
          <a:xfrm>
            <a:off x="3916483" y="3444414"/>
            <a:ext cx="170431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규칙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1		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규칙 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138D86-C303-8E60-3E48-9B025C56AE1A}"/>
              </a:ext>
            </a:extLst>
          </p:cNvPr>
          <p:cNvSpPr txBox="1"/>
          <p:nvPr/>
        </p:nvSpPr>
        <p:spPr>
          <a:xfrm>
            <a:off x="4128589" y="3788233"/>
            <a:ext cx="343364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4EE8DA-3BBB-1BE5-51E2-BC914391C5CC}"/>
              </a:ext>
            </a:extLst>
          </p:cNvPr>
          <p:cNvSpPr txBox="1"/>
          <p:nvPr/>
        </p:nvSpPr>
        <p:spPr>
          <a:xfrm>
            <a:off x="5003119" y="3788233"/>
            <a:ext cx="343364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D238B8A-933D-A98E-A698-ACF0B77CA015}"/>
              </a:ext>
            </a:extLst>
          </p:cNvPr>
          <p:cNvSpPr/>
          <p:nvPr/>
        </p:nvSpPr>
        <p:spPr>
          <a:xfrm>
            <a:off x="1547664" y="4549244"/>
            <a:ext cx="4248472" cy="7610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3525D4A-DFB8-FD56-F39F-9C9A1B2A15D3}"/>
              </a:ext>
            </a:extLst>
          </p:cNvPr>
          <p:cNvSpPr txBox="1"/>
          <p:nvPr/>
        </p:nvSpPr>
        <p:spPr>
          <a:xfrm>
            <a:off x="5913500" y="4722737"/>
            <a:ext cx="59503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+mj-lt"/>
                <a:ea typeface="맑은 고딕" panose="020B0503020000020004" pitchFamily="50" charset="-127"/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xmlns="" val="2532668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Null </a:t>
            </a:r>
            <a:r>
              <a:rPr lang="ko-KR" altLang="en-US" dirty="0"/>
              <a:t>값의 특성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Null </a:t>
            </a:r>
            <a:r>
              <a:rPr lang="ko-KR" altLang="en-US" sz="2000" dirty="0"/>
              <a:t>값</a:t>
            </a:r>
          </a:p>
          <a:p>
            <a:pPr lvl="1"/>
            <a:r>
              <a:rPr lang="en-US" altLang="ko-KR" sz="1600" b="1" dirty="0"/>
              <a:t>Value Unknown </a:t>
            </a:r>
            <a:r>
              <a:rPr lang="ko-KR" altLang="en-US" sz="1600" dirty="0"/>
              <a:t>또는 </a:t>
            </a:r>
            <a:r>
              <a:rPr lang="en-US" altLang="ko-KR" sz="1600" b="1" dirty="0"/>
              <a:t>Not  Applicable</a:t>
            </a:r>
            <a:r>
              <a:rPr lang="ko-KR" altLang="en-US" sz="1600" dirty="0"/>
              <a:t>의 의미</a:t>
            </a:r>
          </a:p>
          <a:p>
            <a:pPr lvl="1"/>
            <a:r>
              <a:rPr lang="en-US" altLang="ko-KR" sz="1600" dirty="0"/>
              <a:t>0(Zero) </a:t>
            </a:r>
            <a:r>
              <a:rPr lang="ko-KR" altLang="en-US" sz="1600" dirty="0"/>
              <a:t>또는 속성 값이 없는 것</a:t>
            </a:r>
            <a:r>
              <a:rPr lang="en-US" altLang="ko-KR" sz="1600" dirty="0"/>
              <a:t>(Blank)</a:t>
            </a:r>
            <a:r>
              <a:rPr lang="ko-KR" altLang="en-US" sz="1600" dirty="0"/>
              <a:t>과는 다름 </a:t>
            </a:r>
          </a:p>
          <a:p>
            <a:r>
              <a:rPr lang="ko-KR" altLang="en-US" sz="2000" dirty="0"/>
              <a:t>부모 엔티티와 자식 엔티티와의 관계에서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부모 엔티티의 관계가 선택적인 것은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자식 엔티티의 외부키에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값이 허용됨을 의미 </a:t>
            </a:r>
          </a:p>
          <a:p>
            <a:pPr lvl="1"/>
            <a:r>
              <a:rPr lang="ko-KR" altLang="en-US" sz="1600" dirty="0"/>
              <a:t>외부키에 기본값</a:t>
            </a:r>
            <a:r>
              <a:rPr lang="en-US" altLang="ko-KR" sz="1600" dirty="0"/>
              <a:t>(Default)</a:t>
            </a:r>
            <a:r>
              <a:rPr lang="ko-KR" altLang="en-US" sz="1600" dirty="0"/>
              <a:t>을 지정하도록</a:t>
            </a:r>
          </a:p>
          <a:p>
            <a:pPr lvl="1"/>
            <a:r>
              <a:rPr lang="en-US" altLang="ko-KR" sz="1600" dirty="0"/>
              <a:t>Null </a:t>
            </a:r>
            <a:r>
              <a:rPr lang="ko-KR" altLang="en-US" sz="1600" dirty="0"/>
              <a:t>값을 허용할 경우 예상치 못한 결과가 나올 가능성</a:t>
            </a:r>
          </a:p>
        </p:txBody>
      </p:sp>
    </p:spTree>
    <p:extLst>
      <p:ext uri="{BB962C8B-B14F-4D97-AF65-F5344CB8AC3E}">
        <p14:creationId xmlns:p14="http://schemas.microsoft.com/office/powerpoint/2010/main" xmlns="" val="696702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Null </a:t>
            </a:r>
            <a:r>
              <a:rPr lang="ko-KR" altLang="en-US" dirty="0"/>
              <a:t>값의 특성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Null </a:t>
            </a:r>
            <a:r>
              <a:rPr lang="ko-KR" altLang="en-US" sz="2000" dirty="0"/>
              <a:t>값</a:t>
            </a:r>
          </a:p>
          <a:p>
            <a:pPr lvl="1"/>
            <a:r>
              <a:rPr lang="en-US" altLang="ko-KR" sz="1600" b="1" dirty="0"/>
              <a:t>Value Unknown </a:t>
            </a:r>
            <a:r>
              <a:rPr lang="ko-KR" altLang="en-US" sz="1600" dirty="0"/>
              <a:t>또는 </a:t>
            </a:r>
            <a:r>
              <a:rPr lang="en-US" altLang="ko-KR" sz="1600" b="1" dirty="0"/>
              <a:t>Not  Applicable</a:t>
            </a:r>
            <a:r>
              <a:rPr lang="ko-KR" altLang="en-US" sz="1600" dirty="0"/>
              <a:t>의 의미</a:t>
            </a:r>
          </a:p>
          <a:p>
            <a:pPr lvl="1"/>
            <a:r>
              <a:rPr lang="en-US" altLang="ko-KR" sz="1600" dirty="0"/>
              <a:t>0(Zero) </a:t>
            </a:r>
            <a:r>
              <a:rPr lang="ko-KR" altLang="en-US" sz="1600" dirty="0"/>
              <a:t>또는 속성 값이 없는 것</a:t>
            </a:r>
            <a:r>
              <a:rPr lang="en-US" altLang="ko-KR" sz="1600" dirty="0"/>
              <a:t>(Blank)</a:t>
            </a:r>
            <a:r>
              <a:rPr lang="ko-KR" altLang="en-US" sz="1600" dirty="0"/>
              <a:t>과는 다름 </a:t>
            </a:r>
          </a:p>
          <a:p>
            <a:r>
              <a:rPr lang="ko-KR" altLang="en-US" sz="2000" dirty="0"/>
              <a:t>부모 엔티티와 자식 엔티티와의 관계에서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부모 엔티티의 관계가 선택적인 것은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자식 엔티티의 외부키에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값이 허용됨을 의미 </a:t>
            </a:r>
          </a:p>
          <a:p>
            <a:pPr lvl="1"/>
            <a:r>
              <a:rPr lang="ko-KR" altLang="en-US" sz="1600" dirty="0"/>
              <a:t>외부키에 기본값</a:t>
            </a:r>
            <a:r>
              <a:rPr lang="en-US" altLang="ko-KR" sz="1600" dirty="0"/>
              <a:t>(Default)</a:t>
            </a:r>
            <a:r>
              <a:rPr lang="ko-KR" altLang="en-US" sz="1600" dirty="0"/>
              <a:t>을 지정할 필요 있음</a:t>
            </a:r>
          </a:p>
          <a:p>
            <a:pPr lvl="1"/>
            <a:r>
              <a:rPr lang="en-US" altLang="ko-KR" sz="1600" dirty="0"/>
              <a:t>Null </a:t>
            </a:r>
            <a:r>
              <a:rPr lang="ko-KR" altLang="en-US" sz="1600" dirty="0"/>
              <a:t>값을 허용할 경우 예상치 못한 결과가 나올 가능성이 있음</a:t>
            </a:r>
          </a:p>
        </p:txBody>
      </p:sp>
    </p:spTree>
    <p:extLst>
      <p:ext uri="{BB962C8B-B14F-4D97-AF65-F5344CB8AC3E}">
        <p14:creationId xmlns:p14="http://schemas.microsoft.com/office/powerpoint/2010/main" xmlns="" val="2135605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기본키</a:t>
            </a:r>
            <a:r>
              <a:rPr lang="ko-KR" altLang="en-US" dirty="0"/>
              <a:t> 선정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업무적으로 활용도가 높은 것</a:t>
            </a:r>
          </a:p>
          <a:p>
            <a:r>
              <a:rPr lang="ko-KR" altLang="en-US" sz="2000" dirty="0"/>
              <a:t>길이가 짧은 것</a:t>
            </a:r>
          </a:p>
          <a:p>
            <a:r>
              <a:rPr lang="ko-KR" altLang="en-US" sz="2000" dirty="0" err="1"/>
              <a:t>하부유형엔티티</a:t>
            </a:r>
            <a:r>
              <a:rPr lang="en-US" altLang="ko-KR" sz="2000" dirty="0"/>
              <a:t>(Subtype Entity)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/>
              <a:t>상부유형엔티티</a:t>
            </a:r>
            <a:r>
              <a:rPr lang="en-US" altLang="ko-KR" sz="2000" dirty="0"/>
              <a:t>(Supertype Entity)</a:t>
            </a:r>
            <a:r>
              <a:rPr lang="ko-KR" altLang="en-US" sz="2000" dirty="0"/>
              <a:t>와 기본키를 동일하게 지정 </a:t>
            </a:r>
          </a:p>
          <a:p>
            <a:r>
              <a:rPr lang="ko-KR" altLang="en-US" sz="2000" dirty="0"/>
              <a:t>식별자 값은 한번 설정되면 불변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95BC923-F0E4-CC17-E5FD-2CD17BEE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8686163"/>
              </p:ext>
            </p:extLst>
          </p:nvPr>
        </p:nvGraphicFramePr>
        <p:xfrm>
          <a:off x="1304764" y="4149080"/>
          <a:ext cx="424847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xmlns="" val="1904972443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xmlns="" val="1842890134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xmlns="" val="1408531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007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사원번호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높음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자리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47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44849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864A16-4164-79AA-1472-30F6494748E1}"/>
              </a:ext>
            </a:extLst>
          </p:cNvPr>
          <p:cNvSpPr txBox="1"/>
          <p:nvPr/>
        </p:nvSpPr>
        <p:spPr>
          <a:xfrm>
            <a:off x="6006541" y="3659424"/>
            <a:ext cx="14879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기본키로 선정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(Primary Key)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AA4677-95D2-2EA1-85A9-0C3D3C1F3D2C}"/>
              </a:ext>
            </a:extLst>
          </p:cNvPr>
          <p:cNvSpPr txBox="1"/>
          <p:nvPr/>
        </p:nvSpPr>
        <p:spPr>
          <a:xfrm>
            <a:off x="5973039" y="4869922"/>
            <a:ext cx="155491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대체키로 선정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(Alternate Key)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19B8961-0FF6-DD6F-7CBD-4CCFDA1D682D}"/>
              </a:ext>
            </a:extLst>
          </p:cNvPr>
          <p:cNvCxnSpPr>
            <a:endCxn id="5" idx="1"/>
          </p:cNvCxnSpPr>
          <p:nvPr/>
        </p:nvCxnSpPr>
        <p:spPr>
          <a:xfrm flipV="1">
            <a:off x="5553235" y="4051102"/>
            <a:ext cx="453306" cy="654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8E12099-BC81-F42E-07D3-650D9B46C3C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53235" y="5004463"/>
            <a:ext cx="419804" cy="257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2359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LDM2.2 </a:t>
            </a:r>
            <a:r>
              <a:rPr lang="ko-KR" altLang="en-US" dirty="0" err="1"/>
              <a:t>외부키</a:t>
            </a:r>
            <a:r>
              <a:rPr lang="en-US" altLang="ko-KR" dirty="0"/>
              <a:t>(Foreign Key) </a:t>
            </a:r>
            <a:r>
              <a:rPr lang="ko-KR" altLang="en-US" dirty="0"/>
              <a:t>정의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외부키란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/>
              <a:t>두 </a:t>
            </a:r>
            <a:r>
              <a:rPr lang="ko-KR" altLang="en-US" sz="1600" dirty="0" err="1"/>
              <a:t>엔티티간의</a:t>
            </a:r>
            <a:r>
              <a:rPr lang="ko-KR" altLang="en-US" sz="1600" dirty="0"/>
              <a:t> 관계를 결정하는 속성으로 </a:t>
            </a:r>
            <a:r>
              <a:rPr lang="ko-KR" altLang="en-US" sz="1600" dirty="0" err="1"/>
              <a:t>자식엔티티에</a:t>
            </a:r>
            <a:r>
              <a:rPr lang="ko-KR" altLang="en-US" sz="1600" dirty="0"/>
              <a:t> 위치하며 </a:t>
            </a:r>
          </a:p>
          <a:p>
            <a:pPr lvl="1"/>
            <a:r>
              <a:rPr lang="ko-KR" altLang="en-US" sz="1600" dirty="0"/>
              <a:t>대부분의 경우 </a:t>
            </a:r>
            <a:r>
              <a:rPr lang="ko-KR" altLang="en-US" sz="1600" dirty="0" err="1"/>
              <a:t>부모엔티티의</a:t>
            </a:r>
            <a:r>
              <a:rPr lang="ko-KR" altLang="en-US" sz="1600" dirty="0"/>
              <a:t> 기본키와 같은 속성으로 구성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정의 절차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자식엔티티</a:t>
            </a:r>
            <a:r>
              <a:rPr lang="en-US" altLang="ko-KR" sz="1600" dirty="0"/>
              <a:t>(Child Entity) </a:t>
            </a:r>
            <a:r>
              <a:rPr lang="ko-KR" altLang="en-US" sz="1600" dirty="0"/>
              <a:t>결정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외부키</a:t>
            </a:r>
            <a:r>
              <a:rPr lang="ko-KR" altLang="en-US" sz="1600" dirty="0"/>
              <a:t> 정의 </a:t>
            </a:r>
          </a:p>
        </p:txBody>
      </p:sp>
    </p:spTree>
    <p:extLst>
      <p:ext uri="{BB962C8B-B14F-4D97-AF65-F5344CB8AC3E}">
        <p14:creationId xmlns:p14="http://schemas.microsoft.com/office/powerpoint/2010/main" xmlns="" val="869255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자식엔티티</a:t>
            </a:r>
            <a:r>
              <a:rPr lang="ko-KR" altLang="en-US" dirty="0"/>
              <a:t> 결정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dirty="0" err="1"/>
          </a:p>
          <a:p>
            <a:endParaRPr lang="en-US" altLang="ko-KR" sz="2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F01395-9654-CB33-3918-11D1F0724325}"/>
              </a:ext>
            </a:extLst>
          </p:cNvPr>
          <p:cNvSpPr txBox="1"/>
          <p:nvPr/>
        </p:nvSpPr>
        <p:spPr>
          <a:xfrm>
            <a:off x="776690" y="1628800"/>
            <a:ext cx="312938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부모 엔티티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자식 엔티티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23B43B-93F1-1176-6F78-27A6F99E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9" y="43993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72531BD9-2D8A-0987-69DF-97552A76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49" y="3275375"/>
            <a:ext cx="13017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2901F5A7-0E0C-F32F-8502-9E79AEC1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49" y="2246675"/>
            <a:ext cx="13017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590A0909-B469-6CFD-29C2-F3680B41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9" y="22657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51C238E9-F159-7E97-1CC7-624AA516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9" y="32944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xmlns="" id="{E3BF2E73-44F4-274B-DA58-6428F4339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624" y="3565888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xmlns="" id="{11CA00AA-BD99-9053-EC8D-2BA06454F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5949" y="3494450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xmlns="" id="{8E00D649-E84E-4920-E850-BDE1FF757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49" y="3494450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20E33F51-BC5D-C8AF-2D27-6F378A1195D0}"/>
              </a:ext>
            </a:extLst>
          </p:cNvPr>
          <p:cNvSpPr>
            <a:spLocks/>
          </p:cNvSpPr>
          <p:nvPr/>
        </p:nvSpPr>
        <p:spPr bwMode="auto">
          <a:xfrm>
            <a:off x="7102512" y="3494450"/>
            <a:ext cx="112712" cy="142875"/>
          </a:xfrm>
          <a:custGeom>
            <a:avLst/>
            <a:gdLst>
              <a:gd name="T0" fmla="*/ 70 w 71"/>
              <a:gd name="T1" fmla="*/ 89 h 90"/>
              <a:gd name="T2" fmla="*/ 0 w 71"/>
              <a:gd name="T3" fmla="*/ 45 h 90"/>
              <a:gd name="T4" fmla="*/ 70 w 71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90">
                <a:moveTo>
                  <a:pt x="70" y="89"/>
                </a:moveTo>
                <a:lnTo>
                  <a:pt x="0" y="45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xmlns="" id="{A4B86153-F399-9243-55AB-41C9A62E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37" y="3500800"/>
            <a:ext cx="114300" cy="119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xmlns="" id="{5017A993-50FF-3DBE-FD2C-377BDF9D7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74" y="2540363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xmlns="" id="{376B5E57-4DEA-2329-EC7C-DF3D0137C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99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xmlns="" id="{1F73A2EF-E78F-2E3A-8A6E-EE631387D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99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xmlns="" id="{2921231F-2BC2-92F8-1302-334C36F76C4B}"/>
              </a:ext>
            </a:extLst>
          </p:cNvPr>
          <p:cNvSpPr>
            <a:spLocks/>
          </p:cNvSpPr>
          <p:nvPr/>
        </p:nvSpPr>
        <p:spPr bwMode="auto">
          <a:xfrm>
            <a:off x="7083462" y="2470513"/>
            <a:ext cx="112712" cy="141287"/>
          </a:xfrm>
          <a:custGeom>
            <a:avLst/>
            <a:gdLst>
              <a:gd name="T0" fmla="*/ 70 w 71"/>
              <a:gd name="T1" fmla="*/ 88 h 89"/>
              <a:gd name="T2" fmla="*/ 0 w 71"/>
              <a:gd name="T3" fmla="*/ 44 h 89"/>
              <a:gd name="T4" fmla="*/ 70 w 7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89">
                <a:moveTo>
                  <a:pt x="70" y="88"/>
                </a:moveTo>
                <a:lnTo>
                  <a:pt x="0" y="44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xmlns="" id="{61C16F21-E3D7-F7DB-0C29-5DAE3E788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3462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xmlns="" id="{E528CAEC-C356-FD8E-1091-8B29693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50" y="3356992"/>
            <a:ext cx="13017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xmlns="" id="{22FA471D-3C09-B05C-34A4-39AE7B21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112" y="2351450"/>
            <a:ext cx="130751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xmlns="" id="{707AE1A3-A277-7100-852D-91D529C2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74" y="3378563"/>
            <a:ext cx="1066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xmlns="" id="{E3E4805D-5FBA-F90A-34C4-85709AA0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74" y="2348880"/>
            <a:ext cx="10392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0CB4D4FA-05B7-BE4D-5753-9CCDC5D0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49" y="4399325"/>
            <a:ext cx="13779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xmlns="" id="{95AEC4C4-6CC9-BBE4-DEC0-C9292028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24" y="3275375"/>
            <a:ext cx="615950" cy="7112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xmlns="" id="{8DFE3B8B-96C4-5D20-473E-95E46D930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87" y="5008925"/>
            <a:ext cx="641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xmlns="" id="{CE682AA7-DAE9-3E6C-874C-B591DCDD1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512" y="4937488"/>
            <a:ext cx="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xmlns="" id="{B28082DE-2CA7-B274-B805-1EDE09556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312" y="4937488"/>
            <a:ext cx="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xmlns="" id="{2588629B-EBDF-1FFA-8A57-57A62F5D8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212" y="4937488"/>
            <a:ext cx="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xmlns="" id="{7B3F22CC-966B-960F-484C-12A186F5C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412" y="4937488"/>
            <a:ext cx="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xmlns="" id="{07AB59F3-BD6C-83F6-2D75-FBB44CC42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37" y="4159613"/>
            <a:ext cx="641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xmlns="" id="{BF30CEF1-6CF4-AC17-12C5-76E06DF13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62" y="408976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42">
            <a:extLst>
              <a:ext uri="{FF2B5EF4-FFF2-40B4-BE49-F238E27FC236}">
                <a16:creationId xmlns:a16="http://schemas.microsoft.com/office/drawing/2014/main" xmlns="" id="{5312B5CB-5E40-197E-42C6-4B6F6176D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62" y="408976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Line 43">
            <a:extLst>
              <a:ext uri="{FF2B5EF4-FFF2-40B4-BE49-F238E27FC236}">
                <a16:creationId xmlns:a16="http://schemas.microsoft.com/office/drawing/2014/main" xmlns="" id="{22335A1A-23F8-80BD-1DC1-33B5EFCDB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2262" y="408976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F0F80258-CE8C-41BE-D159-5A952D7D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4" y="4096113"/>
            <a:ext cx="114300" cy="117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xmlns="" id="{31DD1E64-D30F-7712-D52C-838A393D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424" y="3356338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xmlns="" id="{4265F5A0-C322-68CD-1393-550B24BC4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49" y="3284900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47">
            <a:extLst>
              <a:ext uri="{FF2B5EF4-FFF2-40B4-BE49-F238E27FC236}">
                <a16:creationId xmlns:a16="http://schemas.microsoft.com/office/drawing/2014/main" xmlns="" id="{562F560D-74A8-CACF-6044-F77CD0432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49" y="3284900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Freeform 48">
            <a:extLst>
              <a:ext uri="{FF2B5EF4-FFF2-40B4-BE49-F238E27FC236}">
                <a16:creationId xmlns:a16="http://schemas.microsoft.com/office/drawing/2014/main" xmlns="" id="{7500E6EA-9E34-2243-BF8B-070727042162}"/>
              </a:ext>
            </a:extLst>
          </p:cNvPr>
          <p:cNvSpPr>
            <a:spLocks/>
          </p:cNvSpPr>
          <p:nvPr/>
        </p:nvSpPr>
        <p:spPr bwMode="auto">
          <a:xfrm>
            <a:off x="2454312" y="3284900"/>
            <a:ext cx="112712" cy="142875"/>
          </a:xfrm>
          <a:custGeom>
            <a:avLst/>
            <a:gdLst>
              <a:gd name="T0" fmla="*/ 70 w 71"/>
              <a:gd name="T1" fmla="*/ 89 h 90"/>
              <a:gd name="T2" fmla="*/ 0 w 71"/>
              <a:gd name="T3" fmla="*/ 45 h 90"/>
              <a:gd name="T4" fmla="*/ 70 w 71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90">
                <a:moveTo>
                  <a:pt x="70" y="89"/>
                </a:moveTo>
                <a:lnTo>
                  <a:pt x="0" y="45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xmlns="" id="{333B0ABF-4A0C-A1B5-9544-CE8E8422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37" y="3291250"/>
            <a:ext cx="114300" cy="119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50">
            <a:extLst>
              <a:ext uri="{FF2B5EF4-FFF2-40B4-BE49-F238E27FC236}">
                <a16:creationId xmlns:a16="http://schemas.microsoft.com/office/drawing/2014/main" xmlns="" id="{BBB5C6A3-380A-9F8E-1CAC-DDA6ECC53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74" y="2502263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Line 51">
            <a:extLst>
              <a:ext uri="{FF2B5EF4-FFF2-40B4-BE49-F238E27FC236}">
                <a16:creationId xmlns:a16="http://schemas.microsoft.com/office/drawing/2014/main" xmlns="" id="{4C863F3B-B001-2444-BC45-CBDC6196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99" y="24324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52">
            <a:extLst>
              <a:ext uri="{FF2B5EF4-FFF2-40B4-BE49-F238E27FC236}">
                <a16:creationId xmlns:a16="http://schemas.microsoft.com/office/drawing/2014/main" xmlns="" id="{99752384-4F70-3615-1E0A-CBDCCF422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99" y="24324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Freeform 53">
            <a:extLst>
              <a:ext uri="{FF2B5EF4-FFF2-40B4-BE49-F238E27FC236}">
                <a16:creationId xmlns:a16="http://schemas.microsoft.com/office/drawing/2014/main" xmlns="" id="{1551C919-5B26-C7FA-D553-0B4C820F2529}"/>
              </a:ext>
            </a:extLst>
          </p:cNvPr>
          <p:cNvSpPr>
            <a:spLocks/>
          </p:cNvSpPr>
          <p:nvPr/>
        </p:nvSpPr>
        <p:spPr bwMode="auto">
          <a:xfrm>
            <a:off x="2473362" y="2432413"/>
            <a:ext cx="112712" cy="141287"/>
          </a:xfrm>
          <a:custGeom>
            <a:avLst/>
            <a:gdLst>
              <a:gd name="T0" fmla="*/ 70 w 71"/>
              <a:gd name="T1" fmla="*/ 88 h 89"/>
              <a:gd name="T2" fmla="*/ 0 w 71"/>
              <a:gd name="T3" fmla="*/ 44 h 89"/>
              <a:gd name="T4" fmla="*/ 70 w 7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89">
                <a:moveTo>
                  <a:pt x="70" y="88"/>
                </a:moveTo>
                <a:lnTo>
                  <a:pt x="0" y="44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Line 54">
            <a:extLst>
              <a:ext uri="{FF2B5EF4-FFF2-40B4-BE49-F238E27FC236}">
                <a16:creationId xmlns:a16="http://schemas.microsoft.com/office/drawing/2014/main" xmlns="" id="{1AC447AA-2D49-CE0B-3C41-7C4547C67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3362" y="24324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55">
            <a:extLst>
              <a:ext uri="{FF2B5EF4-FFF2-40B4-BE49-F238E27FC236}">
                <a16:creationId xmlns:a16="http://schemas.microsoft.com/office/drawing/2014/main" xmlns="" id="{5E470B7F-F6D3-4F66-99CC-3479706F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955" y="4661262"/>
            <a:ext cx="641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Line 56">
            <a:extLst>
              <a:ext uri="{FF2B5EF4-FFF2-40B4-BE49-F238E27FC236}">
                <a16:creationId xmlns:a16="http://schemas.microsoft.com/office/drawing/2014/main" xmlns="" id="{668A8D85-3157-92D6-4D18-495D75793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712" y="4596175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Line 57">
            <a:extLst>
              <a:ext uri="{FF2B5EF4-FFF2-40B4-BE49-F238E27FC236}">
                <a16:creationId xmlns:a16="http://schemas.microsoft.com/office/drawing/2014/main" xmlns="" id="{3724C7C2-5382-EB7D-3F34-E48CCF50B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512" y="4596175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Line 58">
            <a:extLst>
              <a:ext uri="{FF2B5EF4-FFF2-40B4-BE49-F238E27FC236}">
                <a16:creationId xmlns:a16="http://schemas.microsoft.com/office/drawing/2014/main" xmlns="" id="{2B56B488-6ED2-AF93-AB22-9247134EF8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1412" y="4596175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59">
            <a:extLst>
              <a:ext uri="{FF2B5EF4-FFF2-40B4-BE49-F238E27FC236}">
                <a16:creationId xmlns:a16="http://schemas.microsoft.com/office/drawing/2014/main" xmlns="" id="{B1C6D0D9-4364-EAC9-52BF-E25BC6C2E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74" y="4602525"/>
            <a:ext cx="114300" cy="117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60">
            <a:extLst>
              <a:ext uri="{FF2B5EF4-FFF2-40B4-BE49-F238E27FC236}">
                <a16:creationId xmlns:a16="http://schemas.microsoft.com/office/drawing/2014/main" xmlns="" id="{570280FA-8D1F-F03A-0FC0-1CE26EF9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88" y="4483463"/>
            <a:ext cx="10667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56" name="Rectangle 61">
            <a:extLst>
              <a:ext uri="{FF2B5EF4-FFF2-40B4-BE49-F238E27FC236}">
                <a16:creationId xmlns:a16="http://schemas.microsoft.com/office/drawing/2014/main" xmlns="" id="{C17DF509-7C24-61B5-EC2A-9B71A6F0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74" y="4502513"/>
            <a:ext cx="13779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xmlns="" id="{EF6C48DE-2E29-E4E2-2444-6D875FB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" y="22276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ectangle 63">
            <a:extLst>
              <a:ext uri="{FF2B5EF4-FFF2-40B4-BE49-F238E27FC236}">
                <a16:creationId xmlns:a16="http://schemas.microsoft.com/office/drawing/2014/main" xmlns="" id="{7A5FE92C-7C77-E8C7-E479-BFE69C8D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" y="308487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xmlns="" id="{2DC14653-0068-B2D1-99AD-4041BDE1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" y="388497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65">
            <a:extLst>
              <a:ext uri="{FF2B5EF4-FFF2-40B4-BE49-F238E27FC236}">
                <a16:creationId xmlns:a16="http://schemas.microsoft.com/office/drawing/2014/main" xmlns="" id="{BB35B01A-C48C-5C02-C73F-8135734E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9" y="47422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66">
            <a:extLst>
              <a:ext uri="{FF2B5EF4-FFF2-40B4-BE49-F238E27FC236}">
                <a16:creationId xmlns:a16="http://schemas.microsoft.com/office/drawing/2014/main" xmlns="" id="{6179B326-37AE-1614-B0F6-0B790662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99" y="39040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Rectangle 67">
            <a:extLst>
              <a:ext uri="{FF2B5EF4-FFF2-40B4-BE49-F238E27FC236}">
                <a16:creationId xmlns:a16="http://schemas.microsoft.com/office/drawing/2014/main" xmlns="" id="{21B52960-EF76-C736-2141-19F77E5C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99" y="308487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68">
            <a:extLst>
              <a:ext uri="{FF2B5EF4-FFF2-40B4-BE49-F238E27FC236}">
                <a16:creationId xmlns:a16="http://schemas.microsoft.com/office/drawing/2014/main" xmlns="" id="{4A679E74-237D-6546-6C6A-E986549E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99" y="22276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xmlns="" id="{F6D38714-7D42-BEAE-AFA7-E464A3C2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99" y="47422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ED58D1C-0696-0B95-0775-E1C9FB4B2A71}"/>
              </a:ext>
            </a:extLst>
          </p:cNvPr>
          <p:cNvSpPr txBox="1"/>
          <p:nvPr/>
        </p:nvSpPr>
        <p:spPr>
          <a:xfrm>
            <a:off x="5382245" y="1628800"/>
            <a:ext cx="312938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부모 엔티티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자식 엔티티</a:t>
            </a:r>
          </a:p>
        </p:txBody>
      </p:sp>
      <p:sp>
        <p:nvSpPr>
          <p:cNvPr id="66" name="Line 57">
            <a:extLst>
              <a:ext uri="{FF2B5EF4-FFF2-40B4-BE49-F238E27FC236}">
                <a16:creationId xmlns:a16="http://schemas.microsoft.com/office/drawing/2014/main" xmlns="" id="{130B91AB-D15C-1F2A-874F-AA4001A2F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288" y="4596175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582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자식엔티티</a:t>
            </a:r>
            <a:r>
              <a:rPr lang="ko-KR" altLang="en-US" dirty="0"/>
              <a:t> 결정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2000" dirty="0" err="1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기본키의 일부가 외부키가 되는 경우</a:t>
            </a:r>
            <a:r>
              <a:rPr lang="en-US" altLang="ko-KR" sz="2000" dirty="0"/>
              <a:t>(1:M </a:t>
            </a:r>
            <a:r>
              <a:rPr lang="ko-KR" altLang="en-US" sz="2000" dirty="0"/>
              <a:t>에서 발생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기본키가 아닌 다른 속성이 외부키가 되는 경우</a:t>
            </a:r>
            <a:r>
              <a:rPr lang="en-US" altLang="ko-KR" sz="2000" dirty="0"/>
              <a:t>(1:M, 1:1 </a:t>
            </a:r>
            <a:r>
              <a:rPr lang="ko-KR" altLang="en-US" sz="2000" dirty="0"/>
              <a:t>에서 발생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기본키와 외부키가 일치하는 경우</a:t>
            </a:r>
            <a:r>
              <a:rPr lang="en-US" altLang="ko-KR" sz="2000" dirty="0"/>
              <a:t>(1:1 </a:t>
            </a:r>
            <a:r>
              <a:rPr lang="ko-KR" altLang="en-US" sz="2000" dirty="0"/>
              <a:t>에서 발생</a:t>
            </a:r>
            <a:r>
              <a:rPr lang="en-US" altLang="ko-KR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F01395-9654-CB33-3918-11D1F0724325}"/>
              </a:ext>
            </a:extLst>
          </p:cNvPr>
          <p:cNvSpPr txBox="1"/>
          <p:nvPr/>
        </p:nvSpPr>
        <p:spPr>
          <a:xfrm>
            <a:off x="272064" y="1628800"/>
            <a:ext cx="312938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부모 엔티티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자식 엔티티</a:t>
            </a: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xmlns="" id="{95AEC4C4-6CC9-BBE4-DEC0-C9292028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139" y="3052763"/>
            <a:ext cx="615950" cy="7112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">
            <a:extLst>
              <a:ext uri="{FF2B5EF4-FFF2-40B4-BE49-F238E27FC236}">
                <a16:creationId xmlns:a16="http://schemas.microsoft.com/office/drawing/2014/main" xmlns="" id="{0314603E-B174-9FB5-E79E-830ED093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64" y="3672659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xmlns="" id="{082C7958-7492-6764-EBB8-8BD279AD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64" y="2922684"/>
            <a:ext cx="13017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ectangle 6">
            <a:extLst>
              <a:ext uri="{FF2B5EF4-FFF2-40B4-BE49-F238E27FC236}">
                <a16:creationId xmlns:a16="http://schemas.microsoft.com/office/drawing/2014/main" xmlns="" id="{D282EBB0-EDCD-3276-BF71-1B9AEFCF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64" y="2246675"/>
            <a:ext cx="13017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">
            <a:extLst>
              <a:ext uri="{FF2B5EF4-FFF2-40B4-BE49-F238E27FC236}">
                <a16:creationId xmlns:a16="http://schemas.microsoft.com/office/drawing/2014/main" xmlns="" id="{619205A5-917E-8CD1-E61F-160A4075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64" y="2265725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xmlns="" id="{7B211491-7BD3-80D6-5061-C820E116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64" y="2941734"/>
            <a:ext cx="1054100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Line 9">
            <a:extLst>
              <a:ext uri="{FF2B5EF4-FFF2-40B4-BE49-F238E27FC236}">
                <a16:creationId xmlns:a16="http://schemas.microsoft.com/office/drawing/2014/main" xmlns="" id="{E8704880-04C0-06C1-E9CE-913126ADB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776" y="3213197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Line 10">
            <a:extLst>
              <a:ext uri="{FF2B5EF4-FFF2-40B4-BE49-F238E27FC236}">
                <a16:creationId xmlns:a16="http://schemas.microsoft.com/office/drawing/2014/main" xmlns="" id="{AA829CB3-C2A8-9D3B-9AB1-38984F61E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101" y="3141759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Line 11">
            <a:extLst>
              <a:ext uri="{FF2B5EF4-FFF2-40B4-BE49-F238E27FC236}">
                <a16:creationId xmlns:a16="http://schemas.microsoft.com/office/drawing/2014/main" xmlns="" id="{A3764B99-7E1C-C7C4-526C-C789D8FEA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901" y="3141759"/>
            <a:ext cx="0" cy="141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Freeform 12">
            <a:extLst>
              <a:ext uri="{FF2B5EF4-FFF2-40B4-BE49-F238E27FC236}">
                <a16:creationId xmlns:a16="http://schemas.microsoft.com/office/drawing/2014/main" xmlns="" id="{31791784-14A5-6109-D550-A5B9F8083F3C}"/>
              </a:ext>
            </a:extLst>
          </p:cNvPr>
          <p:cNvSpPr>
            <a:spLocks/>
          </p:cNvSpPr>
          <p:nvPr/>
        </p:nvSpPr>
        <p:spPr bwMode="auto">
          <a:xfrm>
            <a:off x="1951664" y="3141759"/>
            <a:ext cx="112712" cy="142875"/>
          </a:xfrm>
          <a:custGeom>
            <a:avLst/>
            <a:gdLst>
              <a:gd name="T0" fmla="*/ 70 w 71"/>
              <a:gd name="T1" fmla="*/ 89 h 90"/>
              <a:gd name="T2" fmla="*/ 0 w 71"/>
              <a:gd name="T3" fmla="*/ 45 h 90"/>
              <a:gd name="T4" fmla="*/ 70 w 71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90">
                <a:moveTo>
                  <a:pt x="70" y="89"/>
                </a:moveTo>
                <a:lnTo>
                  <a:pt x="0" y="45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Oval 13">
            <a:extLst>
              <a:ext uri="{FF2B5EF4-FFF2-40B4-BE49-F238E27FC236}">
                <a16:creationId xmlns:a16="http://schemas.microsoft.com/office/drawing/2014/main" xmlns="" id="{5040E42D-4358-409F-4C3C-4F76924C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089" y="3148109"/>
            <a:ext cx="114300" cy="1190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Line 14">
            <a:extLst>
              <a:ext uri="{FF2B5EF4-FFF2-40B4-BE49-F238E27FC236}">
                <a16:creationId xmlns:a16="http://schemas.microsoft.com/office/drawing/2014/main" xmlns="" id="{02817F4C-1051-91D3-BF08-97F41A1D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3189" y="2540363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Line 15">
            <a:extLst>
              <a:ext uri="{FF2B5EF4-FFF2-40B4-BE49-F238E27FC236}">
                <a16:creationId xmlns:a16="http://schemas.microsoft.com/office/drawing/2014/main" xmlns="" id="{063152FC-515D-09C8-7EA3-B0165A0E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3514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Line 16">
            <a:extLst>
              <a:ext uri="{FF2B5EF4-FFF2-40B4-BE49-F238E27FC236}">
                <a16:creationId xmlns:a16="http://schemas.microsoft.com/office/drawing/2014/main" xmlns="" id="{E45D3F90-5E2C-33F2-D005-B71AF67FC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4314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Freeform 17">
            <a:extLst>
              <a:ext uri="{FF2B5EF4-FFF2-40B4-BE49-F238E27FC236}">
                <a16:creationId xmlns:a16="http://schemas.microsoft.com/office/drawing/2014/main" xmlns="" id="{5D409657-A7DA-9C09-19E0-EA0DDAAE4FF2}"/>
              </a:ext>
            </a:extLst>
          </p:cNvPr>
          <p:cNvSpPr>
            <a:spLocks/>
          </p:cNvSpPr>
          <p:nvPr/>
        </p:nvSpPr>
        <p:spPr bwMode="auto">
          <a:xfrm>
            <a:off x="1950077" y="2470513"/>
            <a:ext cx="112712" cy="141287"/>
          </a:xfrm>
          <a:custGeom>
            <a:avLst/>
            <a:gdLst>
              <a:gd name="T0" fmla="*/ 70 w 71"/>
              <a:gd name="T1" fmla="*/ 88 h 89"/>
              <a:gd name="T2" fmla="*/ 0 w 71"/>
              <a:gd name="T3" fmla="*/ 44 h 89"/>
              <a:gd name="T4" fmla="*/ 70 w 71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89">
                <a:moveTo>
                  <a:pt x="70" y="88"/>
                </a:moveTo>
                <a:lnTo>
                  <a:pt x="0" y="44"/>
                </a:lnTo>
                <a:lnTo>
                  <a:pt x="7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Line 18">
            <a:extLst>
              <a:ext uri="{FF2B5EF4-FFF2-40B4-BE49-F238E27FC236}">
                <a16:creationId xmlns:a16="http://schemas.microsoft.com/office/drawing/2014/main" xmlns="" id="{A57DBC08-6343-21A3-4D74-0EDDE2696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0077" y="2470513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Rectangle 19">
            <a:extLst>
              <a:ext uri="{FF2B5EF4-FFF2-40B4-BE49-F238E27FC236}">
                <a16:creationId xmlns:a16="http://schemas.microsoft.com/office/drawing/2014/main" xmlns="" id="{D84378E9-0516-2A7D-E6B6-7DB46127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65" y="3004301"/>
            <a:ext cx="13017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126" name="Rectangle 20">
            <a:extLst>
              <a:ext uri="{FF2B5EF4-FFF2-40B4-BE49-F238E27FC236}">
                <a16:creationId xmlns:a16="http://schemas.microsoft.com/office/drawing/2014/main" xmlns="" id="{BA74975C-05BF-DF20-8DFC-F64001BE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727" y="2351450"/>
            <a:ext cx="130751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127" name="Rectangle 21">
            <a:extLst>
              <a:ext uri="{FF2B5EF4-FFF2-40B4-BE49-F238E27FC236}">
                <a16:creationId xmlns:a16="http://schemas.microsoft.com/office/drawing/2014/main" xmlns="" id="{C8A0FC6D-C190-9E2C-8318-E226A0A0B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89" y="3025872"/>
            <a:ext cx="1066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128" name="Rectangle 22">
            <a:extLst>
              <a:ext uri="{FF2B5EF4-FFF2-40B4-BE49-F238E27FC236}">
                <a16:creationId xmlns:a16="http://schemas.microsoft.com/office/drawing/2014/main" xmlns="" id="{FAA8B783-C528-23C3-9DE0-51FE7E2C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89" y="2348880"/>
            <a:ext cx="10392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129" name="Rectangle 23">
            <a:extLst>
              <a:ext uri="{FF2B5EF4-FFF2-40B4-BE49-F238E27FC236}">
                <a16:creationId xmlns:a16="http://schemas.microsoft.com/office/drawing/2014/main" xmlns="" id="{4A39B306-C0F1-1D05-6FFD-CAD93779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64" y="3672659"/>
            <a:ext cx="1377950" cy="539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Line 55">
            <a:extLst>
              <a:ext uri="{FF2B5EF4-FFF2-40B4-BE49-F238E27FC236}">
                <a16:creationId xmlns:a16="http://schemas.microsoft.com/office/drawing/2014/main" xmlns="" id="{4F8889C0-7F6B-7632-AE87-B09A0A19D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570" y="3934595"/>
            <a:ext cx="618330" cy="47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Line 56">
            <a:extLst>
              <a:ext uri="{FF2B5EF4-FFF2-40B4-BE49-F238E27FC236}">
                <a16:creationId xmlns:a16="http://schemas.microsoft.com/office/drawing/2014/main" xmlns="" id="{7C1FA723-D597-1B28-5361-253E44CA1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7327" y="3869509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Line 57">
            <a:extLst>
              <a:ext uri="{FF2B5EF4-FFF2-40B4-BE49-F238E27FC236}">
                <a16:creationId xmlns:a16="http://schemas.microsoft.com/office/drawing/2014/main" xmlns="" id="{5B23BA3E-8CB2-7FF1-400A-FFAC9C103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27" y="3869509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Line 58">
            <a:extLst>
              <a:ext uri="{FF2B5EF4-FFF2-40B4-BE49-F238E27FC236}">
                <a16:creationId xmlns:a16="http://schemas.microsoft.com/office/drawing/2014/main" xmlns="" id="{D9723312-82F8-CBB0-54B7-D2DA680B4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483" y="3869509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Oval 59">
            <a:extLst>
              <a:ext uri="{FF2B5EF4-FFF2-40B4-BE49-F238E27FC236}">
                <a16:creationId xmlns:a16="http://schemas.microsoft.com/office/drawing/2014/main" xmlns="" id="{BE536B06-637D-FB24-44EF-F567A1B4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989" y="3875859"/>
            <a:ext cx="114300" cy="1174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xmlns="" id="{75CE830D-F40C-E991-9C53-A551EE57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" y="3756797"/>
            <a:ext cx="10667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136" name="Rectangle 61">
            <a:extLst>
              <a:ext uri="{FF2B5EF4-FFF2-40B4-BE49-F238E27FC236}">
                <a16:creationId xmlns:a16="http://schemas.microsoft.com/office/drawing/2014/main" xmlns="" id="{66ACB0E1-4031-438F-6E1F-1629D392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901" y="3775847"/>
            <a:ext cx="13779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영업담당자</a:t>
            </a:r>
          </a:p>
        </p:txBody>
      </p:sp>
      <p:sp>
        <p:nvSpPr>
          <p:cNvPr id="137" name="AutoShape 25">
            <a:extLst>
              <a:ext uri="{FF2B5EF4-FFF2-40B4-BE49-F238E27FC236}">
                <a16:creationId xmlns:a16="http://schemas.microsoft.com/office/drawing/2014/main" xmlns="" id="{F602A088-71E7-B7B2-E2F6-9963DA0A7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64" y="2579413"/>
            <a:ext cx="358574" cy="414024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AutoShape 25">
            <a:extLst>
              <a:ext uri="{FF2B5EF4-FFF2-40B4-BE49-F238E27FC236}">
                <a16:creationId xmlns:a16="http://schemas.microsoft.com/office/drawing/2014/main" xmlns="" id="{A5D4CC22-A869-5114-A8C6-1487554E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64" y="3182815"/>
            <a:ext cx="358574" cy="414024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AutoShape 25">
            <a:extLst>
              <a:ext uri="{FF2B5EF4-FFF2-40B4-BE49-F238E27FC236}">
                <a16:creationId xmlns:a16="http://schemas.microsoft.com/office/drawing/2014/main" xmlns="" id="{6F295DAF-50B9-2B55-774F-CF0C2A97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64" y="3802197"/>
            <a:ext cx="358574" cy="414024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6DF21D0-4131-BE2A-52D8-71202840E529}"/>
              </a:ext>
            </a:extLst>
          </p:cNvPr>
          <p:cNvSpPr txBox="1"/>
          <p:nvPr/>
        </p:nvSpPr>
        <p:spPr>
          <a:xfrm>
            <a:off x="4679617" y="2341065"/>
            <a:ext cx="1005403" cy="182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주문번호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고객코드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8B69D1E-A896-9E14-5832-9B524C476FEA}"/>
              </a:ext>
            </a:extLst>
          </p:cNvPr>
          <p:cNvSpPr txBox="1"/>
          <p:nvPr/>
        </p:nvSpPr>
        <p:spPr>
          <a:xfrm>
            <a:off x="4134595" y="1294317"/>
            <a:ext cx="209544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외부키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자식 엔티티에 위치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6B0F99C-FD61-2A4F-D0AD-F1C7CA2B706D}"/>
              </a:ext>
            </a:extLst>
          </p:cNvPr>
          <p:cNvSpPr txBox="1"/>
          <p:nvPr/>
        </p:nvSpPr>
        <p:spPr>
          <a:xfrm>
            <a:off x="6445113" y="1294317"/>
            <a:ext cx="1282723" cy="783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부모 엔티티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+mj-lt"/>
                <a:ea typeface="맑은 고딕" panose="020B0503020000020004" pitchFamily="50" charset="-127"/>
              </a:rPr>
              <a:t>기본키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xmlns="" id="{FE61404D-C9ED-E14C-FFC8-E4A308693965}"/>
              </a:ext>
            </a:extLst>
          </p:cNvPr>
          <p:cNvCxnSpPr/>
          <p:nvPr/>
        </p:nvCxnSpPr>
        <p:spPr>
          <a:xfrm>
            <a:off x="4241089" y="2132856"/>
            <a:ext cx="3647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CD52D19B-BF9C-4D3A-977D-D2552BA6AF28}"/>
              </a:ext>
            </a:extLst>
          </p:cNvPr>
          <p:cNvSpPr txBox="1"/>
          <p:nvPr/>
        </p:nvSpPr>
        <p:spPr>
          <a:xfrm>
            <a:off x="6639056" y="2341065"/>
            <a:ext cx="1005403" cy="182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주문번호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고객코드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4C60A986-49A7-1080-77B7-3D538068BF12}"/>
              </a:ext>
            </a:extLst>
          </p:cNvPr>
          <p:cNvSpPr txBox="1"/>
          <p:nvPr/>
        </p:nvSpPr>
        <p:spPr>
          <a:xfrm>
            <a:off x="8317923" y="2341065"/>
            <a:ext cx="603050" cy="182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50000"/>
              </a:lnSpc>
              <a:buFont typeface="+mj-ea"/>
              <a:buAutoNum type="circleNumDbPlain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</a:t>
            </a:r>
          </a:p>
          <a:p>
            <a:pPr marL="342900" indent="-342900" algn="l">
              <a:lnSpc>
                <a:spcPct val="250000"/>
              </a:lnSpc>
              <a:buFont typeface="+mj-ea"/>
              <a:buAutoNum type="circleNumDbPlain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</a:t>
            </a:r>
          </a:p>
          <a:p>
            <a:pPr marL="342900" indent="-342900" algn="l">
              <a:lnSpc>
                <a:spcPct val="250000"/>
              </a:lnSpc>
              <a:buFont typeface="+mj-ea"/>
              <a:buAutoNum type="circleNumDbPlain"/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325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Key Migration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엔티티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부모엔티티</a:t>
            </a:r>
            <a:r>
              <a:rPr lang="en-US" altLang="ko-KR" sz="2000" dirty="0"/>
              <a:t>)</a:t>
            </a:r>
            <a:r>
              <a:rPr lang="ko-KR" altLang="en-US" sz="2000" dirty="0"/>
              <a:t>의 기본키가 다른 엔티티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자식엔티티</a:t>
            </a:r>
            <a:r>
              <a:rPr lang="en-US" altLang="ko-KR" sz="2000" dirty="0"/>
              <a:t>)</a:t>
            </a:r>
            <a:r>
              <a:rPr lang="ko-KR" altLang="en-US" sz="2000" dirty="0"/>
              <a:t>의 속성으로 이동</a:t>
            </a:r>
          </a:p>
          <a:p>
            <a:r>
              <a:rPr lang="en-US" altLang="ko-KR" sz="2000" dirty="0"/>
              <a:t>DB </a:t>
            </a:r>
            <a:r>
              <a:rPr lang="ko-KR" altLang="en-US" sz="2000" dirty="0"/>
              <a:t>설계 단계에서 중요</a:t>
            </a:r>
          </a:p>
          <a:p>
            <a:r>
              <a:rPr lang="ko-KR" altLang="en-US" sz="2000" dirty="0"/>
              <a:t>사용자가 엔티티 관계를 쉽게 이해할 수 있음</a:t>
            </a:r>
            <a:endParaRPr lang="en-US" altLang="ko-KR" sz="2000" dirty="0" err="1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3FD265C-0FF1-0ACB-EA08-07EC37C8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46" y="3816350"/>
            <a:ext cx="188595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2C6D7E4E-04F6-4662-6DAB-5716A1F0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046" y="3816350"/>
            <a:ext cx="188595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(FK)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72DCB915-2BE8-C491-CD24-99DD1D76A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746" y="4191000"/>
            <a:ext cx="2667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4B3782F6-F72C-5835-F9BE-164B756EA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746" y="4114800"/>
            <a:ext cx="61595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97250B79-396C-36CD-35BB-6E8CBE002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021" y="3960813"/>
            <a:ext cx="16558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Migrating Key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483F13F7-9A7A-E3C5-7925-D51344D7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821" y="3884613"/>
            <a:ext cx="142173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C765F042-795A-7E08-C437-2712CB39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21" y="3427413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C13A75C0-4CEE-BCFE-3E00-B9F20232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221" y="3427413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</p:spTree>
    <p:extLst>
      <p:ext uri="{BB962C8B-B14F-4D97-AF65-F5344CB8AC3E}">
        <p14:creationId xmlns:p14="http://schemas.microsoft.com/office/powerpoint/2010/main" xmlns="" val="4079473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59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LDM2.3 </a:t>
            </a:r>
            <a:r>
              <a:rPr lang="ko-KR" altLang="en-US" dirty="0" err="1"/>
              <a:t>외부키업무규칙</a:t>
            </a:r>
            <a:r>
              <a:rPr lang="ko-KR" altLang="en-US" dirty="0"/>
              <a:t> 정의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외부키업무규칙</a:t>
            </a:r>
            <a:r>
              <a:rPr lang="en-US" altLang="ko-KR" sz="2000" dirty="0"/>
              <a:t>(Foreign Key Business Rule)</a:t>
            </a:r>
          </a:p>
          <a:p>
            <a:pPr lvl="1"/>
            <a:r>
              <a:rPr lang="ko-KR" altLang="en-US" sz="1600" dirty="0" err="1"/>
              <a:t>엔티티간의</a:t>
            </a:r>
            <a:r>
              <a:rPr lang="ko-KR" altLang="en-US" sz="1600" dirty="0"/>
              <a:t> 관계로부터 파생되어 지는 </a:t>
            </a:r>
            <a:r>
              <a:rPr lang="ko-KR" altLang="en-US" sz="1600" dirty="0" err="1"/>
              <a:t>데이터무결성</a:t>
            </a:r>
            <a:r>
              <a:rPr lang="ko-KR" altLang="en-US" sz="1600" dirty="0"/>
              <a:t> 개념으로 </a:t>
            </a:r>
            <a:r>
              <a:rPr lang="ko-KR" altLang="en-US" sz="1600" dirty="0" err="1"/>
              <a:t>참조무결성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Referencial</a:t>
            </a:r>
            <a:r>
              <a:rPr lang="en-US" altLang="ko-KR" sz="1600" dirty="0"/>
              <a:t> Integrity)</a:t>
            </a:r>
            <a:r>
              <a:rPr lang="ko-KR" altLang="en-US" sz="1600" dirty="0"/>
              <a:t>이라고도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이는 관계를 갖는 엔티티의 한 건</a:t>
            </a:r>
            <a:r>
              <a:rPr lang="en-US" altLang="ko-KR" sz="1600" dirty="0"/>
              <a:t>(Occurrence)</a:t>
            </a:r>
            <a:r>
              <a:rPr lang="ko-KR" altLang="en-US" sz="1600" dirty="0"/>
              <a:t>이 입력 또는 삭제되거나 관계를 결정하는 속성이 수정되어질 때 이를 통제하여 데이터의 정확성을 보장해 주기 위한 업무규칙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정의 절차</a:t>
            </a:r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xmlns="" id="{A56099A3-4986-D0C0-6A34-4B88D5114331}"/>
              </a:ext>
            </a:extLst>
          </p:cNvPr>
          <p:cNvGrpSpPr>
            <a:grpSpLocks/>
          </p:cNvGrpSpPr>
          <p:nvPr/>
        </p:nvGrpSpPr>
        <p:grpSpPr bwMode="auto">
          <a:xfrm>
            <a:off x="1262063" y="4587602"/>
            <a:ext cx="1703387" cy="711200"/>
            <a:chOff x="795" y="2548"/>
            <a:chExt cx="1073" cy="448"/>
          </a:xfrm>
          <a:effectLst/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89FFBF8D-E2A7-2854-4E1D-780C2AE2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548"/>
              <a:ext cx="1072" cy="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xmlns="" id="{C7424BAA-4E13-8AF7-3A0A-16F51B36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615"/>
              <a:ext cx="10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외부키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업무규칙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  출</a:t>
              </a: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xmlns="" id="{6C4B042C-7691-E028-6D3D-EB73F4E2F85E}"/>
              </a:ext>
            </a:extLst>
          </p:cNvPr>
          <p:cNvGrpSpPr>
            <a:grpSpLocks/>
          </p:cNvGrpSpPr>
          <p:nvPr/>
        </p:nvGrpSpPr>
        <p:grpSpPr bwMode="auto">
          <a:xfrm>
            <a:off x="3873502" y="4568549"/>
            <a:ext cx="1701800" cy="730250"/>
            <a:chOff x="2440" y="2536"/>
            <a:chExt cx="1072" cy="460"/>
          </a:xfrm>
          <a:effectLst/>
        </p:grpSpPr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xmlns="" id="{4585CE0B-32D8-891E-9CC8-BDF4F654B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36"/>
              <a:ext cx="1072" cy="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xmlns="" id="{84DA4765-059C-4D31-0498-BFDB6A24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627"/>
              <a:ext cx="106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외부키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업무규칙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  의</a:t>
              </a:r>
            </a:p>
          </p:txBody>
        </p:sp>
      </p:grpSp>
      <p:grpSp>
        <p:nvGrpSpPr>
          <p:cNvPr id="32" name="Group 14">
            <a:extLst>
              <a:ext uri="{FF2B5EF4-FFF2-40B4-BE49-F238E27FC236}">
                <a16:creationId xmlns:a16="http://schemas.microsoft.com/office/drawing/2014/main" xmlns="" id="{CFDE6062-1B80-8F7C-F32A-AC0F79C502B6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587602"/>
            <a:ext cx="1704975" cy="711200"/>
            <a:chOff x="4058" y="2548"/>
            <a:chExt cx="1074" cy="448"/>
          </a:xfrm>
          <a:effectLst/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xmlns="" id="{5319EE81-4E2E-D39A-6A7A-F0E7F7889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548"/>
              <a:ext cx="1072" cy="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xmlns="" id="{A3200615-90C7-3C03-7F94-5FF52E96F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2627"/>
              <a:ext cx="10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외부키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업무규칙</a:t>
              </a: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  증</a:t>
              </a:r>
            </a:p>
          </p:txBody>
        </p:sp>
      </p:grpSp>
      <p:sp>
        <p:nvSpPr>
          <p:cNvPr id="35" name="AutoShape 15">
            <a:extLst>
              <a:ext uri="{FF2B5EF4-FFF2-40B4-BE49-F238E27FC236}">
                <a16:creationId xmlns:a16="http://schemas.microsoft.com/office/drawing/2014/main" xmlns="" id="{737C8810-AA79-0EEE-9FFB-21E907C3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797152"/>
            <a:ext cx="330200" cy="273050"/>
          </a:xfrm>
          <a:prstGeom prst="rightArrow">
            <a:avLst>
              <a:gd name="adj1" fmla="val 50000"/>
              <a:gd name="adj2" fmla="val 6047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xmlns="" id="{8C02ECA3-9FE8-0F14-AB88-D1F35BAF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797152"/>
            <a:ext cx="330200" cy="273050"/>
          </a:xfrm>
          <a:prstGeom prst="rightArrow">
            <a:avLst>
              <a:gd name="adj1" fmla="val 50000"/>
              <a:gd name="adj2" fmla="val 6047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28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상호연관된</a:t>
            </a:r>
            <a:r>
              <a:rPr lang="ko-KR" altLang="en-US" sz="2000" dirty="0"/>
              <a:t> 데이터와 기능의 집합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/>
              <a:t>ISP</a:t>
            </a:r>
            <a:r>
              <a:rPr lang="ko-KR" altLang="en-US" sz="1600" dirty="0"/>
              <a:t> 산출물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기업의 사명을 뒷받침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한 기업에는 몇 개의 업무영역이 존재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업무영역 분석의 대상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업무영역 범위를 어떻게 설정할지가 중요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BF3FFA09-CF2F-3AF0-B315-774B1E8F4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업무영역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0500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외부키업무규칙</a:t>
            </a:r>
            <a:r>
              <a:rPr lang="ko-KR" altLang="en-US" dirty="0"/>
              <a:t> 추출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 </a:t>
            </a:r>
            <a:r>
              <a:rPr lang="ko-KR" altLang="en-US" sz="2000" dirty="0"/>
              <a:t>가지 규칙을 별도로 파악</a:t>
            </a:r>
          </a:p>
          <a:p>
            <a:pPr lvl="1"/>
            <a:r>
              <a:rPr lang="ko-KR" altLang="en-US" sz="1600" dirty="0"/>
              <a:t>입력규칙 </a:t>
            </a:r>
            <a:r>
              <a:rPr lang="en-US" altLang="ko-KR" sz="1600" dirty="0"/>
              <a:t>: </a:t>
            </a:r>
            <a:r>
              <a:rPr lang="ko-KR" altLang="en-US" sz="1600" dirty="0"/>
              <a:t>자식 엔티티의 건이 입력될 때 또는 외부키가 수정될 때 적용</a:t>
            </a:r>
          </a:p>
          <a:p>
            <a:pPr lvl="1"/>
            <a:r>
              <a:rPr lang="ko-KR" altLang="en-US" sz="1600" dirty="0"/>
              <a:t>삭제규칙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엔티티의 건이 삭제될 때 적용</a:t>
            </a:r>
          </a:p>
          <a:p>
            <a:pPr lvl="1"/>
            <a:r>
              <a:rPr lang="ko-KR" altLang="en-US" sz="1600" dirty="0"/>
              <a:t>수정규칙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엔티티의 관계에 대응하는 속성이 수정될 때 적용</a:t>
            </a:r>
            <a:r>
              <a:rPr lang="en-US" altLang="ko-KR" sz="1600" dirty="0"/>
              <a:t>(</a:t>
            </a:r>
            <a:r>
              <a:rPr lang="ko-KR" altLang="en-US" sz="1600" dirty="0"/>
              <a:t>기본키가 아닌 경우</a:t>
            </a:r>
            <a:r>
              <a:rPr lang="en-US" altLang="ko-KR" sz="1600" dirty="0"/>
              <a:t>)            </a:t>
            </a:r>
          </a:p>
          <a:p>
            <a:r>
              <a:rPr lang="en-US" altLang="ko-KR" sz="2000" dirty="0"/>
              <a:t>DB </a:t>
            </a:r>
            <a:r>
              <a:rPr lang="ko-KR" altLang="en-US" sz="2000" dirty="0"/>
              <a:t>설계 관점에서 데이터의 무결성</a:t>
            </a:r>
            <a:r>
              <a:rPr lang="en-US" altLang="ko-KR" sz="2000" dirty="0"/>
              <a:t>(</a:t>
            </a:r>
            <a:r>
              <a:rPr lang="ko-KR" altLang="en-US" sz="2000" dirty="0"/>
              <a:t>정확성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일치성</a:t>
            </a:r>
            <a:r>
              <a:rPr lang="en-US" altLang="ko-KR" sz="2000" dirty="0"/>
              <a:t>)</a:t>
            </a:r>
            <a:r>
              <a:rPr lang="ko-KR" altLang="en-US" sz="2000" dirty="0"/>
              <a:t>만을 강조하지 말고 현업의 업무처리 규칙에 근거하여 추출할 것</a:t>
            </a:r>
          </a:p>
        </p:txBody>
      </p:sp>
    </p:spTree>
    <p:extLst>
      <p:ext uri="{BB962C8B-B14F-4D97-AF65-F5344CB8AC3E}">
        <p14:creationId xmlns:p14="http://schemas.microsoft.com/office/powerpoint/2010/main" xmlns="" val="1584871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입력규칙</a:t>
            </a:r>
            <a:r>
              <a:rPr lang="en-US" altLang="ko-KR" dirty="0"/>
              <a:t>(Insert Rule)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5736" y="1196974"/>
            <a:ext cx="6840314" cy="4752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대응되는 </a:t>
            </a:r>
            <a:r>
              <a:rPr lang="ko-KR" altLang="en-US" sz="2000" dirty="0" err="1"/>
              <a:t>부모엔티티가</a:t>
            </a:r>
            <a:r>
              <a:rPr lang="ko-KR" altLang="en-US" sz="2000" dirty="0"/>
              <a:t> 있는 경우에만 </a:t>
            </a:r>
            <a:r>
              <a:rPr lang="ko-KR" altLang="en-US" sz="2000" dirty="0" err="1"/>
              <a:t>자식엔티티의입력</a:t>
            </a:r>
            <a:r>
              <a:rPr lang="en-US" altLang="ko-KR" sz="2000" dirty="0"/>
              <a:t>/</a:t>
            </a:r>
            <a:r>
              <a:rPr lang="ko-KR" altLang="en-US" sz="2000" dirty="0"/>
              <a:t>수정을 허용 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자식 엔티티의 입력</a:t>
            </a:r>
            <a:r>
              <a:rPr lang="en-US" altLang="ko-KR" sz="2000" dirty="0"/>
              <a:t>/</a:t>
            </a:r>
            <a:r>
              <a:rPr lang="ko-KR" altLang="en-US" sz="2000" dirty="0"/>
              <a:t>수정을 항상 허용하고 동시에 대응되는 </a:t>
            </a:r>
            <a:r>
              <a:rPr lang="ko-KR" altLang="en-US" sz="2000" dirty="0" err="1"/>
              <a:t>부모엔티티가</a:t>
            </a:r>
            <a:r>
              <a:rPr lang="ko-KR" altLang="en-US" sz="2000" dirty="0"/>
              <a:t> 없는 경우 이를 자동 생성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2000" dirty="0"/>
              <a:t>대응되는 </a:t>
            </a:r>
            <a:r>
              <a:rPr lang="ko-KR" altLang="en-US" sz="2000" dirty="0" err="1"/>
              <a:t>부모엔티티가</a:t>
            </a:r>
            <a:r>
              <a:rPr lang="ko-KR" altLang="en-US" sz="2000" dirty="0"/>
              <a:t> 없는 경우 외부키를 널 값으로 처리</a:t>
            </a:r>
          </a:p>
          <a:p>
            <a:pPr marL="0" indent="0">
              <a:buNone/>
            </a:pPr>
            <a:endParaRPr lang="ko-KR" altLang="en-US" sz="2300" dirty="0"/>
          </a:p>
          <a:p>
            <a:pPr marL="0" indent="0">
              <a:buNone/>
            </a:pPr>
            <a:r>
              <a:rPr lang="ko-KR" altLang="en-US" sz="2000" dirty="0"/>
              <a:t>대응되는 </a:t>
            </a:r>
            <a:r>
              <a:rPr lang="ko-KR" altLang="en-US" sz="2000" dirty="0" err="1"/>
              <a:t>부모엔티티가</a:t>
            </a:r>
            <a:r>
              <a:rPr lang="ko-KR" altLang="en-US" sz="2000" dirty="0"/>
              <a:t> 없는 경우 외부키를 지정된 초기 값으로 처리</a:t>
            </a:r>
          </a:p>
          <a:p>
            <a:pPr marL="0" indent="0">
              <a:buNone/>
            </a:pPr>
            <a:endParaRPr lang="ko-KR" altLang="en-US" sz="2300" dirty="0"/>
          </a:p>
          <a:p>
            <a:pPr marL="0" indent="0">
              <a:buNone/>
            </a:pPr>
            <a:r>
              <a:rPr lang="ko-KR" altLang="en-US" sz="2000" dirty="0"/>
              <a:t>특정한 검증조건이 만족되는 경우에만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입력</a:t>
            </a:r>
            <a:r>
              <a:rPr lang="en-US" altLang="ko-KR" sz="2000" dirty="0"/>
              <a:t>/</a:t>
            </a:r>
            <a:r>
              <a:rPr lang="ko-KR" altLang="en-US" sz="2000" dirty="0"/>
              <a:t>수정을 허용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err="1"/>
              <a:t>자식엔티티의</a:t>
            </a:r>
            <a:r>
              <a:rPr lang="ko-KR" altLang="en-US" sz="2000" dirty="0"/>
              <a:t> 입력</a:t>
            </a:r>
            <a:r>
              <a:rPr lang="en-US" altLang="ko-KR" sz="2000" dirty="0"/>
              <a:t>/</a:t>
            </a:r>
            <a:r>
              <a:rPr lang="ko-KR" altLang="en-US" sz="2000" dirty="0"/>
              <a:t>수정을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허용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1B31356-8D14-4CC3-660D-46FD955FB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04437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F59A83E-A255-022C-2483-0DF68225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061687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Automatic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FD76EA-2D5C-DAB5-A511-6B68079A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918937"/>
            <a:ext cx="139700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Nullify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9D32B6F1-AEFB-9B7B-67EB-2D8D9FA1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776187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A2B06155-2AD4-22AF-3799-35DD1D8E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95337"/>
            <a:ext cx="139700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Customized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077CE3EA-01C9-DC60-B400-3DD3A1DE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433537"/>
            <a:ext cx="137795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xmlns="" val="1627114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삭제규칙</a:t>
            </a:r>
            <a:r>
              <a:rPr lang="en-US" altLang="ko-KR" dirty="0"/>
              <a:t>(Delete Rule)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5736" y="1268760"/>
            <a:ext cx="6840314" cy="46805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대응되는 </a:t>
            </a:r>
            <a:r>
              <a:rPr lang="ko-KR" altLang="en-US" sz="2000" dirty="0" err="1"/>
              <a:t>자식엔티티가</a:t>
            </a:r>
            <a:r>
              <a:rPr lang="ko-KR" altLang="en-US" sz="2000" dirty="0"/>
              <a:t> 없는 경우에만 </a:t>
            </a: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허용 </a:t>
            </a:r>
          </a:p>
          <a:p>
            <a:pPr marL="0" indent="0">
              <a:buNone/>
            </a:pPr>
            <a:endParaRPr lang="ko-KR" altLang="en-US" sz="22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모든 건을  자동삭제</a:t>
            </a:r>
          </a:p>
          <a:p>
            <a:pPr marL="0" indent="0">
              <a:buNone/>
            </a:pPr>
            <a:endParaRPr lang="ko-KR" altLang="en-US" sz="32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외부키를 널로 수정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외부키를 지정된 초기 값으로 수정</a:t>
            </a:r>
          </a:p>
          <a:p>
            <a:pPr marL="0" indent="0">
              <a:buNone/>
            </a:pPr>
            <a:endParaRPr lang="ko-KR" altLang="en-US" sz="1300" dirty="0"/>
          </a:p>
          <a:p>
            <a:pPr marL="0" indent="0">
              <a:buNone/>
            </a:pPr>
            <a:r>
              <a:rPr lang="ko-KR" altLang="en-US" sz="2000" dirty="0"/>
              <a:t>특정한 검증조건이 만족되는 경우에만 </a:t>
            </a: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허용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삭제를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허용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46FEC60A-1A96-8B2A-E379-87314A2F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1158581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Restrict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BAC5C213-F3F9-81F3-7144-19A77024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2015831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Cascade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90FB4500-DF51-FD4F-65C0-E3D9950D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2873081"/>
            <a:ext cx="139700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Nullify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DB117B16-CEFE-B241-11E6-E057CE4C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3730331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41BE9044-A1E9-9112-47C0-DA174966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4549481"/>
            <a:ext cx="139700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Customized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50BE374D-0D74-93B3-764B-35FC9DEA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5" y="5387681"/>
            <a:ext cx="137795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xmlns="" val="896118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수정규칙</a:t>
            </a:r>
            <a:r>
              <a:rPr lang="en-US" altLang="ko-KR" dirty="0"/>
              <a:t>(Update Rule)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5736" y="1268760"/>
            <a:ext cx="6840314" cy="46805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대응되는 </a:t>
            </a:r>
            <a:r>
              <a:rPr lang="ko-KR" altLang="en-US" sz="2000" dirty="0" err="1"/>
              <a:t>자식엔티티가</a:t>
            </a:r>
            <a:r>
              <a:rPr lang="ko-KR" altLang="en-US" sz="2000" dirty="0"/>
              <a:t> 없는 경우에만 </a:t>
            </a: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허용 </a:t>
            </a:r>
          </a:p>
          <a:p>
            <a:pPr marL="0" indent="0">
              <a:buNone/>
            </a:pPr>
            <a:endParaRPr lang="ko-KR" altLang="en-US" sz="29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외부키를 자동수정</a:t>
            </a:r>
          </a:p>
          <a:p>
            <a:pPr marL="0" indent="0">
              <a:buNone/>
            </a:pPr>
            <a:endParaRPr lang="ko-KR" altLang="en-US" sz="32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외부키를 널로 수정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항상 허용하고 동시에 대응되는 </a:t>
            </a:r>
            <a:r>
              <a:rPr lang="ko-KR" altLang="en-US" sz="2000" dirty="0" err="1"/>
              <a:t>자식엔티티의</a:t>
            </a:r>
            <a:r>
              <a:rPr lang="ko-KR" altLang="en-US" sz="2000" dirty="0"/>
              <a:t> 외부키를 지정된 초기 값으로 수정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2000" dirty="0"/>
              <a:t>특정한 검증조건이 만족되는 경우에만 </a:t>
            </a: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허용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 err="1"/>
              <a:t>부모엔티티의</a:t>
            </a:r>
            <a:r>
              <a:rPr lang="ko-KR" altLang="en-US" sz="2000" dirty="0"/>
              <a:t> 수정을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허용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8652547-D27A-C80F-461B-5D606D62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26203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Restrict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131DA72-8DF1-1F39-9EC5-A1D9971C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083453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3A64FE40-D876-69A4-5924-F8DA81D8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940703"/>
            <a:ext cx="139700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Nullify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BC2FCC69-59BC-709E-0651-7CE413F4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797953"/>
            <a:ext cx="137795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C2E5120A-0C83-8F37-67F8-DE31605C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17103"/>
            <a:ext cx="1397000" cy="52070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Customized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EC8255B5-379B-28FE-929D-0F8CD363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55303"/>
            <a:ext cx="1377950" cy="501650"/>
          </a:xfrm>
          <a:prstGeom prst="rect">
            <a:avLst/>
          </a:prstGeom>
          <a:solidFill>
            <a:srgbClr val="EAEC5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xmlns="" val="3873755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외부키</a:t>
            </a:r>
            <a:r>
              <a:rPr lang="ko-KR" altLang="en-US" dirty="0"/>
              <a:t> 업무규칙 정의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외부키</a:t>
            </a:r>
            <a:r>
              <a:rPr lang="ko-KR" altLang="en-US" sz="2000" dirty="0"/>
              <a:t> 업무규칙 </a:t>
            </a:r>
            <a:r>
              <a:rPr lang="ko-KR" altLang="en-US" sz="2000" dirty="0" err="1"/>
              <a:t>정의표</a:t>
            </a:r>
            <a:r>
              <a:rPr lang="ko-KR" altLang="en-US" sz="2000" dirty="0"/>
              <a:t> 작성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현업사용자와 반복적인 검토 및 수정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xmlns="" id="{6FFD981B-DC99-0FF9-B485-25084F0B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" y="2372796"/>
            <a:ext cx="596900" cy="1244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xmlns="" id="{CC75CCD5-840F-4A80-4BA3-8AF6E6F47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376" y="1699696"/>
            <a:ext cx="0" cy="296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9545F16D-56E1-CECF-8A92-4313EE00B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76" y="1699696"/>
            <a:ext cx="8416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F316AC18-1A32-B204-879B-990EA5CCD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301" y="1718746"/>
            <a:ext cx="0" cy="303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xmlns="" id="{6B3A5048-94B6-08F4-77EF-0B90EA23321E}"/>
              </a:ext>
            </a:extLst>
          </p:cNvPr>
          <p:cNvGrpSpPr>
            <a:grpSpLocks/>
          </p:cNvGrpSpPr>
          <p:nvPr/>
        </p:nvGrpSpPr>
        <p:grpSpPr bwMode="auto">
          <a:xfrm>
            <a:off x="736714" y="4379396"/>
            <a:ext cx="8348662" cy="655638"/>
            <a:chOff x="789" y="2996"/>
            <a:chExt cx="5259" cy="413"/>
          </a:xfrm>
        </p:grpSpPr>
        <p:sp>
          <p:nvSpPr>
            <p:cNvPr id="12" name="Arc 10">
              <a:extLst>
                <a:ext uri="{FF2B5EF4-FFF2-40B4-BE49-F238E27FC236}">
                  <a16:creationId xmlns:a16="http://schemas.microsoft.com/office/drawing/2014/main" xmlns="" id="{6A384DAA-F639-67E9-BB1C-C7401CC17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996"/>
              <a:ext cx="1305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492 h 21600"/>
                <a:gd name="T2" fmla="*/ 2158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492"/>
                  </a:moveTo>
                  <a:cubicBezTo>
                    <a:pt x="59" y="9611"/>
                    <a:pt x="9702" y="9"/>
                    <a:pt x="21583" y="0"/>
                  </a:cubicBezTo>
                </a:path>
                <a:path w="21600" h="21600" stroke="0" extrusionOk="0">
                  <a:moveTo>
                    <a:pt x="0" y="21492"/>
                  </a:moveTo>
                  <a:cubicBezTo>
                    <a:pt x="59" y="9611"/>
                    <a:pt x="9702" y="9"/>
                    <a:pt x="2158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xmlns="" id="{005C5663-9C63-148B-FF14-859F8C49D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" y="2996"/>
              <a:ext cx="3942" cy="413"/>
              <a:chOff x="2106" y="2996"/>
              <a:chExt cx="3942" cy="413"/>
            </a:xfrm>
          </p:grpSpPr>
          <p:sp>
            <p:nvSpPr>
              <p:cNvPr id="14" name="Arc 11">
                <a:extLst>
                  <a:ext uri="{FF2B5EF4-FFF2-40B4-BE49-F238E27FC236}">
                    <a16:creationId xmlns:a16="http://schemas.microsoft.com/office/drawing/2014/main" xmlns="" id="{B4D5BFF0-C566-C253-C326-A1AECE267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6" y="2996"/>
                <a:ext cx="1307" cy="200"/>
              </a:xfrm>
              <a:custGeom>
                <a:avLst/>
                <a:gdLst>
                  <a:gd name="G0" fmla="+- 17 0 0"/>
                  <a:gd name="G1" fmla="+- 21600 0 0"/>
                  <a:gd name="G2" fmla="+- 21600 0 0"/>
                  <a:gd name="T0" fmla="*/ 0 w 21617"/>
                  <a:gd name="T1" fmla="*/ 0 h 21600"/>
                  <a:gd name="T2" fmla="*/ 21617 w 21617"/>
                  <a:gd name="T3" fmla="*/ 21492 h 21600"/>
                  <a:gd name="T4" fmla="*/ 17 w 2161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17" h="21600" fill="none" extrusionOk="0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1904" y="0"/>
                      <a:pt x="21557" y="9604"/>
                      <a:pt x="21616" y="21492"/>
                    </a:cubicBezTo>
                  </a:path>
                  <a:path w="21617" h="21600" stroke="0" extrusionOk="0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1904" y="0"/>
                      <a:pt x="21557" y="9604"/>
                      <a:pt x="21616" y="21492"/>
                    </a:cubicBezTo>
                    <a:lnTo>
                      <a:pt x="1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rc 12">
                <a:extLst>
                  <a:ext uri="{FF2B5EF4-FFF2-40B4-BE49-F238E27FC236}">
                    <a16:creationId xmlns:a16="http://schemas.microsoft.com/office/drawing/2014/main" xmlns="" id="{C0296943-5F49-CA34-ABF8-D2BE2818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3209"/>
                <a:ext cx="1307" cy="200"/>
              </a:xfrm>
              <a:custGeom>
                <a:avLst/>
                <a:gdLst>
                  <a:gd name="G0" fmla="+- 21600 0 0"/>
                  <a:gd name="G1" fmla="+- 108 0 0"/>
                  <a:gd name="G2" fmla="+- 21600 0 0"/>
                  <a:gd name="T0" fmla="*/ 21583 w 21600"/>
                  <a:gd name="T1" fmla="*/ 21708 h 21708"/>
                  <a:gd name="T2" fmla="*/ 0 w 21600"/>
                  <a:gd name="T3" fmla="*/ 0 h 21708"/>
                  <a:gd name="T4" fmla="*/ 21600 w 21600"/>
                  <a:gd name="T5" fmla="*/ 108 h 21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08" fill="none" extrusionOk="0">
                    <a:moveTo>
                      <a:pt x="21583" y="21707"/>
                    </a:moveTo>
                    <a:cubicBezTo>
                      <a:pt x="9660" y="21698"/>
                      <a:pt x="0" y="12030"/>
                      <a:pt x="0" y="108"/>
                    </a:cubicBezTo>
                    <a:cubicBezTo>
                      <a:pt x="0" y="72"/>
                      <a:pt x="0" y="36"/>
                      <a:pt x="0" y="0"/>
                    </a:cubicBezTo>
                  </a:path>
                  <a:path w="21600" h="21708" stroke="0" extrusionOk="0">
                    <a:moveTo>
                      <a:pt x="21583" y="21707"/>
                    </a:moveTo>
                    <a:cubicBezTo>
                      <a:pt x="9660" y="21698"/>
                      <a:pt x="0" y="12030"/>
                      <a:pt x="0" y="108"/>
                    </a:cubicBezTo>
                    <a:cubicBezTo>
                      <a:pt x="0" y="72"/>
                      <a:pt x="0" y="36"/>
                      <a:pt x="0" y="0"/>
                    </a:cubicBezTo>
                    <a:lnTo>
                      <a:pt x="21600" y="10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Arc 13">
                <a:extLst>
                  <a:ext uri="{FF2B5EF4-FFF2-40B4-BE49-F238E27FC236}">
                    <a16:creationId xmlns:a16="http://schemas.microsoft.com/office/drawing/2014/main" xmlns="" id="{52BE059D-338E-6696-90CC-2470CB046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3209"/>
                <a:ext cx="1307" cy="200"/>
              </a:xfrm>
              <a:custGeom>
                <a:avLst/>
                <a:gdLst>
                  <a:gd name="G0" fmla="+- 17 0 0"/>
                  <a:gd name="G1" fmla="+- 108 0 0"/>
                  <a:gd name="G2" fmla="+- 21600 0 0"/>
                  <a:gd name="T0" fmla="*/ 21617 w 21617"/>
                  <a:gd name="T1" fmla="*/ 0 h 21708"/>
                  <a:gd name="T2" fmla="*/ 0 w 21617"/>
                  <a:gd name="T3" fmla="*/ 21708 h 21708"/>
                  <a:gd name="T4" fmla="*/ 17 w 21617"/>
                  <a:gd name="T5" fmla="*/ 108 h 21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17" h="21708" fill="none" extrusionOk="0">
                    <a:moveTo>
                      <a:pt x="21616" y="0"/>
                    </a:moveTo>
                    <a:cubicBezTo>
                      <a:pt x="21616" y="36"/>
                      <a:pt x="21617" y="72"/>
                      <a:pt x="21617" y="108"/>
                    </a:cubicBezTo>
                    <a:cubicBezTo>
                      <a:pt x="21617" y="12037"/>
                      <a:pt x="11946" y="21708"/>
                      <a:pt x="17" y="21708"/>
                    </a:cubicBezTo>
                    <a:cubicBezTo>
                      <a:pt x="11" y="21707"/>
                      <a:pt x="5" y="21707"/>
                      <a:pt x="0" y="21707"/>
                    </a:cubicBezTo>
                  </a:path>
                  <a:path w="21617" h="21708" stroke="0" extrusionOk="0">
                    <a:moveTo>
                      <a:pt x="21616" y="0"/>
                    </a:moveTo>
                    <a:cubicBezTo>
                      <a:pt x="21616" y="36"/>
                      <a:pt x="21617" y="72"/>
                      <a:pt x="21617" y="108"/>
                    </a:cubicBezTo>
                    <a:cubicBezTo>
                      <a:pt x="21617" y="12037"/>
                      <a:pt x="11946" y="21708"/>
                      <a:pt x="17" y="21708"/>
                    </a:cubicBezTo>
                    <a:cubicBezTo>
                      <a:pt x="11" y="21707"/>
                      <a:pt x="5" y="21707"/>
                      <a:pt x="0" y="21707"/>
                    </a:cubicBezTo>
                    <a:lnTo>
                      <a:pt x="17" y="10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7AB1D3DE-2A7E-67C1-B1C1-D9BCF33AC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14" y="2453759"/>
            <a:ext cx="8416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8D45867-7328-391B-CAB2-E583D0DC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739" y="3420546"/>
            <a:ext cx="1335087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627CC78-7DBF-A84E-FB96-CD271462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26" y="2620446"/>
            <a:ext cx="1381125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2AD8C0-DB1E-8868-2714-D43590FC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" y="2620446"/>
            <a:ext cx="1085850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2863718-0AB7-35E6-31C9-65512048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39" y="3401496"/>
            <a:ext cx="1085850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xmlns="" id="{BA13F64D-970F-9D7A-6A72-8AADC6275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1001" y="2809359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xmlns="" id="{E8AD7EA4-7929-1612-1FA5-9D737BB13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914" y="2760146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xmlns="" id="{99974C29-FDA0-6648-6FA8-C056861F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301" y="2760146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BEB3D8F0-B39B-E417-0148-21086387DBF2}"/>
              </a:ext>
            </a:extLst>
          </p:cNvPr>
          <p:cNvSpPr>
            <a:spLocks/>
          </p:cNvSpPr>
          <p:nvPr/>
        </p:nvSpPr>
        <p:spPr bwMode="auto">
          <a:xfrm>
            <a:off x="2538526" y="2760146"/>
            <a:ext cx="119063" cy="100013"/>
          </a:xfrm>
          <a:custGeom>
            <a:avLst/>
            <a:gdLst>
              <a:gd name="T0" fmla="*/ 74 w 75"/>
              <a:gd name="T1" fmla="*/ 62 h 63"/>
              <a:gd name="T2" fmla="*/ 0 w 75"/>
              <a:gd name="T3" fmla="*/ 31 h 63"/>
              <a:gd name="T4" fmla="*/ 74 w 75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63">
                <a:moveTo>
                  <a:pt x="74" y="62"/>
                </a:moveTo>
                <a:lnTo>
                  <a:pt x="0" y="31"/>
                </a:lnTo>
                <a:lnTo>
                  <a:pt x="7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xmlns="" id="{8211BA7E-53F5-686A-84C8-1ADFAE55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526" y="2760146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2DBEBA3-6168-3248-9A2B-795CA006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914" y="2691884"/>
            <a:ext cx="121187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8FC648-654E-F181-B78D-15EC80F1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76" y="2690296"/>
            <a:ext cx="6989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xmlns="" id="{A4BE97F8-F91C-EE53-0971-7A7E4E6B1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814" y="3606284"/>
            <a:ext cx="631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xmlns="" id="{DF0AA475-6282-D07F-7AA4-D6F5080D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3551" y="3557071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xmlns="" id="{1C9F57B3-2BE6-B5B5-1C87-C22D2D777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526" y="3557071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xmlns="" id="{24B2312D-23A2-CC1D-F523-0833DCD6ABBB}"/>
              </a:ext>
            </a:extLst>
          </p:cNvPr>
          <p:cNvSpPr>
            <a:spLocks/>
          </p:cNvSpPr>
          <p:nvPr/>
        </p:nvSpPr>
        <p:spPr bwMode="auto">
          <a:xfrm>
            <a:off x="2557576" y="3557071"/>
            <a:ext cx="120650" cy="100013"/>
          </a:xfrm>
          <a:custGeom>
            <a:avLst/>
            <a:gdLst>
              <a:gd name="T0" fmla="*/ 75 w 76"/>
              <a:gd name="T1" fmla="*/ 62 h 63"/>
              <a:gd name="T2" fmla="*/ 0 w 76"/>
              <a:gd name="T3" fmla="*/ 31 h 63"/>
              <a:gd name="T4" fmla="*/ 75 w 76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63">
                <a:moveTo>
                  <a:pt x="75" y="62"/>
                </a:moveTo>
                <a:lnTo>
                  <a:pt x="0" y="31"/>
                </a:lnTo>
                <a:lnTo>
                  <a:pt x="7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669575CF-FF3B-28C7-BBB1-8D671B05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239" y="3563421"/>
            <a:ext cx="120650" cy="777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CCEBDE7-1E00-7E14-62E2-6B8BF696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964" y="3476109"/>
            <a:ext cx="14683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0E3ECE8-3EF1-71AA-5EF6-53F3FA72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51" y="3461821"/>
            <a:ext cx="6989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xmlns="" id="{59C4BBEC-B9AB-DCA3-E44C-098839AB8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76" y="3253859"/>
            <a:ext cx="8416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B4088CD-E268-FB59-93E7-73CCB63E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64" y="1928296"/>
            <a:ext cx="14218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부모엔티티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D751D16-84EE-DC18-ADDD-F285A404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64" y="1947346"/>
            <a:ext cx="134011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자식엔티티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AFF2ACB-A2BF-142B-75AB-567A6C02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489" y="194734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C1BDB67-B34F-2226-F4D0-CE59EBE0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714" y="1928296"/>
            <a:ext cx="8784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외부키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E877B78-3DA6-ACCE-604B-7F5133F7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139" y="171874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xmlns="" id="{4FFE5052-FBB4-22F8-F889-17935F66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364" y="211879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xmlns="" id="{CE369A9A-6F48-815F-2714-F17F53B4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851" y="208069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xmlns="" id="{045C2784-FB06-5D71-C259-46DED877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289" y="209974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xmlns="" id="{20E9437B-6CE0-76AD-CA40-2C9F7AC6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789" y="2687121"/>
            <a:ext cx="121187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xmlns="" id="{553A6E18-3B51-AAF3-3242-75D5E187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426" y="3504684"/>
            <a:ext cx="121187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등록번호</a:t>
            </a: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xmlns="" id="{4687CB10-8428-0F4C-4EC7-F9C8A3B14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601" y="1699696"/>
            <a:ext cx="0" cy="276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xmlns="" id="{AC6A5243-690F-04BE-AF08-3B109BD1A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101" y="1699696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xmlns="" id="{BC5334CB-7BEF-6347-5DD3-8634A20B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976" y="2061646"/>
            <a:ext cx="3616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xmlns="" id="{699F380B-E001-737B-4580-386CCDCD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139" y="2061646"/>
            <a:ext cx="0" cy="293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xmlns="" id="{0EAFB4F3-8B77-CD7A-C7CB-BF091C42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751" y="2061646"/>
            <a:ext cx="0" cy="287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xmlns="" id="{565BFA87-B897-76D0-8E67-0E325BDA5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726" y="1699696"/>
            <a:ext cx="0" cy="7429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xmlns="" id="{F2890A0B-FAB7-B60B-A788-B1482C3E4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201" y="1699696"/>
            <a:ext cx="0" cy="7429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xmlns="" id="{88A62AD5-EFDE-4935-89EC-78B1770BF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189" y="2709346"/>
            <a:ext cx="1335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Dependent</a:t>
            </a: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xmlns="" id="{2004C04A-F01D-8BCA-57C1-30FD8F19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001" y="2709346"/>
            <a:ext cx="104355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Cascade</a:t>
            </a: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xmlns="" id="{B7D7A30B-EEEC-5A44-84E0-E15666CA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489" y="2728396"/>
            <a:ext cx="617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N/A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xmlns="" id="{F2DB2F8E-C53D-FF0E-CC6F-3DFDCF2D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189" y="3507859"/>
            <a:ext cx="133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Dependent</a:t>
            </a: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xmlns="" id="{0AF5211E-12D6-73A4-F82E-8055E6C4C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314" y="3526909"/>
            <a:ext cx="9500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Restrict</a:t>
            </a: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xmlns="" id="{A881B84B-DDEB-B70E-33F1-77E451CE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601" y="3526909"/>
            <a:ext cx="9500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Restrict</a:t>
            </a:r>
          </a:p>
        </p:txBody>
      </p:sp>
    </p:spTree>
    <p:extLst>
      <p:ext uri="{BB962C8B-B14F-4D97-AF65-F5344CB8AC3E}">
        <p14:creationId xmlns:p14="http://schemas.microsoft.com/office/powerpoint/2010/main" xmlns="" val="266635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외부키업무규칙</a:t>
            </a:r>
            <a:r>
              <a:rPr lang="ko-KR" altLang="en-US" dirty="0"/>
              <a:t> 검증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모든 관계</a:t>
            </a:r>
            <a:r>
              <a:rPr lang="en-US" altLang="ko-KR" sz="2000" dirty="0"/>
              <a:t>(Relationship)</a:t>
            </a:r>
            <a:r>
              <a:rPr lang="ko-KR" altLang="en-US" sz="2000" dirty="0"/>
              <a:t>에 대하여 반드시 </a:t>
            </a:r>
            <a:r>
              <a:rPr lang="en-US" altLang="ko-KR" sz="2000" dirty="0"/>
              <a:t>1</a:t>
            </a:r>
            <a:r>
              <a:rPr lang="ko-KR" altLang="en-US" sz="2000" dirty="0"/>
              <a:t>개씩의 입력</a:t>
            </a:r>
            <a:r>
              <a:rPr lang="en-US" altLang="ko-KR" sz="2000" dirty="0"/>
              <a:t>/</a:t>
            </a:r>
            <a:r>
              <a:rPr lang="ko-KR" altLang="en-US" sz="2000" dirty="0"/>
              <a:t>삭제규칙 지정</a:t>
            </a:r>
          </a:p>
          <a:p>
            <a:r>
              <a:rPr lang="ko-KR" altLang="en-US" sz="2000" dirty="0" err="1"/>
              <a:t>부모엔티티에서</a:t>
            </a:r>
            <a:r>
              <a:rPr lang="ko-KR" altLang="en-US" sz="2000" dirty="0"/>
              <a:t> 관계를 결정하는 속성이 </a:t>
            </a:r>
            <a:r>
              <a:rPr lang="ko-KR" altLang="en-US" sz="2000" dirty="0" err="1"/>
              <a:t>기본키</a:t>
            </a:r>
            <a:r>
              <a:rPr lang="en-US" altLang="ko-KR" sz="2000" dirty="0"/>
              <a:t>(Primary Key)</a:t>
            </a:r>
            <a:r>
              <a:rPr lang="ko-KR" altLang="en-US" sz="2000" dirty="0"/>
              <a:t>가 아닌 경우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수정규칙 지정</a:t>
            </a:r>
          </a:p>
          <a:p>
            <a:r>
              <a:rPr lang="ko-KR" altLang="en-US" sz="2000" dirty="0"/>
              <a:t>입력규칙</a:t>
            </a:r>
            <a:r>
              <a:rPr lang="en-US" altLang="ko-KR" sz="2000" dirty="0"/>
              <a:t>/</a:t>
            </a:r>
            <a:r>
              <a:rPr lang="ko-KR" altLang="en-US" sz="2000" dirty="0"/>
              <a:t>삭제규칙에서 </a:t>
            </a:r>
            <a:r>
              <a:rPr lang="en-US" altLang="ko-KR" sz="2000" dirty="0"/>
              <a:t>"Nullify"</a:t>
            </a:r>
            <a:r>
              <a:rPr lang="ko-KR" altLang="en-US" sz="2000" dirty="0"/>
              <a:t>보다는 </a:t>
            </a:r>
            <a:r>
              <a:rPr lang="en-US" altLang="ko-KR" sz="2000" dirty="0"/>
              <a:t>"Default"</a:t>
            </a:r>
            <a:r>
              <a:rPr lang="ko-KR" altLang="en-US" sz="2000" dirty="0"/>
              <a:t>를 사용</a:t>
            </a:r>
          </a:p>
          <a:p>
            <a:r>
              <a:rPr lang="ko-KR" altLang="en-US" sz="2000" dirty="0"/>
              <a:t>외부키가 기본키의 일부일 경우 </a:t>
            </a:r>
            <a:r>
              <a:rPr lang="en-US" altLang="ko-KR" sz="2000" dirty="0"/>
              <a:t>"Nullify"</a:t>
            </a:r>
            <a:r>
              <a:rPr lang="ko-KR" altLang="en-US" sz="2000" dirty="0"/>
              <a:t>를 사용해서는 안됨</a:t>
            </a:r>
          </a:p>
          <a:p>
            <a:r>
              <a:rPr lang="ko-KR" altLang="en-US" sz="2000" dirty="0" err="1"/>
              <a:t>상부유형엔티티</a:t>
            </a:r>
            <a:r>
              <a:rPr lang="en-US" altLang="ko-KR" sz="2000" dirty="0"/>
              <a:t>(Supertype Entity), </a:t>
            </a:r>
            <a:br>
              <a:rPr lang="en-US" altLang="ko-KR" sz="2000" dirty="0"/>
            </a:br>
            <a:r>
              <a:rPr lang="ko-KR" altLang="en-US" sz="2000" dirty="0" err="1"/>
              <a:t>하부유형엔티티</a:t>
            </a:r>
            <a:r>
              <a:rPr lang="en-US" altLang="ko-KR" sz="2000" dirty="0"/>
              <a:t>(Subtype Entity) </a:t>
            </a:r>
            <a:r>
              <a:rPr lang="ko-KR" altLang="en-US" sz="2000" dirty="0"/>
              <a:t>간의 관계일 경우</a:t>
            </a:r>
          </a:p>
          <a:p>
            <a:pPr lvl="1"/>
            <a:r>
              <a:rPr lang="ko-KR" altLang="en-US" sz="1600" dirty="0"/>
              <a:t>입력규칙 </a:t>
            </a:r>
            <a:r>
              <a:rPr lang="en-US" altLang="ko-KR" sz="1600" dirty="0"/>
              <a:t>: "Dependent", "Automatic"</a:t>
            </a:r>
          </a:p>
          <a:p>
            <a:pPr lvl="1"/>
            <a:r>
              <a:rPr lang="ko-KR" altLang="en-US" sz="1600" dirty="0"/>
              <a:t>삭제규칙 </a:t>
            </a:r>
            <a:r>
              <a:rPr lang="en-US" altLang="ko-KR" sz="1600" dirty="0"/>
              <a:t>: "Restrict", "Cascade"</a:t>
            </a:r>
          </a:p>
        </p:txBody>
      </p:sp>
    </p:spTree>
    <p:extLst>
      <p:ext uri="{BB962C8B-B14F-4D97-AF65-F5344CB8AC3E}">
        <p14:creationId xmlns:p14="http://schemas.microsoft.com/office/powerpoint/2010/main" xmlns="" val="1926488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엔티티 별 식별자 정의</a:t>
            </a:r>
            <a:r>
              <a:rPr lang="en-US" altLang="ko-KR" dirty="0"/>
              <a:t>(LDM2)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LDM2 </a:t>
            </a:r>
            <a:r>
              <a:rPr lang="ko-KR" altLang="en-US" dirty="0" err="1"/>
              <a:t>엔티티별</a:t>
            </a:r>
            <a:r>
              <a:rPr lang="ko-KR" altLang="en-US" dirty="0"/>
              <a:t> 식별자 정의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2968032"/>
            <a:ext cx="2880320" cy="288031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대상식별자 선정</a:t>
            </a:r>
          </a:p>
          <a:p>
            <a:r>
              <a:rPr lang="ko-KR" altLang="en-US" sz="1800" dirty="0" err="1"/>
              <a:t>엔티티무결성</a:t>
            </a:r>
            <a:r>
              <a:rPr lang="ko-KR" altLang="en-US" sz="1800" dirty="0"/>
              <a:t> 검증</a:t>
            </a:r>
          </a:p>
          <a:p>
            <a:r>
              <a:rPr lang="ko-KR" altLang="en-US" sz="1800" dirty="0" err="1"/>
              <a:t>기본키</a:t>
            </a:r>
            <a:r>
              <a:rPr lang="ko-KR" altLang="en-US" sz="1800" dirty="0"/>
              <a:t> 선정</a:t>
            </a:r>
            <a:endParaRPr lang="en-US" altLang="ko-KR" sz="1400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xmlns="" id="{AA08DDB9-0E15-1A8E-418A-147FA7C4B9AD}"/>
              </a:ext>
            </a:extLst>
          </p:cNvPr>
          <p:cNvGrpSpPr>
            <a:grpSpLocks/>
          </p:cNvGrpSpPr>
          <p:nvPr/>
        </p:nvGrpSpPr>
        <p:grpSpPr bwMode="auto">
          <a:xfrm>
            <a:off x="269652" y="1386240"/>
            <a:ext cx="8604250" cy="1473200"/>
            <a:chOff x="468" y="1060"/>
            <a:chExt cx="5420" cy="928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xmlns="" id="{3291B95F-A16E-E7EF-283F-DAB382C3A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1060"/>
              <a:ext cx="1325" cy="915"/>
              <a:chOff x="468" y="1060"/>
              <a:chExt cx="1325" cy="915"/>
            </a:xfrm>
          </p:grpSpPr>
          <p:grpSp>
            <p:nvGrpSpPr>
              <p:cNvPr id="23" name="Group 7">
                <a:extLst>
                  <a:ext uri="{FF2B5EF4-FFF2-40B4-BE49-F238E27FC236}">
                    <a16:creationId xmlns:a16="http://schemas.microsoft.com/office/drawing/2014/main" xmlns="" id="{E9FA8BD6-7138-FF89-6E00-856B296F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" y="1060"/>
                <a:ext cx="1321" cy="915"/>
                <a:chOff x="468" y="1060"/>
                <a:chExt cx="1321" cy="915"/>
              </a:xfrm>
            </p:grpSpPr>
            <p:sp>
              <p:nvSpPr>
                <p:cNvPr id="26" name="Rectangle 5">
                  <a:extLst>
                    <a:ext uri="{FF2B5EF4-FFF2-40B4-BE49-F238E27FC236}">
                      <a16:creationId xmlns:a16="http://schemas.microsoft.com/office/drawing/2014/main" xmlns="" id="{253DC537-969B-0CDE-839E-A0B882123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" y="1060"/>
                  <a:ext cx="1317" cy="91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Line 6">
                  <a:extLst>
                    <a:ext uri="{FF2B5EF4-FFF2-40B4-BE49-F238E27FC236}">
                      <a16:creationId xmlns:a16="http://schemas.microsoft.com/office/drawing/2014/main" xmlns="" id="{CFC00FC0-1C6D-C3DF-C3EC-EB8F667EA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" y="1387"/>
                  <a:ext cx="131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id="{4CB8C6EA-60E3-5A53-6FBA-E6E4D81F8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1144"/>
                <a:ext cx="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LDM2.1</a:t>
                </a:r>
              </a:p>
            </p:txBody>
          </p:sp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xmlns="" id="{27EB2978-82FD-1AF7-3FA1-8AC80A797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" y="1549"/>
                <a:ext cx="13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식별자 정의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A20A5DCB-F735-22E3-EEDD-DD0C1F0FC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" y="1073"/>
              <a:ext cx="1389" cy="915"/>
              <a:chOff x="2463" y="1073"/>
              <a:chExt cx="1389" cy="915"/>
            </a:xfrm>
          </p:grpSpPr>
          <p:grpSp>
            <p:nvGrpSpPr>
              <p:cNvPr id="18" name="Group 13">
                <a:extLst>
                  <a:ext uri="{FF2B5EF4-FFF2-40B4-BE49-F238E27FC236}">
                    <a16:creationId xmlns:a16="http://schemas.microsoft.com/office/drawing/2014/main" xmlns="" id="{94A58F78-98F1-2774-7CB4-7DC7A376BE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3" y="1073"/>
                <a:ext cx="1389" cy="915"/>
                <a:chOff x="2463" y="1073"/>
                <a:chExt cx="1389" cy="915"/>
              </a:xfrm>
            </p:grpSpPr>
            <p:sp>
              <p:nvSpPr>
                <p:cNvPr id="21" name="Rectangle 11">
                  <a:extLst>
                    <a:ext uri="{FF2B5EF4-FFF2-40B4-BE49-F238E27FC236}">
                      <a16:creationId xmlns:a16="http://schemas.microsoft.com/office/drawing/2014/main" xmlns="" id="{9C86741A-AC46-BD51-79BB-444A6C60D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" y="1073"/>
                  <a:ext cx="1385" cy="91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xmlns="" id="{C79057B6-489C-94CC-35F0-53853E218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400"/>
                  <a:ext cx="13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xmlns="" id="{2C18BCD5-E981-5834-78E6-E5B12022D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157"/>
                <a:ext cx="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LDM2.2</a:t>
                </a:r>
              </a:p>
            </p:txBody>
          </p:sp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xmlns="" id="{3D66763A-EBCD-6B57-8BB4-9060B69BE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549"/>
                <a:ext cx="137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ko-KR" altLang="en-US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외부키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정의</a:t>
                </a:r>
              </a:p>
            </p:txBody>
          </p:sp>
        </p:grp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xmlns="" id="{25567960-CF51-FB2A-3C6E-9A5295660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073"/>
              <a:ext cx="1376" cy="915"/>
              <a:chOff x="4512" y="1073"/>
              <a:chExt cx="1376" cy="915"/>
            </a:xfrm>
          </p:grpSpPr>
          <p:grpSp>
            <p:nvGrpSpPr>
              <p:cNvPr id="13" name="Group 19">
                <a:extLst>
                  <a:ext uri="{FF2B5EF4-FFF2-40B4-BE49-F238E27FC236}">
                    <a16:creationId xmlns:a16="http://schemas.microsoft.com/office/drawing/2014/main" xmlns="" id="{1C07619B-DA98-BD14-9DAF-50F2D6949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073"/>
                <a:ext cx="1376" cy="915"/>
                <a:chOff x="4512" y="1073"/>
                <a:chExt cx="1376" cy="915"/>
              </a:xfrm>
            </p:grpSpPr>
            <p:sp>
              <p:nvSpPr>
                <p:cNvPr id="16" name="Rectangle 17">
                  <a:extLst>
                    <a:ext uri="{FF2B5EF4-FFF2-40B4-BE49-F238E27FC236}">
                      <a16:creationId xmlns:a16="http://schemas.microsoft.com/office/drawing/2014/main" xmlns="" id="{BD6DE66F-BA6D-03D7-4523-0C47E2B6B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" y="1073"/>
                  <a:ext cx="1372" cy="91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xmlns="" id="{D8848404-2485-D7DA-3D04-3FFF59FCF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00"/>
                  <a:ext cx="136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4" name="Rectangle 20">
                <a:extLst>
                  <a:ext uri="{FF2B5EF4-FFF2-40B4-BE49-F238E27FC236}">
                    <a16:creationId xmlns:a16="http://schemas.microsoft.com/office/drawing/2014/main" xmlns="" id="{7EBC44C7-7515-FF40-025A-FE9973CA3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1157"/>
                <a:ext cx="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LDM2.3</a:t>
                </a:r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xmlns="" id="{1E2B3765-F51C-1CF8-8F50-5E7D32AA8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471"/>
                <a:ext cx="136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/>
                <a:r>
                  <a:rPr lang="ko-KR" altLang="en-US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외부키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업무규칙</a:t>
                </a:r>
              </a:p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정의</a:t>
                </a:r>
              </a:p>
            </p:txBody>
          </p:sp>
        </p:grpSp>
        <p:sp>
          <p:nvSpPr>
            <p:cNvPr id="11" name="AutoShape 23">
              <a:extLst>
                <a:ext uri="{FF2B5EF4-FFF2-40B4-BE49-F238E27FC236}">
                  <a16:creationId xmlns:a16="http://schemas.microsoft.com/office/drawing/2014/main" xmlns="" id="{11F877FA-CC41-F3AD-2706-388F55A3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389"/>
              <a:ext cx="333" cy="257"/>
            </a:xfrm>
            <a:prstGeom prst="rightArrow">
              <a:avLst>
                <a:gd name="adj1" fmla="val 50000"/>
                <a:gd name="adj2" fmla="val 64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82CC7FFF-DE6B-5C1E-B0F9-E6B7CB790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402"/>
              <a:ext cx="333" cy="257"/>
            </a:xfrm>
            <a:prstGeom prst="rightArrow">
              <a:avLst>
                <a:gd name="adj1" fmla="val 50000"/>
                <a:gd name="adj2" fmla="val 64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xmlns="" id="{034F8B4C-3017-0B67-3CA7-AFF8B15B2A58}"/>
              </a:ext>
            </a:extLst>
          </p:cNvPr>
          <p:cNvSpPr txBox="1">
            <a:spLocks/>
          </p:cNvSpPr>
          <p:nvPr/>
        </p:nvSpPr>
        <p:spPr>
          <a:xfrm>
            <a:off x="3420631" y="2968032"/>
            <a:ext cx="2880320" cy="288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자식엔티티</a:t>
            </a:r>
            <a:r>
              <a:rPr kumimoji="0" lang="ko-KR" altLang="en-US" sz="1800" dirty="0"/>
              <a:t> 결정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외부키</a:t>
            </a:r>
            <a:r>
              <a:rPr kumimoji="0" lang="ko-KR" altLang="en-US" sz="1800" dirty="0"/>
              <a:t> 정의</a:t>
            </a:r>
            <a:endParaRPr kumimoji="0" lang="en-US" altLang="ko-KR" sz="1400" dirty="0"/>
          </a:p>
        </p:txBody>
      </p:sp>
      <p:sp>
        <p:nvSpPr>
          <p:cNvPr id="29" name="텍스트 개체 틀 7">
            <a:extLst>
              <a:ext uri="{FF2B5EF4-FFF2-40B4-BE49-F238E27FC236}">
                <a16:creationId xmlns:a16="http://schemas.microsoft.com/office/drawing/2014/main" xmlns="" id="{35761A6B-8D98-9174-78F1-9063D51AEC3C}"/>
              </a:ext>
            </a:extLst>
          </p:cNvPr>
          <p:cNvSpPr txBox="1">
            <a:spLocks/>
          </p:cNvSpPr>
          <p:nvPr/>
        </p:nvSpPr>
        <p:spPr>
          <a:xfrm>
            <a:off x="6603546" y="2968032"/>
            <a:ext cx="2454498" cy="2880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외부키업무규칙</a:t>
            </a:r>
            <a:r>
              <a:rPr kumimoji="0" lang="ko-KR" altLang="en-US" sz="1800" dirty="0"/>
              <a:t> 추출</a:t>
            </a:r>
          </a:p>
          <a:p>
            <a:pPr lvl="1" fontAlgn="auto">
              <a:spcAft>
                <a:spcPts val="0"/>
              </a:spcAft>
            </a:pPr>
            <a:r>
              <a:rPr kumimoji="0" lang="ko-KR" altLang="en-US" sz="1400" dirty="0"/>
              <a:t>입력규칙</a:t>
            </a:r>
          </a:p>
          <a:p>
            <a:pPr lvl="1" fontAlgn="auto">
              <a:spcAft>
                <a:spcPts val="0"/>
              </a:spcAft>
            </a:pPr>
            <a:r>
              <a:rPr kumimoji="0" lang="ko-KR" altLang="en-US" sz="1400" dirty="0"/>
              <a:t>삭제규칙</a:t>
            </a:r>
          </a:p>
          <a:p>
            <a:pPr lvl="1" fontAlgn="auto">
              <a:spcAft>
                <a:spcPts val="0"/>
              </a:spcAft>
            </a:pPr>
            <a:r>
              <a:rPr kumimoji="0" lang="ko-KR" altLang="en-US" sz="1400" dirty="0"/>
              <a:t>수정규칙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외부키업무규칙</a:t>
            </a:r>
            <a:r>
              <a:rPr kumimoji="0" lang="ko-KR" altLang="en-US" sz="1800" dirty="0"/>
              <a:t> 정의</a:t>
            </a:r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err="1"/>
              <a:t>외부키업무규칙</a:t>
            </a:r>
            <a:r>
              <a:rPr kumimoji="0" lang="ko-KR" altLang="en-US" sz="1800" dirty="0"/>
              <a:t> 검증</a:t>
            </a:r>
          </a:p>
        </p:txBody>
      </p:sp>
    </p:spTree>
    <p:extLst>
      <p:ext uri="{BB962C8B-B14F-4D97-AF65-F5344CB8AC3E}">
        <p14:creationId xmlns:p14="http://schemas.microsoft.com/office/powerpoint/2010/main" xmlns="" val="3115100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b="1" dirty="0"/>
              <a:t>   5. </a:t>
            </a:r>
            <a:r>
              <a:rPr lang="ko-KR" altLang="en-US" sz="4000" b="1" dirty="0"/>
              <a:t>데이터 모형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     </a:t>
            </a:r>
            <a:r>
              <a:rPr lang="ko-KR" altLang="en-US" sz="4000" b="1" dirty="0"/>
              <a:t> 상세화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8405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 </a:t>
            </a:r>
            <a:r>
              <a:rPr lang="ko-KR" altLang="en-US" dirty="0"/>
              <a:t>데이터 모형 상세화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xmlns="" id="{2A0DBEFF-674D-CEC4-25CF-8066E63C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7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2">
            <a:extLst>
              <a:ext uri="{FF2B5EF4-FFF2-40B4-BE49-F238E27FC236}">
                <a16:creationId xmlns:a16="http://schemas.microsoft.com/office/drawing/2014/main" xmlns="" id="{68CC8218-8C29-A98F-13D2-BD989B1E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5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xmlns="" id="{7B54D850-1301-818F-2F17-610B24F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4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xmlns="" id="{9D91D18E-3B4C-8F92-B14C-15A13E21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1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xmlns="" id="{1CE87752-DCC1-FCEA-C56E-23773752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02640"/>
            <a:ext cx="13017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xmlns="" id="{FAA4192E-7F5F-D505-27F4-68A15E9A1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300" y="342649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xmlns="" id="{61EC7FD4-431D-2D78-A364-44D6C20A4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xmlns="" id="{D79D377C-50E0-EFAD-2B18-982F7FAF1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xmlns="" id="{241FE979-DEA8-0D68-24BA-79CB741FD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88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xmlns="" id="{62AE04B8-7AF8-70DD-120B-7AF9AB018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1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xmlns="" id="{46879C9F-74C9-581A-330B-9AC086C17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88" y="364874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xmlns="" id="{E9CFAC82-FABB-6D33-9980-83453049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900" y="3648740"/>
            <a:ext cx="44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xmlns="" id="{8BB48F8A-D8E1-E005-894F-203E36A1E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88" y="364874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xmlns="" id="{10CC1ED4-D6BB-485D-E60F-85F6AE64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00" y="3515390"/>
            <a:ext cx="12840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토대 구축</a:t>
            </a:r>
          </a:p>
        </p:txBody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xmlns="" id="{11C9179B-3089-54C3-ADA3-9EC25985CFE2}"/>
              </a:ext>
            </a:extLst>
          </p:cNvPr>
          <p:cNvGrpSpPr>
            <a:grpSpLocks/>
          </p:cNvGrpSpPr>
          <p:nvPr/>
        </p:nvGrpSpPr>
        <p:grpSpPr bwMode="auto">
          <a:xfrm>
            <a:off x="4316459" y="3529678"/>
            <a:ext cx="1284286" cy="568325"/>
            <a:chOff x="3395" y="1293"/>
            <a:chExt cx="809" cy="358"/>
          </a:xfrm>
        </p:grpSpPr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xmlns="" id="{68A7911B-2F10-017B-01E4-5AA953A8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93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엔티티별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xmlns="" id="{65EEAC8C-C84A-986A-02B0-177B63BF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437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식별자 정의</a:t>
              </a:r>
            </a:p>
          </p:txBody>
        </p:sp>
      </p:grpSp>
      <p:sp>
        <p:nvSpPr>
          <p:cNvPr id="40" name="Rectangle 38">
            <a:extLst>
              <a:ext uri="{FF2B5EF4-FFF2-40B4-BE49-F238E27FC236}">
                <a16:creationId xmlns:a16="http://schemas.microsoft.com/office/drawing/2014/main" xmlns="" id="{40CB5FC5-2D54-D1E0-3FB8-F02F5C78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525" y="3529678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상세화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xmlns="" id="{9D1752A3-DD63-53AE-73C5-2FEFCEB1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75" y="3543965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통합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xmlns="" id="{BAABDD48-0450-F257-00DB-CA2C07F8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00" y="3155028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xmlns="" id="{E11AD4AD-CE06-E4DB-0356-066A70EC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700" y="315026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LDM3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xmlns="" id="{C2E2EE5D-4412-5D7E-28F2-ADA9EFAC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50" y="31312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LDM2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xmlns="" id="{DBE0F063-2D75-93F9-F04D-B2152EF0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88" y="31693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LDM1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xmlns="" id="{8DC41F4C-37BF-6C7E-9196-AC9F9954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88" y="3164553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LDM0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xmlns="" id="{11C2E9B3-DFBA-E0B5-19D3-14AC08D8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1738" y="366779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AutoShape 46">
            <a:extLst>
              <a:ext uri="{FF2B5EF4-FFF2-40B4-BE49-F238E27FC236}">
                <a16:creationId xmlns:a16="http://schemas.microsoft.com/office/drawing/2014/main" xmlns="" id="{D8EEF945-7255-67AE-202A-DD7922F9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00" y="1681829"/>
            <a:ext cx="12636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xmlns="" id="{CE45C0CC-0AF1-6FB9-E9A6-7FEE281FD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88" y="2013617"/>
            <a:ext cx="1235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xmlns="" id="{CBA94CE3-2DEC-691D-1319-D277051C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5" y="2108867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업무영역분석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개  요</a:t>
            </a: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xmlns="" id="{46148DFB-703E-6F42-F070-6C44D6A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13" y="1715167"/>
            <a:ext cx="820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BAA0</a:t>
            </a:r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xmlns="" id="{4621A564-A722-B528-F3A0-9506276C6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673" y="2767678"/>
            <a:ext cx="21852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xmlns="" id="{2F346680-5846-8A6E-5E49-10B750AE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0" y="3515390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논리적데이터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개요</a:t>
            </a: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xmlns="" id="{8E19D4E5-35F2-EAB0-C993-CE2E2E2AE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8257" y="5362148"/>
            <a:ext cx="2571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Group 41">
            <a:extLst>
              <a:ext uri="{FF2B5EF4-FFF2-40B4-BE49-F238E27FC236}">
                <a16:creationId xmlns:a16="http://schemas.microsoft.com/office/drawing/2014/main" xmlns="" id="{2D6C0659-493A-9280-462B-618AA1162029}"/>
              </a:ext>
            </a:extLst>
          </p:cNvPr>
          <p:cNvGrpSpPr>
            <a:grpSpLocks/>
          </p:cNvGrpSpPr>
          <p:nvPr/>
        </p:nvGrpSpPr>
        <p:grpSpPr bwMode="auto">
          <a:xfrm>
            <a:off x="3896857" y="5090685"/>
            <a:ext cx="1446212" cy="917575"/>
            <a:chOff x="3193" y="2164"/>
            <a:chExt cx="911" cy="578"/>
          </a:xfrm>
        </p:grpSpPr>
        <p:sp>
          <p:nvSpPr>
            <p:cNvPr id="59" name="AutoShape 37">
              <a:extLst>
                <a:ext uri="{FF2B5EF4-FFF2-40B4-BE49-F238E27FC236}">
                  <a16:creationId xmlns:a16="http://schemas.microsoft.com/office/drawing/2014/main" xmlns="" id="{BC10ABBF-F926-283F-0303-15848636C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164"/>
              <a:ext cx="903" cy="5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Line 38">
              <a:extLst>
                <a:ext uri="{FF2B5EF4-FFF2-40B4-BE49-F238E27FC236}">
                  <a16:creationId xmlns:a16="http://schemas.microsoft.com/office/drawing/2014/main" xmlns="" id="{DAA2DD72-CB2A-CBF3-1687-191654C1C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2387"/>
              <a:ext cx="911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39">
              <a:extLst>
                <a:ext uri="{FF2B5EF4-FFF2-40B4-BE49-F238E27FC236}">
                  <a16:creationId xmlns:a16="http://schemas.microsoft.com/office/drawing/2014/main" xmlns="" id="{113808A5-B65C-BE85-BF5F-8F20F133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492"/>
              <a:ext cx="76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도메인정의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xmlns="" id="{9201CA39-3DEE-30D3-E542-EEF0210C0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2200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LDM3.2</a:t>
              </a:r>
            </a:p>
          </p:txBody>
        </p:sp>
      </p:grpSp>
      <p:grpSp>
        <p:nvGrpSpPr>
          <p:cNvPr id="63" name="Group 46">
            <a:extLst>
              <a:ext uri="{FF2B5EF4-FFF2-40B4-BE49-F238E27FC236}">
                <a16:creationId xmlns:a16="http://schemas.microsoft.com/office/drawing/2014/main" xmlns="" id="{7563D654-D5A6-FDB5-B908-7E266CB91E09}"/>
              </a:ext>
            </a:extLst>
          </p:cNvPr>
          <p:cNvGrpSpPr>
            <a:grpSpLocks/>
          </p:cNvGrpSpPr>
          <p:nvPr/>
        </p:nvGrpSpPr>
        <p:grpSpPr bwMode="auto">
          <a:xfrm>
            <a:off x="2220457" y="5090685"/>
            <a:ext cx="1439862" cy="915988"/>
            <a:chOff x="2137" y="2164"/>
            <a:chExt cx="907" cy="577"/>
          </a:xfrm>
        </p:grpSpPr>
        <p:sp>
          <p:nvSpPr>
            <p:cNvPr id="64" name="AutoShape 42">
              <a:extLst>
                <a:ext uri="{FF2B5EF4-FFF2-40B4-BE49-F238E27FC236}">
                  <a16:creationId xmlns:a16="http://schemas.microsoft.com/office/drawing/2014/main" xmlns="" id="{A0D67381-CACB-3E8D-3B47-7AF9D2965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164"/>
              <a:ext cx="903" cy="577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Line 43">
              <a:extLst>
                <a:ext uri="{FF2B5EF4-FFF2-40B4-BE49-F238E27FC236}">
                  <a16:creationId xmlns:a16="http://schemas.microsoft.com/office/drawing/2014/main" xmlns="" id="{2A7BF4A5-E609-8B1B-7937-D84C48B43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7" y="2393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44">
              <a:extLst>
                <a:ext uri="{FF2B5EF4-FFF2-40B4-BE49-F238E27FC236}">
                  <a16:creationId xmlns:a16="http://schemas.microsoft.com/office/drawing/2014/main" xmlns="" id="{05323873-383F-38AE-6D11-EB7391F3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432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속성정의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:a16="http://schemas.microsoft.com/office/drawing/2014/main" xmlns="" id="{E0411600-2ADA-D709-B140-5AFF6EC7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207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LDM3.1</a:t>
              </a: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xmlns="" id="{2B998A90-46FB-A0CD-DD84-40C327677E6C}"/>
              </a:ext>
            </a:extLst>
          </p:cNvPr>
          <p:cNvGrpSpPr>
            <a:grpSpLocks/>
          </p:cNvGrpSpPr>
          <p:nvPr/>
        </p:nvGrpSpPr>
        <p:grpSpPr bwMode="auto">
          <a:xfrm>
            <a:off x="7256007" y="5090687"/>
            <a:ext cx="1520825" cy="990601"/>
            <a:chOff x="5309" y="2164"/>
            <a:chExt cx="958" cy="624"/>
          </a:xfrm>
        </p:grpSpPr>
        <p:sp>
          <p:nvSpPr>
            <p:cNvPr id="69" name="AutoShape 47">
              <a:extLst>
                <a:ext uri="{FF2B5EF4-FFF2-40B4-BE49-F238E27FC236}">
                  <a16:creationId xmlns:a16="http://schemas.microsoft.com/office/drawing/2014/main" xmlns="" id="{7F2E6750-B714-1054-E8CC-D40066F8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2164"/>
              <a:ext cx="903" cy="5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Line 48">
              <a:extLst>
                <a:ext uri="{FF2B5EF4-FFF2-40B4-BE49-F238E27FC236}">
                  <a16:creationId xmlns:a16="http://schemas.microsoft.com/office/drawing/2014/main" xmlns="" id="{1647826D-43A4-4415-4A68-6E2D0025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3" y="2377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Rectangle 49">
              <a:extLst>
                <a:ext uri="{FF2B5EF4-FFF2-40B4-BE49-F238E27FC236}">
                  <a16:creationId xmlns:a16="http://schemas.microsoft.com/office/drawing/2014/main" xmlns="" id="{8EA2C6C3-EF8B-0F70-C71B-724888B7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186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LDM3.3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:a16="http://schemas.microsoft.com/office/drawing/2014/main" xmlns="" id="{A492EE2D-4077-377C-5622-A60AAFA3D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2419"/>
              <a:ext cx="89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속성업무규칙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정의</a:t>
              </a:r>
            </a:p>
          </p:txBody>
        </p:sp>
      </p:grpSp>
      <p:sp>
        <p:nvSpPr>
          <p:cNvPr id="73" name="Line 52">
            <a:extLst>
              <a:ext uri="{FF2B5EF4-FFF2-40B4-BE49-F238E27FC236}">
                <a16:creationId xmlns:a16="http://schemas.microsoft.com/office/drawing/2014/main" xmlns="" id="{207C92FA-9B66-2F9B-AA51-ADE6B0A4E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0419" y="5400248"/>
            <a:ext cx="2317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AutoShape 53">
            <a:extLst>
              <a:ext uri="{FF2B5EF4-FFF2-40B4-BE49-F238E27FC236}">
                <a16:creationId xmlns:a16="http://schemas.microsoft.com/office/drawing/2014/main" xmlns="" id="{C7976210-3931-741B-77C8-2E41119E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082" y="5090685"/>
            <a:ext cx="1431925" cy="91598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54">
            <a:extLst>
              <a:ext uri="{FF2B5EF4-FFF2-40B4-BE49-F238E27FC236}">
                <a16:creationId xmlns:a16="http://schemas.microsoft.com/office/drawing/2014/main" xmlns="" id="{FFA733A1-31E0-A6BC-CA22-FB2CD4D1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2619" y="5484385"/>
            <a:ext cx="14462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xmlns="" id="{5466EC5F-20E9-0FCD-ADD2-37E5ABE4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444" y="5189110"/>
            <a:ext cx="915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LDM3.3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xmlns="" id="{A06801EB-1F85-7B1F-A062-4E5D3934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57" y="5525660"/>
            <a:ext cx="162223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하부유형엔티티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 의</a:t>
            </a:r>
          </a:p>
        </p:txBody>
      </p:sp>
      <p:sp>
        <p:nvSpPr>
          <p:cNvPr id="78" name="Line 57">
            <a:extLst>
              <a:ext uri="{FF2B5EF4-FFF2-40B4-BE49-F238E27FC236}">
                <a16:creationId xmlns:a16="http://schemas.microsoft.com/office/drawing/2014/main" xmlns="" id="{808474A2-89C2-1B35-DAA2-923AA6C65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6244" y="5395485"/>
            <a:ext cx="2333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Line 58">
            <a:extLst>
              <a:ext uri="{FF2B5EF4-FFF2-40B4-BE49-F238E27FC236}">
                <a16:creationId xmlns:a16="http://schemas.microsoft.com/office/drawing/2014/main" xmlns="" id="{5D5010E4-AD87-C0D1-567E-AE49869F1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6969" y="4017535"/>
            <a:ext cx="3657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Line 59">
            <a:extLst>
              <a:ext uri="{FF2B5EF4-FFF2-40B4-BE49-F238E27FC236}">
                <a16:creationId xmlns:a16="http://schemas.microsoft.com/office/drawing/2014/main" xmlns="" id="{1B917984-A084-5B0F-2C9C-E32D2F7E1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3769" y="4017535"/>
            <a:ext cx="1524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971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69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 </a:t>
            </a:r>
            <a:r>
              <a:rPr lang="ko-KR" altLang="en-US" dirty="0"/>
              <a:t>데이터 모형 상세화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204864"/>
            <a:ext cx="148902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관리해야 할 데이터단위</a:t>
            </a:r>
            <a:r>
              <a:rPr lang="en-US" altLang="ko-KR" sz="2000" dirty="0"/>
              <a:t>(</a:t>
            </a:r>
            <a:r>
              <a:rPr lang="ko-KR" altLang="en-US" sz="2000" dirty="0"/>
              <a:t>엔티티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대하여 구체적인 데이터항목과  그의 특성 및 무결성을 위해 관리되는 업무규칙은 무엇일까</a:t>
            </a:r>
            <a:r>
              <a:rPr lang="en-US" altLang="ko-KR" sz="2000" dirty="0"/>
              <a:t>?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속성</a:t>
            </a:r>
            <a:r>
              <a:rPr lang="en-US" altLang="ko-KR" sz="2000" dirty="0"/>
              <a:t>(Attribute) :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도메인 </a:t>
            </a:r>
            <a:r>
              <a:rPr lang="en-US" altLang="ko-KR" sz="2000" dirty="0"/>
              <a:t>: </a:t>
            </a:r>
            <a:r>
              <a:rPr lang="ko-KR" altLang="en-US" sz="2000" dirty="0"/>
              <a:t>사번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속성업무규칙 </a:t>
            </a:r>
            <a:r>
              <a:rPr lang="en-US" altLang="ko-KR" sz="2000" dirty="0"/>
              <a:t>: "</a:t>
            </a:r>
            <a:r>
              <a:rPr lang="ko-KR" altLang="en-US" sz="2000" dirty="0"/>
              <a:t>입사일자</a:t>
            </a:r>
            <a:r>
              <a:rPr lang="en-US" altLang="ko-KR" sz="2000" dirty="0"/>
              <a:t>" &gt; "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"</a:t>
            </a:r>
          </a:p>
          <a:p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552322-EB7B-7101-8A2A-1C173F7D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592" y="3364140"/>
            <a:ext cx="148902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Type : Digit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 : 4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9-9999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Uniqueness : 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1ADE08FC-A0AC-E3A4-D2B3-DB7AC32A9F96}"/>
              </a:ext>
            </a:extLst>
          </p:cNvPr>
          <p:cNvSpPr/>
          <p:nvPr/>
        </p:nvSpPr>
        <p:spPr>
          <a:xfrm>
            <a:off x="2123728" y="4114682"/>
            <a:ext cx="432048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A2D58066-1667-2CAC-1BC1-3F304562007C}"/>
              </a:ext>
            </a:extLst>
          </p:cNvPr>
          <p:cNvSpPr/>
          <p:nvPr/>
        </p:nvSpPr>
        <p:spPr>
          <a:xfrm>
            <a:off x="3102494" y="2960948"/>
            <a:ext cx="2189585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71C9F0-E062-6D42-D134-2F5744A47468}"/>
              </a:ext>
            </a:extLst>
          </p:cNvPr>
          <p:cNvSpPr txBox="1"/>
          <p:nvPr/>
        </p:nvSpPr>
        <p:spPr>
          <a:xfrm>
            <a:off x="2362773" y="2928540"/>
            <a:ext cx="595035" cy="414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사원</a:t>
            </a:r>
          </a:p>
        </p:txBody>
      </p:sp>
    </p:spTree>
    <p:extLst>
      <p:ext uri="{BB962C8B-B14F-4D97-AF65-F5344CB8AC3E}">
        <p14:creationId xmlns:p14="http://schemas.microsoft.com/office/powerpoint/2010/main" xmlns="" val="38301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/>
            </a:r>
            <a:br>
              <a:rPr lang="en-US" altLang="ko-KR" sz="2000" dirty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9770C332-5872-4894-E462-7873420A237F}"/>
              </a:ext>
            </a:extLst>
          </p:cNvPr>
          <p:cNvSpPr/>
          <p:nvPr/>
        </p:nvSpPr>
        <p:spPr>
          <a:xfrm>
            <a:off x="539552" y="2921121"/>
            <a:ext cx="130998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프로젝트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계획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2EB13E3-4252-0242-9275-69B901D603CE}"/>
              </a:ext>
            </a:extLst>
          </p:cNvPr>
          <p:cNvSpPr/>
          <p:nvPr/>
        </p:nvSpPr>
        <p:spPr>
          <a:xfrm>
            <a:off x="2151300" y="1484784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데이터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분석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CD7697D-D6C9-4440-5773-6ED73FABE66B}"/>
              </a:ext>
            </a:extLst>
          </p:cNvPr>
          <p:cNvSpPr/>
          <p:nvPr/>
        </p:nvSpPr>
        <p:spPr>
          <a:xfrm>
            <a:off x="2149787" y="2921121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tx1"/>
                </a:solidFill>
                <a:latin typeface="+mj-lt"/>
              </a:rPr>
              <a:t>기능 분석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B35A5952-9C08-C01E-7DAA-4016784C30BF}"/>
              </a:ext>
            </a:extLst>
          </p:cNvPr>
          <p:cNvSpPr/>
          <p:nvPr/>
        </p:nvSpPr>
        <p:spPr>
          <a:xfrm>
            <a:off x="2151300" y="4357458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현 시스템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분석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8EAAF42-1DE0-9924-4EC5-C4906EBF9A5F}"/>
              </a:ext>
            </a:extLst>
          </p:cNvPr>
          <p:cNvSpPr/>
          <p:nvPr/>
        </p:nvSpPr>
        <p:spPr>
          <a:xfrm>
            <a:off x="3842042" y="2197218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tx1"/>
                </a:solidFill>
                <a:latin typeface="+mj-lt"/>
              </a:rPr>
              <a:t>연관성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분석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BBE4C49-6749-3B58-55C5-FB4F04F26B50}"/>
              </a:ext>
            </a:extLst>
          </p:cNvPr>
          <p:cNvSpPr/>
          <p:nvPr/>
        </p:nvSpPr>
        <p:spPr>
          <a:xfrm>
            <a:off x="5573379" y="2197218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BAA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모델 확정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9469186-F7C7-7447-DE07-E4D48BD51537}"/>
              </a:ext>
            </a:extLst>
          </p:cNvPr>
          <p:cNvSpPr/>
          <p:nvPr/>
        </p:nvSpPr>
        <p:spPr>
          <a:xfrm>
            <a:off x="7304714" y="2197218"/>
            <a:ext cx="1392000" cy="1015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시스템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설계 계획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A7AC7F4F-8ACB-C849-05CD-649B93D4924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49532" y="1992663"/>
            <a:ext cx="301768" cy="14363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6587C7D8-E082-38A1-C473-A5E36A43304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849532" y="3429000"/>
            <a:ext cx="301768" cy="14363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B924734-42B1-E4F2-F34E-0D0F30E1A9F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49532" y="3429000"/>
            <a:ext cx="3002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69F3736A-B11C-C1A8-9464-054D4E163D8E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3543300" y="1992663"/>
            <a:ext cx="994742" cy="2045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677BBF96-1E9E-12EF-644B-7871CD03C548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3541787" y="3212976"/>
            <a:ext cx="996255" cy="216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9CC7E21-2A85-25E4-BD20-4ACABBA2698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234042" y="2705097"/>
            <a:ext cx="339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299AF0BD-7323-31E8-3A76-C0EABBA85B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965379" y="2705097"/>
            <a:ext cx="3393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4C856F5A-2C35-3529-A7CB-827954360A0E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3543300" y="3212976"/>
            <a:ext cx="2726079" cy="16523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xmlns="" id="{E36A064E-D6DE-4EAC-E1A1-E0037DEA82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절차</a:t>
            </a:r>
          </a:p>
        </p:txBody>
      </p:sp>
    </p:spTree>
    <p:extLst>
      <p:ext uri="{BB962C8B-B14F-4D97-AF65-F5344CB8AC3E}">
        <p14:creationId xmlns:p14="http://schemas.microsoft.com/office/powerpoint/2010/main" xmlns="" val="10358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LDM3.1 </a:t>
            </a:r>
            <a:r>
              <a:rPr lang="ko-KR" altLang="en-US" dirty="0"/>
              <a:t>속성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속성이란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/>
              <a:t>엔티티에 통합되는 구체적인 데이터항목으로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더이상 분리될 수 없는 최소의 데이터 보관 단위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정의절차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0EB05FD5-0A7E-7DF9-BA77-8D935770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2520950"/>
            <a:ext cx="6235700" cy="19036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FC9E84BF-36FA-77A5-DFE5-9837C544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916487"/>
            <a:ext cx="1473200" cy="78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D9E65529-1045-9FD0-55F7-03F4486B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983162"/>
            <a:ext cx="1473200" cy="78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488F8747-5D29-FAAB-CA38-528443B8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916487"/>
            <a:ext cx="1473200" cy="78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xmlns="" id="{6CE77DD5-9F3C-2D2A-A985-E6DCAAEE9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2852936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xmlns="" id="{E0D23416-E123-B627-9947-27BFA9D4D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533650"/>
            <a:ext cx="0" cy="189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F911F899-1D9E-048C-A0DE-771EA33D8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514600"/>
            <a:ext cx="0" cy="19099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3AC58B3A-3CDA-5396-CAFC-764B0E54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025974"/>
            <a:ext cx="114935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69570C6D-5AF8-BE5F-4F06-9BF64E19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2533650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2640E6F9-BCE4-29E5-EB5E-B05C3954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520950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43E3E546-046E-454D-2A27-17B55AB2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2533650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099FF2A3-FE9C-08B9-02CB-DB0478EEF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125987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원</a:t>
            </a:r>
          </a:p>
        </p:txBody>
      </p:sp>
      <p:sp>
        <p:nvSpPr>
          <p:cNvPr id="55" name="Rectangle 20">
            <a:extLst>
              <a:ext uri="{FF2B5EF4-FFF2-40B4-BE49-F238E27FC236}">
                <a16:creationId xmlns:a16="http://schemas.microsoft.com/office/drawing/2014/main" xmlns="" id="{71A111A3-8FBD-FFDA-D0D8-548676EE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865637"/>
            <a:ext cx="1006686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근무부서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직책</a:t>
            </a:r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xmlns="" id="{BE96A1BC-DCB6-B77E-BBA3-91890986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2865637"/>
            <a:ext cx="1144544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1991. 1. 4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9101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1960. 1.21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TQM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</a:p>
        </p:txBody>
      </p:sp>
      <p:sp>
        <p:nvSpPr>
          <p:cNvPr id="81" name="AutoShape 22">
            <a:extLst>
              <a:ext uri="{FF2B5EF4-FFF2-40B4-BE49-F238E27FC236}">
                <a16:creationId xmlns:a16="http://schemas.microsoft.com/office/drawing/2014/main" xmlns="" id="{E2BBFFCA-2E07-7B3F-83CF-A808B069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5040312"/>
            <a:ext cx="673100" cy="635000"/>
          </a:xfrm>
          <a:prstGeom prst="rightArrow">
            <a:avLst>
              <a:gd name="adj1" fmla="val 50000"/>
              <a:gd name="adj2" fmla="val 53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AutoShape 23">
            <a:extLst>
              <a:ext uri="{FF2B5EF4-FFF2-40B4-BE49-F238E27FC236}">
                <a16:creationId xmlns:a16="http://schemas.microsoft.com/office/drawing/2014/main" xmlns="" id="{C55A009C-B3C7-65E0-5EE7-C054A1A0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021262"/>
            <a:ext cx="673100" cy="635000"/>
          </a:xfrm>
          <a:prstGeom prst="rightArrow">
            <a:avLst>
              <a:gd name="adj1" fmla="val 50000"/>
              <a:gd name="adj2" fmla="val 53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Rectangle 24">
            <a:extLst>
              <a:ext uri="{FF2B5EF4-FFF2-40B4-BE49-F238E27FC236}">
                <a16:creationId xmlns:a16="http://schemas.microsoft.com/office/drawing/2014/main" xmlns="" id="{E2AF45B8-1E81-6887-ED29-65116D65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5219700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추출</a:t>
            </a:r>
          </a:p>
        </p:txBody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xmlns="" id="{B7023967-6390-96FF-E0A4-07B143C5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181600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배치</a:t>
            </a:r>
          </a:p>
        </p:txBody>
      </p:sp>
      <p:sp>
        <p:nvSpPr>
          <p:cNvPr id="85" name="Rectangle 26">
            <a:extLst>
              <a:ext uri="{FF2B5EF4-FFF2-40B4-BE49-F238E27FC236}">
                <a16:creationId xmlns:a16="http://schemas.microsoft.com/office/drawing/2014/main" xmlns="" id="{A33C3301-0CE5-9EA1-B138-DA674B76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5181600"/>
            <a:ext cx="11910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검증</a:t>
            </a:r>
          </a:p>
        </p:txBody>
      </p:sp>
    </p:spTree>
    <p:extLst>
      <p:ext uri="{BB962C8B-B14F-4D97-AF65-F5344CB8AC3E}">
        <p14:creationId xmlns:p14="http://schemas.microsoft.com/office/powerpoint/2010/main" xmlns="" val="3317396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LDM3.1 </a:t>
            </a:r>
            <a:r>
              <a:rPr lang="ko-KR" altLang="en-US" dirty="0"/>
              <a:t>속성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속성추출 소스</a:t>
            </a:r>
            <a:r>
              <a:rPr lang="en-US" altLang="ko-KR" sz="2000" dirty="0"/>
              <a:t>(Source)</a:t>
            </a:r>
          </a:p>
          <a:p>
            <a:pPr lvl="1"/>
            <a:r>
              <a:rPr lang="ko-KR" altLang="en-US" sz="1600" dirty="0"/>
              <a:t>정보분석단계에서 수립된 각종 자료</a:t>
            </a:r>
            <a:r>
              <a:rPr lang="en-US" altLang="ko-KR" sz="1600" dirty="0"/>
              <a:t>(</a:t>
            </a:r>
            <a:r>
              <a:rPr lang="ko-KR" altLang="en-US" sz="1600" dirty="0"/>
              <a:t>서식</a:t>
            </a:r>
            <a:r>
              <a:rPr lang="en-US" altLang="ko-KR" sz="1600" dirty="0"/>
              <a:t>, </a:t>
            </a:r>
            <a:r>
              <a:rPr lang="ko-KR" altLang="en-US" sz="1600" dirty="0"/>
              <a:t>장부</a:t>
            </a:r>
            <a:r>
              <a:rPr lang="en-US" altLang="ko-KR" sz="1600" dirty="0"/>
              <a:t>, </a:t>
            </a:r>
            <a:r>
              <a:rPr lang="ko-KR" altLang="en-US" sz="1600" dirty="0"/>
              <a:t>보고서 등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엔티티 정의 시 파악</a:t>
            </a:r>
          </a:p>
          <a:p>
            <a:pPr lvl="1"/>
            <a:r>
              <a:rPr lang="ko-KR" altLang="en-US" sz="1600" dirty="0"/>
              <a:t>기능 모델링</a:t>
            </a:r>
          </a:p>
          <a:p>
            <a:pPr lvl="1"/>
            <a:r>
              <a:rPr lang="ko-KR" altLang="en-US" sz="1600" dirty="0"/>
              <a:t>기존 정보시스템  분석 </a:t>
            </a:r>
            <a:r>
              <a:rPr lang="en-US" altLang="ko-KR" sz="1600" dirty="0"/>
              <a:t>(Field, Column)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속성명</a:t>
            </a:r>
            <a:r>
              <a:rPr lang="ko-KR" altLang="en-US" sz="2000" dirty="0"/>
              <a:t> 부여</a:t>
            </a:r>
          </a:p>
          <a:p>
            <a:pPr lvl="1"/>
            <a:r>
              <a:rPr lang="ko-KR" altLang="en-US" sz="1600" dirty="0"/>
              <a:t>현업용어에서 </a:t>
            </a:r>
            <a:r>
              <a:rPr lang="ko-KR" altLang="en-US" sz="1600" dirty="0" err="1"/>
              <a:t>의미있는</a:t>
            </a:r>
            <a:r>
              <a:rPr lang="ko-KR" altLang="en-US" sz="1600" dirty="0"/>
              <a:t> 단어 추출</a:t>
            </a:r>
          </a:p>
          <a:p>
            <a:pPr lvl="1"/>
            <a:r>
              <a:rPr lang="ko-KR" altLang="en-US" sz="1600" dirty="0"/>
              <a:t>소유격 사용배제</a:t>
            </a:r>
          </a:p>
          <a:p>
            <a:pPr lvl="1"/>
            <a:r>
              <a:rPr lang="ko-KR" altLang="en-US" sz="1600" dirty="0"/>
              <a:t>약어사용 배제</a:t>
            </a:r>
          </a:p>
          <a:p>
            <a:pPr lvl="1"/>
            <a:r>
              <a:rPr lang="ko-KR" altLang="en-US" sz="1600" dirty="0"/>
              <a:t>명명표준 적용</a:t>
            </a:r>
            <a:r>
              <a:rPr lang="en-US" altLang="ko-KR" sz="1600" dirty="0"/>
              <a:t>(</a:t>
            </a:r>
            <a:r>
              <a:rPr lang="ko-KR" altLang="en-US" sz="1600" dirty="0"/>
              <a:t>수식어</a:t>
            </a:r>
            <a:r>
              <a:rPr lang="en-US" altLang="ko-KR" sz="1600" dirty="0"/>
              <a:t>+</a:t>
            </a:r>
            <a:r>
              <a:rPr lang="ko-KR" altLang="en-US" sz="1600" dirty="0"/>
              <a:t>영역별 </a:t>
            </a:r>
            <a:r>
              <a:rPr lang="en-US" altLang="ko-KR" sz="1600" dirty="0"/>
              <a:t>: </a:t>
            </a:r>
            <a:r>
              <a:rPr lang="ko-KR" altLang="en-US" sz="1600" dirty="0"/>
              <a:t>입사일자</a:t>
            </a:r>
            <a:r>
              <a:rPr lang="en-US" altLang="ko-KR" sz="1600" dirty="0"/>
              <a:t>, </a:t>
            </a:r>
            <a:r>
              <a:rPr lang="ko-KR" altLang="en-US" sz="1600" dirty="0"/>
              <a:t>제품코드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공제금액</a:t>
            </a:r>
            <a:r>
              <a:rPr lang="en-US" altLang="ko-KR" sz="1600" dirty="0"/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7BAC006-D0ED-AC0B-5150-841AF6E37FF7}"/>
              </a:ext>
            </a:extLst>
          </p:cNvPr>
          <p:cNvSpPr/>
          <p:nvPr/>
        </p:nvSpPr>
        <p:spPr>
          <a:xfrm>
            <a:off x="4863564" y="4072528"/>
            <a:ext cx="4148202" cy="1368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E16A50-39C2-4256-6CF9-73CEE40FD074}"/>
              </a:ext>
            </a:extLst>
          </p:cNvPr>
          <p:cNvSpPr txBox="1"/>
          <p:nvPr/>
        </p:nvSpPr>
        <p:spPr>
          <a:xfrm>
            <a:off x="5328078" y="4303820"/>
            <a:ext cx="345639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번호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코드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수량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중량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용적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비율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시간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일자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기간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가격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금액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,/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주소</a:t>
            </a:r>
            <a:r>
              <a:rPr lang="en-US" altLang="ko-KR" dirty="0">
                <a:latin typeface="+mj-lt"/>
                <a:ea typeface="맑은 고딕" panose="020B0503020000020004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3167110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 배치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기본키에 종속되는 속성을 해당 엔티티에 배치</a:t>
            </a:r>
          </a:p>
          <a:p>
            <a:r>
              <a:rPr lang="ko-KR" altLang="en-US" sz="1800" dirty="0"/>
              <a:t>가능한 범위 내에서 </a:t>
            </a:r>
            <a:r>
              <a:rPr lang="ko-KR" altLang="en-US" sz="1800" dirty="0" err="1"/>
              <a:t>부모엔티티</a:t>
            </a:r>
            <a:r>
              <a:rPr lang="ko-KR" altLang="en-US" sz="1800" dirty="0"/>
              <a:t> 쪽으로 배치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속성이 여러 개의 값을 가질 수 있는 경우에는 새로운 </a:t>
            </a:r>
            <a:r>
              <a:rPr lang="ko-KR" altLang="en-US" sz="1800" dirty="0" err="1"/>
              <a:t>자식엔티티를</a:t>
            </a:r>
            <a:r>
              <a:rPr lang="ko-KR" altLang="en-US" sz="1800" dirty="0"/>
              <a:t> 만들어 </a:t>
            </a:r>
            <a:r>
              <a:rPr lang="ko-KR" altLang="en-US" sz="1800" dirty="0" err="1"/>
              <a:t>자식엔티티의</a:t>
            </a:r>
            <a:r>
              <a:rPr lang="ko-KR" altLang="en-US" sz="1800" dirty="0"/>
              <a:t> 속성으로 재배치</a:t>
            </a:r>
          </a:p>
          <a:p>
            <a:endParaRPr lang="ko-KR" altLang="en-US" sz="18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FA217E6-FBA9-F767-6CD6-74267F48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403425"/>
            <a:ext cx="145415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xmlns="" id="{536A238E-6CF5-2318-129A-89FB7AECC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39975"/>
            <a:ext cx="146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7351BA51-8CF7-16D3-3088-5C479956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420888"/>
            <a:ext cx="1454150" cy="111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CFE31F9D-E674-93C2-144E-71135E252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19338"/>
            <a:ext cx="146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xmlns="" id="{E9FC3E8A-2B3D-6E43-0635-639BF2CF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092275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xmlns="" id="{7CE067D6-F0B7-A50C-54C9-48DE59DF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2071638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xmlns="" id="{16299EEF-92F8-EE15-479F-275EE27B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2412950"/>
            <a:ext cx="1211870" cy="102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공급사코드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재고코드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xmlns="" id="{EB2EBB9D-BE8D-E075-798C-3F67A9B5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2409775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주문코드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xmlns="" id="{6C7509D1-C5F3-E289-C0E1-7EACEE6B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714575"/>
            <a:ext cx="121187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공급사코드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주문량</a:t>
            </a:r>
          </a:p>
        </p:txBody>
      </p:sp>
      <p:sp>
        <p:nvSpPr>
          <p:cNvPr id="17" name="Arc 23">
            <a:extLst>
              <a:ext uri="{FF2B5EF4-FFF2-40B4-BE49-F238E27FC236}">
                <a16:creationId xmlns:a16="http://schemas.microsoft.com/office/drawing/2014/main" xmlns="" id="{71052214-580C-0903-ED55-5320B08AE1B0}"/>
              </a:ext>
            </a:extLst>
          </p:cNvPr>
          <p:cNvSpPr>
            <a:spLocks/>
          </p:cNvSpPr>
          <p:nvPr/>
        </p:nvSpPr>
        <p:spPr bwMode="auto">
          <a:xfrm>
            <a:off x="4648988" y="3540075"/>
            <a:ext cx="1437488" cy="22292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rc 24">
            <a:extLst>
              <a:ext uri="{FF2B5EF4-FFF2-40B4-BE49-F238E27FC236}">
                <a16:creationId xmlns:a16="http://schemas.microsoft.com/office/drawing/2014/main" xmlns="" id="{1BEFB630-0E31-D7F9-D0FC-7007DA9C7FF6}"/>
              </a:ext>
            </a:extLst>
          </p:cNvPr>
          <p:cNvSpPr>
            <a:spLocks/>
          </p:cNvSpPr>
          <p:nvPr/>
        </p:nvSpPr>
        <p:spPr bwMode="auto">
          <a:xfrm>
            <a:off x="2211388" y="3540075"/>
            <a:ext cx="1454150" cy="22292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xmlns="" id="{6A07537F-43AC-B812-06F3-FB29DB02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224" y="3554362"/>
            <a:ext cx="9842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E482933A-CB67-84E3-5075-A2AABB10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672" y="4722713"/>
            <a:ext cx="1454150" cy="1273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xmlns="" id="{99533FE5-DB9C-E033-1E67-3802A29C0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322" y="5287863"/>
            <a:ext cx="146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xmlns="" id="{BCE61A3E-713F-7136-8E26-2AB99C89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322" y="4722713"/>
            <a:ext cx="1454150" cy="1349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xmlns="" id="{62BEC137-55D8-2B32-B99C-F7A128AB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972" y="5097363"/>
            <a:ext cx="146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2CD5C60B-326E-AE7E-C29D-13D9CB9D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0" y="4722713"/>
            <a:ext cx="1454150" cy="84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xmlns="" id="{2588E3D5-A2B3-5C58-E09D-CB51D78C8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710" y="5097363"/>
            <a:ext cx="146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12BBA12-0A9A-2ABE-C73F-EFC0697A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693" y="437822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4C88F4C-0430-893F-71B6-1A2BCFD7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997" y="4454426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A95A017-9965-5DD8-0EB5-6D548E3E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47" y="441632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31CA4D3-C341-DFEA-7871-087212A2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897" y="472112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35C8D40-0698-DA5F-D194-16F3518A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23" y="517832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4BCA0F0-75FA-A73D-BF97-68EE4D5F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073" y="479732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5CE43DE-E34C-0224-80FF-168E22D6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247" y="4740176"/>
            <a:ext cx="1340110" cy="13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공급사코드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5D82020-D545-3AA3-B408-7785B8A7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897" y="534977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E892C2D-D867-AE0F-0603-47F0E88B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897" y="4968776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품목번호</a:t>
            </a:r>
          </a:p>
        </p:txBody>
      </p:sp>
      <p:sp>
        <p:nvSpPr>
          <p:cNvPr id="36" name="AutoShape 35">
            <a:extLst>
              <a:ext uri="{FF2B5EF4-FFF2-40B4-BE49-F238E27FC236}">
                <a16:creationId xmlns:a16="http://schemas.microsoft.com/office/drawing/2014/main" xmlns="" id="{28C2EE02-BA76-A709-5F6D-CB647533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69" y="4789388"/>
            <a:ext cx="542925" cy="654050"/>
          </a:xfrm>
          <a:prstGeom prst="rightArrow">
            <a:avLst>
              <a:gd name="adj1" fmla="val 50000"/>
              <a:gd name="adj2" fmla="val 52577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xmlns="" id="{3802D02C-2D9D-C3D3-398E-19081A206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22" y="522118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xmlns="" id="{03FB2810-0B27-C1A7-8274-B6752D502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47" y="5121176"/>
            <a:ext cx="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xmlns="" id="{36B8AAF2-2BDC-FBC7-D120-EDBF579FF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272" y="5121176"/>
            <a:ext cx="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xmlns="" id="{9B04E78C-58C7-7ADA-0E19-3A69112EB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5497" y="5121176"/>
            <a:ext cx="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xmlns="" id="{D1630BAE-712C-FBCC-FCCE-E1B34F37A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0260" y="5130701"/>
            <a:ext cx="11430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xmlns="" id="{EA7E8EF4-3DF8-0751-D2E4-FB998D18A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260" y="5230713"/>
            <a:ext cx="119062" cy="80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292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 배치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관계</a:t>
            </a:r>
            <a:r>
              <a:rPr lang="en-US" altLang="ko-KR" sz="2000" dirty="0"/>
              <a:t>(Relationship)</a:t>
            </a:r>
            <a:r>
              <a:rPr lang="ko-KR" altLang="en-US" sz="2000" dirty="0"/>
              <a:t>를 구체화 시켜주는 속성이 존재할 경우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관계를 엔티티로 전환시켜 해당 속성 배치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ACF7AC-2DFD-656A-0C55-A0858315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2863850"/>
            <a:ext cx="1016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DDE6601-926B-7B70-161C-61DD669B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3854450"/>
            <a:ext cx="1016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24F31B59-E9B9-3E67-7659-517F8E3D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3130550"/>
            <a:ext cx="1054100" cy="863600"/>
          </a:xfrm>
          <a:prstGeom prst="rightArrow">
            <a:avLst>
              <a:gd name="adj1" fmla="val 50000"/>
              <a:gd name="adj2" fmla="val 6103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A5C35980-757F-C549-E680-511F9045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5384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3E443B37-BBA3-1387-3AD1-1746EB19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5671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xmlns="" id="{9F6E7683-2886-7B16-E6DD-632ECCFF5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2766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59988C56-1716-8A6F-9841-1505B8FB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452813"/>
            <a:ext cx="19348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보관되다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창고코드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F95DBB82-1C0A-90C3-E676-670020E9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692400"/>
            <a:ext cx="1206500" cy="1109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76A759B2-7DFF-C33D-4D6F-E0787FD8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2687638"/>
            <a:ext cx="1195387" cy="1116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1D83BE9E-4420-2112-9392-462F7FADC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048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xmlns="" id="{1644F07E-E176-2E34-E17F-36FA3044C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3048000"/>
            <a:ext cx="1208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3C479E8C-EE3D-6368-BA20-E59AEC24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241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792AA56C-B138-863A-157A-E573A4E9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4241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8240449B-8235-38A9-1AE4-2ADA368B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27670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창고코드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EDF84A15-1164-3788-9F03-CA814E8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3148013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담당자코드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3B78787D-F7DD-AB7B-0A30-A7BDA8D2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27670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xmlns="" id="{C530E8E0-CB40-C833-2E34-6AC4665A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3" y="3148013"/>
            <a:ext cx="1211870" cy="5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공급사코드</a:t>
            </a: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xmlns="" id="{B68CC089-5A0B-E3AC-5356-6669F8A7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368675"/>
            <a:ext cx="96837" cy="82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xmlns="" id="{1123A729-0A82-B29C-8074-0C844ADC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3663950"/>
            <a:ext cx="96838" cy="82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xmlns="" id="{C1CADD22-0502-DB5D-1FDF-CBA5AD47C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8313" y="3281363"/>
            <a:ext cx="71437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xmlns="" id="{9DE17D4C-34FD-2849-C034-E8F5D03254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2113" y="3281363"/>
            <a:ext cx="61912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xmlns="" id="{92B8DBF9-A74E-C29A-99D6-FBE041868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3752850"/>
            <a:ext cx="523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xmlns="" id="{3CB9940E-BDF8-A1B5-B0A1-3862EB604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2113" y="3748088"/>
            <a:ext cx="66675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xmlns="" id="{1024A69E-02E4-B738-8CFD-E6B216A3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0370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xmlns="" id="{556A0D42-712A-04E7-ADB1-38B832BB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4094163"/>
            <a:ext cx="1252537" cy="1157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xmlns="" id="{51F4AC4A-2611-8DA2-E840-BC0228AF3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4781550"/>
            <a:ext cx="1265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xmlns="" id="{BC9941C0-2ADC-D414-2537-F3CF04D3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872038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</a:t>
            </a: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xmlns="" id="{B4FA89F2-A86C-EEDE-2037-625AEE16D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2917825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xmlns="" id="{44D77F64-8453-3487-6270-8C8F9A144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8" y="2933700"/>
            <a:ext cx="0" cy="1154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xmlns="" id="{0983B672-FBFC-E399-28A3-35A8B421E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2933700"/>
            <a:ext cx="0" cy="1154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xmlns="" id="{38851EE3-6EF6-5FE3-0DD3-2645156D1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292417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xmlns="" id="{9D7FD71E-AA1B-DCD4-9664-1E92C8A4A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2819400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xmlns="" id="{65DBC46F-FD26-EF26-1A81-9F5A783CC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2819400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xmlns="" id="{B3677A83-368F-808D-8C16-928A6891B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2833688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xmlns="" id="{EF6444A2-44AD-9F44-AEFD-F0FA5076A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2840038"/>
            <a:ext cx="0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40">
            <a:extLst>
              <a:ext uri="{FF2B5EF4-FFF2-40B4-BE49-F238E27FC236}">
                <a16:creationId xmlns:a16="http://schemas.microsoft.com/office/drawing/2014/main" xmlns="" id="{C7C1245A-9C77-8201-BDA5-2CFAB469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848100"/>
            <a:ext cx="123825" cy="114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val 41">
            <a:extLst>
              <a:ext uri="{FF2B5EF4-FFF2-40B4-BE49-F238E27FC236}">
                <a16:creationId xmlns:a16="http://schemas.microsoft.com/office/drawing/2014/main" xmlns="" id="{6E6E0751-000A-AD78-F833-EB72A0BD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833813"/>
            <a:ext cx="123825" cy="114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xmlns="" id="{5BE31031-20C6-D4AC-FFF8-2E0B91C68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3948113"/>
            <a:ext cx="1016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xmlns="" id="{7D508FE4-F2B0-D535-A8FE-4AAFCF34C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3" y="3954463"/>
            <a:ext cx="76200" cy="125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xmlns="" id="{3FADF417-7026-8457-39C6-43B33BB2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3968750"/>
            <a:ext cx="74613" cy="119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xmlns="" id="{FF136BE2-4958-E31B-A9A3-22DB88A83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7488" y="3968750"/>
            <a:ext cx="762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xmlns="" id="{16BC3F73-997E-06FB-5E4F-A6F1A3D9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창고코드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</p:spTree>
    <p:extLst>
      <p:ext uri="{BB962C8B-B14F-4D97-AF65-F5344CB8AC3E}">
        <p14:creationId xmlns:p14="http://schemas.microsoft.com/office/powerpoint/2010/main" xmlns="" val="320915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속성배치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상부유형엔티티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하부유형엔티티</a:t>
            </a:r>
            <a:r>
              <a:rPr lang="ko-KR" altLang="en-US" sz="2000" dirty="0"/>
              <a:t> 내의 속성 배치</a:t>
            </a:r>
          </a:p>
          <a:p>
            <a:pPr lvl="1"/>
            <a:r>
              <a:rPr lang="ko-KR" altLang="en-US" sz="1600" dirty="0" err="1"/>
              <a:t>상부유형엔티티에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하부유형엔티티의</a:t>
            </a:r>
            <a:r>
              <a:rPr lang="ko-KR" altLang="en-US" sz="1600" dirty="0"/>
              <a:t> 구분항목을 속성으로 등록</a:t>
            </a:r>
          </a:p>
          <a:p>
            <a:pPr lvl="1"/>
            <a:r>
              <a:rPr lang="ko-KR" altLang="en-US" sz="1600" dirty="0" err="1"/>
              <a:t>하부유형엔티티</a:t>
            </a:r>
            <a:r>
              <a:rPr lang="ko-KR" altLang="en-US" sz="1600" dirty="0"/>
              <a:t> 모두에 포함되는 속성을 </a:t>
            </a:r>
            <a:r>
              <a:rPr lang="ko-KR" altLang="en-US" sz="1600" dirty="0" err="1"/>
              <a:t>상부유형엔티티로</a:t>
            </a:r>
            <a:r>
              <a:rPr lang="ko-KR" altLang="en-US" sz="1600" dirty="0"/>
              <a:t> 이동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75B4BBD-525F-43D3-299B-A2B6BBD5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863850"/>
            <a:ext cx="2138362" cy="116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B4ABC0C-6280-C475-AEA6-F19DAFFF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81" y="4868863"/>
            <a:ext cx="1487487" cy="1144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4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30000"/>
              </a:lnSpc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3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임용일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xmlns="" id="{B001AEA2-B0C6-2C8C-61AC-C375A76F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256" y="4837113"/>
            <a:ext cx="1831975" cy="1176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 latinLnBrk="0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</a:p>
          <a:p>
            <a:pPr algn="ctr" latinLnBrk="0">
              <a:lnSpc>
                <a:spcPct val="9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시간외수당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CE3CA674-6B7C-5BAE-CE7A-1CE85190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493" y="4837113"/>
            <a:ext cx="1831975" cy="1176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 latinLnBrk="0">
              <a:lnSpc>
                <a:spcPct val="110000"/>
              </a:lnSpc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계약기간</a:t>
            </a:r>
          </a:p>
          <a:p>
            <a:pPr algn="ctr"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시간외수당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xmlns="" id="{3F12590C-18D6-C3C2-FB7D-FE98D632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193" y="293846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54" name="Line 10">
            <a:extLst>
              <a:ext uri="{FF2B5EF4-FFF2-40B4-BE49-F238E27FC236}">
                <a16:creationId xmlns:a16="http://schemas.microsoft.com/office/drawing/2014/main" xmlns="" id="{15367A62-5762-9095-B7D1-A9CF9306E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9506" y="3222625"/>
            <a:ext cx="2151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xmlns="" id="{2C82F23D-FBC6-704D-AF37-2D92DA98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993" y="3259138"/>
            <a:ext cx="141705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구분코드</a:t>
            </a:r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xmlns="" id="{9B4B9422-C55A-B051-5D1E-F968584D8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968" y="4060825"/>
            <a:ext cx="0" cy="769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xmlns="" id="{B450668F-031B-B497-6AAF-1753DCCC2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881" y="4406900"/>
            <a:ext cx="5265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Line 14">
            <a:extLst>
              <a:ext uri="{FF2B5EF4-FFF2-40B4-BE49-F238E27FC236}">
                <a16:creationId xmlns:a16="http://schemas.microsoft.com/office/drawing/2014/main" xmlns="" id="{75C676B9-34E2-8578-22A1-7362961E4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0618" y="4406900"/>
            <a:ext cx="0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xmlns="" id="{D5CF4A4B-20CB-DB42-5F8F-4304A4153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881" y="4406900"/>
            <a:ext cx="0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xmlns="" id="{B62F9984-4CE4-A28A-09F6-9C000B040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031" y="4138613"/>
            <a:ext cx="26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xmlns="" id="{FA1DE65D-0DD7-369A-D570-13AEDC753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093" y="4225925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xmlns="" id="{276B67F8-D86B-CA11-7F50-E327C5BA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356107"/>
            <a:ext cx="122237" cy="1444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xmlns="" id="{04537A98-8479-5C00-591C-C83F3FCA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43" y="4494213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일반직</a:t>
            </a: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xmlns="" id="{6DE5E6D0-7439-B975-ADC5-8A67AFA9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18" y="4511675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경영진</a:t>
            </a:r>
          </a:p>
        </p:txBody>
      </p:sp>
      <p:sp>
        <p:nvSpPr>
          <p:cNvPr id="65" name="Rectangle 21">
            <a:extLst>
              <a:ext uri="{FF2B5EF4-FFF2-40B4-BE49-F238E27FC236}">
                <a16:creationId xmlns:a16="http://schemas.microsoft.com/office/drawing/2014/main" xmlns="" id="{E22AE12A-0A51-C76B-B031-17E3BA1B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993" y="4479925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계약직</a:t>
            </a:r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xmlns="" id="{77438D4D-F1D6-B0CA-1ED5-06A9DFD4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43" y="2468563"/>
            <a:ext cx="6989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xmlns="" id="{BBB740BC-730D-454B-94A7-BE1184DA8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418" y="5410200"/>
            <a:ext cx="148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Line 24">
            <a:extLst>
              <a:ext uri="{FF2B5EF4-FFF2-40B4-BE49-F238E27FC236}">
                <a16:creationId xmlns:a16="http://schemas.microsoft.com/office/drawing/2014/main" xmlns="" id="{B8C89351-9213-F7DF-CC0A-BC878430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018" y="5410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xmlns="" id="{E5B775B7-ED45-6A93-D185-880C6110B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018" y="5410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8951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 검증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코드 값을 갖는 속성의 사용지침</a:t>
            </a:r>
          </a:p>
          <a:p>
            <a:pPr lvl="1"/>
            <a:r>
              <a:rPr lang="ko-KR" altLang="en-US" sz="1600" dirty="0"/>
              <a:t>현업에서 통상적으로 사용하는 것 이외에는 가급적 사용 억제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("</a:t>
            </a:r>
            <a:r>
              <a:rPr lang="ko-KR" altLang="en-US" sz="1600" dirty="0"/>
              <a:t>결혼구분</a:t>
            </a:r>
            <a:r>
              <a:rPr lang="en-US" altLang="ko-KR" sz="1600" dirty="0"/>
              <a:t>" : '1'- </a:t>
            </a:r>
            <a:r>
              <a:rPr lang="ko-KR" altLang="en-US" sz="1600" dirty="0"/>
              <a:t>미혼</a:t>
            </a:r>
            <a:r>
              <a:rPr lang="en-US" altLang="ko-KR" sz="1600" dirty="0"/>
              <a:t>, '2'- </a:t>
            </a:r>
            <a:r>
              <a:rPr lang="ko-KR" altLang="en-US" sz="1600" dirty="0"/>
              <a:t>결혼</a:t>
            </a:r>
            <a:r>
              <a:rPr lang="en-US" altLang="ko-KR" sz="1600" dirty="0"/>
              <a:t>, '3'- </a:t>
            </a:r>
            <a:r>
              <a:rPr lang="ko-KR" altLang="en-US" sz="1600" dirty="0"/>
              <a:t>이혼</a:t>
            </a:r>
            <a:r>
              <a:rPr lang="en-US" altLang="ko-KR" sz="1600" dirty="0"/>
              <a:t>, '4'-</a:t>
            </a:r>
            <a:r>
              <a:rPr lang="ko-KR" altLang="en-US" sz="1600" dirty="0"/>
              <a:t>한부모가정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전산처리를 기초한 각종 </a:t>
            </a:r>
            <a:r>
              <a:rPr lang="ko-KR" altLang="en-US" sz="1600" dirty="0" err="1"/>
              <a:t>프래그형태의</a:t>
            </a:r>
            <a:r>
              <a:rPr lang="ko-KR" altLang="en-US" sz="1600" dirty="0"/>
              <a:t> 속성을 제외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en-US" altLang="ko-KR" sz="1200" dirty="0" smtClean="0"/>
              <a:t>('</a:t>
            </a:r>
            <a:r>
              <a:rPr lang="ko-KR" altLang="en-US" sz="1200" dirty="0"/>
              <a:t>마감처리구분</a:t>
            </a:r>
            <a:r>
              <a:rPr lang="en-US" altLang="ko-KR" sz="1200" dirty="0"/>
              <a:t>', ........)</a:t>
            </a:r>
          </a:p>
          <a:p>
            <a:pPr lvl="1"/>
            <a:r>
              <a:rPr lang="ko-KR" altLang="en-US" sz="1600" dirty="0"/>
              <a:t>코드속성을 의미에 따라 상호 독립적으로 유지</a:t>
            </a:r>
          </a:p>
          <a:p>
            <a:pPr lvl="1">
              <a:buNone/>
            </a:pPr>
            <a:r>
              <a:rPr lang="en-US" altLang="ko-KR" sz="1600" dirty="0" smtClean="0"/>
              <a:t>	('</a:t>
            </a:r>
            <a:r>
              <a:rPr lang="ko-KR" altLang="en-US" sz="1600" dirty="0"/>
              <a:t>제품분류코드</a:t>
            </a:r>
            <a:r>
              <a:rPr lang="en-US" altLang="ko-KR" sz="1600" dirty="0"/>
              <a:t>' -&gt; '</a:t>
            </a:r>
            <a:r>
              <a:rPr lang="ko-KR" altLang="en-US" sz="1600" dirty="0"/>
              <a:t>품목분류</a:t>
            </a:r>
            <a:r>
              <a:rPr lang="en-US" altLang="ko-KR" sz="1600" dirty="0"/>
              <a:t>', '</a:t>
            </a:r>
            <a:r>
              <a:rPr lang="ko-KR" altLang="en-US" sz="1600" dirty="0"/>
              <a:t>기능분류</a:t>
            </a:r>
            <a:r>
              <a:rPr lang="en-US" altLang="ko-KR" sz="1600" dirty="0"/>
              <a:t>', '</a:t>
            </a:r>
            <a:r>
              <a:rPr lang="ko-KR" altLang="en-US" sz="1600" dirty="0"/>
              <a:t>규격분류</a:t>
            </a:r>
            <a:r>
              <a:rPr lang="en-US" altLang="ko-KR" sz="1600" dirty="0"/>
              <a:t>')</a:t>
            </a:r>
          </a:p>
          <a:p>
            <a:r>
              <a:rPr lang="ko-KR" altLang="en-US" sz="2000" dirty="0"/>
              <a:t>각기 다른 의미를 지닌 여러 개의 속성을 묶어 하나의 속성으로 정의하지 말 것 </a:t>
            </a:r>
            <a:r>
              <a:rPr lang="en-US" altLang="ko-KR" sz="2000" dirty="0"/>
              <a:t>(Concatenated Attribute)</a:t>
            </a:r>
          </a:p>
          <a:p>
            <a:r>
              <a:rPr lang="ko-KR" altLang="en-US" sz="2000" dirty="0" err="1"/>
              <a:t>단일값</a:t>
            </a:r>
            <a:r>
              <a:rPr lang="ko-KR" altLang="en-US" sz="2000" dirty="0"/>
              <a:t> 속성</a:t>
            </a:r>
            <a:r>
              <a:rPr lang="en-US" altLang="ko-KR" sz="2000" dirty="0"/>
              <a:t>(Solitary Attribute)</a:t>
            </a:r>
            <a:r>
              <a:rPr lang="ko-KR" altLang="en-US" sz="2000" dirty="0"/>
              <a:t>을 제거하라</a:t>
            </a:r>
          </a:p>
        </p:txBody>
      </p:sp>
    </p:spTree>
    <p:extLst>
      <p:ext uri="{BB962C8B-B14F-4D97-AF65-F5344CB8AC3E}">
        <p14:creationId xmlns:p14="http://schemas.microsoft.com/office/powerpoint/2010/main" xmlns="" val="2329090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속성검증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속성유형에 따른 검증</a:t>
            </a:r>
          </a:p>
          <a:p>
            <a:pPr lvl="1"/>
            <a:r>
              <a:rPr lang="ko-KR" altLang="en-US" sz="1600" dirty="0"/>
              <a:t>속성유형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/>
              <a:t>기초속성</a:t>
            </a:r>
            <a:r>
              <a:rPr lang="en-US" altLang="ko-KR" sz="1400" dirty="0"/>
              <a:t>(basic Attribute)</a:t>
            </a:r>
            <a:br>
              <a:rPr lang="en-US" altLang="ko-KR" sz="1400" dirty="0"/>
            </a:br>
            <a:r>
              <a:rPr lang="ko-KR" altLang="en-US" sz="1400" dirty="0"/>
              <a:t>현업으로 부터 </a:t>
            </a:r>
            <a:r>
              <a:rPr lang="ko-KR" altLang="en-US" sz="1400" dirty="0" err="1"/>
              <a:t>제공되어야만</a:t>
            </a:r>
            <a:r>
              <a:rPr lang="ko-KR" altLang="en-US" sz="1400" dirty="0"/>
              <a:t> 유지되는 기본적인 속성</a:t>
            </a:r>
            <a:endParaRPr lang="en-US" altLang="ko-KR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>
                <a:solidFill>
                  <a:srgbClr val="FB4769"/>
                </a:solidFill>
              </a:rPr>
              <a:t>설계속성</a:t>
            </a:r>
            <a:r>
              <a:rPr lang="en-US" altLang="ko-KR" sz="1400" dirty="0"/>
              <a:t>(Designed Attribute)</a:t>
            </a:r>
            <a:br>
              <a:rPr lang="en-US" altLang="ko-KR" sz="1400" dirty="0"/>
            </a:br>
            <a:r>
              <a:rPr lang="ko-KR" altLang="en-US" sz="1400" dirty="0"/>
              <a:t>원래 존재하지 않지만 필요에 따라 설계자가 생성한 속성 </a:t>
            </a:r>
            <a:endParaRPr lang="en-US" altLang="ko-KR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accent1"/>
                </a:solidFill>
              </a:rPr>
              <a:t>추출속성</a:t>
            </a:r>
            <a:r>
              <a:rPr lang="en-US" altLang="ko-KR" sz="1400" dirty="0"/>
              <a:t>(Derived Attribute)</a:t>
            </a:r>
            <a:br>
              <a:rPr lang="en-US" altLang="ko-KR" sz="1400" dirty="0"/>
            </a:br>
            <a:r>
              <a:rPr lang="ko-KR" altLang="en-US" sz="1400" dirty="0"/>
              <a:t>다른 속성으로부터 계산 등의 가공처리를 통해 만들어진 중복성을 지닌 속성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3133B3E-C01E-A974-E84C-EEC3A9A4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168900"/>
            <a:ext cx="5588000" cy="520700"/>
          </a:xfrm>
          <a:prstGeom prst="rect">
            <a:avLst/>
          </a:prstGeom>
          <a:solidFill>
            <a:srgbClr val="FDA4B5"/>
          </a:solidFill>
          <a:ln w="12700">
            <a:solidFill>
              <a:srgbClr val="C1CE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AC40FAB-76E5-4BAB-0591-3F15C294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5164138"/>
            <a:ext cx="849312" cy="534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DE36907-6A5D-4EA1-C47F-E68EA473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4483100"/>
            <a:ext cx="5588000" cy="520700"/>
          </a:xfrm>
          <a:prstGeom prst="rect">
            <a:avLst/>
          </a:prstGeom>
          <a:solidFill>
            <a:srgbClr val="FDA4B5"/>
          </a:solidFill>
          <a:ln w="12700">
            <a:solidFill>
              <a:srgbClr val="C1CE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EA774EDA-D45E-7FCE-3D89-3B7FF0B0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4478338"/>
            <a:ext cx="8636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5AC90D0A-C7D8-1EC7-DB7A-6D6AEBD4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483100"/>
            <a:ext cx="977900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xmlns="" id="{196F3D3E-405F-06F1-C001-40A4E8B34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447675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xmlns="" id="{1A43E5EE-4DEA-5F92-77B1-5E24E09DE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476750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xmlns="" id="{C4CA3057-66B4-92B7-BECE-2D5B08146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476750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xmlns="" id="{112C08F1-472C-D9AF-3AD2-50AE8BABD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447675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xmlns="" id="{CFD2CB44-EDA4-8A9C-76CD-6B8F07A4A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447675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xmlns="" id="{168FC7F1-2D21-EB12-9413-B6B03FC7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483100"/>
            <a:ext cx="901700" cy="506413"/>
          </a:xfrm>
          <a:prstGeom prst="rect">
            <a:avLst/>
          </a:prstGeom>
          <a:solidFill>
            <a:srgbClr val="FDA4B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xmlns="" id="{92FF7A9E-211F-2DFB-F873-49917AD4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483100"/>
            <a:ext cx="854075" cy="506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xmlns="" id="{6634E188-64BD-B80A-9272-5C930C6E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460375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xmlns="" id="{DBFB987D-A84D-6E71-17A5-39BD7844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460375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주문총액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xmlns="" id="{0DC750FC-85D1-E26A-B429-18511C61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632325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납기일자</a:t>
            </a: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xmlns="" id="{A9CCBB3D-7E84-C2F6-8D01-8C6A16E4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46085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BFBF4703-3ECE-7B1E-3715-8F943459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458946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xmlns="" id="{53F0C733-7BEF-8474-D4F0-173F77DC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6085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xmlns="" id="{278576F4-7AFB-F1C4-79F1-43ACF8DF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60851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5" name="Line 35">
            <a:extLst>
              <a:ext uri="{FF2B5EF4-FFF2-40B4-BE49-F238E27FC236}">
                <a16:creationId xmlns:a16="http://schemas.microsoft.com/office/drawing/2014/main" xmlns="" id="{E3CB2FC1-6DB3-6216-7276-829750A29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xmlns="" id="{29F418A3-FD0E-D312-ECA4-1231DDE7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37">
            <a:extLst>
              <a:ext uri="{FF2B5EF4-FFF2-40B4-BE49-F238E27FC236}">
                <a16:creationId xmlns:a16="http://schemas.microsoft.com/office/drawing/2014/main" xmlns="" id="{1C3A22AD-BEFA-85D4-E46F-71A6F210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38">
            <a:extLst>
              <a:ext uri="{FF2B5EF4-FFF2-40B4-BE49-F238E27FC236}">
                <a16:creationId xmlns:a16="http://schemas.microsoft.com/office/drawing/2014/main" xmlns="" id="{15CF6F1C-14C9-BA74-00E3-1CD33A704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xmlns="" id="{019A8F6C-4DE9-A46B-7CA3-51FE15E23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xmlns="" id="{A933FBB7-8C46-CF47-8724-1503D8E7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168900"/>
            <a:ext cx="8636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xmlns="" id="{F91B7675-E2E0-1807-7798-C179F571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168900"/>
            <a:ext cx="9017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xmlns="" id="{EA0C3651-D2E4-DAA8-21F6-6F308E64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294313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 액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xmlns="" id="{6A9CEA09-9AFC-5627-2957-4BA2AB815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284788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가</a:t>
            </a: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xmlns="" id="{DFC59440-39DA-C125-1555-EA8B4603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5260975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량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xmlns="" id="{F9A85872-73F5-8010-F1BA-85F3BE7F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527526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xmlns="" id="{D3DCC71C-B85C-EB42-59A6-620E0E6B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5284788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xmlns="" id="{5FFA1CE5-8536-59E5-0558-1E730A28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284788"/>
            <a:ext cx="1006686" cy="339196"/>
          </a:xfrm>
          <a:prstGeom prst="rect">
            <a:avLst/>
          </a:prstGeom>
          <a:solidFill>
            <a:srgbClr val="FDA4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xmlns="" id="{9746C3CB-C9D5-58B6-D84C-038AB9DB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5294313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</a:p>
        </p:txBody>
      </p:sp>
      <p:sp>
        <p:nvSpPr>
          <p:cNvPr id="39" name="Line 49">
            <a:extLst>
              <a:ext uri="{FF2B5EF4-FFF2-40B4-BE49-F238E27FC236}">
                <a16:creationId xmlns:a16="http://schemas.microsoft.com/office/drawing/2014/main" xmlns="" id="{32030319-5497-242B-125E-C28655DB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5162550"/>
            <a:ext cx="299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50">
            <a:extLst>
              <a:ext uri="{FF2B5EF4-FFF2-40B4-BE49-F238E27FC236}">
                <a16:creationId xmlns:a16="http://schemas.microsoft.com/office/drawing/2014/main" xmlns="" id="{677931B8-94F3-8919-D498-9331B236B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5700713"/>
            <a:ext cx="3781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xmlns="" id="{5D9D1067-2788-2FE6-8956-7442920A9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5162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52">
            <a:extLst>
              <a:ext uri="{FF2B5EF4-FFF2-40B4-BE49-F238E27FC236}">
                <a16:creationId xmlns:a16="http://schemas.microsoft.com/office/drawing/2014/main" xmlns="" id="{E63B52DA-C1A8-B6D5-10F3-0B46E9B8A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4467225"/>
            <a:ext cx="381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Line 53">
            <a:extLst>
              <a:ext uri="{FF2B5EF4-FFF2-40B4-BE49-F238E27FC236}">
                <a16:creationId xmlns:a16="http://schemas.microsoft.com/office/drawing/2014/main" xmlns="" id="{12CEA31C-F48F-FDC5-DBD2-EEC2F1ACC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5000625"/>
            <a:ext cx="3843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54">
            <a:extLst>
              <a:ext uri="{FF2B5EF4-FFF2-40B4-BE49-F238E27FC236}">
                <a16:creationId xmlns:a16="http://schemas.microsoft.com/office/drawing/2014/main" xmlns="" id="{7446A951-D52C-54C5-2532-25A01E98F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3" y="4476750"/>
            <a:ext cx="0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025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추출 속성</a:t>
            </a:r>
            <a:r>
              <a:rPr lang="en-US" altLang="ko-KR" dirty="0"/>
              <a:t>(Derived Attribute)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다른 속성에 공식을 적용하여 산출되는 속성</a:t>
            </a:r>
          </a:p>
          <a:p>
            <a:r>
              <a:rPr lang="ko-KR" altLang="en-US" sz="2000" dirty="0"/>
              <a:t>모델링 단계의 추출 속성 존재 여부</a:t>
            </a:r>
          </a:p>
          <a:p>
            <a:pPr lvl="1"/>
            <a:r>
              <a:rPr lang="ko-KR" altLang="en-US" sz="1600" dirty="0"/>
              <a:t>특정 값을 저장해야 할 경우</a:t>
            </a:r>
          </a:p>
          <a:p>
            <a:pPr lvl="1"/>
            <a:r>
              <a:rPr lang="ko-KR" altLang="en-US" sz="1600" dirty="0"/>
              <a:t>계산이 어려운 경우</a:t>
            </a:r>
          </a:p>
          <a:p>
            <a:pPr lvl="1"/>
            <a:r>
              <a:rPr lang="ko-KR" altLang="en-US" sz="1600" dirty="0"/>
              <a:t>성능 향상</a:t>
            </a:r>
          </a:p>
          <a:p>
            <a:pPr lvl="1"/>
            <a:r>
              <a:rPr lang="ko-KR" altLang="en-US" sz="1600" dirty="0"/>
              <a:t>접근 규모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Volumn</a:t>
            </a:r>
            <a:r>
              <a:rPr lang="en-US" altLang="ko-KR" sz="1600" dirty="0"/>
              <a:t> of Access)</a:t>
            </a:r>
          </a:p>
          <a:p>
            <a:pPr lvl="1"/>
            <a:r>
              <a:rPr lang="ko-KR" altLang="en-US" sz="1600" dirty="0"/>
              <a:t>추출 데이터의 필요 빈도</a:t>
            </a:r>
          </a:p>
          <a:p>
            <a:pPr lvl="1"/>
            <a:r>
              <a:rPr lang="ko-KR" altLang="en-US" sz="1600" dirty="0"/>
              <a:t>일시적인 용도인지</a:t>
            </a:r>
            <a:r>
              <a:rPr lang="en-US" altLang="ko-KR" sz="1600" dirty="0"/>
              <a:t>, </a:t>
            </a:r>
            <a:r>
              <a:rPr lang="ko-KR" altLang="en-US" sz="1600" dirty="0"/>
              <a:t>이력을 관리하는 것인지의 여부</a:t>
            </a:r>
          </a:p>
        </p:txBody>
      </p:sp>
    </p:spTree>
    <p:extLst>
      <p:ext uri="{BB962C8B-B14F-4D97-AF65-F5344CB8AC3E}">
        <p14:creationId xmlns:p14="http://schemas.microsoft.com/office/powerpoint/2010/main" xmlns="" val="6294753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LDM3.2 </a:t>
            </a:r>
            <a:r>
              <a:rPr lang="ko-KR" altLang="en-US" dirty="0"/>
              <a:t>도메인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도메인</a:t>
            </a:r>
            <a:r>
              <a:rPr lang="en-US" altLang="ko-KR" sz="2000" dirty="0"/>
              <a:t>(Domain)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/>
              <a:t>속성이 가질 수 있는 값에 대한 업무적 제약요건으로부터 파악된 일련의 특성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3200" dirty="0"/>
          </a:p>
          <a:p>
            <a:r>
              <a:rPr lang="ko-KR" altLang="en-US" sz="2000" dirty="0"/>
              <a:t>도메인 정의 절차 </a:t>
            </a:r>
            <a:endParaRPr lang="en-US" altLang="ko-KR" sz="2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2B5635C-A5AA-9B14-7DA4-A06390C3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956" y="4769817"/>
            <a:ext cx="14351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2B59B07-1553-F6D4-4BAA-648604BC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806" y="4769817"/>
            <a:ext cx="14351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0E4329E-00D0-21C7-C263-F5A60A58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6" y="4769817"/>
            <a:ext cx="14351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1C466BE-692C-B15B-BD35-FF085AEE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806" y="2712417"/>
            <a:ext cx="2273300" cy="1282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xmlns="" id="{8A16FD9F-B010-C974-8725-D8C40CFE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306" y="2483817"/>
            <a:ext cx="2863850" cy="170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CFEB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9BD4C9F9-B574-AC83-D821-EB590EB7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9" y="2348880"/>
            <a:ext cx="34224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엔티티      속성           속성값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C75D2083-3A61-1B7F-7911-5AE6B17E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19" y="2841005"/>
            <a:ext cx="197970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    입사일자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9B44637C-497D-2045-7515-675690EA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306" y="2667967"/>
            <a:ext cx="2247410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사원에 대한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입사일자는 반드시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 일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없고 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4A803707-46E9-8761-1DC3-2C0E2A1B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19" y="4957142"/>
            <a:ext cx="128400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추출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DDD97026-E498-A899-C174-B036D36B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519" y="4957142"/>
            <a:ext cx="128400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정의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2172435A-0C78-14AB-8443-707AA343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31" y="4957142"/>
            <a:ext cx="128400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검증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xmlns="" id="{0D765E7D-3717-3D6E-DD19-D36B430E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269" y="2839417"/>
            <a:ext cx="243977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'94/1/1'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'94/1/3'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'94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첫째 월요일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'' - (Null)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xmlns="" id="{EB2E43DC-6554-2A25-B0F2-ABB9ACEFF8EB}"/>
              </a:ext>
            </a:extLst>
          </p:cNvPr>
          <p:cNvSpPr>
            <a:spLocks/>
          </p:cNvSpPr>
          <p:nvPr/>
        </p:nvSpPr>
        <p:spPr bwMode="auto">
          <a:xfrm>
            <a:off x="811556" y="2706067"/>
            <a:ext cx="4249738" cy="1588"/>
          </a:xfrm>
          <a:custGeom>
            <a:avLst/>
            <a:gdLst>
              <a:gd name="T0" fmla="*/ 0 w 2677"/>
              <a:gd name="T1" fmla="*/ 0 h 1"/>
              <a:gd name="T2" fmla="*/ 2676 w 267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77" h="1">
                <a:moveTo>
                  <a:pt x="0" y="0"/>
                </a:moveTo>
                <a:lnTo>
                  <a:pt x="267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xmlns="" id="{FB126E4A-4111-E377-5248-F0CB03F9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106" y="2883867"/>
            <a:ext cx="1435100" cy="844550"/>
          </a:xfrm>
          <a:prstGeom prst="rightArrow">
            <a:avLst>
              <a:gd name="adj1" fmla="val 50000"/>
              <a:gd name="adj2" fmla="val 8497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xmlns="" id="{96DFBF0D-1B87-F2A0-0A02-B2005D291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56" y="4712667"/>
            <a:ext cx="730250" cy="8255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xmlns="" id="{F7A1447D-A2EB-20E6-1491-F2B782D5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706" y="4712667"/>
            <a:ext cx="730250" cy="8255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A93668B2-A870-8F83-9578-562B67E7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231" y="3151361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</a:t>
            </a:r>
          </a:p>
        </p:txBody>
      </p:sp>
    </p:spTree>
    <p:extLst>
      <p:ext uri="{BB962C8B-B14F-4D97-AF65-F5344CB8AC3E}">
        <p14:creationId xmlns:p14="http://schemas.microsoft.com/office/powerpoint/2010/main" xmlns="" val="4156377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79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도메인 추출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모든 속성에 대하여 다음과 같은 특성을 현업 업무규칙 기반으로 파악</a:t>
            </a:r>
          </a:p>
          <a:p>
            <a:pPr lvl="1"/>
            <a:r>
              <a:rPr lang="ko-KR" altLang="en-US" sz="1600" dirty="0"/>
              <a:t>데이터 형태</a:t>
            </a:r>
            <a:r>
              <a:rPr lang="en-US" altLang="ko-KR" sz="1600" dirty="0"/>
              <a:t>(Data Type)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...</a:t>
            </a:r>
          </a:p>
          <a:p>
            <a:pPr lvl="1"/>
            <a:r>
              <a:rPr lang="ko-KR" altLang="en-US" sz="1600" dirty="0"/>
              <a:t>길이</a:t>
            </a:r>
            <a:r>
              <a:rPr lang="en-US" altLang="ko-KR" sz="1600" dirty="0"/>
              <a:t>(Length)</a:t>
            </a:r>
          </a:p>
          <a:p>
            <a:pPr lvl="1"/>
            <a:r>
              <a:rPr lang="ko-KR" altLang="en-US" sz="1600" dirty="0"/>
              <a:t>보여지는 모습</a:t>
            </a:r>
            <a:r>
              <a:rPr lang="en-US" altLang="ko-KR" sz="1600" dirty="0"/>
              <a:t>(Format/Mask) : YY/MM/DD, 9999-999-9999...</a:t>
            </a:r>
          </a:p>
          <a:p>
            <a:pPr lvl="1"/>
            <a:r>
              <a:rPr lang="ko-KR" altLang="en-US" sz="1600" dirty="0"/>
              <a:t>허용되는 값의 제약조건</a:t>
            </a:r>
            <a:r>
              <a:rPr lang="en-US" altLang="ko-KR" sz="1600" dirty="0"/>
              <a:t>(Value Constraint) : 'A' thru 'D'</a:t>
            </a:r>
          </a:p>
          <a:p>
            <a:pPr lvl="1"/>
            <a:r>
              <a:rPr lang="ko-KR" altLang="en-US" sz="1600" dirty="0"/>
              <a:t>의미</a:t>
            </a:r>
            <a:r>
              <a:rPr lang="en-US" altLang="ko-KR" sz="1600" dirty="0"/>
              <a:t>(Meaning)</a:t>
            </a:r>
          </a:p>
          <a:p>
            <a:pPr lvl="1"/>
            <a:r>
              <a:rPr lang="ko-KR" altLang="en-US" sz="1600" dirty="0"/>
              <a:t>유일성</a:t>
            </a:r>
            <a:r>
              <a:rPr lang="en-US" altLang="ko-KR" sz="1600" dirty="0"/>
              <a:t>(Uniqueness) : Unique/Not Unique</a:t>
            </a:r>
          </a:p>
          <a:p>
            <a:pPr lvl="1"/>
            <a:r>
              <a:rPr lang="ko-KR" altLang="en-US" sz="1600" dirty="0"/>
              <a:t>널 여부</a:t>
            </a:r>
            <a:r>
              <a:rPr lang="en-US" altLang="ko-KR" sz="1600" dirty="0"/>
              <a:t>(Null Support) : Null/Not Null</a:t>
            </a:r>
          </a:p>
          <a:p>
            <a:pPr lvl="1"/>
            <a:r>
              <a:rPr lang="ko-KR" altLang="en-US" sz="1600" dirty="0"/>
              <a:t>초기값</a:t>
            </a:r>
            <a:r>
              <a:rPr lang="en-US" altLang="ko-KR" sz="1600" dirty="0"/>
              <a:t>(Default Value)</a:t>
            </a:r>
          </a:p>
        </p:txBody>
      </p:sp>
    </p:spTree>
    <p:extLst>
      <p:ext uri="{BB962C8B-B14F-4D97-AF65-F5344CB8AC3E}">
        <p14:creationId xmlns:p14="http://schemas.microsoft.com/office/powerpoint/2010/main" xmlns="" val="11577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/>
            </a:r>
            <a:br>
              <a:rPr lang="en-US" altLang="ko-KR" sz="2000" dirty="0">
                <a:latin typeface="+mj-lt"/>
              </a:rPr>
            </a:br>
            <a:endParaRPr lang="ko-KR" altLang="en-US" sz="1600" dirty="0">
              <a:latin typeface="+mj-lt"/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D7FD64B3-09E1-560B-E366-A564BCE21D0B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1526556"/>
            <a:ext cx="1962150" cy="1625600"/>
            <a:chOff x="1030" y="1012"/>
            <a:chExt cx="1236" cy="1024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xmlns="" id="{72E3C928-D874-83E6-2B95-F3CCB824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012"/>
              <a:ext cx="1177" cy="1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xmlns="" id="{59E75D05-ADD2-EDB5-B1B5-511D163C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1284"/>
              <a:ext cx="1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xmlns="" id="{BE562886-DE64-A42B-9FDD-2029AC3A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520"/>
              <a:ext cx="1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2000" dirty="0">
                  <a:latin typeface="+mj-lt"/>
                  <a:ea typeface="맑은 고딕" panose="020B0503020000020004" pitchFamily="50" charset="-127"/>
                </a:rPr>
                <a:t>"What there is"</a:t>
              </a:r>
            </a:p>
          </p:txBody>
        </p:sp>
      </p:grpSp>
      <p:sp>
        <p:nvSpPr>
          <p:cNvPr id="20" name="Rectangle 11">
            <a:extLst>
              <a:ext uri="{FF2B5EF4-FFF2-40B4-BE49-F238E27FC236}">
                <a16:creationId xmlns:a16="http://schemas.microsoft.com/office/drawing/2014/main" xmlns="" id="{0B907772-63A2-EED2-A61E-0D04736F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38" y="3820495"/>
            <a:ext cx="1868488" cy="1625600"/>
          </a:xfrm>
          <a:prstGeom prst="rect">
            <a:avLst/>
          </a:prstGeom>
          <a:solidFill>
            <a:srgbClr val="FDC0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C63346B0-43CB-DCC0-160B-80091F64F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4290395"/>
            <a:ext cx="188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xmlns="" id="{154F36BB-D11A-E897-D9AD-5B69D0B5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277" y="3901458"/>
            <a:ext cx="167802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ko-KR" altLang="en-US" sz="2000" dirty="0">
                <a:latin typeface="+mj-lt"/>
                <a:ea typeface="맑은 고딕" panose="020B0503020000020004" pitchFamily="50" charset="-127"/>
              </a:rPr>
              <a:t>기능모델링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xmlns="" id="{5F69C25F-ABDC-C4C7-A904-B94985FE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85" y="4663458"/>
            <a:ext cx="196727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2000" dirty="0">
                <a:latin typeface="+mj-lt"/>
                <a:ea typeface="맑은 고딕" panose="020B0503020000020004" pitchFamily="50" charset="-127"/>
              </a:rPr>
              <a:t>"What is Done"</a:t>
            </a:r>
          </a:p>
        </p:txBody>
      </p:sp>
      <p:grpSp>
        <p:nvGrpSpPr>
          <p:cNvPr id="26" name="Group 53">
            <a:extLst>
              <a:ext uri="{FF2B5EF4-FFF2-40B4-BE49-F238E27FC236}">
                <a16:creationId xmlns:a16="http://schemas.microsoft.com/office/drawing/2014/main" xmlns="" id="{313CB3A0-2EDF-522B-B527-71AB8BACF69C}"/>
              </a:ext>
            </a:extLst>
          </p:cNvPr>
          <p:cNvGrpSpPr>
            <a:grpSpLocks/>
          </p:cNvGrpSpPr>
          <p:nvPr/>
        </p:nvGrpSpPr>
        <p:grpSpPr bwMode="auto">
          <a:xfrm>
            <a:off x="4108426" y="1545606"/>
            <a:ext cx="1839912" cy="1625600"/>
            <a:chOff x="2507" y="1024"/>
            <a:chExt cx="1159" cy="1024"/>
          </a:xfrm>
        </p:grpSpPr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xmlns="" id="{8D895157-C9F6-7FBE-D803-D7F839EB7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4"/>
              <a:ext cx="1155" cy="1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xmlns="" id="{0EB2A045-9AF7-9BCB-44F2-A9AB5808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128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xmlns="" id="{0F518570-1D56-EA11-AE1B-F68055328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034"/>
              <a:ext cx="11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맑은 고딕" panose="020B0503020000020004" pitchFamily="50" charset="-127"/>
                </a:rPr>
                <a:t>ERD</a:t>
              </a:r>
            </a:p>
          </p:txBody>
        </p:sp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xmlns="" id="{0CF35B6D-44B0-A1B9-DC1A-8746007C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318"/>
              <a:ext cx="230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xmlns="" id="{9094B981-C0AD-23F3-822C-883F398E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570"/>
              <a:ext cx="230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xmlns="" id="{3DE06230-1913-1776-37A3-586269FE0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894"/>
              <a:ext cx="230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63F38B36-B395-5241-36B8-1D421800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888"/>
              <a:ext cx="229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xmlns="" id="{73155248-E15A-C424-3548-4396ECFF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582"/>
              <a:ext cx="229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xmlns="" id="{D9916C18-3391-1301-42C3-3402A0292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324"/>
              <a:ext cx="230" cy="1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9" name="Line 24">
              <a:extLst>
                <a:ext uri="{FF2B5EF4-FFF2-40B4-BE49-F238E27FC236}">
                  <a16:creationId xmlns:a16="http://schemas.microsoft.com/office/drawing/2014/main" xmlns="" id="{56E757B6-A952-7AE4-604C-3E1F4693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1386"/>
              <a:ext cx="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xmlns="" id="{9554FB6F-D976-5AE8-47E7-7D0893BF7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458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xmlns="" id="{96C59DDF-6881-FEC9-6FDB-1938C3917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458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xmlns="" id="{B104B980-1975-E69B-FFF7-CAF6FDD24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1794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xmlns="" id="{F13548D7-F9F0-4E5D-B4DF-DDCB8BE12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179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xmlns="" id="{7A97933C-DDC0-7298-E43C-557EED78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1794"/>
              <a:ext cx="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xmlns="" id="{67B699A1-7971-804C-2050-D1F2219D5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0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xmlns="" id="{A239189B-ABFA-3FB5-4397-59873A9A3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1344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xmlns="" id="{836E9573-3B27-1B2F-9063-5A690750F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1344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xmlns="" id="{D7236803-DD72-58C9-7A9E-5CEA865E2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1350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xmlns="" id="{D40626A0-B388-C8BA-37BD-96784748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350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xmlns="" id="{AA82FCB9-1F6D-B9D4-7289-F81148F85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470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xmlns="" id="{9C735C5A-9085-68EB-F23C-9A2DED802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488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xmlns="" id="{B9742302-C545-DE5F-6A61-F32E559C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524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xmlns="" id="{3B9523DE-C7BC-5F18-2EFC-1AD5CF2E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524"/>
              <a:ext cx="3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xmlns="" id="{EF2392C0-6555-B0C0-CEF6-06165C399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1524"/>
              <a:ext cx="3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5" name="Line 40">
              <a:extLst>
                <a:ext uri="{FF2B5EF4-FFF2-40B4-BE49-F238E27FC236}">
                  <a16:creationId xmlns:a16="http://schemas.microsoft.com/office/drawing/2014/main" xmlns="" id="{D7695B79-30DE-5CCA-A1C2-198A99D57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1722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6" name="Line 41">
              <a:extLst>
                <a:ext uri="{FF2B5EF4-FFF2-40B4-BE49-F238E27FC236}">
                  <a16:creationId xmlns:a16="http://schemas.microsoft.com/office/drawing/2014/main" xmlns="" id="{064F5C2B-A634-81A2-EA4F-38A924278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1740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7" name="Line 42">
              <a:extLst>
                <a:ext uri="{FF2B5EF4-FFF2-40B4-BE49-F238E27FC236}">
                  <a16:creationId xmlns:a16="http://schemas.microsoft.com/office/drawing/2014/main" xmlns="" id="{1522ED55-1A3A-024E-C2C2-A8E93191C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836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8" name="Line 43">
              <a:extLst>
                <a:ext uri="{FF2B5EF4-FFF2-40B4-BE49-F238E27FC236}">
                  <a16:creationId xmlns:a16="http://schemas.microsoft.com/office/drawing/2014/main" xmlns="" id="{EFDF2528-B51E-F8EC-91D6-E0B2F549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836"/>
              <a:ext cx="3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9" name="Line 44">
              <a:extLst>
                <a:ext uri="{FF2B5EF4-FFF2-40B4-BE49-F238E27FC236}">
                  <a16:creationId xmlns:a16="http://schemas.microsoft.com/office/drawing/2014/main" xmlns="" id="{C872F5C2-C5FF-A4B6-28EA-E84E033FC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5" y="1836"/>
              <a:ext cx="3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0" name="Line 45">
              <a:extLst>
                <a:ext uri="{FF2B5EF4-FFF2-40B4-BE49-F238E27FC236}">
                  <a16:creationId xmlns:a16="http://schemas.microsoft.com/office/drawing/2014/main" xmlns="" id="{8D04887D-1BBF-6788-6A62-7C24EBFC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30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xmlns="" id="{B5889409-3551-6337-4703-7497FF022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1530"/>
              <a:ext cx="3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2" name="Line 47">
              <a:extLst>
                <a:ext uri="{FF2B5EF4-FFF2-40B4-BE49-F238E27FC236}">
                  <a16:creationId xmlns:a16="http://schemas.microsoft.com/office/drawing/2014/main" xmlns="" id="{23453420-A023-B419-F436-0AF005ABB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4" y="1530"/>
              <a:ext cx="3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xmlns="" id="{92D728BC-E2CE-3D86-1167-8BDC7CB90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1854"/>
              <a:ext cx="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xmlns="" id="{4CF3CF5A-6574-3E08-3C87-F98D2EDB5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848"/>
              <a:ext cx="3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xmlns="" id="{DE48E1CB-D4C7-5C3E-BA39-72A9301CF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4" y="1854"/>
              <a:ext cx="30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6" name="Line 51">
              <a:extLst>
                <a:ext uri="{FF2B5EF4-FFF2-40B4-BE49-F238E27FC236}">
                  <a16:creationId xmlns:a16="http://schemas.microsoft.com/office/drawing/2014/main" xmlns="" id="{0D2CB1F3-8296-580F-35E9-4CC009135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476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7" name="Line 52">
              <a:extLst>
                <a:ext uri="{FF2B5EF4-FFF2-40B4-BE49-F238E27FC236}">
                  <a16:creationId xmlns:a16="http://schemas.microsoft.com/office/drawing/2014/main" xmlns="" id="{192A1F73-A4D1-4DDE-CCB2-AF6C7365A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494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Line 54">
            <a:extLst>
              <a:ext uri="{FF2B5EF4-FFF2-40B4-BE49-F238E27FC236}">
                <a16:creationId xmlns:a16="http://schemas.microsoft.com/office/drawing/2014/main" xmlns="" id="{4CCA63FC-16D3-FE39-2845-AA77482BD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01" y="2406031"/>
            <a:ext cx="44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9" name="Line 55">
            <a:extLst>
              <a:ext uri="{FF2B5EF4-FFF2-40B4-BE49-F238E27FC236}">
                <a16:creationId xmlns:a16="http://schemas.microsoft.com/office/drawing/2014/main" xmlns="" id="{3CF0282E-F52D-A642-A6D0-2F8F14057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01" y="480950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72" name="Group 75">
            <a:extLst>
              <a:ext uri="{FF2B5EF4-FFF2-40B4-BE49-F238E27FC236}">
                <a16:creationId xmlns:a16="http://schemas.microsoft.com/office/drawing/2014/main" xmlns="" id="{18972A2A-4818-8A7B-EA3F-800B34D2224B}"/>
              </a:ext>
            </a:extLst>
          </p:cNvPr>
          <p:cNvGrpSpPr>
            <a:grpSpLocks/>
          </p:cNvGrpSpPr>
          <p:nvPr/>
        </p:nvGrpSpPr>
        <p:grpSpPr bwMode="auto">
          <a:xfrm>
            <a:off x="6951638" y="2291731"/>
            <a:ext cx="1898650" cy="1625600"/>
            <a:chOff x="4298" y="1648"/>
            <a:chExt cx="1196" cy="1024"/>
          </a:xfrm>
        </p:grpSpPr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xmlns="" id="{EA9CA783-7579-5A74-CA76-C6EF5BFE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648"/>
              <a:ext cx="1188" cy="1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4" name="Line 59">
              <a:extLst>
                <a:ext uri="{FF2B5EF4-FFF2-40B4-BE49-F238E27FC236}">
                  <a16:creationId xmlns:a16="http://schemas.microsoft.com/office/drawing/2014/main" xmlns="" id="{8CF47845-75C7-2019-825D-F9DDCBC28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914"/>
              <a:ext cx="1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60">
              <a:extLst>
                <a:ext uri="{FF2B5EF4-FFF2-40B4-BE49-F238E27FC236}">
                  <a16:creationId xmlns:a16="http://schemas.microsoft.com/office/drawing/2014/main" xmlns="" id="{C463AF54-8D02-E3E9-84F9-23BC049F0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677"/>
              <a:ext cx="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2000" dirty="0">
                  <a:latin typeface="+mj-lt"/>
                  <a:ea typeface="맑은 고딕" panose="020B0503020000020004" pitchFamily="50" charset="-127"/>
                </a:rPr>
                <a:t>E/F Matrix</a:t>
              </a:r>
            </a:p>
          </p:txBody>
        </p:sp>
        <p:sp>
          <p:nvSpPr>
            <p:cNvPr id="76" name="Rectangle 61">
              <a:extLst>
                <a:ext uri="{FF2B5EF4-FFF2-40B4-BE49-F238E27FC236}">
                  <a16:creationId xmlns:a16="http://schemas.microsoft.com/office/drawing/2014/main" xmlns="" id="{F67177AB-BA8A-E917-D328-6734567A0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84"/>
              <a:ext cx="564" cy="6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xmlns="" id="{B763E371-5F93-BCAD-3E6F-EC70F805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206"/>
              <a:ext cx="1001" cy="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8" name="Line 63">
              <a:extLst>
                <a:ext uri="{FF2B5EF4-FFF2-40B4-BE49-F238E27FC236}">
                  <a16:creationId xmlns:a16="http://schemas.microsoft.com/office/drawing/2014/main" xmlns="" id="{EEDA82CA-C3CA-FB52-D352-FCACC709B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2280"/>
              <a:ext cx="9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9" name="Line 64">
              <a:extLst>
                <a:ext uri="{FF2B5EF4-FFF2-40B4-BE49-F238E27FC236}">
                  <a16:creationId xmlns:a16="http://schemas.microsoft.com/office/drawing/2014/main" xmlns="" id="{8A62C79A-2457-A70C-5658-D45656412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2346"/>
              <a:ext cx="9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0" name="Line 65">
              <a:extLst>
                <a:ext uri="{FF2B5EF4-FFF2-40B4-BE49-F238E27FC236}">
                  <a16:creationId xmlns:a16="http://schemas.microsoft.com/office/drawing/2014/main" xmlns="" id="{52E40383-B9D5-7367-8095-F620A4244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2418"/>
              <a:ext cx="9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1" name="Line 66">
              <a:extLst>
                <a:ext uri="{FF2B5EF4-FFF2-40B4-BE49-F238E27FC236}">
                  <a16:creationId xmlns:a16="http://schemas.microsoft.com/office/drawing/2014/main" xmlns="" id="{E42BFA93-749E-ABFE-4106-CB95C67CE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2" y="2556"/>
              <a:ext cx="9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2" name="Line 67">
              <a:extLst>
                <a:ext uri="{FF2B5EF4-FFF2-40B4-BE49-F238E27FC236}">
                  <a16:creationId xmlns:a16="http://schemas.microsoft.com/office/drawing/2014/main" xmlns="" id="{AE00938A-56BA-5670-FD74-69C61672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2484"/>
              <a:ext cx="9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3" name="Line 68">
              <a:extLst>
                <a:ext uri="{FF2B5EF4-FFF2-40B4-BE49-F238E27FC236}">
                  <a16:creationId xmlns:a16="http://schemas.microsoft.com/office/drawing/2014/main" xmlns="" id="{CB393185-6613-65DF-ACFA-B5ADE9D0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1980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4" name="Line 69">
              <a:extLst>
                <a:ext uri="{FF2B5EF4-FFF2-40B4-BE49-F238E27FC236}">
                  <a16:creationId xmlns:a16="http://schemas.microsoft.com/office/drawing/2014/main" xmlns="" id="{79F24463-3C1C-82D7-CE06-468E5947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980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5" name="Line 70">
              <a:extLst>
                <a:ext uri="{FF2B5EF4-FFF2-40B4-BE49-F238E27FC236}">
                  <a16:creationId xmlns:a16="http://schemas.microsoft.com/office/drawing/2014/main" xmlns="" id="{FBE4FA9B-CB9E-4CC9-D424-F9970CD6B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980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6" name="Line 71">
              <a:extLst>
                <a:ext uri="{FF2B5EF4-FFF2-40B4-BE49-F238E27FC236}">
                  <a16:creationId xmlns:a16="http://schemas.microsoft.com/office/drawing/2014/main" xmlns="" id="{76F26F90-540A-EBD9-23B8-E94355A3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1977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7" name="Line 72">
              <a:extLst>
                <a:ext uri="{FF2B5EF4-FFF2-40B4-BE49-F238E27FC236}">
                  <a16:creationId xmlns:a16="http://schemas.microsoft.com/office/drawing/2014/main" xmlns="" id="{38012C39-15E2-291B-C234-9DC65744D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983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8" name="Line 73">
              <a:extLst>
                <a:ext uri="{FF2B5EF4-FFF2-40B4-BE49-F238E27FC236}">
                  <a16:creationId xmlns:a16="http://schemas.microsoft.com/office/drawing/2014/main" xmlns="" id="{0ED8A0BF-FDAF-1C76-226B-76252148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1980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9" name="Line 74">
              <a:extLst>
                <a:ext uri="{FF2B5EF4-FFF2-40B4-BE49-F238E27FC236}">
                  <a16:creationId xmlns:a16="http://schemas.microsoft.com/office/drawing/2014/main" xmlns="" id="{E5554455-2D2D-AD48-7817-E3C89A431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" y="1986"/>
              <a:ext cx="0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Group 99">
            <a:extLst>
              <a:ext uri="{FF2B5EF4-FFF2-40B4-BE49-F238E27FC236}">
                <a16:creationId xmlns:a16="http://schemas.microsoft.com/office/drawing/2014/main" xmlns="" id="{2AF0CA23-2E1C-DC09-F5A1-1E00DA8FCE03}"/>
              </a:ext>
            </a:extLst>
          </p:cNvPr>
          <p:cNvGrpSpPr>
            <a:grpSpLocks/>
          </p:cNvGrpSpPr>
          <p:nvPr/>
        </p:nvGrpSpPr>
        <p:grpSpPr bwMode="auto">
          <a:xfrm>
            <a:off x="4119538" y="3879234"/>
            <a:ext cx="1847850" cy="1633538"/>
            <a:chOff x="2514" y="2789"/>
            <a:chExt cx="1164" cy="1029"/>
          </a:xfrm>
        </p:grpSpPr>
        <p:sp>
          <p:nvSpPr>
            <p:cNvPr id="91" name="Rectangle 76">
              <a:extLst>
                <a:ext uri="{FF2B5EF4-FFF2-40B4-BE49-F238E27FC236}">
                  <a16:creationId xmlns:a16="http://schemas.microsoft.com/office/drawing/2014/main" xmlns="" id="{A0645CED-D2EB-E44C-68A8-3BD6409A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794"/>
              <a:ext cx="1156" cy="1024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2" name="Line 77">
              <a:extLst>
                <a:ext uri="{FF2B5EF4-FFF2-40B4-BE49-F238E27FC236}">
                  <a16:creationId xmlns:a16="http://schemas.microsoft.com/office/drawing/2014/main" xmlns="" id="{980A662D-6F9C-E561-F78A-1E90D370C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3060"/>
              <a:ext cx="1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78">
              <a:extLst>
                <a:ext uri="{FF2B5EF4-FFF2-40B4-BE49-F238E27FC236}">
                  <a16:creationId xmlns:a16="http://schemas.microsoft.com/office/drawing/2014/main" xmlns="" id="{9BC9A28B-EB17-2B33-1381-EFCCDA393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2789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2000" dirty="0">
                  <a:latin typeface="+mj-lt"/>
                  <a:ea typeface="맑은 고딕" panose="020B0503020000020004" pitchFamily="50" charset="-127"/>
                </a:rPr>
                <a:t>FHD</a:t>
              </a:r>
            </a:p>
          </p:txBody>
        </p:sp>
        <p:sp>
          <p:nvSpPr>
            <p:cNvPr id="94" name="Line 79">
              <a:extLst>
                <a:ext uri="{FF2B5EF4-FFF2-40B4-BE49-F238E27FC236}">
                  <a16:creationId xmlns:a16="http://schemas.microsoft.com/office/drawing/2014/main" xmlns="" id="{3DF776BF-5ADB-A629-9436-743658CBC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9" y="3321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5" name="Line 80">
              <a:extLst>
                <a:ext uri="{FF2B5EF4-FFF2-40B4-BE49-F238E27FC236}">
                  <a16:creationId xmlns:a16="http://schemas.microsoft.com/office/drawing/2014/main" xmlns="" id="{D0B24055-E393-F8F8-1DC0-FF5D9649D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1" y="3330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xmlns="" id="{4160D18F-BF12-BF9C-BA54-C9F0E02AD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321"/>
              <a:ext cx="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7" name="Line 82">
              <a:extLst>
                <a:ext uri="{FF2B5EF4-FFF2-40B4-BE49-F238E27FC236}">
                  <a16:creationId xmlns:a16="http://schemas.microsoft.com/office/drawing/2014/main" xmlns="" id="{523EE7B0-7E40-D6BD-4F4F-4A0C8E3E5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3210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8" name="Line 83">
              <a:extLst>
                <a:ext uri="{FF2B5EF4-FFF2-40B4-BE49-F238E27FC236}">
                  <a16:creationId xmlns:a16="http://schemas.microsoft.com/office/drawing/2014/main" xmlns="" id="{6FDDFCBE-ED9F-1BFE-B9B8-19BBF8A85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3504"/>
              <a:ext cx="0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9" name="Line 84">
              <a:extLst>
                <a:ext uri="{FF2B5EF4-FFF2-40B4-BE49-F238E27FC236}">
                  <a16:creationId xmlns:a16="http://schemas.microsoft.com/office/drawing/2014/main" xmlns="" id="{28972510-6331-1F66-26F8-E003FB108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3498"/>
              <a:ext cx="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0" name="Line 85">
              <a:extLst>
                <a:ext uri="{FF2B5EF4-FFF2-40B4-BE49-F238E27FC236}">
                  <a16:creationId xmlns:a16="http://schemas.microsoft.com/office/drawing/2014/main" xmlns="" id="{A14CCB84-35BC-2865-19C8-A6CA994B3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372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xmlns="" id="{A72A4851-27AB-2DC0-8BC3-046029B87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3582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2" name="Line 87">
              <a:extLst>
                <a:ext uri="{FF2B5EF4-FFF2-40B4-BE49-F238E27FC236}">
                  <a16:creationId xmlns:a16="http://schemas.microsoft.com/office/drawing/2014/main" xmlns="" id="{1196C5AE-A771-98DE-41B1-7BB872F28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3510"/>
              <a:ext cx="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3" name="Line 88">
              <a:extLst>
                <a:ext uri="{FF2B5EF4-FFF2-40B4-BE49-F238E27FC236}">
                  <a16:creationId xmlns:a16="http://schemas.microsoft.com/office/drawing/2014/main" xmlns="" id="{891F7923-15F9-5EA6-F5B8-E2B89FC14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3732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4" name="Line 89">
              <a:extLst>
                <a:ext uri="{FF2B5EF4-FFF2-40B4-BE49-F238E27FC236}">
                  <a16:creationId xmlns:a16="http://schemas.microsoft.com/office/drawing/2014/main" xmlns="" id="{0562339B-C6D7-4F61-EE81-9AD9B4EA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3594"/>
              <a:ext cx="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5" name="AutoShape 90">
              <a:extLst>
                <a:ext uri="{FF2B5EF4-FFF2-40B4-BE49-F238E27FC236}">
                  <a16:creationId xmlns:a16="http://schemas.microsoft.com/office/drawing/2014/main" xmlns="" id="{F008611E-B688-D71B-F4F6-BA772BB4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100"/>
              <a:ext cx="205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6" name="AutoShape 91">
              <a:extLst>
                <a:ext uri="{FF2B5EF4-FFF2-40B4-BE49-F238E27FC236}">
                  <a16:creationId xmlns:a16="http://schemas.microsoft.com/office/drawing/2014/main" xmlns="" id="{B3D98FA3-FAA9-7171-5E4C-6A2C57F5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412"/>
              <a:ext cx="203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7" name="AutoShape 92">
              <a:extLst>
                <a:ext uri="{FF2B5EF4-FFF2-40B4-BE49-F238E27FC236}">
                  <a16:creationId xmlns:a16="http://schemas.microsoft.com/office/drawing/2014/main" xmlns="" id="{6C7712C9-70A6-414E-E59A-3577FF57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676"/>
              <a:ext cx="204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8" name="AutoShape 93">
              <a:extLst>
                <a:ext uri="{FF2B5EF4-FFF2-40B4-BE49-F238E27FC236}">
                  <a16:creationId xmlns:a16="http://schemas.microsoft.com/office/drawing/2014/main" xmlns="" id="{665D41FA-1030-6D7E-D32B-3DA8502B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400"/>
              <a:ext cx="204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9" name="AutoShape 94">
              <a:extLst>
                <a:ext uri="{FF2B5EF4-FFF2-40B4-BE49-F238E27FC236}">
                  <a16:creationId xmlns:a16="http://schemas.microsoft.com/office/drawing/2014/main" xmlns="" id="{816C96BF-CDA4-E348-8414-37A3F22D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3412"/>
              <a:ext cx="204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0" name="AutoShape 95">
              <a:extLst>
                <a:ext uri="{FF2B5EF4-FFF2-40B4-BE49-F238E27FC236}">
                  <a16:creationId xmlns:a16="http://schemas.microsoft.com/office/drawing/2014/main" xmlns="" id="{93D440C5-800A-7FF4-5410-411693B8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532"/>
              <a:ext cx="204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96">
              <a:extLst>
                <a:ext uri="{FF2B5EF4-FFF2-40B4-BE49-F238E27FC236}">
                  <a16:creationId xmlns:a16="http://schemas.microsoft.com/office/drawing/2014/main" xmlns="" id="{8DBBD260-4F02-4F92-D3C0-D60E47AF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664"/>
              <a:ext cx="204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2" name="AutoShape 97">
              <a:extLst>
                <a:ext uri="{FF2B5EF4-FFF2-40B4-BE49-F238E27FC236}">
                  <a16:creationId xmlns:a16="http://schemas.microsoft.com/office/drawing/2014/main" xmlns="" id="{EA3F1527-A254-C7D3-D05A-62AFC2AC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544"/>
              <a:ext cx="205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3" name="AutoShape 98">
              <a:extLst>
                <a:ext uri="{FF2B5EF4-FFF2-40B4-BE49-F238E27FC236}">
                  <a16:creationId xmlns:a16="http://schemas.microsoft.com/office/drawing/2014/main" xmlns="" id="{8369CBDC-E78B-936A-2E1A-C5E1F626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76"/>
              <a:ext cx="205" cy="1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Group 122">
            <a:extLst>
              <a:ext uri="{FF2B5EF4-FFF2-40B4-BE49-F238E27FC236}">
                <a16:creationId xmlns:a16="http://schemas.microsoft.com/office/drawing/2014/main" xmlns="" id="{5A85F07F-7BF6-EB62-48C9-A6B4F1CB5B16}"/>
              </a:ext>
            </a:extLst>
          </p:cNvPr>
          <p:cNvGrpSpPr>
            <a:grpSpLocks/>
          </p:cNvGrpSpPr>
          <p:nvPr/>
        </p:nvGrpSpPr>
        <p:grpSpPr bwMode="auto">
          <a:xfrm>
            <a:off x="5333976" y="4277695"/>
            <a:ext cx="1898650" cy="1416050"/>
            <a:chOff x="3279" y="3040"/>
            <a:chExt cx="1196" cy="892"/>
          </a:xfrm>
        </p:grpSpPr>
        <p:sp>
          <p:nvSpPr>
            <p:cNvPr id="115" name="Rectangle 100">
              <a:extLst>
                <a:ext uri="{FF2B5EF4-FFF2-40B4-BE49-F238E27FC236}">
                  <a16:creationId xmlns:a16="http://schemas.microsoft.com/office/drawing/2014/main" xmlns="" id="{56D7F662-CA89-D412-2293-B0622A41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040"/>
              <a:ext cx="1188" cy="892"/>
            </a:xfrm>
            <a:prstGeom prst="rect">
              <a:avLst/>
            </a:prstGeom>
            <a:solidFill>
              <a:srgbClr val="FDC0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6" name="Line 101">
              <a:extLst>
                <a:ext uri="{FF2B5EF4-FFF2-40B4-BE49-F238E27FC236}">
                  <a16:creationId xmlns:a16="http://schemas.microsoft.com/office/drawing/2014/main" xmlns="" id="{E6D8CBC8-9223-1334-A22D-B6C6D31A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3319"/>
              <a:ext cx="1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7" name="Rectangle 102">
              <a:extLst>
                <a:ext uri="{FF2B5EF4-FFF2-40B4-BE49-F238E27FC236}">
                  <a16:creationId xmlns:a16="http://schemas.microsoft.com/office/drawing/2014/main" xmlns="" id="{39D0EB38-68FE-B9DD-1DD2-57BD99C9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67"/>
              <a:ext cx="4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2000" dirty="0">
                  <a:latin typeface="+mj-lt"/>
                  <a:ea typeface="맑은 고딕" panose="020B0503020000020004" pitchFamily="50" charset="-127"/>
                </a:rPr>
                <a:t>FDD</a:t>
              </a:r>
            </a:p>
          </p:txBody>
        </p:sp>
        <p:sp>
          <p:nvSpPr>
            <p:cNvPr id="118" name="Line 103">
              <a:extLst>
                <a:ext uri="{FF2B5EF4-FFF2-40B4-BE49-F238E27FC236}">
                  <a16:creationId xmlns:a16="http://schemas.microsoft.com/office/drawing/2014/main" xmlns="" id="{3B8AF1B6-5B7F-706F-B473-3959385CE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46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19" name="Line 104">
              <a:extLst>
                <a:ext uri="{FF2B5EF4-FFF2-40B4-BE49-F238E27FC236}">
                  <a16:creationId xmlns:a16="http://schemas.microsoft.com/office/drawing/2014/main" xmlns="" id="{1445AE2A-BB19-E6AD-7BA4-6CC0A5EA5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3470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0" name="Line 105">
              <a:extLst>
                <a:ext uri="{FF2B5EF4-FFF2-40B4-BE49-F238E27FC236}">
                  <a16:creationId xmlns:a16="http://schemas.microsoft.com/office/drawing/2014/main" xmlns="" id="{EA3A2F2C-404B-680A-4F99-85EEC5F85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3664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1" name="Line 106">
              <a:extLst>
                <a:ext uri="{FF2B5EF4-FFF2-40B4-BE49-F238E27FC236}">
                  <a16:creationId xmlns:a16="http://schemas.microsoft.com/office/drawing/2014/main" xmlns="" id="{BD7688F5-5C2C-ED31-C9DB-AC4A800A8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3470"/>
              <a:ext cx="0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2" name="Line 107">
              <a:extLst>
                <a:ext uri="{FF2B5EF4-FFF2-40B4-BE49-F238E27FC236}">
                  <a16:creationId xmlns:a16="http://schemas.microsoft.com/office/drawing/2014/main" xmlns="" id="{D7D07EE3-9275-2968-8E43-DC54E6CB1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" y="347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3" name="Line 108">
              <a:extLst>
                <a:ext uri="{FF2B5EF4-FFF2-40B4-BE49-F238E27FC236}">
                  <a16:creationId xmlns:a16="http://schemas.microsoft.com/office/drawing/2014/main" xmlns="" id="{18EDA1DC-A685-FBE0-D8C8-45A8D0A88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" y="366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4" name="Line 109">
              <a:extLst>
                <a:ext uri="{FF2B5EF4-FFF2-40B4-BE49-F238E27FC236}">
                  <a16:creationId xmlns:a16="http://schemas.microsoft.com/office/drawing/2014/main" xmlns="" id="{7DD78CF1-FAFE-05EC-4BB2-A42591E3E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664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5" name="Line 110">
              <a:extLst>
                <a:ext uri="{FF2B5EF4-FFF2-40B4-BE49-F238E27FC236}">
                  <a16:creationId xmlns:a16="http://schemas.microsoft.com/office/drawing/2014/main" xmlns="" id="{283445E4-1FD6-91CB-1689-7D880DC84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857"/>
              <a:ext cx="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6" name="Line 111">
              <a:extLst>
                <a:ext uri="{FF2B5EF4-FFF2-40B4-BE49-F238E27FC236}">
                  <a16:creationId xmlns:a16="http://schemas.microsoft.com/office/drawing/2014/main" xmlns="" id="{A050676F-74C3-6FAA-5C65-94B474FC9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59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7" name="AutoShape 112">
              <a:extLst>
                <a:ext uri="{FF2B5EF4-FFF2-40B4-BE49-F238E27FC236}">
                  <a16:creationId xmlns:a16="http://schemas.microsoft.com/office/drawing/2014/main" xmlns="" id="{6B497D8C-1C92-90F7-B0AB-03A917C7E5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6" y="3545"/>
              <a:ext cx="54" cy="22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8" name="AutoShape 113">
              <a:extLst>
                <a:ext uri="{FF2B5EF4-FFF2-40B4-BE49-F238E27FC236}">
                  <a16:creationId xmlns:a16="http://schemas.microsoft.com/office/drawing/2014/main" xmlns="" id="{B557B0A0-E157-764B-7D51-4BD705A9E7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78" y="3544"/>
              <a:ext cx="54" cy="24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9" name="AutoShape 114">
              <a:extLst>
                <a:ext uri="{FF2B5EF4-FFF2-40B4-BE49-F238E27FC236}">
                  <a16:creationId xmlns:a16="http://schemas.microsoft.com/office/drawing/2014/main" xmlns="" id="{99530681-98BC-134A-A3E0-2A113922EF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99" y="3457"/>
              <a:ext cx="54" cy="22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0" name="AutoShape 115">
              <a:extLst>
                <a:ext uri="{FF2B5EF4-FFF2-40B4-BE49-F238E27FC236}">
                  <a16:creationId xmlns:a16="http://schemas.microsoft.com/office/drawing/2014/main" xmlns="" id="{2DD5D1B1-153E-33FC-FF30-2C6D92581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3375"/>
              <a:ext cx="209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1" name="AutoShape 116">
              <a:extLst>
                <a:ext uri="{FF2B5EF4-FFF2-40B4-BE49-F238E27FC236}">
                  <a16:creationId xmlns:a16="http://schemas.microsoft.com/office/drawing/2014/main" xmlns="" id="{2BD096B5-B456-7B0E-F1B4-3656BD7F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3815"/>
              <a:ext cx="209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2" name="AutoShape 117">
              <a:extLst>
                <a:ext uri="{FF2B5EF4-FFF2-40B4-BE49-F238E27FC236}">
                  <a16:creationId xmlns:a16="http://schemas.microsoft.com/office/drawing/2014/main" xmlns="" id="{5A9CAABA-40A3-F524-6836-B8E247DD0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3427"/>
              <a:ext cx="211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" name="AutoShape 118">
              <a:extLst>
                <a:ext uri="{FF2B5EF4-FFF2-40B4-BE49-F238E27FC236}">
                  <a16:creationId xmlns:a16="http://schemas.microsoft.com/office/drawing/2014/main" xmlns="" id="{86C48B8A-1166-92C8-42D1-5CDE78B8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3615"/>
              <a:ext cx="211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4" name="AutoShape 119">
              <a:extLst>
                <a:ext uri="{FF2B5EF4-FFF2-40B4-BE49-F238E27FC236}">
                  <a16:creationId xmlns:a16="http://schemas.microsoft.com/office/drawing/2014/main" xmlns="" id="{04ABE61D-3672-AEA6-3E5A-A390D00C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438"/>
              <a:ext cx="211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5" name="AutoShape 120">
              <a:extLst>
                <a:ext uri="{FF2B5EF4-FFF2-40B4-BE49-F238E27FC236}">
                  <a16:creationId xmlns:a16="http://schemas.microsoft.com/office/drawing/2014/main" xmlns="" id="{E126384F-3D2A-3F0E-E867-D67EA61C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615"/>
              <a:ext cx="210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6" name="AutoShape 121">
              <a:extLst>
                <a:ext uri="{FF2B5EF4-FFF2-40B4-BE49-F238E27FC236}">
                  <a16:creationId xmlns:a16="http://schemas.microsoft.com/office/drawing/2014/main" xmlns="" id="{65834B25-2C13-6B7D-9B7A-0053EE0A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815"/>
              <a:ext cx="210" cy="8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B68C411E-9FF6-2D04-17E7-04E4C034DDA9}"/>
              </a:ext>
            </a:extLst>
          </p:cNvPr>
          <p:cNvSpPr/>
          <p:nvPr/>
        </p:nvSpPr>
        <p:spPr>
          <a:xfrm>
            <a:off x="395536" y="1526556"/>
            <a:ext cx="914400" cy="413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업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무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영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역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68724184-6BE8-40F6-3714-1F9D9970A60A}"/>
              </a:ext>
            </a:extLst>
          </p:cNvPr>
          <p:cNvCxnSpPr/>
          <p:nvPr/>
        </p:nvCxnSpPr>
        <p:spPr>
          <a:xfrm>
            <a:off x="6130107" y="2515568"/>
            <a:ext cx="713582" cy="411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7D7DE4D1-F495-B5CC-2D78-3B1AD2B5D80E}"/>
              </a:ext>
            </a:extLst>
          </p:cNvPr>
          <p:cNvCxnSpPr/>
          <p:nvPr/>
        </p:nvCxnSpPr>
        <p:spPr>
          <a:xfrm flipV="1">
            <a:off x="6251154" y="3349006"/>
            <a:ext cx="589361" cy="611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F6917E4-A7B2-8D81-42E1-B0EDAEB13CBE}"/>
              </a:ext>
            </a:extLst>
          </p:cNvPr>
          <p:cNvSpPr txBox="1"/>
          <p:nvPr/>
        </p:nvSpPr>
        <p:spPr>
          <a:xfrm>
            <a:off x="1943773" y="1572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latin typeface="+mj-lt"/>
                <a:ea typeface="맑은 고딕" panose="020B0503020000020004" pitchFamily="50" charset="-127"/>
              </a:rPr>
              <a:t>데이터모델링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96EE623-2A44-B30B-A250-0058D984AF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산출물</a:t>
            </a:r>
          </a:p>
        </p:txBody>
      </p:sp>
    </p:spTree>
    <p:extLst>
      <p:ext uri="{BB962C8B-B14F-4D97-AF65-F5344CB8AC3E}">
        <p14:creationId xmlns:p14="http://schemas.microsoft.com/office/powerpoint/2010/main" xmlns="" val="22436464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도메인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1196974"/>
            <a:ext cx="8928546" cy="489952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도메인 </a:t>
            </a:r>
            <a:r>
              <a:rPr lang="ko-KR" altLang="en-US" sz="1600" dirty="0" err="1"/>
              <a:t>정의표</a:t>
            </a:r>
            <a:r>
              <a:rPr lang="ko-KR" altLang="en-US" sz="1600" dirty="0"/>
              <a:t> 작성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현업사용자와 반복적인 검토 및 수정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19C0012E-1BA9-14D9-288E-6F8B3371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1" y="1634747"/>
            <a:ext cx="178574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7A6E7F07-CF29-A4C7-4FF0-B2877F7A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79" y="2135147"/>
            <a:ext cx="878446" cy="36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xmlns="" id="{AF9F3DFB-BB19-7B12-52B4-ED089DFF729C}"/>
              </a:ext>
            </a:extLst>
          </p:cNvPr>
          <p:cNvGrpSpPr>
            <a:grpSpLocks/>
          </p:cNvGrpSpPr>
          <p:nvPr/>
        </p:nvGrpSpPr>
        <p:grpSpPr bwMode="auto">
          <a:xfrm>
            <a:off x="206941" y="4999455"/>
            <a:ext cx="8837612" cy="720725"/>
            <a:chOff x="481" y="3205"/>
            <a:chExt cx="5567" cy="454"/>
          </a:xfrm>
        </p:grpSpPr>
        <p:sp>
          <p:nvSpPr>
            <p:cNvPr id="9" name="Arc 9">
              <a:extLst>
                <a:ext uri="{FF2B5EF4-FFF2-40B4-BE49-F238E27FC236}">
                  <a16:creationId xmlns:a16="http://schemas.microsoft.com/office/drawing/2014/main" xmlns="" id="{B2285326-36FC-3032-D803-0CC76815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3439"/>
              <a:ext cx="1382" cy="2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xmlns="" id="{B024613F-3CA9-224C-5384-E2C8D4647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" y="3205"/>
              <a:ext cx="4172" cy="454"/>
              <a:chOff x="481" y="3205"/>
              <a:chExt cx="4172" cy="454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xmlns="" id="{D58C6152-6B7D-0527-FF56-40C26B53E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0" y="3439"/>
                <a:ext cx="1383" cy="2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84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584" y="21599"/>
                    </a:moveTo>
                    <a:cubicBezTo>
                      <a:pt x="9660" y="21591"/>
                      <a:pt x="-1" y="11923"/>
                      <a:pt x="-1" y="-1"/>
                    </a:cubicBezTo>
                  </a:path>
                  <a:path w="21600" h="21600" stroke="0" extrusionOk="0">
                    <a:moveTo>
                      <a:pt x="21584" y="21599"/>
                    </a:moveTo>
                    <a:cubicBezTo>
                      <a:pt x="9660" y="21591"/>
                      <a:pt x="-1" y="11923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xmlns="" id="{4D06E785-A2AE-65C1-8E2E-5F0CD1E4F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3205"/>
                <a:ext cx="1383" cy="2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02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91" y="0"/>
                      <a:pt x="21545" y="9611"/>
                      <a:pt x="21599" y="21502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91" y="0"/>
                      <a:pt x="21545" y="9611"/>
                      <a:pt x="21599" y="215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xmlns="" id="{13B1AF02-348E-8CAC-3E57-2FE6CA731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" y="3205"/>
                <a:ext cx="1382" cy="22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502 h 21600"/>
                  <a:gd name="T2" fmla="*/ 21584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02"/>
                    </a:moveTo>
                    <a:cubicBezTo>
                      <a:pt x="54" y="9617"/>
                      <a:pt x="9699" y="8"/>
                      <a:pt x="21584" y="0"/>
                    </a:cubicBezTo>
                  </a:path>
                  <a:path w="21600" h="21600" stroke="0" extrusionOk="0">
                    <a:moveTo>
                      <a:pt x="0" y="21502"/>
                    </a:moveTo>
                    <a:cubicBezTo>
                      <a:pt x="54" y="9617"/>
                      <a:pt x="9699" y="8"/>
                      <a:pt x="2158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A1BB9A7F-DC8F-437C-5C4E-81348AB45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03" y="1994317"/>
            <a:ext cx="749300" cy="354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87C9B11D-D18E-88E2-CDE9-DDB6AB9D3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03" y="1994317"/>
            <a:ext cx="1130300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30466921-4973-6991-2021-E733B2D1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3" y="1994317"/>
            <a:ext cx="1054100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B1729D7C-FF80-0684-F99D-FD0E4A5E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3" y="3956467"/>
            <a:ext cx="4135438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xmlns="" id="{2FD22287-2AA9-F12C-DAFB-A973A8A7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2" y="3956467"/>
            <a:ext cx="4665099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xmlns="" id="{DF6A1637-5B82-19B9-0038-9DAF7293D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353" y="5093117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xmlns="" id="{B5F2AAB9-755B-A073-CAFF-E59063B8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478" y="2021305"/>
            <a:ext cx="10493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</a:p>
          <a:p>
            <a:pPr latinLnBrk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xmlns="" id="{724741A3-CD0B-B8EB-60D4-D021B666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503" y="1994317"/>
            <a:ext cx="977900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CDCEA75C-FC1E-80E8-DF81-36C9BE06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078" y="2021305"/>
            <a:ext cx="937757" cy="646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</a:p>
          <a:p>
            <a:pPr latinLnBrk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C9E22AA6-0336-CEDA-A139-CF2E9AA7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3" y="2646780"/>
            <a:ext cx="8802688" cy="687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xmlns="" id="{D9FAC158-1D50-E0A6-137D-BDC8CE71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3" y="1994317"/>
            <a:ext cx="8802688" cy="3549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xmlns="" id="{25F6216F-90CB-C02F-62C9-81E257C3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" y="5356642"/>
            <a:ext cx="449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xmlns="" id="{B0ED341E-1FE1-AC10-B576-B00201FF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53" y="5093117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xmlns="" id="{1A3CA048-1AE2-BFB6-6FE4-E835A853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753" y="5550317"/>
            <a:ext cx="3048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00852297-D1B8-DADE-661A-658CFDF8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353" y="5626517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xmlns="" id="{F7E2CBDA-7EF6-C73F-51F3-73C533CF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953" y="5474117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5D9D5C1C-EFE6-E1BA-17BF-F2E27F3A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620" y="2131499"/>
            <a:ext cx="924484" cy="36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195DBE89-5B4E-4C04-A8A9-612341BD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435" y="2021305"/>
            <a:ext cx="671659" cy="65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>
              <a:lnSpc>
                <a:spcPct val="105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83D45D75-ECA0-00A0-CD22-3865AEC8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9" y="2121389"/>
            <a:ext cx="905697" cy="36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xmlns="" id="{C9C6281A-583D-3366-06EB-4D1B7476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2643182"/>
            <a:ext cx="8811130" cy="265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Digit       4          9999       1000-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    Not Null    N/A</a:t>
            </a:r>
          </a:p>
          <a:p>
            <a:pPr>
              <a:lnSpc>
                <a:spcPct val="105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7999 </a:t>
            </a:r>
          </a:p>
          <a:p>
            <a:pPr>
              <a:lnSpc>
                <a:spcPct val="105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Digit       7        9999999     N/A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주민번호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    Not Null   N/A</a:t>
            </a:r>
          </a:p>
          <a:p>
            <a:pPr>
              <a:lnSpc>
                <a:spcPct val="105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                                                     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</a:p>
          <a:p>
            <a:pPr>
              <a:lnSpc>
                <a:spcPct val="105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      20          N/A         N/A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사원이름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Unique Not Null   N/A</a:t>
            </a:r>
          </a:p>
          <a:p>
            <a:pPr>
              <a:lnSpc>
                <a:spcPct val="105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</a:t>
            </a:r>
          </a:p>
          <a:p>
            <a:pPr>
              <a:lnSpc>
                <a:spcPct val="105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입사일자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Date       8       YY/MM/DD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  입사한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    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5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    날짜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</a:p>
          <a:p>
            <a:pPr>
              <a:lnSpc>
                <a:spcPct val="10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xmlns="" id="{7E3BB00F-296B-4E12-E8E9-02C5E3ED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640" y="2131499"/>
            <a:ext cx="843180" cy="36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xmlns="" id="{5AE979A0-7985-1C8D-BF3F-99A79321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112" y="2038993"/>
            <a:ext cx="1021113" cy="59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</a:p>
          <a:p>
            <a:pPr algn="ctr">
              <a:lnSpc>
                <a:spcPct val="105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-Support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xmlns="" id="{C66B7B3B-F741-3461-FECB-F9E172E54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473" y="2190351"/>
            <a:ext cx="1106072" cy="30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Meaningful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032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도메인 무결성 종류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1800" dirty="0" err="1"/>
              <a:t>유효값</a:t>
            </a:r>
            <a:r>
              <a:rPr lang="ko-KR" altLang="en-US" sz="1800" dirty="0"/>
              <a:t> 리스트</a:t>
            </a:r>
            <a:r>
              <a:rPr lang="en-US" altLang="ko-KR" sz="1800" dirty="0"/>
              <a:t>(Valid List) </a:t>
            </a:r>
            <a:r>
              <a:rPr lang="ko-KR" altLang="en-US" sz="1800" dirty="0"/>
              <a:t>중의 속성값만 유효</a:t>
            </a:r>
            <a:endParaRPr lang="en-US" altLang="ko-KR" sz="18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/>
              <a:t>특정 건</a:t>
            </a:r>
            <a:r>
              <a:rPr lang="en-US" altLang="ko-KR" sz="1800" dirty="0"/>
              <a:t>(Occurrence)</a:t>
            </a:r>
            <a:r>
              <a:rPr lang="ko-KR" altLang="en-US" sz="1800" dirty="0"/>
              <a:t>의 다른 속성과의 무결성</a:t>
            </a:r>
            <a:endParaRPr lang="en-US" altLang="ko-KR" sz="18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/>
              <a:t>한 속성의 여러 건 사이의 무결성</a:t>
            </a:r>
            <a:endParaRPr lang="en-US" altLang="ko-KR" sz="1800" dirty="0"/>
          </a:p>
          <a:p>
            <a:pPr marL="457200" indent="-457200">
              <a:buFont typeface="+mj-ea"/>
              <a:buAutoNum type="circleNumDbPlain"/>
            </a:pPr>
            <a:endParaRPr lang="en-US" altLang="ko-KR" sz="18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/>
              <a:t>자동차의 색깔은 자동차색 리스트 중에 존재하여야 함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/>
              <a:t>자동차의 유형에 따라 색깔은 다를 수 있음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200" dirty="0"/>
              <a:t>(</a:t>
            </a:r>
            <a:r>
              <a:rPr lang="ko-KR" altLang="en-US" sz="1200" dirty="0"/>
              <a:t>업무규칙</a:t>
            </a:r>
            <a:r>
              <a:rPr lang="en-US" altLang="ko-KR" sz="1200" dirty="0"/>
              <a:t>)</a:t>
            </a:r>
            <a:r>
              <a:rPr lang="ko-KR" altLang="en-US" sz="1200" dirty="0"/>
              <a:t>자동차 선적은 일주일에 한 번</a:t>
            </a:r>
          </a:p>
          <a:p>
            <a:pPr marL="457200" lvl="1" indent="0">
              <a:buNone/>
            </a:pPr>
            <a:r>
              <a:rPr lang="en-US" altLang="ko-KR" sz="1200" dirty="0"/>
              <a:t>		</a:t>
            </a:r>
            <a:r>
              <a:rPr lang="ko-KR" altLang="en-US" sz="1200" dirty="0"/>
              <a:t>한 주에 둘 이상의 선적일자는 있을 수 없음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16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B366D321-22EC-FE33-8FA9-5278685278BC}"/>
              </a:ext>
            </a:extLst>
          </p:cNvPr>
          <p:cNvSpPr/>
          <p:nvPr/>
        </p:nvSpPr>
        <p:spPr>
          <a:xfrm>
            <a:off x="1331640" y="5519038"/>
            <a:ext cx="432048" cy="3168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F82F41F-E21A-FEF8-388D-E6CA6FF1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3090956"/>
            <a:ext cx="1435100" cy="1252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자동차코드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자동차명칭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자동차유형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자동차색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4105DE1-9FF8-3AF9-5D5E-E9303F06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2755994"/>
            <a:ext cx="8784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00DB8AA6-71DB-2E80-5820-90EA6DD0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090956"/>
            <a:ext cx="1358900" cy="1252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자동차코드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선적코드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4EBB15EB-5F70-60AA-FF99-59856A39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755994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선적물품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xmlns="" id="{FD6D6D48-6EDA-C477-147D-F623CD05A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550" y="3846606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CC16E0C1-840E-772D-59E2-5F18BF21A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36942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xmlns="" id="{E26C8C47-B2A5-14CD-544E-03840F724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1950" y="3694206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D855A556-7651-CF41-DE32-E62A51035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3846606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5C2F34AC-1750-90AD-CF7E-87463C873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776756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449448DE-1CC7-CB30-FD2E-AEA72B294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36942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1F2FF412-336A-2DB0-3EDD-4FA5638B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090956"/>
            <a:ext cx="1358900" cy="1252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선적코드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선적일자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EA66D1ED-D2E9-C1E8-8D62-17F61926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755994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선적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DBAC34A2-71AD-24D8-E9D5-93FC3C07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3922806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xmlns="" id="{6A4E800A-2AB5-1E7A-23BB-96A49D5CF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3770406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xmlns="" id="{0F7836BF-7179-DC9A-60A3-2325FB35D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5950" y="3922806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xmlns="" id="{EA159821-DBE8-4EF5-2F7D-66B26B120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37704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xmlns="" id="{473AF969-E797-FCA3-E55F-CCB5BA1F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852956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4391D0D3-3524-B93B-A4CA-35EA802BF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377040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xmlns="" id="{9652A434-98B2-1518-2DAB-CF2705253199}"/>
              </a:ext>
            </a:extLst>
          </p:cNvPr>
          <p:cNvSpPr txBox="1">
            <a:spLocks/>
          </p:cNvSpPr>
          <p:nvPr/>
        </p:nvSpPr>
        <p:spPr>
          <a:xfrm>
            <a:off x="6908989" y="2470501"/>
            <a:ext cx="1993081" cy="239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600" dirty="0"/>
              <a:t>자동차색 리스트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ko-KR" altLang="en-US" sz="1200" dirty="0"/>
              <a:t>빨간색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ko-KR" altLang="en-US" sz="1200" dirty="0"/>
              <a:t>노란색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ko-KR" altLang="en-US" sz="1200" dirty="0"/>
              <a:t>파란색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ko-KR" altLang="en-US" sz="1200" dirty="0"/>
              <a:t>검은색</a:t>
            </a:r>
          </a:p>
          <a:p>
            <a:pPr lvl="1" fontAlgn="auto">
              <a:spcAft>
                <a:spcPts val="0"/>
              </a:spcAft>
            </a:pPr>
            <a:r>
              <a:rPr kumimoji="0" lang="ko-KR" altLang="en-US" sz="1200" dirty="0"/>
              <a:t>흰색</a:t>
            </a:r>
          </a:p>
        </p:txBody>
      </p:sp>
    </p:spTree>
    <p:extLst>
      <p:ext uri="{BB962C8B-B14F-4D97-AF65-F5344CB8AC3E}">
        <p14:creationId xmlns:p14="http://schemas.microsoft.com/office/powerpoint/2010/main" xmlns="" val="4247885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도메인 검증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기본키에 대한 검증</a:t>
            </a:r>
          </a:p>
          <a:p>
            <a:pPr lvl="1"/>
            <a:r>
              <a:rPr lang="ko-KR" altLang="en-US" sz="1400" dirty="0"/>
              <a:t>단일 속성인 경우 </a:t>
            </a:r>
            <a:r>
              <a:rPr lang="en-US" altLang="ko-KR" sz="1400" dirty="0"/>
              <a:t>"Unique“</a:t>
            </a:r>
            <a:br>
              <a:rPr lang="en-US" altLang="ko-KR" sz="1400" dirty="0"/>
            </a:br>
            <a:r>
              <a:rPr lang="en-US" altLang="ko-KR" sz="1400" dirty="0"/>
              <a:t>	'</a:t>
            </a:r>
            <a:r>
              <a:rPr lang="ko-KR" altLang="en-US" sz="1400" dirty="0"/>
              <a:t>사원</a:t>
            </a:r>
            <a:r>
              <a:rPr lang="en-US" altLang="ko-KR" sz="1400" dirty="0"/>
              <a:t>'</a:t>
            </a:r>
            <a:r>
              <a:rPr lang="ko-KR" altLang="en-US" sz="1400" dirty="0"/>
              <a:t>엔티티의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사원번호 </a:t>
            </a:r>
            <a:r>
              <a:rPr lang="en-US" altLang="ko-KR" sz="1400" dirty="0"/>
              <a:t>- Unique</a:t>
            </a:r>
          </a:p>
          <a:p>
            <a:pPr lvl="1"/>
            <a:r>
              <a:rPr lang="en-US" altLang="ko-KR" sz="1400" dirty="0"/>
              <a:t>2</a:t>
            </a:r>
            <a:r>
              <a:rPr lang="ko-KR" altLang="en-US" sz="1400" dirty="0"/>
              <a:t>개 이상의 속성으로 구성된 경우 각 속성은 </a:t>
            </a:r>
            <a:r>
              <a:rPr lang="en-US" altLang="ko-KR" sz="1400" dirty="0"/>
              <a:t>"Not Unique“</a:t>
            </a:r>
            <a:br>
              <a:rPr lang="en-US" altLang="ko-KR" sz="1400" dirty="0"/>
            </a:br>
            <a:r>
              <a:rPr lang="en-US" altLang="ko-KR" sz="1400" dirty="0"/>
              <a:t>	'</a:t>
            </a:r>
            <a:r>
              <a:rPr lang="ko-KR" altLang="en-US" sz="1400" dirty="0"/>
              <a:t>주문품목</a:t>
            </a:r>
            <a:r>
              <a:rPr lang="en-US" altLang="ko-KR" sz="1400" dirty="0"/>
              <a:t>' </a:t>
            </a:r>
            <a:r>
              <a:rPr lang="ko-KR" altLang="en-US" sz="1400" dirty="0"/>
              <a:t>엔티티의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주문번호 </a:t>
            </a:r>
            <a:r>
              <a:rPr lang="en-US" altLang="ko-KR" sz="1400" dirty="0"/>
              <a:t>- Not Unique</a:t>
            </a:r>
            <a:br>
              <a:rPr lang="en-US" altLang="ko-KR" sz="1400" dirty="0"/>
            </a:br>
            <a:r>
              <a:rPr lang="en-US" altLang="ko-KR" sz="1400" dirty="0"/>
              <a:t>			 </a:t>
            </a:r>
            <a:r>
              <a:rPr lang="ko-KR" altLang="en-US" sz="1400" dirty="0"/>
              <a:t>일련번호 </a:t>
            </a:r>
            <a:r>
              <a:rPr lang="en-US" altLang="ko-KR" sz="1400" dirty="0"/>
              <a:t>- Not Unique</a:t>
            </a:r>
          </a:p>
          <a:p>
            <a:pPr lvl="1"/>
            <a:r>
              <a:rPr lang="ko-KR" altLang="en-US" sz="1400" dirty="0"/>
              <a:t>반드시 </a:t>
            </a:r>
            <a:r>
              <a:rPr lang="en-US" altLang="ko-KR" sz="1400" dirty="0"/>
              <a:t>"Not Null"</a:t>
            </a:r>
          </a:p>
          <a:p>
            <a:pPr lvl="1"/>
            <a:r>
              <a:rPr lang="ko-KR" altLang="en-US" sz="1400" dirty="0" err="1"/>
              <a:t>하부유형엔티티의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도메인은 </a:t>
            </a:r>
            <a:r>
              <a:rPr lang="ko-KR" altLang="en-US" sz="1400" dirty="0" err="1"/>
              <a:t>상부유형엔티티의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도메인의 </a:t>
            </a:r>
            <a:r>
              <a:rPr lang="en-US" altLang="ko-KR" sz="1400" dirty="0"/>
              <a:t>subset</a:t>
            </a:r>
          </a:p>
          <a:p>
            <a:r>
              <a:rPr lang="ko-KR" altLang="en-US" sz="1800" dirty="0"/>
              <a:t>외부키에 대한 검증</a:t>
            </a:r>
          </a:p>
          <a:p>
            <a:pPr lvl="1"/>
            <a:r>
              <a:rPr lang="ko-KR" altLang="en-US" sz="1400" dirty="0"/>
              <a:t>외부키의 도메인은 </a:t>
            </a:r>
            <a:r>
              <a:rPr lang="ko-KR" altLang="en-US" sz="1400" dirty="0" err="1"/>
              <a:t>부모엔티티의</a:t>
            </a:r>
            <a:r>
              <a:rPr lang="ko-KR" altLang="en-US" sz="1400" dirty="0"/>
              <a:t> 대응속성</a:t>
            </a:r>
            <a:r>
              <a:rPr lang="en-US" altLang="ko-KR" sz="1400" dirty="0"/>
              <a:t>(</a:t>
            </a:r>
            <a:r>
              <a:rPr lang="ko-KR" altLang="en-US" sz="1400" dirty="0"/>
              <a:t>대부분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)</a:t>
            </a:r>
            <a:r>
              <a:rPr lang="ko-KR" altLang="en-US" sz="1400" dirty="0"/>
              <a:t>의 도메인과 동일</a:t>
            </a:r>
          </a:p>
          <a:p>
            <a:pPr marL="457200" lvl="1" indent="0">
              <a:buNone/>
            </a:pPr>
            <a:r>
              <a:rPr lang="ko-KR" altLang="en-US" sz="1400" dirty="0"/>
              <a:t>	주문       </a:t>
            </a:r>
            <a:r>
              <a:rPr lang="en-US" altLang="ko-KR" sz="1400" dirty="0"/>
              <a:t>:</a:t>
            </a:r>
            <a:endParaRPr lang="ko-KR" altLang="en-US" sz="1400" dirty="0"/>
          </a:p>
          <a:p>
            <a:pPr lvl="1"/>
            <a:endParaRPr lang="ko-KR" altLang="en-US" sz="1400" dirty="0"/>
          </a:p>
          <a:p>
            <a:pPr marL="457200" lvl="1" indent="0">
              <a:buNone/>
            </a:pPr>
            <a:r>
              <a:rPr lang="ko-KR" altLang="en-US" sz="1400" dirty="0"/>
              <a:t>	주문품목  </a:t>
            </a:r>
            <a:r>
              <a:rPr lang="en-US" altLang="ko-KR" sz="1400" dirty="0"/>
              <a:t>:</a:t>
            </a:r>
            <a:endParaRPr lang="ko-KR" altLang="en-US" sz="1400" dirty="0"/>
          </a:p>
          <a:p>
            <a:pPr lvl="1"/>
            <a:r>
              <a:rPr lang="ko-KR" altLang="en-US" sz="1400" dirty="0"/>
              <a:t>외부키의 </a:t>
            </a:r>
            <a:r>
              <a:rPr lang="en-US" altLang="ko-KR" sz="1400" dirty="0"/>
              <a:t>"Uniqueness"</a:t>
            </a:r>
            <a:r>
              <a:rPr lang="ko-KR" altLang="en-US" sz="1400" dirty="0"/>
              <a:t>는 관계의 기수성과 일치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	1:1 - 'Unique',  1:M - 'Not Unique'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9A68553C-94C8-020A-87FC-E2DE474FCEB7}"/>
              </a:ext>
            </a:extLst>
          </p:cNvPr>
          <p:cNvSpPr/>
          <p:nvPr/>
        </p:nvSpPr>
        <p:spPr>
          <a:xfrm>
            <a:off x="755576" y="1890599"/>
            <a:ext cx="288032" cy="23381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2DEA7001-26A5-E02C-116A-BDE2BFE0970B}"/>
              </a:ext>
            </a:extLst>
          </p:cNvPr>
          <p:cNvSpPr/>
          <p:nvPr/>
        </p:nvSpPr>
        <p:spPr>
          <a:xfrm>
            <a:off x="755576" y="2490187"/>
            <a:ext cx="288032" cy="23381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xmlns="" id="{42453ECB-0939-A055-23CF-2293E2541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577737"/>
              </p:ext>
            </p:extLst>
          </p:nvPr>
        </p:nvGraphicFramePr>
        <p:xfrm>
          <a:off x="1948968" y="4437112"/>
          <a:ext cx="2522985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995">
                  <a:extLst>
                    <a:ext uri="{9D8B030D-6E8A-4147-A177-3AD203B41FA5}">
                      <a16:colId xmlns:a16="http://schemas.microsoft.com/office/drawing/2014/main" xmlns="" val="3897980231"/>
                    </a:ext>
                  </a:extLst>
                </a:gridCol>
                <a:gridCol w="840995">
                  <a:extLst>
                    <a:ext uri="{9D8B030D-6E8A-4147-A177-3AD203B41FA5}">
                      <a16:colId xmlns:a16="http://schemas.microsoft.com/office/drawing/2014/main" xmlns="" val="3779319887"/>
                    </a:ext>
                  </a:extLst>
                </a:gridCol>
                <a:gridCol w="840995">
                  <a:extLst>
                    <a:ext uri="{9D8B030D-6E8A-4147-A177-3AD203B41FA5}">
                      <a16:colId xmlns:a16="http://schemas.microsoft.com/office/drawing/2014/main" xmlns="" val="243221172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21560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AB6D75AB-EC1F-347E-9315-4A3429B07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475480"/>
              </p:ext>
            </p:extLst>
          </p:nvPr>
        </p:nvGraphicFramePr>
        <p:xfrm>
          <a:off x="1948968" y="5044190"/>
          <a:ext cx="2522985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995">
                  <a:extLst>
                    <a:ext uri="{9D8B030D-6E8A-4147-A177-3AD203B41FA5}">
                      <a16:colId xmlns:a16="http://schemas.microsoft.com/office/drawing/2014/main" xmlns="" val="3897980231"/>
                    </a:ext>
                  </a:extLst>
                </a:gridCol>
                <a:gridCol w="840995">
                  <a:extLst>
                    <a:ext uri="{9D8B030D-6E8A-4147-A177-3AD203B41FA5}">
                      <a16:colId xmlns:a16="http://schemas.microsoft.com/office/drawing/2014/main" xmlns="" val="3779319887"/>
                    </a:ext>
                  </a:extLst>
                </a:gridCol>
                <a:gridCol w="840995">
                  <a:extLst>
                    <a:ext uri="{9D8B030D-6E8A-4147-A177-3AD203B41FA5}">
                      <a16:colId xmlns:a16="http://schemas.microsoft.com/office/drawing/2014/main" xmlns="" val="243221172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일련번호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215603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D84C199-DF2E-9117-9298-29B42DA948E7}"/>
              </a:ext>
            </a:extLst>
          </p:cNvPr>
          <p:cNvGrpSpPr/>
          <p:nvPr/>
        </p:nvGrpSpPr>
        <p:grpSpPr>
          <a:xfrm>
            <a:off x="2267744" y="4733198"/>
            <a:ext cx="193675" cy="296863"/>
            <a:chOff x="3817938" y="4149774"/>
            <a:chExt cx="193675" cy="296863"/>
          </a:xfrm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xmlns="" id="{C3E86D51-18E0-EBBF-2316-24D9F770E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5" y="4149774"/>
              <a:ext cx="1588" cy="287338"/>
            </a:xfrm>
            <a:custGeom>
              <a:avLst/>
              <a:gdLst>
                <a:gd name="T0" fmla="*/ 0 w 1"/>
                <a:gd name="T1" fmla="*/ 0 h 181"/>
                <a:gd name="T2" fmla="*/ 0 w 1"/>
                <a:gd name="T3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2FE26D80-04AB-C472-5149-3F47DACBD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4187874"/>
              <a:ext cx="142875" cy="1588"/>
            </a:xfrm>
            <a:custGeom>
              <a:avLst/>
              <a:gdLst>
                <a:gd name="T0" fmla="*/ 0 w 90"/>
                <a:gd name="T1" fmla="*/ 0 h 1"/>
                <a:gd name="T2" fmla="*/ 89 w 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" h="1">
                  <a:moveTo>
                    <a:pt x="0" y="0"/>
                  </a:move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8A6B84E3-EAE1-65EA-D197-744C9F46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4216449"/>
              <a:ext cx="133350" cy="1588"/>
            </a:xfrm>
            <a:custGeom>
              <a:avLst/>
              <a:gdLst>
                <a:gd name="T0" fmla="*/ 0 w 84"/>
                <a:gd name="T1" fmla="*/ 0 h 1"/>
                <a:gd name="T2" fmla="*/ 83 w 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">
                  <a:moveTo>
                    <a:pt x="0" y="0"/>
                  </a:move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xmlns="" id="{EBF7188C-3991-8843-86D9-C50BE33E2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5" y="4330749"/>
              <a:ext cx="93663" cy="106363"/>
            </a:xfrm>
            <a:custGeom>
              <a:avLst/>
              <a:gdLst>
                <a:gd name="T0" fmla="*/ 0 w 59"/>
                <a:gd name="T1" fmla="*/ 0 h 67"/>
                <a:gd name="T2" fmla="*/ 58 w 59"/>
                <a:gd name="T3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9" h="67">
                  <a:moveTo>
                    <a:pt x="0" y="0"/>
                  </a:moveTo>
                  <a:lnTo>
                    <a:pt x="58" y="6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xmlns="" id="{9B53012C-E9C2-2593-DB3C-392D65950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4340274"/>
              <a:ext cx="92075" cy="106363"/>
            </a:xfrm>
            <a:custGeom>
              <a:avLst/>
              <a:gdLst>
                <a:gd name="T0" fmla="*/ 0 w 58"/>
                <a:gd name="T1" fmla="*/ 66 h 67"/>
                <a:gd name="T2" fmla="*/ 57 w 58"/>
                <a:gd name="T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67">
                  <a:moveTo>
                    <a:pt x="0" y="66"/>
                  </a:moveTo>
                  <a:lnTo>
                    <a:pt x="5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6F9C29FA-09CB-D794-7537-E950187C4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4330749"/>
              <a:ext cx="173038" cy="1588"/>
            </a:xfrm>
            <a:custGeom>
              <a:avLst/>
              <a:gdLst>
                <a:gd name="T0" fmla="*/ 0 w 109"/>
                <a:gd name="T1" fmla="*/ 0 h 1"/>
                <a:gd name="T2" fmla="*/ 108 w 10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1">
                  <a:moveTo>
                    <a:pt x="0" y="0"/>
                  </a:moveTo>
                  <a:lnTo>
                    <a:pt x="1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xmlns="" id="{48F0BBB9-3E2F-C1F6-1A25-96832C7A1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4187874"/>
              <a:ext cx="173038" cy="1588"/>
            </a:xfrm>
            <a:custGeom>
              <a:avLst/>
              <a:gdLst>
                <a:gd name="T0" fmla="*/ 0 w 109"/>
                <a:gd name="T1" fmla="*/ 0 h 1"/>
                <a:gd name="T2" fmla="*/ 108 w 10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1">
                  <a:moveTo>
                    <a:pt x="0" y="0"/>
                  </a:moveTo>
                  <a:lnTo>
                    <a:pt x="1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xmlns="" id="{611488E9-FCA7-3E19-8DDC-29320A933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4216449"/>
              <a:ext cx="173038" cy="1588"/>
            </a:xfrm>
            <a:custGeom>
              <a:avLst/>
              <a:gdLst>
                <a:gd name="T0" fmla="*/ 0 w 109"/>
                <a:gd name="T1" fmla="*/ 0 h 1"/>
                <a:gd name="T2" fmla="*/ 108 w 10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1">
                  <a:moveTo>
                    <a:pt x="0" y="0"/>
                  </a:moveTo>
                  <a:lnTo>
                    <a:pt x="1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xmlns="" id="{D2018071-79DF-B1A7-8519-86A880656B9B}"/>
              </a:ext>
            </a:extLst>
          </p:cNvPr>
          <p:cNvSpPr/>
          <p:nvPr/>
        </p:nvSpPr>
        <p:spPr>
          <a:xfrm>
            <a:off x="755576" y="5687888"/>
            <a:ext cx="288032" cy="23381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60767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도메인 검증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추출속성</a:t>
            </a:r>
            <a:r>
              <a:rPr lang="en-US" altLang="ko-KR" sz="1800" dirty="0"/>
              <a:t>(Derived Attribute)</a:t>
            </a:r>
            <a:r>
              <a:rPr lang="ko-KR" altLang="en-US" sz="1800" dirty="0"/>
              <a:t>에 대한 검증</a:t>
            </a:r>
          </a:p>
          <a:p>
            <a:pPr lvl="1"/>
            <a:r>
              <a:rPr lang="ko-KR" altLang="en-US" sz="1400" dirty="0"/>
              <a:t>원시속성</a:t>
            </a:r>
            <a:r>
              <a:rPr lang="en-US" altLang="ko-KR" sz="1400" dirty="0"/>
              <a:t>(Source </a:t>
            </a:r>
            <a:r>
              <a:rPr lang="en-US" altLang="ko-KR" sz="1400" dirty="0" err="1"/>
              <a:t>Attribuite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"Data Type"</a:t>
            </a:r>
            <a:r>
              <a:rPr lang="ko-KR" altLang="en-US" sz="1400" dirty="0"/>
              <a:t>과 일치</a:t>
            </a:r>
          </a:p>
          <a:p>
            <a:endParaRPr lang="ko-KR" altLang="en-US" sz="1800" dirty="0"/>
          </a:p>
          <a:p>
            <a:endParaRPr lang="ko-KR" altLang="en-US" sz="1800" dirty="0"/>
          </a:p>
          <a:p>
            <a:pPr lvl="1"/>
            <a:r>
              <a:rPr lang="ko-KR" altLang="en-US" sz="1400" dirty="0"/>
              <a:t>도메인 정의에 추출 알고리즘을 명기</a:t>
            </a:r>
          </a:p>
          <a:p>
            <a:pPr lvl="1"/>
            <a:r>
              <a:rPr lang="ko-KR" altLang="en-US" sz="1400" dirty="0"/>
              <a:t>추출속성의 의미는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추출알고리즘과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원시속성의 뜻을 명기</a:t>
            </a:r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xmlns="" id="{C6E01495-DACB-3A7B-A338-46B7E0B4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2182813"/>
            <a:ext cx="939800" cy="6540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C74BFC84-8A0C-93F6-365E-BC20043D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268538"/>
            <a:ext cx="33839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indent="476250" latinLnBrk="1"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666750" latinLnBrk="1"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latinLnBrk="1"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latinLnBrk="1"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latinLnBrk="1"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66750" algn="l"/>
                <a:tab pos="762000" algn="l"/>
                <a:tab pos="1238250" algn="ctr"/>
                <a:tab pos="171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508E513-F323-A795-F361-1102E345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520983"/>
            <a:ext cx="280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A1849B19-E9C2-80AE-F953-ECFB4184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614613"/>
            <a:ext cx="2374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"Numeric"   "Numeric"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81AB593E-3AF4-A712-64EB-31FABCB3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45" y="4484146"/>
            <a:ext cx="5626100" cy="806450"/>
          </a:xfrm>
          <a:prstGeom prst="rect">
            <a:avLst/>
          </a:prstGeom>
          <a:solidFill>
            <a:srgbClr val="C0FEF9"/>
          </a:solidFill>
          <a:ln w="12700">
            <a:solidFill>
              <a:srgbClr val="C0FEF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xmlns="" id="{8D11BC93-830A-0878-1717-8D21CEA1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08" y="4637592"/>
            <a:ext cx="1558925" cy="601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7C77A92B-3A27-3FEA-DBDC-33A68C037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20" y="4796342"/>
            <a:ext cx="146193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주문총액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13E6A9B3-C83A-67B8-1AF8-46563A54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570" y="3504659"/>
            <a:ext cx="6393097" cy="26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type : Numeric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Length    : 10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    : \9,999,999,999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Range     : &gt; 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추출알고리즘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sum(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Where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주문품목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Meaning    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해당주문 건의 총 주문 금액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Uniqueness: Not Unique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Support  : Not Null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Value : N/A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xmlns="" id="{3F215B1B-69C2-1995-358F-71918D63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445" y="4593684"/>
            <a:ext cx="373063" cy="215900"/>
          </a:xfrm>
          <a:prstGeom prst="rightArrow">
            <a:avLst>
              <a:gd name="adj1" fmla="val 50000"/>
              <a:gd name="adj2" fmla="val 92573"/>
            </a:avLst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2332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84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LDM3.3 </a:t>
            </a:r>
            <a:r>
              <a:rPr lang="ko-KR" altLang="en-US" dirty="0" err="1"/>
              <a:t>하부유형엔티티</a:t>
            </a:r>
            <a:r>
              <a:rPr lang="ko-KR" altLang="en-US" dirty="0"/>
              <a:t>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동일 엔티티의 특정 건</a:t>
            </a:r>
            <a:r>
              <a:rPr lang="en-US" altLang="ko-KR" sz="1800" dirty="0"/>
              <a:t>(Occurrence) </a:t>
            </a:r>
            <a:r>
              <a:rPr lang="ko-KR" altLang="en-US" sz="1800" dirty="0"/>
              <a:t>중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상호 배타적인 속성 그룹을 하부유형으로 분류</a:t>
            </a:r>
          </a:p>
          <a:p>
            <a:r>
              <a:rPr lang="ko-KR" altLang="en-US" sz="1800" dirty="0"/>
              <a:t>잠재적으로 </a:t>
            </a:r>
            <a:r>
              <a:rPr lang="en-US" altLang="ko-KR" sz="1800" dirty="0"/>
              <a:t>Null</a:t>
            </a:r>
            <a:r>
              <a:rPr lang="ko-KR" altLang="en-US" sz="1800" dirty="0"/>
              <a:t>값을 가지는 속성은 하부유형으로 분리</a:t>
            </a:r>
          </a:p>
          <a:p>
            <a:pPr lvl="1"/>
            <a:r>
              <a:rPr lang="ko-KR" altLang="en-US" sz="1400" dirty="0"/>
              <a:t>모든 건에 공통되는 속성은 상부유형에</a:t>
            </a:r>
          </a:p>
          <a:p>
            <a:pPr lvl="1"/>
            <a:r>
              <a:rPr lang="ko-KR" altLang="en-US" sz="1400" dirty="0"/>
              <a:t>하부유형에 특정적인 속성은 하부유형에 위치</a:t>
            </a:r>
          </a:p>
          <a:p>
            <a:r>
              <a:rPr lang="ko-KR" altLang="en-US" sz="1800" dirty="0"/>
              <a:t>하부유형은 자신만의 속성과 관계를 가질 수 있음</a:t>
            </a:r>
          </a:p>
          <a:p>
            <a:r>
              <a:rPr lang="ko-KR" altLang="en-US" sz="1800" dirty="0"/>
              <a:t>하부유형은 부모의 모든 속성과 관계를 </a:t>
            </a:r>
            <a:r>
              <a:rPr lang="ko-KR" altLang="en-US" sz="1800" dirty="0" err="1"/>
              <a:t>승계받음</a:t>
            </a:r>
            <a:endParaRPr lang="ko-KR" altLang="en-US" sz="1800" dirty="0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xmlns="" id="{4795A49E-1D1F-0F48-4E75-464668D85DCE}"/>
              </a:ext>
            </a:extLst>
          </p:cNvPr>
          <p:cNvGrpSpPr>
            <a:grpSpLocks/>
          </p:cNvGrpSpPr>
          <p:nvPr/>
        </p:nvGrpSpPr>
        <p:grpSpPr bwMode="auto">
          <a:xfrm>
            <a:off x="6120001" y="4276052"/>
            <a:ext cx="2816225" cy="1673225"/>
            <a:chOff x="718" y="916"/>
            <a:chExt cx="1774" cy="105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xmlns="" id="{FEBF959F-8EF1-1170-3CA3-6262EC281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916"/>
              <a:ext cx="1774" cy="10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</a:t>
              </a:r>
            </a:p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Group 9">
              <a:extLst>
                <a:ext uri="{FF2B5EF4-FFF2-40B4-BE49-F238E27FC236}">
                  <a16:creationId xmlns:a16="http://schemas.microsoft.com/office/drawing/2014/main" xmlns="" id="{5F440242-EE93-DB4F-1E00-FFB0D15D7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52"/>
              <a:ext cx="1375" cy="613"/>
              <a:chOff x="912" y="1252"/>
              <a:chExt cx="1375" cy="613"/>
            </a:xfrm>
          </p:grpSpPr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xmlns="" id="{36F2E68E-D502-0FA5-431B-F2C0DBF88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1252"/>
                <a:ext cx="1367" cy="6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국산 자동차</a:t>
                </a:r>
              </a:p>
              <a:p>
                <a:pPr algn="ctr"/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외제 자동차</a:t>
                </a:r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xmlns="" id="{DC7F92F4-B292-E78A-700E-9FBED79EC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568"/>
                <a:ext cx="1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33531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 err="1"/>
              <a:t>하부유형엔티티</a:t>
            </a:r>
            <a:r>
              <a:rPr lang="ko-KR" altLang="en-US" dirty="0"/>
              <a:t> 분할 의의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추가적 속성과 관계를 적용하여 엔티티를 </a:t>
            </a:r>
            <a:r>
              <a:rPr lang="ko-KR" altLang="en-US" sz="1800" dirty="0" err="1"/>
              <a:t>정련되게</a:t>
            </a:r>
            <a:r>
              <a:rPr lang="ko-KR" altLang="en-US" sz="1800" dirty="0"/>
              <a:t> 정의</a:t>
            </a:r>
          </a:p>
          <a:p>
            <a:r>
              <a:rPr lang="ko-KR" altLang="en-US" sz="1800" dirty="0"/>
              <a:t>일반적인 데이터모델에서 비지니스규칙의 차이를 명확하게 데이터 모델에 표현</a:t>
            </a:r>
          </a:p>
          <a:p>
            <a:r>
              <a:rPr lang="ko-KR" altLang="en-US" sz="1800" dirty="0"/>
              <a:t>상부유형의 속성이 값을 가지지 않을 경우 </a:t>
            </a:r>
            <a:r>
              <a:rPr lang="ko-KR" altLang="en-US" sz="1800" dirty="0" err="1"/>
              <a:t>선택성</a:t>
            </a:r>
            <a:r>
              <a:rPr lang="ko-KR" altLang="en-US" sz="1800" dirty="0"/>
              <a:t> 제거에 도움</a:t>
            </a:r>
          </a:p>
          <a:p>
            <a:r>
              <a:rPr lang="ko-KR" altLang="en-US" sz="1800" dirty="0"/>
              <a:t>엔티티의 특정 건</a:t>
            </a:r>
            <a:r>
              <a:rPr lang="en-US" altLang="ko-KR" sz="1800" dirty="0"/>
              <a:t>(Instance)</a:t>
            </a:r>
            <a:r>
              <a:rPr lang="ko-KR" altLang="en-US" sz="1800" dirty="0"/>
              <a:t>이나 유형</a:t>
            </a:r>
            <a:r>
              <a:rPr lang="en-US" altLang="ko-KR" sz="1800" dirty="0"/>
              <a:t>(Type)</a:t>
            </a:r>
            <a:r>
              <a:rPr lang="ko-KR" altLang="en-US" sz="1800" dirty="0"/>
              <a:t>에만 연관된 관계를 명확히 설명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EFCBE8C-D511-17AB-55E8-2D8F7C58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3908593"/>
            <a:ext cx="901700" cy="1358900"/>
          </a:xfrm>
          <a:prstGeom prst="rect">
            <a:avLst/>
          </a:prstGeom>
          <a:solidFill>
            <a:srgbClr val="FBFFB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228CA25-6D3F-25D2-1798-1FDBED3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3908593"/>
            <a:ext cx="901700" cy="1358900"/>
          </a:xfrm>
          <a:prstGeom prst="rect">
            <a:avLst/>
          </a:prstGeom>
          <a:solidFill>
            <a:srgbClr val="FBFFB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xmlns="" id="{A3CF4BF9-B5DC-7CF1-FD02-35A978011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2750" y="443564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88A97872-C3C0-CEB9-B187-42B5BC125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28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CE608B-6C78-51F9-FD58-34D71D00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4365793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xmlns="" id="{583F99F6-CF25-C5BA-198F-B29FDD733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428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xmlns="" id="{21A7B462-E1A0-B10A-6930-E2D0FB954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28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xmlns="" id="{A52871FF-A77B-200E-9039-8A0BFF40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4213393"/>
            <a:ext cx="673100" cy="520700"/>
          </a:xfrm>
          <a:prstGeom prst="rightArrow">
            <a:avLst>
              <a:gd name="adj1" fmla="val 50000"/>
              <a:gd name="adj2" fmla="val 6464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319AAF0-573C-F2C1-11CB-F28F864A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908593"/>
            <a:ext cx="2120900" cy="1358900"/>
          </a:xfrm>
          <a:prstGeom prst="rect">
            <a:avLst/>
          </a:prstGeom>
          <a:solidFill>
            <a:srgbClr val="FBFFB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xmlns="" id="{47343BE1-4C39-C019-8CFD-9B3DC56B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3908593"/>
            <a:ext cx="901700" cy="1358900"/>
          </a:xfrm>
          <a:prstGeom prst="rect">
            <a:avLst/>
          </a:prstGeom>
          <a:solidFill>
            <a:srgbClr val="FBFFB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xmlns="" id="{51999AF9-AEB8-9F4A-598D-83101D034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150" y="458804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xmlns="" id="{508B0281-62E7-BC3D-CA37-07CCDF260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4356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xmlns="" id="{D5318152-0324-A2F2-E52E-73E66DC6F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44356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xmlns="" id="{83D67915-4269-B08F-A56A-9BC879C1B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44356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xmlns="" id="{DDECF274-42EF-0832-3110-38647667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289593"/>
            <a:ext cx="749300" cy="825500"/>
          </a:xfrm>
          <a:prstGeom prst="rect">
            <a:avLst/>
          </a:prstGeom>
          <a:solidFill>
            <a:srgbClr val="FDA4B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비계약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xmlns="" id="{956FD24A-7306-AFDD-197A-797D2F25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289593"/>
            <a:ext cx="749300" cy="825500"/>
          </a:xfrm>
          <a:prstGeom prst="rect">
            <a:avLst/>
          </a:prstGeom>
          <a:solidFill>
            <a:srgbClr val="FDA4B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</p:spTree>
    <p:extLst>
      <p:ext uri="{BB962C8B-B14F-4D97-AF65-F5344CB8AC3E}">
        <p14:creationId xmlns:p14="http://schemas.microsoft.com/office/powerpoint/2010/main" xmlns="" val="30013576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범주 </a:t>
            </a:r>
            <a:r>
              <a:rPr lang="ko-KR" altLang="en-US" dirty="0" err="1"/>
              <a:t>구분자</a:t>
            </a:r>
            <a:r>
              <a:rPr lang="en-US" altLang="ko-KR" dirty="0"/>
              <a:t>(Category </a:t>
            </a:r>
            <a:r>
              <a:rPr lang="en-US" altLang="ko-KR" dirty="0" err="1"/>
              <a:t>Discreminator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범주</a:t>
            </a:r>
            <a:r>
              <a:rPr lang="en-US" altLang="ko-KR" sz="1800" dirty="0"/>
              <a:t>(Category)</a:t>
            </a:r>
          </a:p>
          <a:p>
            <a:pPr lvl="1"/>
            <a:r>
              <a:rPr lang="ko-KR" altLang="en-US" sz="1400" dirty="0"/>
              <a:t>하나 이상의 상호 배타적인 하부유형</a:t>
            </a:r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월급 노동자</a:t>
            </a:r>
            <a:r>
              <a:rPr lang="en-US" altLang="ko-KR" sz="1400" dirty="0"/>
              <a:t>, </a:t>
            </a:r>
            <a:r>
              <a:rPr lang="ko-KR" altLang="en-US" sz="1400" dirty="0"/>
              <a:t>시간급 노동자</a:t>
            </a:r>
            <a:r>
              <a:rPr lang="en-US" altLang="ko-KR" sz="1400" dirty="0"/>
              <a:t>, </a:t>
            </a:r>
            <a:r>
              <a:rPr lang="ko-KR" altLang="en-US" sz="1400" dirty="0"/>
              <a:t>자원봉사자</a:t>
            </a:r>
          </a:p>
          <a:p>
            <a:r>
              <a:rPr lang="ko-KR" altLang="en-US" sz="1800" dirty="0"/>
              <a:t>범주 </a:t>
            </a:r>
            <a:r>
              <a:rPr lang="ko-KR" altLang="en-US" sz="1800" dirty="0" err="1"/>
              <a:t>구분자</a:t>
            </a:r>
            <a:r>
              <a:rPr lang="en-US" altLang="ko-KR" sz="1800" dirty="0"/>
              <a:t>(Category </a:t>
            </a:r>
            <a:r>
              <a:rPr lang="en-US" altLang="ko-KR" sz="1800" dirty="0" err="1"/>
              <a:t>Discreminator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하부유형을 구분하는 속성 </a:t>
            </a:r>
          </a:p>
          <a:p>
            <a:pPr lvl="1"/>
            <a:r>
              <a:rPr lang="ko-KR" altLang="en-US" sz="1400" dirty="0"/>
              <a:t>상부유형에 위치 </a:t>
            </a:r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급여구분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78C7DAA-BFB3-F2AC-B229-49FC50F6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68680"/>
            <a:ext cx="1771650" cy="981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AA49338F-68B7-E029-A674-DF8403AF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662530"/>
            <a:ext cx="1487487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4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 latinLnBrk="0">
              <a:lnSpc>
                <a:spcPct val="90000"/>
              </a:lnSpc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4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상여금구분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3AD51B3C-9160-BA44-E6D6-6D9BAEA0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16505"/>
            <a:ext cx="1516063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 latinLnBrk="0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상여금여부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ADBBD710-93E6-A465-1652-0BB6C29B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4716505"/>
            <a:ext cx="1831975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  <a:p>
            <a:pPr algn="ctr" latinLnBrk="0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4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봉사경력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31472881-EFBF-4796-621D-0915B5FD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310043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xmlns="" id="{887C616F-4192-57D4-D03B-DF5B32C13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3384593"/>
            <a:ext cx="178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170367A9-1847-A2EA-757A-C49C9FAB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486193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급여구분코드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xmlns="" id="{A015EC0C-E9DD-4E62-31EC-D025EFC7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4071980"/>
            <a:ext cx="0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xmlns="" id="{747C54E2-2178-DDAF-A6A1-FE210CA6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435773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xmlns="" id="{0596C891-6A7F-C547-5EFC-3355F7C02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43577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xmlns="" id="{8CB2B0DC-6BFB-2A28-B55D-56E9080FA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32439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xmlns="" id="{F0D9E923-E627-2AB8-02CB-C43BD0032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4127543"/>
            <a:ext cx="26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xmlns="" id="{F6215A2C-2882-00EB-B67C-7CF7DB644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4192630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xmlns="" id="{A0A46D76-430B-0FEC-BFAB-8F9F8599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4284705"/>
            <a:ext cx="122237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xmlns="" id="{CE1DB967-5E37-F889-6018-6FB0BA5E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464093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시간급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xmlns="" id="{AAA3B084-05F0-CC4B-0EA6-0BEE9AF0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4400593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월급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05FA9488-1470-24DA-1E20-D437EAC5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445298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자원봉사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0B2824A3-8CF4-8E3D-2564-3D00B5E8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757530"/>
            <a:ext cx="69890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xmlns="" id="{D781A94E-F410-F730-5A65-CD40123C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284830"/>
            <a:ext cx="148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xmlns="" id="{DE1530FF-47FA-8BEE-E8E2-78A4993E0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5284830"/>
            <a:ext cx="1516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xmlns="" id="{9D2F04EE-C1EA-5441-1848-B950AFC52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050" y="528483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4797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하부유형 지침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명확성과 업무규칙의 가시성을 개선</a:t>
            </a:r>
          </a:p>
          <a:p>
            <a:r>
              <a:rPr lang="ko-KR" altLang="en-US" sz="1800" dirty="0"/>
              <a:t>속성과 관계의 </a:t>
            </a:r>
            <a:r>
              <a:rPr lang="ko-KR" altLang="en-US" sz="1800" dirty="0" err="1"/>
              <a:t>선택성</a:t>
            </a:r>
            <a:r>
              <a:rPr lang="ko-KR" altLang="en-US" sz="1800" dirty="0"/>
              <a:t> 점검</a:t>
            </a:r>
          </a:p>
          <a:p>
            <a:pPr lvl="1"/>
            <a:r>
              <a:rPr lang="ko-KR" altLang="en-US" sz="1400" dirty="0"/>
              <a:t>모든 속성이 모든 경우에 사용되는가</a:t>
            </a:r>
          </a:p>
          <a:p>
            <a:pPr lvl="1"/>
            <a:r>
              <a:rPr lang="ko-KR" altLang="en-US" sz="1400" dirty="0"/>
              <a:t>모든 관계가 모든 경우에 적용되는가 아니면 특별한 경우에만 적용되는가</a:t>
            </a:r>
          </a:p>
        </p:txBody>
      </p:sp>
    </p:spTree>
    <p:extLst>
      <p:ext uri="{BB962C8B-B14F-4D97-AF65-F5344CB8AC3E}">
        <p14:creationId xmlns:p14="http://schemas.microsoft.com/office/powerpoint/2010/main" xmlns="" val="1695864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하부유형 지침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하부유형으로 분할하라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400" dirty="0"/>
              <a:t>하부유형의 활용으로 업무규칙이 명확해 지는가</a:t>
            </a:r>
            <a:r>
              <a:rPr lang="en-US" altLang="ko-KR" sz="1400" dirty="0"/>
              <a:t>? </a:t>
            </a:r>
            <a:r>
              <a:rPr lang="ko-KR" altLang="en-US" sz="1400" dirty="0"/>
              <a:t>아니면 불필요한 복잡성으로 더 모호해졌는가</a:t>
            </a:r>
            <a:r>
              <a:rPr lang="en-US" altLang="ko-KR" sz="1400" dirty="0"/>
              <a:t>?</a:t>
            </a:r>
          </a:p>
          <a:p>
            <a:pPr lvl="1"/>
            <a:r>
              <a:rPr lang="ko-KR" altLang="en-US" sz="1400" dirty="0"/>
              <a:t>차이의 정도가 적다면 하부유형 활용</a:t>
            </a:r>
          </a:p>
          <a:p>
            <a:pPr lvl="1"/>
            <a:r>
              <a:rPr lang="ko-KR" altLang="en-US" sz="1400" dirty="0"/>
              <a:t>차이의 정도가 크거나 하부유형의 수가 많다면 엔티티를 너무 일반화한 것임</a:t>
            </a:r>
          </a:p>
          <a:p>
            <a:pPr lvl="1"/>
            <a:r>
              <a:rPr lang="ko-KR" altLang="en-US" sz="1400" dirty="0"/>
              <a:t>응답시간이 중요하고 속성이 적을 때</a:t>
            </a:r>
          </a:p>
          <a:p>
            <a:r>
              <a:rPr lang="ko-KR" altLang="en-US" sz="1800" dirty="0"/>
              <a:t>하부유형으로 </a:t>
            </a:r>
            <a:r>
              <a:rPr lang="ko-KR" altLang="en-US" sz="1800" dirty="0" err="1"/>
              <a:t>분할하지마라</a:t>
            </a:r>
            <a:endParaRPr lang="ko-KR" altLang="en-US" sz="1800" dirty="0"/>
          </a:p>
          <a:p>
            <a:pPr lvl="1"/>
            <a:r>
              <a:rPr lang="ko-KR" altLang="en-US" sz="1400" dirty="0"/>
              <a:t>하부유형이 </a:t>
            </a:r>
            <a:r>
              <a:rPr lang="ko-KR" altLang="en-US" sz="1400" dirty="0" err="1"/>
              <a:t>상호배타적이</a:t>
            </a:r>
            <a:r>
              <a:rPr lang="ko-KR" altLang="en-US" sz="1400" dirty="0"/>
              <a:t> 아닐 때</a:t>
            </a:r>
          </a:p>
          <a:p>
            <a:pPr lvl="1"/>
            <a:r>
              <a:rPr lang="ko-KR" altLang="en-US" sz="1400" dirty="0"/>
              <a:t>하부유형으로 데이터모델이 극도로 복잡해 질 때</a:t>
            </a:r>
          </a:p>
          <a:p>
            <a:pPr lvl="2"/>
            <a:r>
              <a:rPr lang="ko-KR" altLang="en-US" sz="1200" dirty="0"/>
              <a:t>일부의 분할을 제거</a:t>
            </a:r>
          </a:p>
          <a:p>
            <a:pPr lvl="2"/>
            <a:r>
              <a:rPr lang="ko-KR" altLang="en-US" sz="1200" dirty="0"/>
              <a:t>엔티티 명세로 대신 설명</a:t>
            </a:r>
          </a:p>
          <a:p>
            <a:pPr lvl="2"/>
            <a:r>
              <a:rPr lang="ko-KR" altLang="en-US" sz="1200" dirty="0"/>
              <a:t>분할을 </a:t>
            </a:r>
            <a:r>
              <a:rPr lang="en-US" altLang="ko-KR" sz="1200" dirty="0"/>
              <a:t>(</a:t>
            </a:r>
            <a:r>
              <a:rPr lang="ko-KR" altLang="en-US" sz="1200" dirty="0"/>
              <a:t>역할</a:t>
            </a:r>
            <a:r>
              <a:rPr lang="en-US" altLang="ko-KR" sz="1200" dirty="0"/>
              <a:t>)</a:t>
            </a:r>
            <a:r>
              <a:rPr lang="ko-KR" altLang="en-US" sz="1200" dirty="0"/>
              <a:t>엔티티로 승격</a:t>
            </a:r>
          </a:p>
          <a:p>
            <a:pPr lvl="1"/>
            <a:r>
              <a:rPr lang="en-US" altLang="ko-KR" sz="1400" dirty="0"/>
              <a:t>Space</a:t>
            </a:r>
            <a:r>
              <a:rPr lang="ko-KR" altLang="en-US" sz="1400" dirty="0"/>
              <a:t>가 중요하고 속성이 많을 때 엔티티로 승격</a:t>
            </a:r>
          </a:p>
        </p:txBody>
      </p:sp>
    </p:spTree>
    <p:extLst>
      <p:ext uri="{BB962C8B-B14F-4D97-AF65-F5344CB8AC3E}">
        <p14:creationId xmlns:p14="http://schemas.microsoft.com/office/powerpoint/2010/main" xmlns="" val="3367008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89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LDM3.4 </a:t>
            </a:r>
            <a:r>
              <a:rPr lang="ko-KR" altLang="en-US" dirty="0"/>
              <a:t>속성업무규칙 정의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속성업무규칙</a:t>
            </a:r>
            <a:r>
              <a:rPr lang="en-US" altLang="ko-KR" sz="1800" dirty="0"/>
              <a:t>(Attribute Business Rule) </a:t>
            </a:r>
            <a:br>
              <a:rPr lang="en-US" altLang="ko-KR" sz="1800" dirty="0"/>
            </a:br>
            <a:r>
              <a:rPr lang="ko-KR" altLang="en-US" sz="1600" dirty="0"/>
              <a:t>도메인 무결성에 부가하여 입력</a:t>
            </a:r>
            <a:r>
              <a:rPr lang="en-US" altLang="ko-KR" sz="1600" dirty="0"/>
              <a:t>,</a:t>
            </a:r>
            <a:r>
              <a:rPr lang="ko-KR" altLang="en-US" sz="1600" dirty="0"/>
              <a:t>삭제</a:t>
            </a:r>
            <a:r>
              <a:rPr lang="en-US" altLang="ko-KR" sz="1600" dirty="0"/>
              <a:t>,</a:t>
            </a:r>
            <a:r>
              <a:rPr lang="ko-KR" altLang="en-US" sz="1600" dirty="0"/>
              <a:t>수정 또는 조회 등의 작업이 동일 엔티티나 또는 다른 엔티티의 속성에 미치는 연쇄작용</a:t>
            </a:r>
            <a:r>
              <a:rPr lang="en-US" altLang="ko-KR" sz="1600" dirty="0"/>
              <a:t>(Triggering Operation)</a:t>
            </a:r>
            <a:r>
              <a:rPr lang="ko-KR" altLang="en-US" sz="1600" dirty="0"/>
              <a:t>에 관련된 업무규칙으로 데이터 무결성의 마지막 형태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속성업무규칙 정의 절차</a:t>
            </a:r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xmlns="" id="{E0B6C4D2-1C33-0032-F481-FBB7B0BD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0" y="2724968"/>
            <a:ext cx="1720850" cy="806450"/>
          </a:xfrm>
          <a:prstGeom prst="rightArrow">
            <a:avLst>
              <a:gd name="adj1" fmla="val 50000"/>
              <a:gd name="adj2" fmla="val 53939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업무규칙의 예</a:t>
            </a:r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xmlns="" id="{0168084C-8B6D-40B1-AECA-2BAD3039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40" y="2724968"/>
            <a:ext cx="78740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2B75BC66-35B6-5B9F-CBA9-FCD7AB27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65" y="2713856"/>
            <a:ext cx="570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외상주문은 해당고객의 미수총액이 천만원을 초과한 경우 접수할 수 없다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xmlns="" id="{CC31EC82-B802-2EC2-B8A0-C8484C04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40" y="3334568"/>
            <a:ext cx="78740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xmlns="" id="{2C32E5F0-EDA0-844A-5F23-83FD2029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65" y="3355206"/>
            <a:ext cx="570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납기일은 주문일로부터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일이후이어야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2D9D4156-97E9-383C-AA4F-87F030D1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890" y="3944168"/>
            <a:ext cx="787400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xmlns="" id="{9DC0F508-FC95-B2A9-D9F2-EA7EC2C6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15" y="3933056"/>
            <a:ext cx="6034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 수량은 해당 품목 포장단위의 배수이어야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xmlns="" id="{E3550212-354A-DAF5-D0B0-7762F48EF011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5055325"/>
            <a:ext cx="1722437" cy="711200"/>
            <a:chOff x="783" y="3460"/>
            <a:chExt cx="1085" cy="448"/>
          </a:xfrm>
          <a:effectLst/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xmlns="" id="{193B1339-B75E-64B8-2907-46EF731B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460"/>
              <a:ext cx="1072" cy="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xmlns="" id="{2BA201C3-4043-9402-8B59-9CE5A08F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527"/>
              <a:ext cx="9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속성업무규칙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추  출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xmlns="" id="{E82A0F45-3261-DC62-1BA2-6854E39A2E09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5036279"/>
            <a:ext cx="1722437" cy="730251"/>
            <a:chOff x="2427" y="3448"/>
            <a:chExt cx="1085" cy="460"/>
          </a:xfrm>
          <a:effectLst/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xmlns="" id="{E03F29F3-7926-7579-656F-22D34962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448"/>
              <a:ext cx="1072" cy="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xmlns="" id="{821872B5-8A2E-1D86-B33D-4E2F978F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539"/>
              <a:ext cx="9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속성업무규칙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유형분류</a:t>
              </a:r>
            </a:p>
          </p:txBody>
        </p:sp>
      </p:grp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BEFF81A4-FD4F-80C3-3E75-DC42E801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055325"/>
            <a:ext cx="17018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xmlns="" id="{E2E8C477-8348-DB6B-18FC-93297912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5180738"/>
            <a:ext cx="148919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속성업무규칙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정  의</a:t>
            </a: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xmlns="" id="{376D67A9-105F-45BB-D37C-D22BE166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264875"/>
            <a:ext cx="330200" cy="273050"/>
          </a:xfrm>
          <a:prstGeom prst="rightArrow">
            <a:avLst>
              <a:gd name="adj1" fmla="val 50000"/>
              <a:gd name="adj2" fmla="val 6047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xmlns="" id="{8C743337-BB90-D132-31F7-32B3A744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5264875"/>
            <a:ext cx="330200" cy="273050"/>
          </a:xfrm>
          <a:prstGeom prst="rightArrow">
            <a:avLst>
              <a:gd name="adj1" fmla="val 50000"/>
              <a:gd name="adj2" fmla="val 6047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3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업무영역분석</a:t>
            </a:r>
            <a:r>
              <a:rPr lang="en-US" altLang="ko-KR" dirty="0"/>
              <a:t>(BAA)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D7626F-B360-B8E3-FB59-9F7F9D02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7B8F256-B802-86C3-0E20-4D7F1AAFD359}"/>
              </a:ext>
            </a:extLst>
          </p:cNvPr>
          <p:cNvSpPr/>
          <p:nvPr/>
        </p:nvSpPr>
        <p:spPr>
          <a:xfrm>
            <a:off x="2332834" y="2152329"/>
            <a:ext cx="4471414" cy="2736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9770C332-5872-4894-E462-7873420A237F}"/>
              </a:ext>
            </a:extLst>
          </p:cNvPr>
          <p:cNvSpPr/>
          <p:nvPr/>
        </p:nvSpPr>
        <p:spPr>
          <a:xfrm>
            <a:off x="1547664" y="2545790"/>
            <a:ext cx="1570340" cy="1015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범위와 일정계획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7077A961-B58E-FB0A-8A0C-C5220A08A3F5}"/>
              </a:ext>
            </a:extLst>
          </p:cNvPr>
          <p:cNvSpPr/>
          <p:nvPr/>
        </p:nvSpPr>
        <p:spPr>
          <a:xfrm>
            <a:off x="4030360" y="1757488"/>
            <a:ext cx="1570340" cy="1015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후원자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FE40980-5D6C-7C2D-BE62-F3C220B0DA9A}"/>
              </a:ext>
            </a:extLst>
          </p:cNvPr>
          <p:cNvSpPr/>
          <p:nvPr/>
        </p:nvSpPr>
        <p:spPr>
          <a:xfrm>
            <a:off x="5940152" y="3053669"/>
            <a:ext cx="1570340" cy="1015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현업</a:t>
            </a:r>
            <a:endParaRPr lang="en-US" altLang="ko-KR" sz="18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담당자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F55B15F0-8AD2-85E7-7B8B-1B0B9C8AF2FD}"/>
              </a:ext>
            </a:extLst>
          </p:cNvPr>
          <p:cNvSpPr/>
          <p:nvPr/>
        </p:nvSpPr>
        <p:spPr>
          <a:xfrm>
            <a:off x="4815530" y="4285660"/>
            <a:ext cx="1570340" cy="1015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프로젝트팀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C4AA5BD-AD20-4F4C-6A33-49CDFBE565E9}"/>
              </a:ext>
            </a:extLst>
          </p:cNvPr>
          <p:cNvSpPr/>
          <p:nvPr/>
        </p:nvSpPr>
        <p:spPr>
          <a:xfrm>
            <a:off x="2332834" y="4069427"/>
            <a:ext cx="1570340" cy="1015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표준안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xmlns="" id="{C97B1039-33F7-6D40-859C-2970EEDB89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sz="2400" dirty="0"/>
              <a:t>프로젝트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087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90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속성업무규칙 추출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속성값의 무결성과 관련된 모든 사용자규칙에 대하여 아래와 같은 항목을 현업의 업무규칙으로부터 파악</a:t>
            </a:r>
          </a:p>
          <a:p>
            <a:pPr lvl="1"/>
            <a:r>
              <a:rPr lang="ko-KR" altLang="en-US" sz="1600" dirty="0"/>
              <a:t>사용자규칙 </a:t>
            </a:r>
            <a:r>
              <a:rPr lang="en-US" altLang="ko-KR" sz="1600" dirty="0"/>
              <a:t>: </a:t>
            </a:r>
            <a:r>
              <a:rPr lang="ko-KR" altLang="en-US" sz="1600" dirty="0"/>
              <a:t>해당업무규칙을 알기 쉽게 기술</a:t>
            </a:r>
          </a:p>
          <a:p>
            <a:pPr lvl="1"/>
            <a:r>
              <a:rPr lang="ko-KR" altLang="en-US" sz="1600" dirty="0"/>
              <a:t>사      건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사용자규칙을 유발시키는 행위</a:t>
            </a:r>
            <a:r>
              <a:rPr lang="en-US" altLang="ko-KR" sz="1600" dirty="0"/>
              <a:t>(INSERT/UPDATE/DELETE/SELECT)</a:t>
            </a:r>
          </a:p>
          <a:p>
            <a:pPr lvl="1"/>
            <a:r>
              <a:rPr lang="ko-KR" altLang="en-US" sz="1600" dirty="0"/>
              <a:t>실  체  명 </a:t>
            </a:r>
            <a:r>
              <a:rPr lang="en-US" altLang="ko-KR" sz="1600" dirty="0"/>
              <a:t>: </a:t>
            </a:r>
            <a:r>
              <a:rPr lang="ko-KR" altLang="en-US" sz="1600" dirty="0"/>
              <a:t>사건이 영향을 미치는 엔티티</a:t>
            </a:r>
          </a:p>
          <a:p>
            <a:pPr lvl="1"/>
            <a:r>
              <a:rPr lang="ko-KR" altLang="en-US" sz="1600" dirty="0"/>
              <a:t>속  성  명 </a:t>
            </a:r>
            <a:r>
              <a:rPr lang="en-US" altLang="ko-KR" sz="1600" dirty="0"/>
              <a:t>: </a:t>
            </a:r>
            <a:r>
              <a:rPr lang="ko-KR" altLang="en-US" sz="1600" dirty="0"/>
              <a:t>사건이 영향을 미치는 속성 </a:t>
            </a:r>
            <a:r>
              <a:rPr lang="en-US" altLang="ko-KR" sz="1600" dirty="0"/>
              <a:t>(`UPDATE`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)            </a:t>
            </a:r>
          </a:p>
          <a:p>
            <a:pPr lvl="1"/>
            <a:r>
              <a:rPr lang="ko-KR" altLang="en-US" sz="1600" dirty="0"/>
              <a:t>조      건 </a:t>
            </a:r>
            <a:r>
              <a:rPr lang="en-US" altLang="ko-KR" sz="1600" dirty="0"/>
              <a:t>: </a:t>
            </a:r>
            <a:r>
              <a:rPr lang="ko-KR" altLang="en-US" sz="1600" dirty="0"/>
              <a:t>연쇄작용이 발생하기 위한 조건</a:t>
            </a:r>
          </a:p>
          <a:p>
            <a:pPr lvl="1"/>
            <a:r>
              <a:rPr lang="ko-KR" altLang="en-US" sz="1600" dirty="0"/>
              <a:t>연쇄  작용 </a:t>
            </a:r>
            <a:r>
              <a:rPr lang="en-US" altLang="ko-KR" sz="1600" dirty="0"/>
              <a:t>: </a:t>
            </a:r>
            <a:r>
              <a:rPr lang="ko-KR" altLang="en-US" sz="1600" dirty="0"/>
              <a:t>사건에 의해 유발되어 수행되어야 할 행위</a:t>
            </a:r>
          </a:p>
        </p:txBody>
      </p:sp>
    </p:spTree>
    <p:extLst>
      <p:ext uri="{BB962C8B-B14F-4D97-AF65-F5344CB8AC3E}">
        <p14:creationId xmlns:p14="http://schemas.microsoft.com/office/powerpoint/2010/main" xmlns="" val="38986287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91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속성업무규칙 유형 분류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000" dirty="0"/>
              <a:t>유형</a:t>
            </a:r>
            <a:r>
              <a:rPr lang="en-US" altLang="ko-KR" sz="2000" dirty="0"/>
              <a:t>1 : </a:t>
            </a:r>
            <a:r>
              <a:rPr lang="ko-KR" altLang="en-US" sz="2000" dirty="0"/>
              <a:t>사용자규칙에 의한 연쇄작용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납기일은 주문일로부터 </a:t>
            </a:r>
            <a:r>
              <a:rPr lang="en-US" altLang="ko-KR" sz="2000" dirty="0"/>
              <a:t>3</a:t>
            </a:r>
            <a:r>
              <a:rPr lang="ko-KR" altLang="en-US" sz="2000" dirty="0"/>
              <a:t>일 이후이어야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유형</a:t>
            </a:r>
            <a:r>
              <a:rPr lang="en-US" altLang="ko-KR" sz="2000" dirty="0"/>
              <a:t>2 : </a:t>
            </a:r>
            <a:r>
              <a:rPr lang="ko-KR" altLang="en-US" sz="2000" dirty="0"/>
              <a:t>원시속성의 변화에 의한 추출속성의 연쇄작용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지불</a:t>
            </a:r>
            <a:r>
              <a:rPr lang="en-US" altLang="ko-KR" sz="2000" dirty="0"/>
              <a:t>.</a:t>
            </a:r>
            <a:r>
              <a:rPr lang="ko-KR" altLang="en-US" sz="2000" dirty="0"/>
              <a:t>지불액         주문</a:t>
            </a:r>
            <a:r>
              <a:rPr lang="en-US" altLang="ko-KR" sz="2000" dirty="0"/>
              <a:t>.</a:t>
            </a:r>
            <a:r>
              <a:rPr lang="ko-KR" altLang="en-US" sz="2000" dirty="0" err="1"/>
              <a:t>주문완결구분</a:t>
            </a:r>
            <a:endParaRPr lang="ko-KR" altLang="en-US" sz="2000" dirty="0"/>
          </a:p>
          <a:p>
            <a:r>
              <a:rPr lang="ko-KR" altLang="en-US" sz="2000" dirty="0"/>
              <a:t>유형</a:t>
            </a:r>
            <a:r>
              <a:rPr lang="en-US" altLang="ko-KR" sz="2000" dirty="0"/>
              <a:t>3 : </a:t>
            </a:r>
            <a:r>
              <a:rPr lang="ko-KR" altLang="en-US" sz="2000" dirty="0" err="1"/>
              <a:t>하부엔티티유형의</a:t>
            </a:r>
            <a:r>
              <a:rPr lang="ko-KR" altLang="en-US" sz="2000" dirty="0"/>
              <a:t> 삭제에 따른 </a:t>
            </a:r>
            <a:r>
              <a:rPr lang="ko-KR" altLang="en-US" sz="2000" dirty="0" err="1"/>
              <a:t>상부엔티티유형의</a:t>
            </a:r>
            <a:r>
              <a:rPr lang="ko-KR" altLang="en-US" sz="2000" dirty="0"/>
              <a:t> 연쇄작용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	(</a:t>
            </a:r>
            <a:r>
              <a:rPr lang="ko-KR" altLang="en-US" sz="2000" dirty="0" err="1"/>
              <a:t>외부키업무규칙과는</a:t>
            </a:r>
            <a:r>
              <a:rPr lang="ko-KR" altLang="en-US" sz="2000" dirty="0"/>
              <a:t> 다른 개념임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유형</a:t>
            </a:r>
            <a:r>
              <a:rPr lang="en-US" altLang="ko-KR" sz="2000" dirty="0"/>
              <a:t>4 : </a:t>
            </a:r>
            <a:r>
              <a:rPr lang="ko-KR" altLang="en-US" sz="2000" dirty="0"/>
              <a:t>시점에 의해 자동적으로 유발되는 연쇄작용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주문대금 완납일자로부터 </a:t>
            </a:r>
            <a:r>
              <a:rPr lang="en-US" altLang="ko-KR" sz="2000" dirty="0"/>
              <a:t>1</a:t>
            </a:r>
            <a:r>
              <a:rPr lang="ko-KR" altLang="en-US" sz="2000" dirty="0"/>
              <a:t>년이 경과하면 자동삭제 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2B8BEEBE-521B-576A-BD33-79759E8C7ABF}"/>
              </a:ext>
            </a:extLst>
          </p:cNvPr>
          <p:cNvGrpSpPr>
            <a:grpSpLocks/>
          </p:cNvGrpSpPr>
          <p:nvPr/>
        </p:nvGrpSpPr>
        <p:grpSpPr bwMode="auto">
          <a:xfrm>
            <a:off x="2244701" y="3960858"/>
            <a:ext cx="74612" cy="485775"/>
            <a:chOff x="1867" y="2718"/>
            <a:chExt cx="47" cy="306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xmlns="" id="{800C5AB1-84CF-2E93-DAED-C0CDD824A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718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xmlns="" id="{9D3A0BB4-878C-BCDE-DCC6-FE1B27727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7" y="2838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98F9E2B-C7E3-2BFB-C25D-44847F0F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968"/>
              <a:ext cx="26" cy="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xmlns="" id="{324AD48D-DAD0-2164-B6CE-F51F311EA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9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xmlns="" id="{0AF4F420-9A83-6033-F54E-A51238AF2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7" y="2820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724791CD-AA8C-24EA-FED0-0F94783A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14783"/>
            <a:ext cx="10541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D63A3E12-0177-197E-3D0D-34DA76E521DA}"/>
              </a:ext>
            </a:extLst>
          </p:cNvPr>
          <p:cNvGrpSpPr>
            <a:grpSpLocks/>
          </p:cNvGrpSpPr>
          <p:nvPr/>
        </p:nvGrpSpPr>
        <p:grpSpPr bwMode="auto">
          <a:xfrm>
            <a:off x="525438" y="4452983"/>
            <a:ext cx="3549650" cy="425450"/>
            <a:chOff x="784" y="3028"/>
            <a:chExt cx="2236" cy="2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518367-69DF-78D2-79DD-7C50EEA9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3028"/>
              <a:ext cx="664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유효주문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785D1C8-9E20-CC8C-D9D6-14462FA3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028"/>
              <a:ext cx="664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완결주문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8DDD7C0-C710-E43C-823B-07D1D318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028"/>
              <a:ext cx="664" cy="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취소주문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xmlns="" id="{D9350873-1F1F-F669-3E98-9BF2B15BE4D0}"/>
              </a:ext>
            </a:extLst>
          </p:cNvPr>
          <p:cNvGrpSpPr>
            <a:grpSpLocks/>
          </p:cNvGrpSpPr>
          <p:nvPr/>
        </p:nvGrpSpPr>
        <p:grpSpPr bwMode="auto">
          <a:xfrm>
            <a:off x="987401" y="4224383"/>
            <a:ext cx="71437" cy="219075"/>
            <a:chOff x="1075" y="2884"/>
            <a:chExt cx="45" cy="13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xmlns="" id="{7E744105-A81E-13B2-C6C4-65FEA2966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2884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792BBF41-21EE-FFB1-E52A-0E1BD5723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951"/>
              <a:ext cx="31" cy="1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xmlns="" id="{AA9CD3AD-B66B-D652-34AE-BD4E5042D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5" y="2989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xmlns="" id="{3D8D1AAB-895F-F9A9-9AFD-370720087250}"/>
              </a:ext>
            </a:extLst>
          </p:cNvPr>
          <p:cNvGrpSpPr>
            <a:grpSpLocks/>
          </p:cNvGrpSpPr>
          <p:nvPr/>
        </p:nvGrpSpPr>
        <p:grpSpPr bwMode="auto">
          <a:xfrm>
            <a:off x="3511526" y="4229146"/>
            <a:ext cx="71437" cy="219075"/>
            <a:chOff x="2665" y="2887"/>
            <a:chExt cx="45" cy="13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xmlns="" id="{86925B9C-2304-9862-C67D-AEDCD515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7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4438ECE-2D68-E581-0994-EF2EA6FD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954"/>
              <a:ext cx="31" cy="1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xmlns="" id="{345358A4-7059-6ACB-0C7F-0BD554E4E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992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416F0AB1-B084-6222-6D86-9B970EF2E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13" y="4222796"/>
            <a:ext cx="252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Group 38">
            <a:extLst>
              <a:ext uri="{FF2B5EF4-FFF2-40B4-BE49-F238E27FC236}">
                <a16:creationId xmlns:a16="http://schemas.microsoft.com/office/drawing/2014/main" xmlns="" id="{5CFD472C-F892-04F7-7D9C-7D52FA4A41F3}"/>
              </a:ext>
            </a:extLst>
          </p:cNvPr>
          <p:cNvGrpSpPr>
            <a:grpSpLocks/>
          </p:cNvGrpSpPr>
          <p:nvPr/>
        </p:nvGrpSpPr>
        <p:grpSpPr bwMode="auto">
          <a:xfrm>
            <a:off x="3960788" y="3797346"/>
            <a:ext cx="4805363" cy="831850"/>
            <a:chOff x="2948" y="2615"/>
            <a:chExt cx="3027" cy="5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9A9A29A-FCBD-2A3B-0C18-CA390603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795"/>
              <a:ext cx="127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완결주문건의 삭제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CD3C0523-4706-4AA6-BE83-4CD84DCE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2615"/>
              <a:ext cx="1455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해당주문건의 삭제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완결주문건의 삭제취소</a:t>
              </a:r>
            </a:p>
          </p:txBody>
        </p:sp>
        <p:grpSp>
          <p:nvGrpSpPr>
            <p:cNvPr id="29" name="Group 37">
              <a:extLst>
                <a:ext uri="{FF2B5EF4-FFF2-40B4-BE49-F238E27FC236}">
                  <a16:creationId xmlns:a16="http://schemas.microsoft.com/office/drawing/2014/main" xmlns="" id="{78B66E67-0725-926B-F925-51F839C12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6" y="2686"/>
              <a:ext cx="296" cy="346"/>
              <a:chOff x="4266" y="2686"/>
              <a:chExt cx="296" cy="346"/>
            </a:xfrm>
          </p:grpSpPr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xmlns="" id="{B4D49212-61D8-0151-8DF8-EB2222CAF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5" y="2712"/>
                <a:ext cx="0" cy="3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1" name="Group 31">
                <a:extLst>
                  <a:ext uri="{FF2B5EF4-FFF2-40B4-BE49-F238E27FC236}">
                    <a16:creationId xmlns:a16="http://schemas.microsoft.com/office/drawing/2014/main" xmlns="" id="{FE3DA277-0D0B-32F8-B582-2D4D93B1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" y="2686"/>
                <a:ext cx="161" cy="40"/>
                <a:chOff x="4392" y="2686"/>
                <a:chExt cx="161" cy="40"/>
              </a:xfrm>
            </p:grpSpPr>
            <p:sp>
              <p:nvSpPr>
                <p:cNvPr id="37" name="Line 29">
                  <a:extLst>
                    <a:ext uri="{FF2B5EF4-FFF2-40B4-BE49-F238E27FC236}">
                      <a16:creationId xmlns:a16="http://schemas.microsoft.com/office/drawing/2014/main" xmlns="" id="{E3AA7F5C-00B3-1E10-D830-85FF1B71C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2" y="2709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AutoShape 30">
                  <a:extLst>
                    <a:ext uri="{FF2B5EF4-FFF2-40B4-BE49-F238E27FC236}">
                      <a16:creationId xmlns:a16="http://schemas.microsoft.com/office/drawing/2014/main" xmlns="" id="{16C77DA0-C51B-D185-38A7-5F6C919A6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513" y="2686"/>
                  <a:ext cx="40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2" name="Line 32">
                <a:extLst>
                  <a:ext uri="{FF2B5EF4-FFF2-40B4-BE49-F238E27FC236}">
                    <a16:creationId xmlns:a16="http://schemas.microsoft.com/office/drawing/2014/main" xmlns="" id="{05440414-7C5D-9A1F-A26D-9AD96F337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871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3" name="Group 35">
                <a:extLst>
                  <a:ext uri="{FF2B5EF4-FFF2-40B4-BE49-F238E27FC236}">
                    <a16:creationId xmlns:a16="http://schemas.microsoft.com/office/drawing/2014/main" xmlns="" id="{61DD75FE-31D5-8B59-A845-7A920E332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1" y="2992"/>
                <a:ext cx="161" cy="40"/>
                <a:chOff x="4401" y="2992"/>
                <a:chExt cx="161" cy="40"/>
              </a:xfrm>
            </p:grpSpPr>
            <p:sp>
              <p:nvSpPr>
                <p:cNvPr id="35" name="Line 33">
                  <a:extLst>
                    <a:ext uri="{FF2B5EF4-FFF2-40B4-BE49-F238E27FC236}">
                      <a16:creationId xmlns:a16="http://schemas.microsoft.com/office/drawing/2014/main" xmlns="" id="{F931979F-65A7-1209-38D5-32708E6DC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015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" name="AutoShape 34">
                  <a:extLst>
                    <a:ext uri="{FF2B5EF4-FFF2-40B4-BE49-F238E27FC236}">
                      <a16:creationId xmlns:a16="http://schemas.microsoft.com/office/drawing/2014/main" xmlns="" id="{5EDF8B52-2F32-1E11-3A9C-AF0BE924B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522" y="2992"/>
                  <a:ext cx="40" cy="40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4" name="Oval 36">
                <a:extLst>
                  <a:ext uri="{FF2B5EF4-FFF2-40B4-BE49-F238E27FC236}">
                    <a16:creationId xmlns:a16="http://schemas.microsoft.com/office/drawing/2014/main" xmlns="" id="{E237A701-9069-2935-4870-6D033F7F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2848"/>
                <a:ext cx="43" cy="4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9" name="Oval 39">
            <a:extLst>
              <a:ext uri="{FF2B5EF4-FFF2-40B4-BE49-F238E27FC236}">
                <a16:creationId xmlns:a16="http://schemas.microsoft.com/office/drawing/2014/main" xmlns="" id="{5C60D0FF-05F9-A405-4CD5-74B05DE8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51" y="4205333"/>
            <a:ext cx="34925" cy="301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xmlns="" id="{D972738E-C1B7-F808-DF4C-D4899B2269A3}"/>
              </a:ext>
            </a:extLst>
          </p:cNvPr>
          <p:cNvSpPr/>
          <p:nvPr/>
        </p:nvSpPr>
        <p:spPr>
          <a:xfrm>
            <a:off x="2314550" y="2371584"/>
            <a:ext cx="415404" cy="234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3460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92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속성업무규칙 정의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속성업무규칙 </a:t>
            </a:r>
            <a:r>
              <a:rPr lang="ko-KR" altLang="en-US" sz="2000" dirty="0" err="1"/>
              <a:t>정의표</a:t>
            </a:r>
            <a:r>
              <a:rPr lang="ko-KR" altLang="en-US" sz="2000" dirty="0"/>
              <a:t> 작성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현업사용자와 반복적인 검토 및 수정 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50CC9760-AD75-EDB7-D530-AC6FAA2F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" y="2450310"/>
            <a:ext cx="32083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납기일은 주문일로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이후이어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xmlns="" id="{464F8E6B-8A82-A835-E13A-F2DB3A1C0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737" y="1650210"/>
            <a:ext cx="0" cy="3894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xmlns="" id="{89849AC8-2398-B811-9C6C-9C1426D77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" y="1650210"/>
            <a:ext cx="855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xmlns="" id="{B168D989-0B80-E968-F9AA-4F969C339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9237" y="1669260"/>
            <a:ext cx="0" cy="303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Group 15">
            <a:extLst>
              <a:ext uri="{FF2B5EF4-FFF2-40B4-BE49-F238E27FC236}">
                <a16:creationId xmlns:a16="http://schemas.microsoft.com/office/drawing/2014/main" xmlns="" id="{633DDCD0-E74E-1916-2A2F-4C23C1AB0043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5206210"/>
            <a:ext cx="8361362" cy="655638"/>
            <a:chOff x="693" y="3452"/>
            <a:chExt cx="5267" cy="413"/>
          </a:xfrm>
        </p:grpSpPr>
        <p:sp>
          <p:nvSpPr>
            <p:cNvPr id="48" name="Arc 11">
              <a:extLst>
                <a:ext uri="{FF2B5EF4-FFF2-40B4-BE49-F238E27FC236}">
                  <a16:creationId xmlns:a16="http://schemas.microsoft.com/office/drawing/2014/main" xmlns="" id="{264B272C-27E1-34E0-088F-37342C3B3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3452"/>
              <a:ext cx="1307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492 h 21600"/>
                <a:gd name="T2" fmla="*/ 2158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492"/>
                  </a:moveTo>
                  <a:cubicBezTo>
                    <a:pt x="59" y="9611"/>
                    <a:pt x="9703" y="8"/>
                    <a:pt x="21584" y="0"/>
                  </a:cubicBezTo>
                </a:path>
                <a:path w="21600" h="21600" stroke="0" extrusionOk="0">
                  <a:moveTo>
                    <a:pt x="0" y="21492"/>
                  </a:moveTo>
                  <a:cubicBezTo>
                    <a:pt x="59" y="9611"/>
                    <a:pt x="9703" y="8"/>
                    <a:pt x="2158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Arc 12">
              <a:extLst>
                <a:ext uri="{FF2B5EF4-FFF2-40B4-BE49-F238E27FC236}">
                  <a16:creationId xmlns:a16="http://schemas.microsoft.com/office/drawing/2014/main" xmlns="" id="{B999CD14-8A47-65C5-C12B-0D3B2987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3452"/>
              <a:ext cx="1308" cy="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492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887" y="0"/>
                    <a:pt x="21540" y="9604"/>
                    <a:pt x="21599" y="21492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887" y="0"/>
                    <a:pt x="21540" y="9604"/>
                    <a:pt x="21599" y="214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Arc 13">
              <a:extLst>
                <a:ext uri="{FF2B5EF4-FFF2-40B4-BE49-F238E27FC236}">
                  <a16:creationId xmlns:a16="http://schemas.microsoft.com/office/drawing/2014/main" xmlns="" id="{032C2EE5-3E94-44D0-BB15-6C0EDA3B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3665"/>
              <a:ext cx="1309" cy="200"/>
            </a:xfrm>
            <a:custGeom>
              <a:avLst/>
              <a:gdLst>
                <a:gd name="G0" fmla="+- 21600 0 0"/>
                <a:gd name="G1" fmla="+- 108 0 0"/>
                <a:gd name="G2" fmla="+- 21600 0 0"/>
                <a:gd name="T0" fmla="*/ 21600 w 21600"/>
                <a:gd name="T1" fmla="*/ 21708 h 21708"/>
                <a:gd name="T2" fmla="*/ 0 w 21600"/>
                <a:gd name="T3" fmla="*/ 0 h 21708"/>
                <a:gd name="T4" fmla="*/ 21600 w 21600"/>
                <a:gd name="T5" fmla="*/ 108 h 2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08" fill="none" extrusionOk="0">
                  <a:moveTo>
                    <a:pt x="21600" y="21707"/>
                  </a:moveTo>
                  <a:cubicBezTo>
                    <a:pt x="9670" y="21708"/>
                    <a:pt x="0" y="12037"/>
                    <a:pt x="0" y="108"/>
                  </a:cubicBezTo>
                  <a:cubicBezTo>
                    <a:pt x="0" y="72"/>
                    <a:pt x="0" y="36"/>
                    <a:pt x="0" y="0"/>
                  </a:cubicBezTo>
                </a:path>
                <a:path w="21600" h="21708" stroke="0" extrusionOk="0">
                  <a:moveTo>
                    <a:pt x="21600" y="21707"/>
                  </a:moveTo>
                  <a:cubicBezTo>
                    <a:pt x="9670" y="21708"/>
                    <a:pt x="0" y="12037"/>
                    <a:pt x="0" y="108"/>
                  </a:cubicBezTo>
                  <a:cubicBezTo>
                    <a:pt x="0" y="72"/>
                    <a:pt x="0" y="36"/>
                    <a:pt x="0" y="0"/>
                  </a:cubicBezTo>
                  <a:lnTo>
                    <a:pt x="21600" y="10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Arc 14">
              <a:extLst>
                <a:ext uri="{FF2B5EF4-FFF2-40B4-BE49-F238E27FC236}">
                  <a16:creationId xmlns:a16="http://schemas.microsoft.com/office/drawing/2014/main" xmlns="" id="{E25EE465-9244-2F0B-1F2D-6A227775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" y="3665"/>
              <a:ext cx="1309" cy="200"/>
            </a:xfrm>
            <a:custGeom>
              <a:avLst/>
              <a:gdLst>
                <a:gd name="G0" fmla="+- 17 0 0"/>
                <a:gd name="G1" fmla="+- 108 0 0"/>
                <a:gd name="G2" fmla="+- 21600 0 0"/>
                <a:gd name="T0" fmla="*/ 21617 w 21617"/>
                <a:gd name="T1" fmla="*/ 0 h 21708"/>
                <a:gd name="T2" fmla="*/ 0 w 21617"/>
                <a:gd name="T3" fmla="*/ 21708 h 21708"/>
                <a:gd name="T4" fmla="*/ 17 w 21617"/>
                <a:gd name="T5" fmla="*/ 108 h 2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708" fill="none" extrusionOk="0">
                  <a:moveTo>
                    <a:pt x="21616" y="0"/>
                  </a:moveTo>
                  <a:cubicBezTo>
                    <a:pt x="21616" y="36"/>
                    <a:pt x="21617" y="72"/>
                    <a:pt x="21617" y="108"/>
                  </a:cubicBezTo>
                  <a:cubicBezTo>
                    <a:pt x="21617" y="12037"/>
                    <a:pt x="11946" y="21708"/>
                    <a:pt x="17" y="21708"/>
                  </a:cubicBezTo>
                  <a:cubicBezTo>
                    <a:pt x="11" y="21707"/>
                    <a:pt x="5" y="21707"/>
                    <a:pt x="0" y="21707"/>
                  </a:cubicBezTo>
                </a:path>
                <a:path w="21617" h="21708" stroke="0" extrusionOk="0">
                  <a:moveTo>
                    <a:pt x="21616" y="0"/>
                  </a:moveTo>
                  <a:cubicBezTo>
                    <a:pt x="21616" y="36"/>
                    <a:pt x="21617" y="72"/>
                    <a:pt x="21617" y="108"/>
                  </a:cubicBezTo>
                  <a:cubicBezTo>
                    <a:pt x="21617" y="12037"/>
                    <a:pt x="11946" y="21708"/>
                    <a:pt x="17" y="21708"/>
                  </a:cubicBezTo>
                  <a:cubicBezTo>
                    <a:pt x="11" y="21707"/>
                    <a:pt x="5" y="21707"/>
                    <a:pt x="0" y="21707"/>
                  </a:cubicBezTo>
                  <a:lnTo>
                    <a:pt x="17" y="10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Line 16">
            <a:extLst>
              <a:ext uri="{FF2B5EF4-FFF2-40B4-BE49-F238E27FC236}">
                <a16:creationId xmlns:a16="http://schemas.microsoft.com/office/drawing/2014/main" xmlns="" id="{20703D13-D0E1-99BE-0CEE-9554FAD88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" y="2404273"/>
            <a:ext cx="8537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xmlns="" id="{051A08AC-1CC4-BCC2-54FE-60DC2327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1878810"/>
            <a:ext cx="128400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사용자규칙 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xmlns="" id="{A622BF44-5698-C988-2660-DF4897E6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2" y="1897860"/>
            <a:ext cx="66845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 건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xmlns="" id="{92514583-98AE-3DA3-9730-D6A5162C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897860"/>
            <a:ext cx="8015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xmlns="" id="{C47B4955-B7BF-3688-D785-D3314F45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191691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연쇄작용</a:t>
            </a: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xmlns="" id="{074B0FA8-568C-CC71-DD5A-DF062BEF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2" y="1916910"/>
            <a:ext cx="5963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xmlns="" id="{BEC2E286-26A1-820F-F0AB-867FFCB0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616998"/>
            <a:ext cx="1016817" cy="258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xmlns="" id="{FF2BF242-6489-4034-2D74-6C65DC78E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2" y="165021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xmlns="" id="{9122861A-7D23-31C1-8CB8-BEBE3B6B4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1669260"/>
            <a:ext cx="0" cy="40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xmlns="" id="{AE8A0A78-10F7-FC95-2343-E8DD8F486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1669260"/>
            <a:ext cx="0" cy="413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Line 26">
            <a:extLst>
              <a:ext uri="{FF2B5EF4-FFF2-40B4-BE49-F238E27FC236}">
                <a16:creationId xmlns:a16="http://schemas.microsoft.com/office/drawing/2014/main" xmlns="" id="{466BF337-F6C1-6277-AC55-8D3E50A10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2" y="1650210"/>
            <a:ext cx="0" cy="409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xmlns="" id="{36D5A7CD-B007-C5FD-C799-77A06E88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7" y="2631285"/>
            <a:ext cx="801501" cy="261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N/A</a:t>
            </a: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</a:t>
            </a:r>
          </a:p>
          <a:p>
            <a:pPr>
              <a:lnSpc>
                <a:spcPct val="115000"/>
              </a:lnSpc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N/A</a:t>
            </a: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지불액</a:t>
            </a:r>
          </a:p>
          <a:p>
            <a:pPr>
              <a:lnSpc>
                <a:spcPct val="115000"/>
              </a:lnSpc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지불액</a:t>
            </a: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xmlns="" id="{6B61EEE8-7281-62E1-06BB-FB904621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7" y="2620173"/>
            <a:ext cx="2155825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+3</a:t>
            </a: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+3</a:t>
            </a: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``</a:t>
            </a:r>
          </a:p>
          <a:p>
            <a:pPr>
              <a:lnSpc>
                <a:spcPct val="115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주문총액</a:t>
            </a:r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xmlns="" id="{20BDD7ED-813C-30CC-DAE2-B52EC449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165021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30">
            <a:extLst>
              <a:ext uri="{FF2B5EF4-FFF2-40B4-BE49-F238E27FC236}">
                <a16:creationId xmlns:a16="http://schemas.microsoft.com/office/drawing/2014/main" xmlns="" id="{B7EA2F23-8E1A-7C4D-DF5E-6DC79C44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2" y="1897860"/>
            <a:ext cx="10066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엔티티명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xmlns="" id="{CBB7A2E9-2F40-675C-CA3A-108F2EDB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2620173"/>
            <a:ext cx="788987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15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  <a:p>
            <a:pPr>
              <a:spcBef>
                <a:spcPct val="15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  <a:p>
            <a:pPr>
              <a:spcBef>
                <a:spcPct val="15000"/>
              </a:spcBef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15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</a:t>
            </a:r>
          </a:p>
          <a:p>
            <a:pPr>
              <a:spcBef>
                <a:spcPct val="15000"/>
              </a:spcBef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15000"/>
              </a:spcBef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15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</a:t>
            </a:r>
          </a:p>
          <a:p>
            <a:pPr>
              <a:spcBef>
                <a:spcPct val="15000"/>
              </a:spcBef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15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지불</a:t>
            </a:r>
          </a:p>
        </p:txBody>
      </p:sp>
      <p:sp>
        <p:nvSpPr>
          <p:cNvPr id="68" name="Rectangle 32">
            <a:extLst>
              <a:ext uri="{FF2B5EF4-FFF2-40B4-BE49-F238E27FC236}">
                <a16:creationId xmlns:a16="http://schemas.microsoft.com/office/drawing/2014/main" xmlns="" id="{8B71015A-9109-40FE-831B-33FBE1BD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420273"/>
            <a:ext cx="2466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해당주문건에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현재까지의 지불액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주문총액</a:t>
            </a:r>
          </a:p>
        </p:txBody>
      </p:sp>
      <p:sp>
        <p:nvSpPr>
          <p:cNvPr id="69" name="Rectangle 33">
            <a:extLst>
              <a:ext uri="{FF2B5EF4-FFF2-40B4-BE49-F238E27FC236}">
                <a16:creationId xmlns:a16="http://schemas.microsoft.com/office/drawing/2014/main" xmlns="" id="{8E44F9F6-1C6F-85A1-26CF-C15C025E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639223"/>
            <a:ext cx="1006686" cy="304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입력취소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수정취소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완결구분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=`Y`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``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완결구분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=`N`</a:t>
            </a:r>
          </a:p>
        </p:txBody>
      </p:sp>
      <p:sp>
        <p:nvSpPr>
          <p:cNvPr id="70" name="Rectangle 34">
            <a:extLst>
              <a:ext uri="{FF2B5EF4-FFF2-40B4-BE49-F238E27FC236}">
                <a16:creationId xmlns:a16="http://schemas.microsoft.com/office/drawing/2014/main" xmlns="" id="{99EE3CFF-A265-0E19-367B-99133DA3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7098"/>
            <a:ext cx="132728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N/A</a:t>
            </a:r>
          </a:p>
        </p:txBody>
      </p:sp>
      <p:sp>
        <p:nvSpPr>
          <p:cNvPr id="71" name="Arc 35">
            <a:extLst>
              <a:ext uri="{FF2B5EF4-FFF2-40B4-BE49-F238E27FC236}">
                <a16:creationId xmlns:a16="http://schemas.microsoft.com/office/drawing/2014/main" xmlns="" id="{91F21B65-C2DF-A2EF-D2F9-8DEA9CF16251}"/>
              </a:ext>
            </a:extLst>
          </p:cNvPr>
          <p:cNvSpPr>
            <a:spLocks/>
          </p:cNvSpPr>
          <p:nvPr/>
        </p:nvSpPr>
        <p:spPr bwMode="auto">
          <a:xfrm>
            <a:off x="8901112" y="4717260"/>
            <a:ext cx="238125" cy="876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xmlns="" id="{D51E88ED-1212-F625-D0DF-68B51503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2323310"/>
            <a:ext cx="596900" cy="1244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xmlns="" val="1216502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  <a:effectLst/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93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모형 상세화</a:t>
            </a:r>
            <a:r>
              <a:rPr lang="en-US" altLang="ko-KR" dirty="0"/>
              <a:t>(LDM3)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LDM3 </a:t>
            </a:r>
            <a:r>
              <a:rPr lang="ko-KR" altLang="en-US" dirty="0"/>
              <a:t>데이터모형 상세화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xmlns="" id="{EB5828DE-04C2-0B66-DB2F-75B6C09DD6CC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1720850"/>
            <a:ext cx="8489950" cy="1397000"/>
            <a:chOff x="372" y="1084"/>
            <a:chExt cx="5348" cy="880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xmlns="" id="{8FAB4973-0149-52AE-95FD-5709C944D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084"/>
              <a:ext cx="1304" cy="868"/>
              <a:chOff x="372" y="1084"/>
              <a:chExt cx="1304" cy="86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xmlns="" id="{A3903164-160B-87CB-B0D2-2E2D29CE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" y="1084"/>
                <a:ext cx="1300" cy="8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xmlns="" id="{6BE3587B-91C0-36FA-F3D8-2F8147BB5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" y="1394"/>
                <a:ext cx="12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xmlns="" id="{87683D42-8F52-0CD3-1E42-3F9A535B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162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LDM3.1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1EA11B26-6184-7B1A-BF13-709060CC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22"/>
              <a:ext cx="129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 정의</a:t>
              </a: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5313176B-689D-50C3-AE1F-7F937D2F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1096"/>
              <a:ext cx="1371" cy="868"/>
              <a:chOff x="2340" y="1096"/>
              <a:chExt cx="1371" cy="868"/>
            </a:xfrm>
          </p:grpSpPr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xmlns="" id="{8426EAD5-F043-5AC5-43AD-279FC9378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096"/>
                <a:ext cx="1367" cy="8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xmlns="" id="{FC527B41-33AE-D1C6-0760-2A3FDE5C3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406"/>
                <a:ext cx="1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xmlns="" id="{880B85D6-B0D7-5C65-EDED-06C0DFA4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174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LDM3.2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xmlns="" id="{7B4EF6E6-B5E8-8DD5-6755-55CDA92F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546"/>
              <a:ext cx="135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도메인 정의</a:t>
              </a:r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xmlns="" id="{2E00A3DF-2154-4C8D-D20B-9F8B1E3E6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2" y="1096"/>
              <a:ext cx="1358" cy="868"/>
              <a:chOff x="4362" y="1096"/>
              <a:chExt cx="1358" cy="868"/>
            </a:xfrm>
          </p:grpSpPr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xmlns="" id="{E397DF6A-38C5-EB09-6596-42512732C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6" y="1096"/>
                <a:ext cx="1354" cy="8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xmlns="" id="{25AC8F2A-69D2-B83A-1751-34DF0946C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2" y="1406"/>
                <a:ext cx="13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xmlns="" id="{0F3BF9D3-9C14-73D0-ABF3-AC89AA81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174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LDM3.3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xmlns="" id="{10D11EF3-3243-D69B-14C8-9B78543D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510"/>
              <a:ext cx="135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속성업무규칙 정의</a:t>
              </a: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CEA1C271-1AC0-28F6-1708-78B8942137B5}"/>
              </a:ext>
            </a:extLst>
          </p:cNvPr>
          <p:cNvSpPr/>
          <p:nvPr/>
        </p:nvSpPr>
        <p:spPr>
          <a:xfrm>
            <a:off x="2744165" y="2141591"/>
            <a:ext cx="441350" cy="625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A27A6F39-BAE2-2F51-564C-3DBBBEFA573D}"/>
              </a:ext>
            </a:extLst>
          </p:cNvPr>
          <p:cNvSpPr/>
          <p:nvPr/>
        </p:nvSpPr>
        <p:spPr>
          <a:xfrm>
            <a:off x="5976115" y="2141591"/>
            <a:ext cx="441350" cy="6253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A6501BE-DE3F-A151-0FBA-B666DDDE3D74}"/>
              </a:ext>
            </a:extLst>
          </p:cNvPr>
          <p:cNvSpPr txBox="1"/>
          <p:nvPr/>
        </p:nvSpPr>
        <p:spPr>
          <a:xfrm>
            <a:off x="508031" y="3155714"/>
            <a:ext cx="143821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 추출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 정의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 검증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ACA3326-9185-7D87-C37C-739A43FEAF78}"/>
              </a:ext>
            </a:extLst>
          </p:cNvPr>
          <p:cNvSpPr txBox="1"/>
          <p:nvPr/>
        </p:nvSpPr>
        <p:spPr>
          <a:xfrm>
            <a:off x="3697318" y="3155714"/>
            <a:ext cx="1643399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도메인 추출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도메인 정의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도메인 검증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AB15BE5-6B1C-8FD6-B2C8-147C5F784F7E}"/>
              </a:ext>
            </a:extLst>
          </p:cNvPr>
          <p:cNvSpPr txBox="1"/>
          <p:nvPr/>
        </p:nvSpPr>
        <p:spPr>
          <a:xfrm>
            <a:off x="6523300" y="3155714"/>
            <a:ext cx="2741456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속성업무규칙 추출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속성업무규칙 유형 분류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ea typeface="맑은 고딕" panose="020B0503020000020004" pitchFamily="50" charset="-127"/>
              </a:rPr>
              <a:t>속성업무규칙 정의</a:t>
            </a:r>
          </a:p>
        </p:txBody>
      </p:sp>
    </p:spTree>
    <p:extLst>
      <p:ext uri="{BB962C8B-B14F-4D97-AF65-F5344CB8AC3E}">
        <p14:creationId xmlns:p14="http://schemas.microsoft.com/office/powerpoint/2010/main" xmlns="" val="1098205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BD3015-F40D-E25D-60A0-EE199975A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b="1" dirty="0"/>
              <a:t>   6. </a:t>
            </a:r>
            <a:r>
              <a:rPr lang="ko-KR" altLang="en-US" sz="4000" b="1" dirty="0"/>
              <a:t>데이터 모형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     </a:t>
            </a:r>
            <a:r>
              <a:rPr lang="ko-KR" altLang="en-US" sz="4000" b="1" dirty="0"/>
              <a:t> 통합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5A5B5D-9F66-0DBD-E9BB-51D9D65AD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61768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95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LDM4 </a:t>
            </a:r>
            <a:r>
              <a:rPr lang="ko-KR" altLang="en-US" dirty="0"/>
              <a:t>데이터모형 검증 및 통합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xmlns="" id="{2A0DBEFF-674D-CEC4-25CF-8066E63C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7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2">
            <a:extLst>
              <a:ext uri="{FF2B5EF4-FFF2-40B4-BE49-F238E27FC236}">
                <a16:creationId xmlns:a16="http://schemas.microsoft.com/office/drawing/2014/main" xmlns="" id="{68CC8218-8C29-A98F-13D2-BD989B1E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5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xmlns="" id="{7B54D850-1301-818F-2F17-610B24F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4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xmlns="" id="{9D91D18E-3B4C-8F92-B14C-15A13E21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100" y="3102640"/>
            <a:ext cx="116840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xmlns="" id="{1CE87752-DCC1-FCEA-C56E-23773752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02640"/>
            <a:ext cx="13017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xmlns="" id="{FAA4192E-7F5F-D505-27F4-68A15E9A1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300" y="342649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xmlns="" id="{61EC7FD4-431D-2D78-A364-44D6C20A4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xmlns="" id="{D79D377C-50E0-EFAD-2B18-982F7FAF1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xmlns="" id="{241FE979-DEA8-0D68-24BA-79CB741FD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88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xmlns="" id="{62AE04B8-7AF8-70DD-120B-7AF9AB018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163" y="342649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xmlns="" id="{46879C9F-74C9-581A-330B-9AC086C17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88" y="364874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xmlns="" id="{E9CFAC82-FABB-6D33-9980-83453049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900" y="3648740"/>
            <a:ext cx="44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xmlns="" id="{8BB48F8A-D8E1-E005-894F-203E36A1E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388" y="364874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xmlns="" id="{10CC1ED4-D6BB-485D-E60F-85F6AE64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00" y="3515390"/>
            <a:ext cx="12840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 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토대 구축</a:t>
            </a:r>
          </a:p>
        </p:txBody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xmlns="" id="{11C9179B-3089-54C3-ADA3-9EC25985CFE2}"/>
              </a:ext>
            </a:extLst>
          </p:cNvPr>
          <p:cNvGrpSpPr>
            <a:grpSpLocks/>
          </p:cNvGrpSpPr>
          <p:nvPr/>
        </p:nvGrpSpPr>
        <p:grpSpPr bwMode="auto">
          <a:xfrm>
            <a:off x="4316459" y="3529678"/>
            <a:ext cx="1284286" cy="568325"/>
            <a:chOff x="3395" y="1293"/>
            <a:chExt cx="809" cy="358"/>
          </a:xfrm>
        </p:grpSpPr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xmlns="" id="{68A7911B-2F10-017B-01E4-5AA953A8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293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엔티티별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xmlns="" id="{65EEAC8C-C84A-986A-02B0-177B63BF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437"/>
              <a:ext cx="8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식별자 정의</a:t>
              </a:r>
            </a:p>
          </p:txBody>
        </p:sp>
      </p:grpSp>
      <p:sp>
        <p:nvSpPr>
          <p:cNvPr id="40" name="Rectangle 38">
            <a:extLst>
              <a:ext uri="{FF2B5EF4-FFF2-40B4-BE49-F238E27FC236}">
                <a16:creationId xmlns:a16="http://schemas.microsoft.com/office/drawing/2014/main" xmlns="" id="{40CB5FC5-2D54-D1E0-3FB8-F02F5C78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525" y="3529678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상세화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xmlns="" id="{9D1752A3-DD63-53AE-73C5-2FEFCEB1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75" y="3543965"/>
            <a:ext cx="12118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데이터모형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통합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xmlns="" id="{BAABDD48-0450-F257-00DB-CA2C07F8D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00" y="3155028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LDM4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xmlns="" id="{E11AD4AD-CE06-E4DB-0356-066A70EC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700" y="315026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LDM3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xmlns="" id="{C2E2EE5D-4412-5D7E-28F2-ADA9EFAC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50" y="31312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LDM2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xmlns="" id="{DBE0F063-2D75-93F9-F04D-B2152EF0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88" y="3169315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LDM1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xmlns="" id="{8DC41F4C-37BF-6C7E-9196-AC9F9954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88" y="3164553"/>
            <a:ext cx="8319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LDM0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xmlns="" id="{11C2E9B3-DFBA-E0B5-19D3-14AC08D8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1738" y="3667790"/>
            <a:ext cx="290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AutoShape 46">
            <a:extLst>
              <a:ext uri="{FF2B5EF4-FFF2-40B4-BE49-F238E27FC236}">
                <a16:creationId xmlns:a16="http://schemas.microsoft.com/office/drawing/2014/main" xmlns="" id="{D8EEF945-7255-67AE-202A-DD7922F9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00" y="1681829"/>
            <a:ext cx="1263650" cy="1035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xmlns="" id="{CE45C0CC-0AF1-6FB9-E9A6-7FEE281FD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88" y="2013617"/>
            <a:ext cx="1235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xmlns="" id="{CBA94CE3-2DEC-691D-1319-D277051C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5" y="2108867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업무영역분석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개  요</a:t>
            </a: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xmlns="" id="{46148DFB-703E-6F42-F070-6C44D6A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13" y="1715167"/>
            <a:ext cx="820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BAA0</a:t>
            </a:r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xmlns="" id="{4621A564-A722-B528-F3A0-9506276C6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673" y="2767678"/>
            <a:ext cx="21852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xmlns="" id="{2F346680-5846-8A6E-5E49-10B750AE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0" y="3515390"/>
            <a:ext cx="141705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논리적데이터</a:t>
            </a: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개요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xmlns="" id="{5F0A3BAE-5254-82D9-7D83-2AF7F225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505" y="5313991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DB0041E9-2E1C-CE6F-D5CA-B8527D585D5B}"/>
              </a:ext>
            </a:extLst>
          </p:cNvPr>
          <p:cNvGrpSpPr>
            <a:grpSpLocks/>
          </p:cNvGrpSpPr>
          <p:nvPr/>
        </p:nvGrpSpPr>
        <p:grpSpPr bwMode="auto">
          <a:xfrm>
            <a:off x="3758967" y="4942516"/>
            <a:ext cx="1395413" cy="849313"/>
            <a:chOff x="3018" y="2164"/>
            <a:chExt cx="879" cy="535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xmlns="" id="{DD42DD5A-3127-2DC6-A434-AB0B415B6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164"/>
              <a:ext cx="868" cy="53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8B911DFB-1090-C18D-5F09-1E3E9ED86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2358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xmlns="" id="{EDFBE01F-7A63-D362-72A4-3BD8A2A7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449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정규화 검증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xmlns="" id="{404923DE-8E1C-6DC5-FB87-B394E1E4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180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LDM4.1</a:t>
              </a: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xmlns="" id="{BD21DF98-978D-8070-8C42-A3BA4F7D79F5}"/>
              </a:ext>
            </a:extLst>
          </p:cNvPr>
          <p:cNvGrpSpPr>
            <a:grpSpLocks/>
          </p:cNvGrpSpPr>
          <p:nvPr/>
        </p:nvGrpSpPr>
        <p:grpSpPr bwMode="auto">
          <a:xfrm>
            <a:off x="5506805" y="4942516"/>
            <a:ext cx="1379537" cy="930275"/>
            <a:chOff x="4119" y="2164"/>
            <a:chExt cx="869" cy="586"/>
          </a:xfrm>
        </p:grpSpPr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xmlns="" id="{7D1E136D-3B67-F552-E73E-A8A4BD7D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164"/>
              <a:ext cx="868" cy="53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xmlns="" id="{2E459381-40E6-AB18-7312-4FF440FAB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353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xmlns="" id="{65434B4E-31AE-96C1-A5F7-244A080C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2384"/>
              <a:ext cx="75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데이터모형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조합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xmlns="" id="{BFE6E67C-3B2D-D885-A3D2-FDB513D4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2174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LDM4.2</a:t>
              </a:r>
            </a:p>
          </p:txBody>
        </p:sp>
      </p:grpSp>
      <p:grpSp>
        <p:nvGrpSpPr>
          <p:cNvPr id="18" name="Group 20">
            <a:extLst>
              <a:ext uri="{FF2B5EF4-FFF2-40B4-BE49-F238E27FC236}">
                <a16:creationId xmlns:a16="http://schemas.microsoft.com/office/drawing/2014/main" xmlns="" id="{07C52C8B-0D9B-9FA0-01FD-C8CA202EEEA4}"/>
              </a:ext>
            </a:extLst>
          </p:cNvPr>
          <p:cNvGrpSpPr>
            <a:grpSpLocks/>
          </p:cNvGrpSpPr>
          <p:nvPr/>
        </p:nvGrpSpPr>
        <p:grpSpPr bwMode="auto">
          <a:xfrm>
            <a:off x="7259405" y="4942516"/>
            <a:ext cx="1379537" cy="923925"/>
            <a:chOff x="5223" y="2164"/>
            <a:chExt cx="869" cy="582"/>
          </a:xfrm>
        </p:grpSpPr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xmlns="" id="{E8896F82-9613-CAF2-FA85-15AAA0D5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2164"/>
              <a:ext cx="868" cy="53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xmlns="" id="{888CD6D4-4CC4-514B-550D-2C8211FD4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" y="2359"/>
              <a:ext cx="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xmlns="" id="{0A97F4CE-786B-B603-117B-8D271996A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" y="2380"/>
              <a:ext cx="75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데이터모형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xmlns="" id="{97997EE7-A8F7-2E0D-0493-1639D8904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" y="2190"/>
              <a:ext cx="56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LDM4.3</a:t>
              </a:r>
            </a:p>
          </p:txBody>
        </p:sp>
      </p:grpSp>
      <p:sp>
        <p:nvSpPr>
          <p:cNvPr id="55" name="Line 21">
            <a:extLst>
              <a:ext uri="{FF2B5EF4-FFF2-40B4-BE49-F238E27FC236}">
                <a16:creationId xmlns:a16="http://schemas.microsoft.com/office/drawing/2014/main" xmlns="" id="{6E090774-7CE5-08D4-6A91-147B00D47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042" y="5317166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xmlns="" id="{B06EEB39-66A8-20AB-1918-18B0DDA07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8492" y="4097966"/>
            <a:ext cx="3733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Line 54">
            <a:extLst>
              <a:ext uri="{FF2B5EF4-FFF2-40B4-BE49-F238E27FC236}">
                <a16:creationId xmlns:a16="http://schemas.microsoft.com/office/drawing/2014/main" xmlns="" id="{8B1471FC-DF4B-69BB-9F82-4269B7B81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5292" y="409796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9807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96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LDM4.1 </a:t>
            </a:r>
            <a:r>
              <a:rPr lang="ko-KR" altLang="en-US" dirty="0"/>
              <a:t>정규화 검증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완전히 정규화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Nomalization</a:t>
            </a:r>
            <a:r>
              <a:rPr lang="en-US" altLang="ko-KR" sz="2000" dirty="0"/>
              <a:t>)</a:t>
            </a:r>
            <a:r>
              <a:rPr lang="ko-KR" altLang="en-US" sz="2000" dirty="0"/>
              <a:t>된 데이터모형은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논리적 데이터모델링의 목적인 정확성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일치성</a:t>
            </a:r>
            <a:r>
              <a:rPr lang="en-US" altLang="ko-KR" sz="2000" dirty="0"/>
              <a:t>, </a:t>
            </a:r>
            <a:r>
              <a:rPr lang="ko-KR" altLang="en-US" sz="2000" dirty="0"/>
              <a:t>단순성</a:t>
            </a:r>
            <a:r>
              <a:rPr lang="en-US" altLang="ko-KR" sz="2000" dirty="0"/>
              <a:t>, </a:t>
            </a:r>
            <a:r>
              <a:rPr lang="ko-KR" altLang="en-US" sz="2000" dirty="0"/>
              <a:t>비중복성</a:t>
            </a:r>
            <a:r>
              <a:rPr lang="en-US" altLang="ko-KR" sz="2000" dirty="0"/>
              <a:t>, </a:t>
            </a:r>
            <a:r>
              <a:rPr lang="ko-KR" altLang="en-US" sz="2000" dirty="0"/>
              <a:t>안정성을 보장해주는 최적의 데이터모형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r>
              <a:rPr lang="ko-KR" altLang="en-US" dirty="0"/>
              <a:t>데이터모형의 단순화</a:t>
            </a:r>
          </a:p>
          <a:p>
            <a:pPr lvl="1"/>
            <a:r>
              <a:rPr lang="ko-KR" altLang="en-US" dirty="0"/>
              <a:t>데이터모형의 일관성 유지</a:t>
            </a:r>
          </a:p>
          <a:p>
            <a:pPr lvl="1"/>
            <a:r>
              <a:rPr lang="ko-KR" altLang="en-US" dirty="0"/>
              <a:t>속성의 배열 검증</a:t>
            </a:r>
          </a:p>
          <a:p>
            <a:pPr lvl="1"/>
            <a:r>
              <a:rPr lang="ko-KR" altLang="en-US" dirty="0"/>
              <a:t>엔티티</a:t>
            </a:r>
            <a:r>
              <a:rPr lang="en-US" altLang="ko-KR" dirty="0"/>
              <a:t>, </a:t>
            </a:r>
            <a:r>
              <a:rPr lang="ko-KR" altLang="en-US" dirty="0" err="1"/>
              <a:t>하부유형엔티티</a:t>
            </a:r>
            <a:r>
              <a:rPr lang="en-US" altLang="ko-KR" dirty="0"/>
              <a:t>, </a:t>
            </a:r>
            <a:r>
              <a:rPr lang="ko-KR" altLang="en-US" dirty="0"/>
              <a:t>속성의 누락여부 검증</a:t>
            </a:r>
          </a:p>
          <a:p>
            <a:pPr lvl="1"/>
            <a:r>
              <a:rPr lang="ko-KR" altLang="en-US" dirty="0"/>
              <a:t>데이터모형의 안정성 유지 </a:t>
            </a:r>
          </a:p>
        </p:txBody>
      </p:sp>
    </p:spTree>
    <p:extLst>
      <p:ext uri="{BB962C8B-B14F-4D97-AF65-F5344CB8AC3E}">
        <p14:creationId xmlns:p14="http://schemas.microsoft.com/office/powerpoint/2010/main" xmlns="" val="16944073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97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ko-KR" altLang="en-US" dirty="0"/>
              <a:t>정규화 절차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Step by Step Approach</a:t>
            </a:r>
            <a:endParaRPr lang="ko-KR" altLang="en-US" b="1" dirty="0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xmlns="" id="{27F2191E-FAFA-14D8-01D4-20132AD03954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171700"/>
            <a:ext cx="7331075" cy="3487738"/>
            <a:chOff x="1095" y="1368"/>
            <a:chExt cx="4618" cy="2197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39EA508D-B695-3C13-310B-6666CFA16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" y="1490"/>
              <a:ext cx="4124" cy="2075"/>
            </a:xfrm>
            <a:custGeom>
              <a:avLst/>
              <a:gdLst>
                <a:gd name="T0" fmla="*/ 0 w 4124"/>
                <a:gd name="T1" fmla="*/ 2074 h 2075"/>
                <a:gd name="T2" fmla="*/ 0 w 4124"/>
                <a:gd name="T3" fmla="*/ 1830 h 2075"/>
                <a:gd name="T4" fmla="*/ 330 w 4124"/>
                <a:gd name="T5" fmla="*/ 1830 h 2075"/>
                <a:gd name="T6" fmla="*/ 330 w 4124"/>
                <a:gd name="T7" fmla="*/ 1647 h 2075"/>
                <a:gd name="T8" fmla="*/ 659 w 4124"/>
                <a:gd name="T9" fmla="*/ 1647 h 2075"/>
                <a:gd name="T10" fmla="*/ 659 w 4124"/>
                <a:gd name="T11" fmla="*/ 1464 h 2075"/>
                <a:gd name="T12" fmla="*/ 990 w 4124"/>
                <a:gd name="T13" fmla="*/ 1464 h 2075"/>
                <a:gd name="T14" fmla="*/ 990 w 4124"/>
                <a:gd name="T15" fmla="*/ 1281 h 2075"/>
                <a:gd name="T16" fmla="*/ 1320 w 4124"/>
                <a:gd name="T17" fmla="*/ 1281 h 2075"/>
                <a:gd name="T18" fmla="*/ 1320 w 4124"/>
                <a:gd name="T19" fmla="*/ 1098 h 2075"/>
                <a:gd name="T20" fmla="*/ 1649 w 4124"/>
                <a:gd name="T21" fmla="*/ 1098 h 2075"/>
                <a:gd name="T22" fmla="*/ 1649 w 4124"/>
                <a:gd name="T23" fmla="*/ 915 h 2075"/>
                <a:gd name="T24" fmla="*/ 1980 w 4124"/>
                <a:gd name="T25" fmla="*/ 915 h 2075"/>
                <a:gd name="T26" fmla="*/ 1980 w 4124"/>
                <a:gd name="T27" fmla="*/ 732 h 2075"/>
                <a:gd name="T28" fmla="*/ 2308 w 4124"/>
                <a:gd name="T29" fmla="*/ 732 h 2075"/>
                <a:gd name="T30" fmla="*/ 2308 w 4124"/>
                <a:gd name="T31" fmla="*/ 548 h 2075"/>
                <a:gd name="T32" fmla="*/ 2639 w 4124"/>
                <a:gd name="T33" fmla="*/ 548 h 2075"/>
                <a:gd name="T34" fmla="*/ 2639 w 4124"/>
                <a:gd name="T35" fmla="*/ 366 h 2075"/>
                <a:gd name="T36" fmla="*/ 2969 w 4124"/>
                <a:gd name="T37" fmla="*/ 366 h 2075"/>
                <a:gd name="T38" fmla="*/ 2969 w 4124"/>
                <a:gd name="T39" fmla="*/ 182 h 2075"/>
                <a:gd name="T40" fmla="*/ 3298 w 4124"/>
                <a:gd name="T41" fmla="*/ 182 h 2075"/>
                <a:gd name="T42" fmla="*/ 3298 w 4124"/>
                <a:gd name="T43" fmla="*/ 0 h 2075"/>
                <a:gd name="T44" fmla="*/ 4123 w 4124"/>
                <a:gd name="T45" fmla="*/ 0 h 2075"/>
                <a:gd name="T46" fmla="*/ 4123 w 4124"/>
                <a:gd name="T47" fmla="*/ 2074 h 2075"/>
                <a:gd name="T48" fmla="*/ 0 w 4124"/>
                <a:gd name="T49" fmla="*/ 2074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4" h="2075">
                  <a:moveTo>
                    <a:pt x="0" y="2074"/>
                  </a:moveTo>
                  <a:lnTo>
                    <a:pt x="0" y="1830"/>
                  </a:lnTo>
                  <a:lnTo>
                    <a:pt x="330" y="1830"/>
                  </a:lnTo>
                  <a:lnTo>
                    <a:pt x="330" y="1647"/>
                  </a:lnTo>
                  <a:lnTo>
                    <a:pt x="659" y="1647"/>
                  </a:lnTo>
                  <a:lnTo>
                    <a:pt x="659" y="1464"/>
                  </a:lnTo>
                  <a:lnTo>
                    <a:pt x="990" y="1464"/>
                  </a:lnTo>
                  <a:lnTo>
                    <a:pt x="990" y="1281"/>
                  </a:lnTo>
                  <a:lnTo>
                    <a:pt x="1320" y="1281"/>
                  </a:lnTo>
                  <a:lnTo>
                    <a:pt x="1320" y="1098"/>
                  </a:lnTo>
                  <a:lnTo>
                    <a:pt x="1649" y="1098"/>
                  </a:lnTo>
                  <a:lnTo>
                    <a:pt x="1649" y="915"/>
                  </a:lnTo>
                  <a:lnTo>
                    <a:pt x="1980" y="915"/>
                  </a:lnTo>
                  <a:lnTo>
                    <a:pt x="1980" y="732"/>
                  </a:lnTo>
                  <a:lnTo>
                    <a:pt x="2308" y="732"/>
                  </a:lnTo>
                  <a:lnTo>
                    <a:pt x="2308" y="548"/>
                  </a:lnTo>
                  <a:lnTo>
                    <a:pt x="2639" y="548"/>
                  </a:lnTo>
                  <a:lnTo>
                    <a:pt x="2639" y="366"/>
                  </a:lnTo>
                  <a:lnTo>
                    <a:pt x="2969" y="366"/>
                  </a:lnTo>
                  <a:lnTo>
                    <a:pt x="2969" y="182"/>
                  </a:lnTo>
                  <a:lnTo>
                    <a:pt x="3298" y="182"/>
                  </a:lnTo>
                  <a:lnTo>
                    <a:pt x="3298" y="0"/>
                  </a:lnTo>
                  <a:lnTo>
                    <a:pt x="4123" y="0"/>
                  </a:lnTo>
                  <a:lnTo>
                    <a:pt x="4123" y="2074"/>
                  </a:lnTo>
                  <a:lnTo>
                    <a:pt x="0" y="2074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xmlns="" id="{84ACBD05-A0C2-F69E-7191-B6977D2CA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1368"/>
              <a:ext cx="4618" cy="2197"/>
              <a:chOff x="1095" y="1368"/>
              <a:chExt cx="4618" cy="2197"/>
            </a:xfrm>
          </p:grpSpPr>
          <p:grpSp>
            <p:nvGrpSpPr>
              <p:cNvPr id="11" name="Group 18">
                <a:extLst>
                  <a:ext uri="{FF2B5EF4-FFF2-40B4-BE49-F238E27FC236}">
                    <a16:creationId xmlns:a16="http://schemas.microsoft.com/office/drawing/2014/main" xmlns="" id="{DC27D807-1ECF-42EF-3AAD-87C388C89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5" y="1368"/>
                <a:ext cx="4618" cy="1953"/>
                <a:chOff x="1095" y="1368"/>
                <a:chExt cx="4618" cy="1953"/>
              </a:xfrm>
            </p:grpSpPr>
            <p:sp>
              <p:nvSpPr>
                <p:cNvPr id="24" name="Freeform 7">
                  <a:extLst>
                    <a:ext uri="{FF2B5EF4-FFF2-40B4-BE49-F238E27FC236}">
                      <a16:creationId xmlns:a16="http://schemas.microsoft.com/office/drawing/2014/main" xmlns="" id="{97542055-D6E1-CB35-F4BA-692071C61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368"/>
                  <a:ext cx="1319" cy="123"/>
                </a:xfrm>
                <a:custGeom>
                  <a:avLst/>
                  <a:gdLst>
                    <a:gd name="T0" fmla="*/ 824 w 1319"/>
                    <a:gd name="T1" fmla="*/ 0 h 123"/>
                    <a:gd name="T2" fmla="*/ 1318 w 1319"/>
                    <a:gd name="T3" fmla="*/ 122 h 123"/>
                    <a:gd name="T4" fmla="*/ 493 w 1319"/>
                    <a:gd name="T5" fmla="*/ 122 h 123"/>
                    <a:gd name="T6" fmla="*/ 0 w 1319"/>
                    <a:gd name="T7" fmla="*/ 0 h 123"/>
                    <a:gd name="T8" fmla="*/ 824 w 1319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9" h="123">
                      <a:moveTo>
                        <a:pt x="824" y="0"/>
                      </a:moveTo>
                      <a:lnTo>
                        <a:pt x="1318" y="122"/>
                      </a:lnTo>
                      <a:lnTo>
                        <a:pt x="493" y="122"/>
                      </a:lnTo>
                      <a:lnTo>
                        <a:pt x="0" y="0"/>
                      </a:lnTo>
                      <a:lnTo>
                        <a:pt x="824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" name="Freeform 8">
                  <a:extLst>
                    <a:ext uri="{FF2B5EF4-FFF2-40B4-BE49-F238E27FC236}">
                      <a16:creationId xmlns:a16="http://schemas.microsoft.com/office/drawing/2014/main" xmlns="" id="{DEE1D410-8FD2-2F21-762E-E7DB43D70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3" y="1551"/>
                  <a:ext cx="826" cy="122"/>
                </a:xfrm>
                <a:custGeom>
                  <a:avLst/>
                  <a:gdLst>
                    <a:gd name="T0" fmla="*/ 331 w 826"/>
                    <a:gd name="T1" fmla="*/ 0 h 122"/>
                    <a:gd name="T2" fmla="*/ 825 w 826"/>
                    <a:gd name="T3" fmla="*/ 121 h 122"/>
                    <a:gd name="T4" fmla="*/ 496 w 826"/>
                    <a:gd name="T5" fmla="*/ 121 h 122"/>
                    <a:gd name="T6" fmla="*/ 0 w 826"/>
                    <a:gd name="T7" fmla="*/ 0 h 122"/>
                    <a:gd name="T8" fmla="*/ 331 w 826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6" h="122">
                      <a:moveTo>
                        <a:pt x="331" y="0"/>
                      </a:moveTo>
                      <a:lnTo>
                        <a:pt x="825" y="121"/>
                      </a:lnTo>
                      <a:lnTo>
                        <a:pt x="496" y="121"/>
                      </a:lnTo>
                      <a:lnTo>
                        <a:pt x="0" y="0"/>
                      </a:lnTo>
                      <a:lnTo>
                        <a:pt x="331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" name="Freeform 9">
                  <a:extLst>
                    <a:ext uri="{FF2B5EF4-FFF2-40B4-BE49-F238E27FC236}">
                      <a16:creationId xmlns:a16="http://schemas.microsoft.com/office/drawing/2014/main" xmlns="" id="{26199AD0-60A6-E44A-CE34-0979A58F0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1734"/>
                  <a:ext cx="825" cy="123"/>
                </a:xfrm>
                <a:custGeom>
                  <a:avLst/>
                  <a:gdLst>
                    <a:gd name="T0" fmla="*/ 0 w 825"/>
                    <a:gd name="T1" fmla="*/ 0 h 123"/>
                    <a:gd name="T2" fmla="*/ 328 w 825"/>
                    <a:gd name="T3" fmla="*/ 0 h 123"/>
                    <a:gd name="T4" fmla="*/ 824 w 825"/>
                    <a:gd name="T5" fmla="*/ 122 h 123"/>
                    <a:gd name="T6" fmla="*/ 493 w 825"/>
                    <a:gd name="T7" fmla="*/ 122 h 123"/>
                    <a:gd name="T8" fmla="*/ 0 w 825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5" h="123">
                      <a:moveTo>
                        <a:pt x="0" y="0"/>
                      </a:moveTo>
                      <a:lnTo>
                        <a:pt x="328" y="0"/>
                      </a:lnTo>
                      <a:lnTo>
                        <a:pt x="824" y="122"/>
                      </a:lnTo>
                      <a:lnTo>
                        <a:pt x="493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Freeform 10">
                  <a:extLst>
                    <a:ext uri="{FF2B5EF4-FFF2-40B4-BE49-F238E27FC236}">
                      <a16:creationId xmlns:a16="http://schemas.microsoft.com/office/drawing/2014/main" xmlns="" id="{0E4AFDAA-1A41-265D-AB85-72E86E3F2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4" y="1917"/>
                  <a:ext cx="824" cy="122"/>
                </a:xfrm>
                <a:custGeom>
                  <a:avLst/>
                  <a:gdLst>
                    <a:gd name="T0" fmla="*/ 0 w 824"/>
                    <a:gd name="T1" fmla="*/ 0 h 122"/>
                    <a:gd name="T2" fmla="*/ 329 w 824"/>
                    <a:gd name="T3" fmla="*/ 0 h 122"/>
                    <a:gd name="T4" fmla="*/ 823 w 824"/>
                    <a:gd name="T5" fmla="*/ 121 h 122"/>
                    <a:gd name="T6" fmla="*/ 493 w 824"/>
                    <a:gd name="T7" fmla="*/ 121 h 122"/>
                    <a:gd name="T8" fmla="*/ 0 w 824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4" h="122">
                      <a:moveTo>
                        <a:pt x="0" y="0"/>
                      </a:moveTo>
                      <a:lnTo>
                        <a:pt x="329" y="0"/>
                      </a:lnTo>
                      <a:lnTo>
                        <a:pt x="823" y="121"/>
                      </a:lnTo>
                      <a:lnTo>
                        <a:pt x="493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" name="Freeform 11">
                  <a:extLst>
                    <a:ext uri="{FF2B5EF4-FFF2-40B4-BE49-F238E27FC236}">
                      <a16:creationId xmlns:a16="http://schemas.microsoft.com/office/drawing/2014/main" xmlns="" id="{E2456677-EAC1-C2A4-060B-F39A90CA5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3" y="2100"/>
                  <a:ext cx="826" cy="123"/>
                </a:xfrm>
                <a:custGeom>
                  <a:avLst/>
                  <a:gdLst>
                    <a:gd name="T0" fmla="*/ 0 w 826"/>
                    <a:gd name="T1" fmla="*/ 0 h 123"/>
                    <a:gd name="T2" fmla="*/ 331 w 826"/>
                    <a:gd name="T3" fmla="*/ 0 h 123"/>
                    <a:gd name="T4" fmla="*/ 825 w 826"/>
                    <a:gd name="T5" fmla="*/ 122 h 123"/>
                    <a:gd name="T6" fmla="*/ 496 w 826"/>
                    <a:gd name="T7" fmla="*/ 122 h 123"/>
                    <a:gd name="T8" fmla="*/ 0 w 826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6" h="123">
                      <a:moveTo>
                        <a:pt x="0" y="0"/>
                      </a:moveTo>
                      <a:lnTo>
                        <a:pt x="331" y="0"/>
                      </a:lnTo>
                      <a:lnTo>
                        <a:pt x="825" y="122"/>
                      </a:lnTo>
                      <a:lnTo>
                        <a:pt x="496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xmlns="" id="{C44D48B4-FA40-D161-17BC-F304ED036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" y="2283"/>
                  <a:ext cx="825" cy="122"/>
                </a:xfrm>
                <a:custGeom>
                  <a:avLst/>
                  <a:gdLst>
                    <a:gd name="T0" fmla="*/ 0 w 825"/>
                    <a:gd name="T1" fmla="*/ 0 h 122"/>
                    <a:gd name="T2" fmla="*/ 328 w 825"/>
                    <a:gd name="T3" fmla="*/ 0 h 122"/>
                    <a:gd name="T4" fmla="*/ 824 w 825"/>
                    <a:gd name="T5" fmla="*/ 121 h 122"/>
                    <a:gd name="T6" fmla="*/ 493 w 825"/>
                    <a:gd name="T7" fmla="*/ 121 h 122"/>
                    <a:gd name="T8" fmla="*/ 0 w 825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5" h="122">
                      <a:moveTo>
                        <a:pt x="0" y="0"/>
                      </a:moveTo>
                      <a:lnTo>
                        <a:pt x="328" y="0"/>
                      </a:lnTo>
                      <a:lnTo>
                        <a:pt x="824" y="121"/>
                      </a:lnTo>
                      <a:lnTo>
                        <a:pt x="493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xmlns="" id="{A57E6AB4-B84E-D8A0-BA89-BAB81D96F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3" y="2466"/>
                  <a:ext cx="827" cy="123"/>
                </a:xfrm>
                <a:custGeom>
                  <a:avLst/>
                  <a:gdLst>
                    <a:gd name="T0" fmla="*/ 0 w 827"/>
                    <a:gd name="T1" fmla="*/ 0 h 123"/>
                    <a:gd name="T2" fmla="*/ 330 w 827"/>
                    <a:gd name="T3" fmla="*/ 0 h 123"/>
                    <a:gd name="T4" fmla="*/ 826 w 827"/>
                    <a:gd name="T5" fmla="*/ 122 h 123"/>
                    <a:gd name="T6" fmla="*/ 496 w 827"/>
                    <a:gd name="T7" fmla="*/ 122 h 123"/>
                    <a:gd name="T8" fmla="*/ 0 w 827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7" h="123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826" y="122"/>
                      </a:lnTo>
                      <a:lnTo>
                        <a:pt x="496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xmlns="" id="{35E655AE-C576-6506-AE29-02418FD05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2649"/>
                  <a:ext cx="825" cy="122"/>
                </a:xfrm>
                <a:custGeom>
                  <a:avLst/>
                  <a:gdLst>
                    <a:gd name="T0" fmla="*/ 0 w 825"/>
                    <a:gd name="T1" fmla="*/ 0 h 122"/>
                    <a:gd name="T2" fmla="*/ 328 w 825"/>
                    <a:gd name="T3" fmla="*/ 0 h 122"/>
                    <a:gd name="T4" fmla="*/ 824 w 825"/>
                    <a:gd name="T5" fmla="*/ 121 h 122"/>
                    <a:gd name="T6" fmla="*/ 493 w 825"/>
                    <a:gd name="T7" fmla="*/ 121 h 122"/>
                    <a:gd name="T8" fmla="*/ 0 w 825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5" h="122">
                      <a:moveTo>
                        <a:pt x="0" y="0"/>
                      </a:moveTo>
                      <a:lnTo>
                        <a:pt x="328" y="0"/>
                      </a:lnTo>
                      <a:lnTo>
                        <a:pt x="824" y="121"/>
                      </a:lnTo>
                      <a:lnTo>
                        <a:pt x="493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xmlns="" id="{9E3FBE71-9AE0-0F49-5A39-09C2BFC9E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" y="2832"/>
                  <a:ext cx="826" cy="123"/>
                </a:xfrm>
                <a:custGeom>
                  <a:avLst/>
                  <a:gdLst>
                    <a:gd name="T0" fmla="*/ 0 w 826"/>
                    <a:gd name="T1" fmla="*/ 0 h 123"/>
                    <a:gd name="T2" fmla="*/ 331 w 826"/>
                    <a:gd name="T3" fmla="*/ 0 h 123"/>
                    <a:gd name="T4" fmla="*/ 825 w 826"/>
                    <a:gd name="T5" fmla="*/ 122 h 123"/>
                    <a:gd name="T6" fmla="*/ 493 w 826"/>
                    <a:gd name="T7" fmla="*/ 122 h 123"/>
                    <a:gd name="T8" fmla="*/ 0 w 826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6" h="123">
                      <a:moveTo>
                        <a:pt x="0" y="0"/>
                      </a:moveTo>
                      <a:lnTo>
                        <a:pt x="331" y="0"/>
                      </a:lnTo>
                      <a:lnTo>
                        <a:pt x="825" y="122"/>
                      </a:lnTo>
                      <a:lnTo>
                        <a:pt x="493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" name="Freeform 16">
                  <a:extLst>
                    <a:ext uri="{FF2B5EF4-FFF2-40B4-BE49-F238E27FC236}">
                      <a16:creationId xmlns:a16="http://schemas.microsoft.com/office/drawing/2014/main" xmlns="" id="{137A7D1D-71CD-3E05-C8FB-5346221F3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6" y="3015"/>
                  <a:ext cx="824" cy="122"/>
                </a:xfrm>
                <a:custGeom>
                  <a:avLst/>
                  <a:gdLst>
                    <a:gd name="T0" fmla="*/ 0 w 824"/>
                    <a:gd name="T1" fmla="*/ 0 h 122"/>
                    <a:gd name="T2" fmla="*/ 328 w 824"/>
                    <a:gd name="T3" fmla="*/ 0 h 122"/>
                    <a:gd name="T4" fmla="*/ 823 w 824"/>
                    <a:gd name="T5" fmla="*/ 121 h 122"/>
                    <a:gd name="T6" fmla="*/ 494 w 824"/>
                    <a:gd name="T7" fmla="*/ 121 h 122"/>
                    <a:gd name="T8" fmla="*/ 0 w 824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4" h="122">
                      <a:moveTo>
                        <a:pt x="0" y="0"/>
                      </a:moveTo>
                      <a:lnTo>
                        <a:pt x="328" y="0"/>
                      </a:lnTo>
                      <a:lnTo>
                        <a:pt x="823" y="121"/>
                      </a:lnTo>
                      <a:lnTo>
                        <a:pt x="494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" name="Freeform 17">
                  <a:extLst>
                    <a:ext uri="{FF2B5EF4-FFF2-40B4-BE49-F238E27FC236}">
                      <a16:creationId xmlns:a16="http://schemas.microsoft.com/office/drawing/2014/main" xmlns="" id="{26E4CFD5-6EE2-6B06-35F3-8BCFFDF97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" y="3198"/>
                  <a:ext cx="825" cy="123"/>
                </a:xfrm>
                <a:custGeom>
                  <a:avLst/>
                  <a:gdLst>
                    <a:gd name="T0" fmla="*/ 0 w 825"/>
                    <a:gd name="T1" fmla="*/ 0 h 123"/>
                    <a:gd name="T2" fmla="*/ 330 w 825"/>
                    <a:gd name="T3" fmla="*/ 0 h 123"/>
                    <a:gd name="T4" fmla="*/ 824 w 825"/>
                    <a:gd name="T5" fmla="*/ 122 h 123"/>
                    <a:gd name="T6" fmla="*/ 493 w 825"/>
                    <a:gd name="T7" fmla="*/ 122 h 123"/>
                    <a:gd name="T8" fmla="*/ 0 w 825"/>
                    <a:gd name="T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5" h="123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824" y="122"/>
                      </a:lnTo>
                      <a:lnTo>
                        <a:pt x="493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2" name="Group 30">
                <a:extLst>
                  <a:ext uri="{FF2B5EF4-FFF2-40B4-BE49-F238E27FC236}">
                    <a16:creationId xmlns:a16="http://schemas.microsoft.com/office/drawing/2014/main" xmlns="" id="{D25DFC8C-2296-5B95-8CF0-79F4F48315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5" y="1368"/>
                <a:ext cx="3794" cy="2197"/>
                <a:chOff x="1095" y="1368"/>
                <a:chExt cx="3794" cy="2197"/>
              </a:xfrm>
            </p:grpSpPr>
            <p:sp>
              <p:nvSpPr>
                <p:cNvPr id="13" name="Freeform 19">
                  <a:extLst>
                    <a:ext uri="{FF2B5EF4-FFF2-40B4-BE49-F238E27FC236}">
                      <a16:creationId xmlns:a16="http://schemas.microsoft.com/office/drawing/2014/main" xmlns="" id="{35D0C14F-80BF-46A6-7A0C-317D7919E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" y="3198"/>
                  <a:ext cx="495" cy="367"/>
                </a:xfrm>
                <a:custGeom>
                  <a:avLst/>
                  <a:gdLst>
                    <a:gd name="T0" fmla="*/ 0 w 495"/>
                    <a:gd name="T1" fmla="*/ 0 h 367"/>
                    <a:gd name="T2" fmla="*/ 494 w 495"/>
                    <a:gd name="T3" fmla="*/ 122 h 367"/>
                    <a:gd name="T4" fmla="*/ 494 w 495"/>
                    <a:gd name="T5" fmla="*/ 366 h 367"/>
                    <a:gd name="T6" fmla="*/ 0 w 495"/>
                    <a:gd name="T7" fmla="*/ 244 h 367"/>
                    <a:gd name="T8" fmla="*/ 0 w 49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5" h="367">
                      <a:moveTo>
                        <a:pt x="0" y="0"/>
                      </a:moveTo>
                      <a:lnTo>
                        <a:pt x="494" y="122"/>
                      </a:lnTo>
                      <a:lnTo>
                        <a:pt x="494" y="366"/>
                      </a:ln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" name="Freeform 20">
                  <a:extLst>
                    <a:ext uri="{FF2B5EF4-FFF2-40B4-BE49-F238E27FC236}">
                      <a16:creationId xmlns:a16="http://schemas.microsoft.com/office/drawing/2014/main" xmlns="" id="{F1FE6D79-7E42-DCA8-EC1E-997E67E58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6" y="3015"/>
                  <a:ext cx="494" cy="306"/>
                </a:xfrm>
                <a:custGeom>
                  <a:avLst/>
                  <a:gdLst>
                    <a:gd name="T0" fmla="*/ 0 w 494"/>
                    <a:gd name="T1" fmla="*/ 0 h 306"/>
                    <a:gd name="T2" fmla="*/ 0 w 494"/>
                    <a:gd name="T3" fmla="*/ 182 h 306"/>
                    <a:gd name="T4" fmla="*/ 493 w 494"/>
                    <a:gd name="T5" fmla="*/ 305 h 306"/>
                    <a:gd name="T6" fmla="*/ 493 w 494"/>
                    <a:gd name="T7" fmla="*/ 121 h 306"/>
                    <a:gd name="T8" fmla="*/ 0 w 494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4" h="306">
                      <a:moveTo>
                        <a:pt x="0" y="0"/>
                      </a:moveTo>
                      <a:lnTo>
                        <a:pt x="0" y="182"/>
                      </a:lnTo>
                      <a:lnTo>
                        <a:pt x="493" y="305"/>
                      </a:lnTo>
                      <a:lnTo>
                        <a:pt x="493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Freeform 21">
                  <a:extLst>
                    <a:ext uri="{FF2B5EF4-FFF2-40B4-BE49-F238E27FC236}">
                      <a16:creationId xmlns:a16="http://schemas.microsoft.com/office/drawing/2014/main" xmlns="" id="{E411A1D7-5A70-8080-79D6-EA2D26B16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" y="2832"/>
                  <a:ext cx="495" cy="305"/>
                </a:xfrm>
                <a:custGeom>
                  <a:avLst/>
                  <a:gdLst>
                    <a:gd name="T0" fmla="*/ 0 w 495"/>
                    <a:gd name="T1" fmla="*/ 0 h 305"/>
                    <a:gd name="T2" fmla="*/ 0 w 495"/>
                    <a:gd name="T3" fmla="*/ 183 h 305"/>
                    <a:gd name="T4" fmla="*/ 494 w 495"/>
                    <a:gd name="T5" fmla="*/ 304 h 305"/>
                    <a:gd name="T6" fmla="*/ 494 w 495"/>
                    <a:gd name="T7" fmla="*/ 122 h 305"/>
                    <a:gd name="T8" fmla="*/ 0 w 495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5" h="305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494" y="304"/>
                      </a:lnTo>
                      <a:lnTo>
                        <a:pt x="494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Freeform 22">
                  <a:extLst>
                    <a:ext uri="{FF2B5EF4-FFF2-40B4-BE49-F238E27FC236}">
                      <a16:creationId xmlns:a16="http://schemas.microsoft.com/office/drawing/2014/main" xmlns="" id="{58B6EB13-7D7B-C4FC-EE31-7C5301D84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2649"/>
                  <a:ext cx="496" cy="306"/>
                </a:xfrm>
                <a:custGeom>
                  <a:avLst/>
                  <a:gdLst>
                    <a:gd name="T0" fmla="*/ 0 w 496"/>
                    <a:gd name="T1" fmla="*/ 0 h 306"/>
                    <a:gd name="T2" fmla="*/ 0 w 496"/>
                    <a:gd name="T3" fmla="*/ 182 h 306"/>
                    <a:gd name="T4" fmla="*/ 495 w 496"/>
                    <a:gd name="T5" fmla="*/ 305 h 306"/>
                    <a:gd name="T6" fmla="*/ 495 w 496"/>
                    <a:gd name="T7" fmla="*/ 121 h 306"/>
                    <a:gd name="T8" fmla="*/ 0 w 496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6" h="306">
                      <a:moveTo>
                        <a:pt x="0" y="0"/>
                      </a:moveTo>
                      <a:lnTo>
                        <a:pt x="0" y="182"/>
                      </a:lnTo>
                      <a:lnTo>
                        <a:pt x="495" y="305"/>
                      </a:lnTo>
                      <a:lnTo>
                        <a:pt x="495" y="1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" name="Freeform 23">
                  <a:extLst>
                    <a:ext uri="{FF2B5EF4-FFF2-40B4-BE49-F238E27FC236}">
                      <a16:creationId xmlns:a16="http://schemas.microsoft.com/office/drawing/2014/main" xmlns="" id="{3FC87F6B-48E5-908A-BC0D-B2B803A9F7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3" y="2466"/>
                  <a:ext cx="497" cy="305"/>
                </a:xfrm>
                <a:custGeom>
                  <a:avLst/>
                  <a:gdLst>
                    <a:gd name="T0" fmla="*/ 0 w 497"/>
                    <a:gd name="T1" fmla="*/ 0 h 305"/>
                    <a:gd name="T2" fmla="*/ 0 w 497"/>
                    <a:gd name="T3" fmla="*/ 183 h 305"/>
                    <a:gd name="T4" fmla="*/ 496 w 497"/>
                    <a:gd name="T5" fmla="*/ 304 h 305"/>
                    <a:gd name="T6" fmla="*/ 496 w 497"/>
                    <a:gd name="T7" fmla="*/ 122 h 305"/>
                    <a:gd name="T8" fmla="*/ 0 w 497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7" h="305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496" y="304"/>
                      </a:lnTo>
                      <a:lnTo>
                        <a:pt x="496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" name="Freeform 24">
                  <a:extLst>
                    <a:ext uri="{FF2B5EF4-FFF2-40B4-BE49-F238E27FC236}">
                      <a16:creationId xmlns:a16="http://schemas.microsoft.com/office/drawing/2014/main" xmlns="" id="{9F8B71E6-EFC8-14D6-7ABF-048DBF2AA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" y="2283"/>
                  <a:ext cx="496" cy="306"/>
                </a:xfrm>
                <a:custGeom>
                  <a:avLst/>
                  <a:gdLst>
                    <a:gd name="T0" fmla="*/ 0 w 496"/>
                    <a:gd name="T1" fmla="*/ 183 h 306"/>
                    <a:gd name="T2" fmla="*/ 495 w 496"/>
                    <a:gd name="T3" fmla="*/ 305 h 306"/>
                    <a:gd name="T4" fmla="*/ 495 w 496"/>
                    <a:gd name="T5" fmla="*/ 122 h 306"/>
                    <a:gd name="T6" fmla="*/ 0 w 496"/>
                    <a:gd name="T7" fmla="*/ 0 h 306"/>
                    <a:gd name="T8" fmla="*/ 0 w 496"/>
                    <a:gd name="T9" fmla="*/ 183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6" h="306">
                      <a:moveTo>
                        <a:pt x="0" y="183"/>
                      </a:moveTo>
                      <a:lnTo>
                        <a:pt x="495" y="305"/>
                      </a:lnTo>
                      <a:lnTo>
                        <a:pt x="495" y="122"/>
                      </a:lnTo>
                      <a:lnTo>
                        <a:pt x="0" y="0"/>
                      </a:lnTo>
                      <a:lnTo>
                        <a:pt x="0" y="183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" name="Freeform 25">
                  <a:extLst>
                    <a:ext uri="{FF2B5EF4-FFF2-40B4-BE49-F238E27FC236}">
                      <a16:creationId xmlns:a16="http://schemas.microsoft.com/office/drawing/2014/main" xmlns="" id="{63F5BFD7-A4FD-C09A-3CC6-B0A89CC18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3" y="2100"/>
                  <a:ext cx="496" cy="305"/>
                </a:xfrm>
                <a:custGeom>
                  <a:avLst/>
                  <a:gdLst>
                    <a:gd name="T0" fmla="*/ 0 w 496"/>
                    <a:gd name="T1" fmla="*/ 0 h 305"/>
                    <a:gd name="T2" fmla="*/ 0 w 496"/>
                    <a:gd name="T3" fmla="*/ 182 h 305"/>
                    <a:gd name="T4" fmla="*/ 495 w 496"/>
                    <a:gd name="T5" fmla="*/ 304 h 305"/>
                    <a:gd name="T6" fmla="*/ 495 w 496"/>
                    <a:gd name="T7" fmla="*/ 122 h 305"/>
                    <a:gd name="T8" fmla="*/ 0 w 496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6" h="305">
                      <a:moveTo>
                        <a:pt x="0" y="0"/>
                      </a:moveTo>
                      <a:lnTo>
                        <a:pt x="0" y="182"/>
                      </a:lnTo>
                      <a:lnTo>
                        <a:pt x="495" y="304"/>
                      </a:lnTo>
                      <a:lnTo>
                        <a:pt x="495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" name="Freeform 26">
                  <a:extLst>
                    <a:ext uri="{FF2B5EF4-FFF2-40B4-BE49-F238E27FC236}">
                      <a16:creationId xmlns:a16="http://schemas.microsoft.com/office/drawing/2014/main" xmlns="" id="{18319A82-94C0-692E-2FD8-90084018C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4" y="1917"/>
                  <a:ext cx="495" cy="306"/>
                </a:xfrm>
                <a:custGeom>
                  <a:avLst/>
                  <a:gdLst>
                    <a:gd name="T0" fmla="*/ 0 w 495"/>
                    <a:gd name="T1" fmla="*/ 0 h 306"/>
                    <a:gd name="T2" fmla="*/ 0 w 495"/>
                    <a:gd name="T3" fmla="*/ 183 h 306"/>
                    <a:gd name="T4" fmla="*/ 494 w 495"/>
                    <a:gd name="T5" fmla="*/ 305 h 306"/>
                    <a:gd name="T6" fmla="*/ 494 w 495"/>
                    <a:gd name="T7" fmla="*/ 122 h 306"/>
                    <a:gd name="T8" fmla="*/ 0 w 495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5" h="306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494" y="305"/>
                      </a:lnTo>
                      <a:lnTo>
                        <a:pt x="494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" name="Freeform 27">
                  <a:extLst>
                    <a:ext uri="{FF2B5EF4-FFF2-40B4-BE49-F238E27FC236}">
                      <a16:creationId xmlns:a16="http://schemas.microsoft.com/office/drawing/2014/main" xmlns="" id="{C4B1CC33-64A9-4DFC-DE5D-B32C888AE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1734"/>
                  <a:ext cx="494" cy="305"/>
                </a:xfrm>
                <a:custGeom>
                  <a:avLst/>
                  <a:gdLst>
                    <a:gd name="T0" fmla="*/ 0 w 494"/>
                    <a:gd name="T1" fmla="*/ 0 h 305"/>
                    <a:gd name="T2" fmla="*/ 0 w 494"/>
                    <a:gd name="T3" fmla="*/ 182 h 305"/>
                    <a:gd name="T4" fmla="*/ 493 w 494"/>
                    <a:gd name="T5" fmla="*/ 304 h 305"/>
                    <a:gd name="T6" fmla="*/ 493 w 494"/>
                    <a:gd name="T7" fmla="*/ 122 h 305"/>
                    <a:gd name="T8" fmla="*/ 0 w 494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4" h="305">
                      <a:moveTo>
                        <a:pt x="0" y="0"/>
                      </a:moveTo>
                      <a:lnTo>
                        <a:pt x="0" y="182"/>
                      </a:lnTo>
                      <a:lnTo>
                        <a:pt x="493" y="304"/>
                      </a:lnTo>
                      <a:lnTo>
                        <a:pt x="493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" name="Freeform 28">
                  <a:extLst>
                    <a:ext uri="{FF2B5EF4-FFF2-40B4-BE49-F238E27FC236}">
                      <a16:creationId xmlns:a16="http://schemas.microsoft.com/office/drawing/2014/main" xmlns="" id="{F6881A07-BA42-3AE6-18C4-855BD9374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3" y="1551"/>
                  <a:ext cx="496" cy="306"/>
                </a:xfrm>
                <a:custGeom>
                  <a:avLst/>
                  <a:gdLst>
                    <a:gd name="T0" fmla="*/ 0 w 496"/>
                    <a:gd name="T1" fmla="*/ 0 h 306"/>
                    <a:gd name="T2" fmla="*/ 0 w 496"/>
                    <a:gd name="T3" fmla="*/ 183 h 306"/>
                    <a:gd name="T4" fmla="*/ 495 w 496"/>
                    <a:gd name="T5" fmla="*/ 305 h 306"/>
                    <a:gd name="T6" fmla="*/ 495 w 496"/>
                    <a:gd name="T7" fmla="*/ 122 h 306"/>
                    <a:gd name="T8" fmla="*/ 0 w 496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6" h="306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495" y="305"/>
                      </a:lnTo>
                      <a:lnTo>
                        <a:pt x="495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" name="Freeform 29">
                  <a:extLst>
                    <a:ext uri="{FF2B5EF4-FFF2-40B4-BE49-F238E27FC236}">
                      <a16:creationId xmlns:a16="http://schemas.microsoft.com/office/drawing/2014/main" xmlns="" id="{0E309B96-57F7-D794-AFFB-6675DA0DD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368"/>
                  <a:ext cx="495" cy="305"/>
                </a:xfrm>
                <a:custGeom>
                  <a:avLst/>
                  <a:gdLst>
                    <a:gd name="T0" fmla="*/ 0 w 495"/>
                    <a:gd name="T1" fmla="*/ 0 h 305"/>
                    <a:gd name="T2" fmla="*/ 0 w 495"/>
                    <a:gd name="T3" fmla="*/ 182 h 305"/>
                    <a:gd name="T4" fmla="*/ 494 w 495"/>
                    <a:gd name="T5" fmla="*/ 304 h 305"/>
                    <a:gd name="T6" fmla="*/ 494 w 495"/>
                    <a:gd name="T7" fmla="*/ 122 h 305"/>
                    <a:gd name="T8" fmla="*/ 0 w 495"/>
                    <a:gd name="T9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5" h="305">
                      <a:moveTo>
                        <a:pt x="0" y="0"/>
                      </a:moveTo>
                      <a:lnTo>
                        <a:pt x="0" y="182"/>
                      </a:lnTo>
                      <a:lnTo>
                        <a:pt x="494" y="304"/>
                      </a:lnTo>
                      <a:lnTo>
                        <a:pt x="494" y="1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35" name="AutoShape 33">
            <a:extLst>
              <a:ext uri="{FF2B5EF4-FFF2-40B4-BE49-F238E27FC236}">
                <a16:creationId xmlns:a16="http://schemas.microsoft.com/office/drawing/2014/main" xmlns="" id="{DB050700-B982-E27C-E79E-75AD14B0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5321300"/>
            <a:ext cx="1339850" cy="4254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비정규형</a:t>
            </a:r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xmlns="" id="{366B121A-D6C3-BF00-F188-900EF052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1" y="4425950"/>
            <a:ext cx="1339850" cy="4254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차정규형</a:t>
            </a:r>
          </a:p>
        </p:txBody>
      </p:sp>
      <p:sp>
        <p:nvSpPr>
          <p:cNvPr id="37" name="AutoShape 35">
            <a:extLst>
              <a:ext uri="{FF2B5EF4-FFF2-40B4-BE49-F238E27FC236}">
                <a16:creationId xmlns:a16="http://schemas.microsoft.com/office/drawing/2014/main" xmlns="" id="{9D5B95A5-76FD-FB05-56E9-AE74F5AB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587750"/>
            <a:ext cx="1339850" cy="4254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차정규형</a:t>
            </a:r>
          </a:p>
        </p:txBody>
      </p:sp>
      <p:sp>
        <p:nvSpPr>
          <p:cNvPr id="38" name="AutoShape 36">
            <a:extLst>
              <a:ext uri="{FF2B5EF4-FFF2-40B4-BE49-F238E27FC236}">
                <a16:creationId xmlns:a16="http://schemas.microsoft.com/office/drawing/2014/main" xmlns="" id="{8ED7948F-CBD5-706F-3F36-5AD3390D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787650"/>
            <a:ext cx="1339850" cy="4254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차정규형</a:t>
            </a:r>
          </a:p>
        </p:txBody>
      </p:sp>
      <p:sp>
        <p:nvSpPr>
          <p:cNvPr id="39" name="AutoShape 37">
            <a:extLst>
              <a:ext uri="{FF2B5EF4-FFF2-40B4-BE49-F238E27FC236}">
                <a16:creationId xmlns:a16="http://schemas.microsoft.com/office/drawing/2014/main" xmlns="" id="{8602605D-EE0E-74E2-EC92-5283561D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1968500"/>
            <a:ext cx="1339850" cy="425450"/>
          </a:xfrm>
          <a:prstGeom prst="roundRect">
            <a:avLst>
              <a:gd name="adj" fmla="val 1249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차정규형</a:t>
            </a:r>
          </a:p>
        </p:txBody>
      </p:sp>
      <p:sp>
        <p:nvSpPr>
          <p:cNvPr id="40" name="AutoShape 38">
            <a:extLst>
              <a:ext uri="{FF2B5EF4-FFF2-40B4-BE49-F238E27FC236}">
                <a16:creationId xmlns:a16="http://schemas.microsoft.com/office/drawing/2014/main" xmlns="" id="{C401A640-33A2-FBD8-11F4-2CD1FE55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4978400"/>
            <a:ext cx="730250" cy="311150"/>
          </a:xfrm>
          <a:prstGeom prst="leftArrow">
            <a:avLst>
              <a:gd name="adj1" fmla="val 50000"/>
              <a:gd name="adj2" fmla="val 11733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xmlns="" id="{EDAAC8AA-997F-7C02-FE20-617A3652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40200"/>
            <a:ext cx="730250" cy="311150"/>
          </a:xfrm>
          <a:prstGeom prst="leftArrow">
            <a:avLst>
              <a:gd name="adj1" fmla="val 50000"/>
              <a:gd name="adj2" fmla="val 11733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AutoShape 40">
            <a:extLst>
              <a:ext uri="{FF2B5EF4-FFF2-40B4-BE49-F238E27FC236}">
                <a16:creationId xmlns:a16="http://schemas.microsoft.com/office/drawing/2014/main" xmlns="" id="{9B5A9D0B-211C-6C59-E41A-606EA7E8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187700"/>
            <a:ext cx="730250" cy="311150"/>
          </a:xfrm>
          <a:prstGeom prst="rightArrow">
            <a:avLst>
              <a:gd name="adj1" fmla="val 50000"/>
              <a:gd name="adj2" fmla="val 11735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AutoShape 41">
            <a:extLst>
              <a:ext uri="{FF2B5EF4-FFF2-40B4-BE49-F238E27FC236}">
                <a16:creationId xmlns:a16="http://schemas.microsoft.com/office/drawing/2014/main" xmlns="" id="{7DBE513B-CD78-8B55-9FF8-180F70B7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2425700"/>
            <a:ext cx="730250" cy="311150"/>
          </a:xfrm>
          <a:prstGeom prst="rightArrow">
            <a:avLst>
              <a:gd name="adj1" fmla="val 50000"/>
              <a:gd name="adj2" fmla="val 11735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xmlns="" id="{9C0ABE95-B4B6-10C1-FC1F-20CE57D8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4984750"/>
            <a:ext cx="4235134" cy="37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"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또는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복수값을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갖는 속성의 제거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xmlns="" id="{22735AA9-6DB8-8BFE-1691-DB26904D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4194175"/>
            <a:ext cx="424314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2."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기본키에 종속되지 않는 속성의 제거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기본키의 일부에 종속되는 속성의 제거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xmlns="" id="{76869CF0-A7A2-3F4B-1D62-D930C14E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952750"/>
            <a:ext cx="2691442" cy="56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."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기본키가 아닌 속성에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종속적인 속성의 제거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xmlns="" id="{CA25F37D-B137-BCFE-B110-7F5D5946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114550"/>
            <a:ext cx="2691442" cy="56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."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속성값에 따라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선택적인 속성의 제거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xmlns="" val="66949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98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차 정규화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반복 또는 복수의 속성값을 갖는 속성들을 다른 엔티티로 구분</a:t>
            </a:r>
            <a:endParaRPr lang="ko-KR" alt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722F2CE1-86B9-2248-C44B-A42ACF91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711" y="2368550"/>
            <a:ext cx="750887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기술코드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CEF0B474-610E-6264-D624-59976119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711" y="3051175"/>
            <a:ext cx="75088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IO14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5638DDA6-CC93-6B31-DA8F-26570BB4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98" y="2368550"/>
            <a:ext cx="901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xmlns="" id="{BE4B9AD4-DF86-5290-8CD5-72A83283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98" y="3051175"/>
            <a:ext cx="9017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1,230,000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1,350,000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1,110,000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1,650,000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8D7E95E5-F01B-75DF-1763-9B392D36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298" y="2368550"/>
            <a:ext cx="9779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xmlns="" id="{3DC9B3B3-5615-1E9E-BD3D-8C1CB0DA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298" y="3051175"/>
            <a:ext cx="9779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인터뷰능력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인터뷰능력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인터뷰능력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</a:t>
            </a:r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xmlns="" id="{74A9CA01-ABD9-810B-52F9-FC6F89D4E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148" y="5715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xmlns="" id="{5E1F5BC1-FBD0-C3BF-9205-02B07966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523" y="5688013"/>
            <a:ext cx="96661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그룹</a:t>
            </a: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xmlns="" id="{E62F588B-D925-6B0C-45CB-57BCC792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98" y="2368550"/>
            <a:ext cx="4445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xmlns="" id="{D75EF786-89B6-D2AF-5D82-71CD526E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98" y="3051175"/>
            <a:ext cx="4445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xmlns="" id="{1FAC1799-7184-9CB9-1292-6B0D954D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98" y="2368550"/>
            <a:ext cx="5969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xmlns="" id="{855F5B4B-20FA-58BF-3CFB-94BE0F8C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98" y="3051175"/>
            <a:ext cx="5969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이수일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심순애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성춘향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xmlns="" id="{3F20FB87-CD6F-E3E2-5AA8-12D3BFCE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" y="2368550"/>
            <a:ext cx="69215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xmlns="" id="{78FC7CAE-5107-3977-9281-39596EB6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" y="3051175"/>
            <a:ext cx="69215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xmlns="" id="{C2AC28F0-109B-7812-61FC-CCEC4426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" y="2039938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xmlns="" id="{6753E573-A7F3-7B29-0460-C76464D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698" y="2368550"/>
            <a:ext cx="7493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xmlns="" id="{87DC6058-36DB-619A-B0EC-A560A4BB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698" y="3051175"/>
            <a:ext cx="7493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MN25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MN25</a:t>
            </a:r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xmlns="" id="{35DB10AD-ABA8-2D4C-A891-B923488F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98" y="2368550"/>
            <a:ext cx="520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xmlns="" id="{87BDB604-0134-0B75-0519-100FDD60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98" y="3051175"/>
            <a:ext cx="5207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MD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DBT</a:t>
            </a:r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xmlns="" id="{D26BFFA4-3BAD-6E80-55A9-8A2516ED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448" y="2368550"/>
            <a:ext cx="69215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xmlns="" id="{05607FCF-28FF-3278-8E1E-95D30CE8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448" y="3051175"/>
            <a:ext cx="69215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xmlns="" id="{46C8A4B5-3F8F-EB97-CDF4-5843B66E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311" y="2368550"/>
            <a:ext cx="674687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기술레벨</a:t>
            </a: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xmlns="" id="{56BDE673-E837-9535-496F-6AF6212D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311" y="3051175"/>
            <a:ext cx="67468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xmlns="" id="{10E53D44-0C3E-D501-3D7F-3DD0DBD5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86" y="203993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사원기술</a:t>
            </a:r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xmlns="" id="{D5E77E5D-F4CD-487C-07B5-1F83361E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8" y="2368550"/>
            <a:ext cx="673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직무명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xmlns="" id="{D87D5D74-BE00-FE22-B451-D83EE9A6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8" y="3051175"/>
            <a:ext cx="6731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</a:t>
            </a:r>
          </a:p>
        </p:txBody>
      </p:sp>
      <p:sp>
        <p:nvSpPr>
          <p:cNvPr id="74" name="Rectangle 31">
            <a:extLst>
              <a:ext uri="{FF2B5EF4-FFF2-40B4-BE49-F238E27FC236}">
                <a16:creationId xmlns:a16="http://schemas.microsoft.com/office/drawing/2014/main" xmlns="" id="{78D6B84B-92C9-CE84-B0E9-5C82B3CE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36" y="2368550"/>
            <a:ext cx="695325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할당량</a:t>
            </a:r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xmlns="" id="{CBB68BE0-E8E1-D648-A369-96FC2C18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36" y="3051175"/>
            <a:ext cx="69532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xmlns="" val="2434306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7F56927-CD2F-024C-EC86-38BA245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758" y="6096504"/>
            <a:ext cx="2057400" cy="365125"/>
          </a:xfrm>
        </p:spPr>
        <p:txBody>
          <a:bodyPr/>
          <a:lstStyle/>
          <a:p>
            <a:fld id="{E55D0914-81C5-4053-AFAC-D825F3CE62F4}" type="slidenum">
              <a:rPr lang="ko-KR" altLang="en-US" smtClean="0">
                <a:latin typeface="+mj-lt"/>
              </a:rPr>
              <a:pPr/>
              <a:t>99</a:t>
            </a:fld>
            <a:endParaRPr lang="ko-KR" altLang="en-US" dirty="0">
              <a:latin typeface="+mj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F64259-ECFE-7D50-2F48-8CE827D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모형 통합</a:t>
            </a:r>
            <a:r>
              <a:rPr lang="en-US" altLang="ko-KR" dirty="0"/>
              <a:t>(LDM5)</a:t>
            </a:r>
            <a:endParaRPr lang="ko-KR" altLang="en-US" dirty="0"/>
          </a:p>
        </p:txBody>
      </p:sp>
      <p:sp>
        <p:nvSpPr>
          <p:cNvPr id="42" name="텍스트 개체 틀 4">
            <a:extLst>
              <a:ext uri="{FF2B5EF4-FFF2-40B4-BE49-F238E27FC236}">
                <a16:creationId xmlns:a16="http://schemas.microsoft.com/office/drawing/2014/main" xmlns="" id="{96E9A17A-0F43-8574-5B60-31D11F142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0" y="578933"/>
            <a:ext cx="8928546" cy="473804"/>
          </a:xfrm>
        </p:spPr>
        <p:txBody>
          <a:bodyPr anchor="ctr"/>
          <a:lstStyle/>
          <a:p>
            <a:r>
              <a:rPr lang="en-US" altLang="ko-KR" dirty="0"/>
              <a:t>2</a:t>
            </a:r>
            <a:r>
              <a:rPr lang="ko-KR" altLang="en-US" dirty="0"/>
              <a:t>차 정규화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016D09-0090-30B2-9DAA-A612DFC5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9AA0521-C3AE-7DBF-59AF-5A7CCE8F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1B077255-9D34-EB65-8E10-89427ACAA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기본키에 종속되지 않는 속성의 제거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(</a:t>
            </a:r>
            <a:r>
              <a:rPr lang="ko-KR" altLang="en-US" sz="2000" b="1" dirty="0"/>
              <a:t>기본키의 일부에 종속되는 속성의 제거</a:t>
            </a:r>
            <a:r>
              <a:rPr lang="en-US" altLang="ko-KR" sz="2000" b="1" dirty="0"/>
              <a:t>) - Partial Dependency</a:t>
            </a:r>
            <a:endParaRPr lang="ko-KR" altLang="en-US" b="1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FB0BF289-C301-8EA1-61E3-48CAE67B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2268538"/>
            <a:ext cx="110927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사원기술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ED6AF147-7F62-DD2D-3053-9E27189B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3" y="2597150"/>
            <a:ext cx="850900" cy="403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기술코드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C8DAB212-8003-13DB-932F-3FC931A6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3" y="3127375"/>
            <a:ext cx="850900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IO13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IO14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F2868EFF-9F06-A523-F474-0EA9D7379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597150"/>
            <a:ext cx="1106487" cy="40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B4B1E247-4A0C-C5F5-BF5D-C1865A528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127375"/>
            <a:ext cx="110648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인터뷰능력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7A0FFB87-C35B-392B-3D15-1D76270F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597150"/>
            <a:ext cx="841375" cy="403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3FF633D9-296F-E4CB-1427-C77C854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127375"/>
            <a:ext cx="841375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215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5BDF6AB9-F8F2-83F1-C83C-06F48D49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2597150"/>
            <a:ext cx="820737" cy="40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기술레벨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DA28666A-6FB0-A028-4D94-8E44884C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3127375"/>
            <a:ext cx="820737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FE10B2B0-047E-1AA1-96B4-97FA0140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597150"/>
            <a:ext cx="912812" cy="403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기술코드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xmlns="" id="{69EA1CDD-2CCE-5B52-A98F-540289D4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127375"/>
            <a:ext cx="912812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IO11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IO13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IO12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IO14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C3D83A4F-020B-D7B8-FC45-657950AA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2268538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xmlns="" val="302550848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dirty="0" smtClean="0">
            <a:latin typeface="+mj-lt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기본 디자인">
  <a:themeElements>
    <a:clrScheme name="2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1079500" algn="l"/>
          </a:tabLst>
          <a:defRPr kumimoji="1" lang="ko-KR" alt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  <a:ea typeface="새굴림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사본 - shell_scripts_박상현</Template>
  <TotalTime>6971</TotalTime>
  <Words>5640</Words>
  <Application>Microsoft Office PowerPoint</Application>
  <PresentationFormat>화면 슬라이드 쇼(4:3)</PresentationFormat>
  <Paragraphs>2494</Paragraphs>
  <Slides>113</Slides>
  <Notes>106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113</vt:i4>
      </vt:variant>
    </vt:vector>
  </HeadingPairs>
  <TitlesOfParts>
    <vt:vector size="115" baseType="lpstr">
      <vt:lpstr>디자인 사용자 지정</vt:lpstr>
      <vt:lpstr>2_기본 디자인</vt:lpstr>
      <vt:lpstr>데이터 모델링</vt:lpstr>
      <vt:lpstr>슬라이드 2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1. 업무영역분석(BAA)</vt:lpstr>
      <vt:lpstr>   2. 논리적   데이터모델링  개요</vt:lpstr>
      <vt:lpstr>2. 논리적 데이터모델링 개요(LDM0)</vt:lpstr>
      <vt:lpstr>2. 논리적 데이터모델링 개요(LDM0)</vt:lpstr>
      <vt:lpstr>2. 논리적 데이터모델링 개요(LDM0)</vt:lpstr>
      <vt:lpstr>2. 논리적 데이터모델링 개요(LDM0)</vt:lpstr>
      <vt:lpstr>2. 논리적 데이터모델링 개요(LDM0)</vt:lpstr>
      <vt:lpstr>   3. 데이터모형       토대 구축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3. 데이터모형 토대 구축(LDM1)</vt:lpstr>
      <vt:lpstr>   4. 엔티티 별        식별자 정의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4. 엔티티 별 식별자 정의(LDM2)</vt:lpstr>
      <vt:lpstr>   5. 데이터 모형       상세화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5. 데이터 모형 상세화(LDM3)</vt:lpstr>
      <vt:lpstr>   6. 데이터 모형       통합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  <vt:lpstr>6. 데이터 모형 통합(LDM5)</vt:lpstr>
    </vt:vector>
  </TitlesOfParts>
  <Company>(주)하늘정보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김정식</dc:creator>
  <cp:lastModifiedBy>12192127</cp:lastModifiedBy>
  <cp:revision>1144</cp:revision>
  <dcterms:created xsi:type="dcterms:W3CDTF">2001-09-10T01:02:36Z</dcterms:created>
  <dcterms:modified xsi:type="dcterms:W3CDTF">2022-11-10T08:22:55Z</dcterms:modified>
</cp:coreProperties>
</file>