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</p:sldMasterIdLst>
  <p:notesMasterIdLst>
    <p:notesMasterId r:id="rId90"/>
  </p:notesMasterIdLst>
  <p:handoutMasterIdLst>
    <p:handoutMasterId r:id="rId91"/>
  </p:handoutMasterIdLst>
  <p:sldIdLst>
    <p:sldId id="256" r:id="rId7"/>
    <p:sldId id="413" r:id="rId8"/>
    <p:sldId id="328" r:id="rId9"/>
    <p:sldId id="415" r:id="rId10"/>
    <p:sldId id="338" r:id="rId11"/>
    <p:sldId id="339" r:id="rId12"/>
    <p:sldId id="392" r:id="rId13"/>
    <p:sldId id="329" r:id="rId14"/>
    <p:sldId id="330" r:id="rId15"/>
    <p:sldId id="331" r:id="rId16"/>
    <p:sldId id="332" r:id="rId17"/>
    <p:sldId id="333" r:id="rId18"/>
    <p:sldId id="341" r:id="rId19"/>
    <p:sldId id="342" r:id="rId20"/>
    <p:sldId id="343" r:id="rId21"/>
    <p:sldId id="344" r:id="rId22"/>
    <p:sldId id="345" r:id="rId23"/>
    <p:sldId id="346" r:id="rId24"/>
    <p:sldId id="354" r:id="rId25"/>
    <p:sldId id="347" r:id="rId26"/>
    <p:sldId id="348" r:id="rId27"/>
    <p:sldId id="349" r:id="rId28"/>
    <p:sldId id="350" r:id="rId29"/>
    <p:sldId id="363" r:id="rId30"/>
    <p:sldId id="417" r:id="rId31"/>
    <p:sldId id="353" r:id="rId32"/>
    <p:sldId id="355" r:id="rId33"/>
    <p:sldId id="357" r:id="rId34"/>
    <p:sldId id="358" r:id="rId35"/>
    <p:sldId id="359" r:id="rId36"/>
    <p:sldId id="360" r:id="rId37"/>
    <p:sldId id="361" r:id="rId38"/>
    <p:sldId id="362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418" r:id="rId48"/>
    <p:sldId id="372" r:id="rId49"/>
    <p:sldId id="373" r:id="rId50"/>
    <p:sldId id="374" r:id="rId51"/>
    <p:sldId id="380" r:id="rId52"/>
    <p:sldId id="383" r:id="rId53"/>
    <p:sldId id="381" r:id="rId54"/>
    <p:sldId id="382" r:id="rId55"/>
    <p:sldId id="384" r:id="rId56"/>
    <p:sldId id="375" r:id="rId57"/>
    <p:sldId id="376" r:id="rId58"/>
    <p:sldId id="377" r:id="rId59"/>
    <p:sldId id="378" r:id="rId60"/>
    <p:sldId id="379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419" r:id="rId69"/>
    <p:sldId id="404" r:id="rId70"/>
    <p:sldId id="405" r:id="rId71"/>
    <p:sldId id="406" r:id="rId72"/>
    <p:sldId id="407" r:id="rId73"/>
    <p:sldId id="408" r:id="rId74"/>
    <p:sldId id="409" r:id="rId75"/>
    <p:sldId id="411" r:id="rId76"/>
    <p:sldId id="410" r:id="rId77"/>
    <p:sldId id="412" r:id="rId78"/>
    <p:sldId id="393" r:id="rId79"/>
    <p:sldId id="395" r:id="rId80"/>
    <p:sldId id="394" r:id="rId81"/>
    <p:sldId id="396" r:id="rId82"/>
    <p:sldId id="399" r:id="rId83"/>
    <p:sldId id="398" r:id="rId84"/>
    <p:sldId id="400" r:id="rId85"/>
    <p:sldId id="397" r:id="rId86"/>
    <p:sldId id="401" r:id="rId87"/>
    <p:sldId id="403" r:id="rId88"/>
    <p:sldId id="414" r:id="rId89"/>
  </p:sldIdLst>
  <p:sldSz cx="9906000" cy="6858000" type="A4"/>
  <p:notesSz cx="6858000" cy="9144000"/>
  <p:defaultTextStyle>
    <a:defPPr>
      <a:defRPr lang="ko-KR"/>
    </a:defPPr>
    <a:lvl1pPr algn="ctr" rtl="0" fontAlgn="base" latinLnBrk="1">
      <a:lnSpc>
        <a:spcPct val="130000"/>
      </a:lnSpc>
      <a:spcBef>
        <a:spcPct val="50000"/>
      </a:spcBef>
      <a:spcAft>
        <a:spcPct val="0"/>
      </a:spcAft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1pPr>
    <a:lvl2pPr marL="457200" algn="ctr" rtl="0" fontAlgn="base" latinLnBrk="1">
      <a:lnSpc>
        <a:spcPct val="130000"/>
      </a:lnSpc>
      <a:spcBef>
        <a:spcPct val="50000"/>
      </a:spcBef>
      <a:spcAft>
        <a:spcPct val="0"/>
      </a:spcAft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2pPr>
    <a:lvl3pPr marL="914400" algn="ctr" rtl="0" fontAlgn="base" latinLnBrk="1">
      <a:lnSpc>
        <a:spcPct val="130000"/>
      </a:lnSpc>
      <a:spcBef>
        <a:spcPct val="50000"/>
      </a:spcBef>
      <a:spcAft>
        <a:spcPct val="0"/>
      </a:spcAft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3pPr>
    <a:lvl4pPr marL="1371600" algn="ctr" rtl="0" fontAlgn="base" latinLnBrk="1">
      <a:lnSpc>
        <a:spcPct val="130000"/>
      </a:lnSpc>
      <a:spcBef>
        <a:spcPct val="50000"/>
      </a:spcBef>
      <a:spcAft>
        <a:spcPct val="0"/>
      </a:spcAft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4pPr>
    <a:lvl5pPr marL="1828800" algn="ctr" rtl="0" fontAlgn="base" latinLnBrk="1">
      <a:lnSpc>
        <a:spcPct val="130000"/>
      </a:lnSpc>
      <a:spcBef>
        <a:spcPct val="50000"/>
      </a:spcBef>
      <a:spcAft>
        <a:spcPct val="0"/>
      </a:spcAft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FF0000"/>
        </a:solidFill>
        <a:latin typeface="Tahoma" panose="020B0604030504040204" pitchFamily="34" charset="0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  <p15:guide id="5" pos="3165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3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99FF"/>
    <a:srgbClr val="C0C0C0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9821" autoAdjust="0"/>
  </p:normalViewPr>
  <p:slideViewPr>
    <p:cSldViewPr>
      <p:cViewPr varScale="1">
        <p:scale>
          <a:sx n="144" d="100"/>
          <a:sy n="144" d="100"/>
        </p:scale>
        <p:origin x="380" y="80"/>
      </p:cViewPr>
      <p:guideLst>
        <p:guide orient="horz" pos="436"/>
        <p:guide orient="horz" pos="4020"/>
        <p:guide orient="horz" pos="2160"/>
        <p:guide pos="3120"/>
        <p:guide pos="3165"/>
        <p:guide pos="126"/>
        <p:guide pos="6114"/>
        <p:guide pos="3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CC50239-4029-45CE-9FD5-653E1EDD5D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11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0C61A54-0BDD-4146-8468-2C362E886B9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2500" y="685800"/>
            <a:ext cx="4954588" cy="34305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fld id="{896D00FA-C7F8-4264-A388-43DB3767181F}" type="slidenum">
              <a:rPr lang="en-US" altLang="ko-KR" sz="12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sz="12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2500" y="685800"/>
            <a:ext cx="4954588" cy="34305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0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0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308225" cy="1022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0"/>
            <a:ext cx="6772275" cy="1022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0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0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9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4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2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41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052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987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70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53187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84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9A2E-B278-4A3F-AFE9-26CC8E062003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8D7E5-B341-4A6F-B8E9-DADE6D2817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704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42E13-D0F3-4713-A24C-75C458BB399E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3978-27BA-4490-B96F-BE909ED203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314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F54D6-FBE2-44CC-9979-A94CD000CC50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4797B-9F8E-4AB3-AC83-57A57DE06AD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111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7F87-082A-4C7A-B1C9-FD8E8A025D27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CDB5E-E6FE-4D79-93AB-8B1B04F2A8E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618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1B54B-A945-44B5-832B-4AD99DDDDE3A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20704-21F9-40FB-93E8-570234D8B18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014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AD1AB-F2B6-44F0-ADF0-6FAB298E1BC4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2E484-DD57-4E14-B8A0-7EDF668E7EE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838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F1204-A423-4BDA-8939-6031CE02B001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526CB-BE6D-43B1-A6CA-B0F422423B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8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2072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5721F-AEE9-47C9-963E-29FC99D491C4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72BF1-733E-4626-BFFA-330F4FFA41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605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A17DB-9773-4388-BF3A-E2BCBFC5D942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61314-E3EB-42DB-AA51-3529AF142F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558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ED094-1D13-4C0A-B100-FADE5131FF58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EAB0-CDCD-4ECD-8EBF-F5F1FB2DD0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564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F81BB-6255-4A71-8E97-5F1E336F5C75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E9939-F22A-4A90-A245-E2C6F7043D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320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34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355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5650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74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68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654050"/>
            <a:ext cx="4540250" cy="36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2675" y="654050"/>
            <a:ext cx="4540250" cy="36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88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5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751813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20990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13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651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05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00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29970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893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267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4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29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84478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51458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89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2000" y="0"/>
            <a:ext cx="2298700" cy="61261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4313" y="0"/>
            <a:ext cx="6745287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246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1945C-A55F-46F6-BE56-09FD7D20A3CA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6141A-43ED-414F-915F-F3970FEFC62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8608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15FEC-3130-43F4-A270-B678DFAE072D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F70F4-D9B1-4652-9F7F-A4A81781CA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6938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8200-F87F-48D6-9A46-83DF6C329004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AD862-D377-4459-992C-5C21EB9756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1426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8AE0-7CE3-433C-814F-7E9636310C61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9CC35-D46A-48FB-9A93-1DF740D8C0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60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4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66FA1-AD36-4DA2-9C53-34A84C9062F1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C94B5-F86B-4D38-A653-02E35C0724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159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2329E-6963-4DB4-8F9F-688D2E6093FE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9E0E3-7348-40DB-8ECB-0E0E3E512F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2543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50801-9A5B-4221-AC0F-F8E7E9AAC9A0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E2EC8-E592-48D1-BA7B-A5C273E25E0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6377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B5C1-F6E2-4242-92E8-CEB833CCDA28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CFEBB-D228-484C-AEBB-D5A29112156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5490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AB68-412E-4131-9750-85408D8BCE7E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D7F0C-C0EB-4E5C-894C-A49DDA50E2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48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D6010-0D11-4A45-8407-819A95AA59DE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E83B5-3594-4010-8F57-519592345C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7614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2FEA-FFE3-482A-B7BD-79928FDD9C24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8AD52-7622-4A2C-8E29-03AA9FA16E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0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4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2832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47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oleObject" Target="../embeddings/oleObject3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654050"/>
            <a:ext cx="923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57150" y="6456363"/>
          <a:ext cx="984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4" imgW="11695238" imgH="380818" progId="Photoshop.Image.7">
                  <p:embed/>
                </p:oleObj>
              </mc:Choice>
              <mc:Fallback>
                <p:oleObj name="Image" r:id="rId14" imgW="11695238" imgH="380818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6456363"/>
                        <a:ext cx="98488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 userDrawn="1"/>
        </p:nvSpPr>
        <p:spPr bwMode="auto">
          <a:xfrm>
            <a:off x="4476750" y="6521450"/>
            <a:ext cx="100806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DE30FF46-55DC-4744-96DE-23156B62B66B}" type="slidenum"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ko-KR" sz="1000" b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030" name="Group 6"/>
          <p:cNvGrpSpPr>
            <a:grpSpLocks/>
          </p:cNvGrpSpPr>
          <p:nvPr userDrawn="1"/>
        </p:nvGrpSpPr>
        <p:grpSpPr bwMode="auto">
          <a:xfrm>
            <a:off x="0" y="457200"/>
            <a:ext cx="9906000" cy="152400"/>
            <a:chOff x="0" y="624"/>
            <a:chExt cx="6240" cy="96"/>
          </a:xfrm>
        </p:grpSpPr>
        <p:sp>
          <p:nvSpPr>
            <p:cNvPr id="5127" name="Rectangle 7"/>
            <p:cNvSpPr>
              <a:spLocks noChangeArrowheads="1"/>
            </p:cNvSpPr>
            <p:nvPr userDrawn="1"/>
          </p:nvSpPr>
          <p:spPr bwMode="auto">
            <a:xfrm>
              <a:off x="0" y="624"/>
              <a:ext cx="4656" cy="96"/>
            </a:xfrm>
            <a:prstGeom prst="rect">
              <a:avLst/>
            </a:prstGeom>
            <a:solidFill>
              <a:srgbClr val="E1E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4655" y="624"/>
              <a:ext cx="145" cy="96"/>
            </a:xfrm>
            <a:prstGeom prst="rect">
              <a:avLst/>
            </a:prstGeom>
            <a:solidFill>
              <a:srgbClr val="D1D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4799" y="624"/>
              <a:ext cx="145" cy="96"/>
            </a:xfrm>
            <a:prstGeom prst="rect">
              <a:avLst/>
            </a:prstGeom>
            <a:solidFill>
              <a:srgbClr val="ADA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4943" y="624"/>
              <a:ext cx="145" cy="96"/>
            </a:xfrm>
            <a:prstGeom prst="rect">
              <a:avLst/>
            </a:prstGeom>
            <a:solidFill>
              <a:srgbClr val="9F9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 userDrawn="1"/>
          </p:nvSpPr>
          <p:spPr bwMode="auto">
            <a:xfrm>
              <a:off x="5087" y="624"/>
              <a:ext cx="145" cy="96"/>
            </a:xfrm>
            <a:prstGeom prst="rect">
              <a:avLst/>
            </a:prstGeom>
            <a:solidFill>
              <a:srgbClr val="8F8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2" name="Rectangle 12"/>
            <p:cNvSpPr>
              <a:spLocks noChangeArrowheads="1"/>
            </p:cNvSpPr>
            <p:nvPr userDrawn="1"/>
          </p:nvSpPr>
          <p:spPr bwMode="auto">
            <a:xfrm>
              <a:off x="5231" y="624"/>
              <a:ext cx="145" cy="96"/>
            </a:xfrm>
            <a:prstGeom prst="rect">
              <a:avLst/>
            </a:prstGeom>
            <a:solidFill>
              <a:srgbClr val="7B7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3" name="Rectangle 13"/>
            <p:cNvSpPr>
              <a:spLocks noChangeArrowheads="1"/>
            </p:cNvSpPr>
            <p:nvPr userDrawn="1"/>
          </p:nvSpPr>
          <p:spPr bwMode="auto">
            <a:xfrm>
              <a:off x="5375" y="624"/>
              <a:ext cx="145" cy="96"/>
            </a:xfrm>
            <a:prstGeom prst="rect">
              <a:avLst/>
            </a:prstGeom>
            <a:solidFill>
              <a:srgbClr val="6565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4" name="Rectangle 14"/>
            <p:cNvSpPr>
              <a:spLocks noChangeArrowheads="1"/>
            </p:cNvSpPr>
            <p:nvPr userDrawn="1"/>
          </p:nvSpPr>
          <p:spPr bwMode="auto">
            <a:xfrm>
              <a:off x="5519" y="624"/>
              <a:ext cx="145" cy="96"/>
            </a:xfrm>
            <a:prstGeom prst="rect">
              <a:avLst/>
            </a:prstGeom>
            <a:solidFill>
              <a:srgbClr val="4D4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 userDrawn="1"/>
          </p:nvSpPr>
          <p:spPr bwMode="auto">
            <a:xfrm>
              <a:off x="5663" y="624"/>
              <a:ext cx="145" cy="96"/>
            </a:xfrm>
            <a:prstGeom prst="rect">
              <a:avLst/>
            </a:prstGeom>
            <a:solidFill>
              <a:srgbClr val="414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6" name="Rectangle 16"/>
            <p:cNvSpPr>
              <a:spLocks noChangeArrowheads="1"/>
            </p:cNvSpPr>
            <p:nvPr userDrawn="1"/>
          </p:nvSpPr>
          <p:spPr bwMode="auto">
            <a:xfrm>
              <a:off x="5807" y="624"/>
              <a:ext cx="145" cy="96"/>
            </a:xfrm>
            <a:prstGeom prst="rect">
              <a:avLst/>
            </a:prstGeom>
            <a:solidFill>
              <a:srgbClr val="2B2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 userDrawn="1"/>
          </p:nvSpPr>
          <p:spPr bwMode="auto">
            <a:xfrm>
              <a:off x="5951" y="624"/>
              <a:ext cx="145" cy="96"/>
            </a:xfrm>
            <a:prstGeom prst="rect">
              <a:avLst/>
            </a:prstGeom>
            <a:solidFill>
              <a:srgbClr val="1717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8" name="Rectangle 18"/>
            <p:cNvSpPr>
              <a:spLocks noChangeArrowheads="1"/>
            </p:cNvSpPr>
            <p:nvPr userDrawn="1"/>
          </p:nvSpPr>
          <p:spPr bwMode="auto">
            <a:xfrm>
              <a:off x="6096" y="624"/>
              <a:ext cx="144" cy="96"/>
            </a:xfrm>
            <a:prstGeom prst="rect">
              <a:avLst/>
            </a:prstGeom>
            <a:solidFill>
              <a:srgbClr val="000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1031" name="Picture 20" descr="solx_small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6540500"/>
            <a:ext cx="495300" cy="298450"/>
          </a:xfrm>
          <a:prstGeom prst="rect">
            <a:avLst/>
          </a:prstGeom>
          <a:solidFill>
            <a:srgbClr val="F3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9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ahoma" pitchFamily="34" charset="0"/>
          <a:ea typeface="휴먼엑스포" pitchFamily="18" charset="-127"/>
        </a:defRPr>
      </a:lvl9pPr>
    </p:titleStyle>
    <p:bodyStyle>
      <a:lvl1pPr marL="342900" indent="-342900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•"/>
        <a:tabLst>
          <a:tab pos="1079500" algn="l"/>
        </a:tabLs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62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–"/>
        <a:tabLst>
          <a:tab pos="1079500" algn="l"/>
        </a:tabLst>
        <a:defRPr kumimoji="1" sz="12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622300" indent="-873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•"/>
        <a:tabLst>
          <a:tab pos="1079500" algn="l"/>
        </a:tabLst>
        <a:defRPr kumimoji="1" sz="1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901700" indent="-1000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–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168400" indent="-873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6256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0828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5400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9972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3" descr="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4" descr="밝은 수평선"/>
          <p:cNvSpPr>
            <a:spLocks/>
          </p:cNvSpPr>
          <p:nvPr userDrawn="1"/>
        </p:nvSpPr>
        <p:spPr bwMode="auto">
          <a:xfrm>
            <a:off x="-19050" y="3429000"/>
            <a:ext cx="9937750" cy="1727200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1632" y="666"/>
              </a:cxn>
              <a:cxn ang="0">
                <a:pos x="1632" y="816"/>
              </a:cxn>
              <a:cxn ang="0">
                <a:pos x="5202" y="816"/>
              </a:cxn>
              <a:cxn ang="0">
                <a:pos x="5202" y="594"/>
              </a:cxn>
              <a:cxn ang="0">
                <a:pos x="5778" y="594"/>
              </a:cxn>
              <a:cxn ang="0">
                <a:pos x="5778" y="0"/>
              </a:cxn>
              <a:cxn ang="0">
                <a:pos x="6" y="0"/>
              </a:cxn>
              <a:cxn ang="0">
                <a:pos x="0" y="666"/>
              </a:cxn>
            </a:cxnLst>
            <a:rect l="0" t="0" r="r" b="b"/>
            <a:pathLst>
              <a:path w="5778" h="816">
                <a:moveTo>
                  <a:pt x="0" y="666"/>
                </a:moveTo>
                <a:lnTo>
                  <a:pt x="1632" y="666"/>
                </a:lnTo>
                <a:lnTo>
                  <a:pt x="1632" y="816"/>
                </a:lnTo>
                <a:lnTo>
                  <a:pt x="5202" y="816"/>
                </a:lnTo>
                <a:lnTo>
                  <a:pt x="5202" y="594"/>
                </a:lnTo>
                <a:lnTo>
                  <a:pt x="5778" y="594"/>
                </a:lnTo>
                <a:lnTo>
                  <a:pt x="5778" y="0"/>
                </a:lnTo>
                <a:lnTo>
                  <a:pt x="6" y="0"/>
                </a:lnTo>
                <a:lnTo>
                  <a:pt x="0" y="666"/>
                </a:lnTo>
                <a:close/>
              </a:path>
            </a:pathLst>
          </a:custGeom>
          <a:pattFill prst="ltHorz">
            <a:fgClr>
              <a:schemeClr val="tx1">
                <a:alpha val="35001"/>
              </a:schemeClr>
            </a:fgClr>
            <a:bgClr>
              <a:schemeClr val="bg1">
                <a:alpha val="35001"/>
              </a:schemeClr>
            </a:bgClr>
          </a:patt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800" b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-20638" y="1168400"/>
            <a:ext cx="9926638" cy="2965450"/>
          </a:xfrm>
          <a:custGeom>
            <a:avLst/>
            <a:gdLst/>
            <a:ahLst/>
            <a:cxnLst>
              <a:cxn ang="0">
                <a:pos x="12" y="50"/>
              </a:cxn>
              <a:cxn ang="0">
                <a:pos x="1632" y="44"/>
              </a:cxn>
              <a:cxn ang="0">
                <a:pos x="1632" y="0"/>
              </a:cxn>
              <a:cxn ang="0">
                <a:pos x="5790" y="0"/>
              </a:cxn>
              <a:cxn ang="0">
                <a:pos x="5790" y="1820"/>
              </a:cxn>
              <a:cxn ang="0">
                <a:pos x="4194" y="1820"/>
              </a:cxn>
              <a:cxn ang="0">
                <a:pos x="4194" y="1868"/>
              </a:cxn>
              <a:cxn ang="0">
                <a:pos x="0" y="1856"/>
              </a:cxn>
              <a:cxn ang="0">
                <a:pos x="12" y="50"/>
              </a:cxn>
            </a:cxnLst>
            <a:rect l="0" t="0" r="r" b="b"/>
            <a:pathLst>
              <a:path w="5790" h="1868">
                <a:moveTo>
                  <a:pt x="12" y="50"/>
                </a:moveTo>
                <a:lnTo>
                  <a:pt x="1632" y="44"/>
                </a:lnTo>
                <a:lnTo>
                  <a:pt x="1632" y="0"/>
                </a:lnTo>
                <a:lnTo>
                  <a:pt x="5790" y="0"/>
                </a:lnTo>
                <a:lnTo>
                  <a:pt x="5790" y="1820"/>
                </a:lnTo>
                <a:lnTo>
                  <a:pt x="4194" y="1820"/>
                </a:lnTo>
                <a:lnTo>
                  <a:pt x="4194" y="1868"/>
                </a:lnTo>
                <a:lnTo>
                  <a:pt x="0" y="1856"/>
                </a:lnTo>
                <a:lnTo>
                  <a:pt x="12" y="50"/>
                </a:lnTo>
                <a:close/>
              </a:path>
            </a:pathLst>
          </a:custGeom>
          <a:solidFill>
            <a:srgbClr val="0291B1">
              <a:alpha val="8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800" b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-7938" y="1844675"/>
            <a:ext cx="9913938" cy="1571625"/>
          </a:xfrm>
          <a:prstGeom prst="rect">
            <a:avLst/>
          </a:prstGeom>
          <a:gradFill rotWithShape="1">
            <a:gsLst>
              <a:gs pos="0">
                <a:srgbClr val="00BEFC">
                  <a:alpha val="80000"/>
                </a:srgbClr>
              </a:gs>
              <a:gs pos="100000">
                <a:srgbClr val="00608A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800" b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126" name="Group 7"/>
          <p:cNvGrpSpPr>
            <a:grpSpLocks/>
          </p:cNvGrpSpPr>
          <p:nvPr userDrawn="1"/>
        </p:nvGrpSpPr>
        <p:grpSpPr bwMode="auto">
          <a:xfrm>
            <a:off x="969963" y="-26988"/>
            <a:ext cx="7939087" cy="6864351"/>
            <a:chOff x="564" y="-4"/>
            <a:chExt cx="4616" cy="4324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56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624" y="-2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178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418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610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180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4" name="Line 14"/>
          <p:cNvSpPr>
            <a:spLocks noChangeShapeType="1"/>
          </p:cNvSpPr>
          <p:nvPr userDrawn="1"/>
        </p:nvSpPr>
        <p:spPr bwMode="auto">
          <a:xfrm>
            <a:off x="0" y="3108325"/>
            <a:ext cx="9906000" cy="0"/>
          </a:xfrm>
          <a:prstGeom prst="line">
            <a:avLst/>
          </a:prstGeom>
          <a:noFill/>
          <a:ln w="9525">
            <a:solidFill>
              <a:srgbClr val="DDDDDD">
                <a:alpha val="70000"/>
              </a:srgb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800" b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15"/>
          <p:cNvSpPr>
            <a:spLocks noChangeShapeType="1"/>
          </p:cNvSpPr>
          <p:nvPr userDrawn="1"/>
        </p:nvSpPr>
        <p:spPr bwMode="auto">
          <a:xfrm>
            <a:off x="0" y="857250"/>
            <a:ext cx="9906000" cy="0"/>
          </a:xfrm>
          <a:prstGeom prst="line">
            <a:avLst/>
          </a:prstGeom>
          <a:noFill/>
          <a:ln w="9525">
            <a:solidFill>
              <a:srgbClr val="FFFFFF">
                <a:alpha val="3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800" b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129" name="Group 16"/>
          <p:cNvGrpSpPr>
            <a:grpSpLocks/>
          </p:cNvGrpSpPr>
          <p:nvPr userDrawn="1"/>
        </p:nvGrpSpPr>
        <p:grpSpPr bwMode="auto">
          <a:xfrm>
            <a:off x="0" y="-39688"/>
            <a:ext cx="9906000" cy="4068763"/>
            <a:chOff x="0" y="-25"/>
            <a:chExt cx="5760" cy="2563"/>
          </a:xfrm>
        </p:grpSpPr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684" y="1910"/>
              <a:ext cx="616" cy="616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1144" y="758"/>
              <a:ext cx="1760" cy="1760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V="1">
              <a:off x="0" y="0"/>
              <a:ext cx="4697" cy="2526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0" name="Arc 20"/>
            <p:cNvSpPr>
              <a:spLocks/>
            </p:cNvSpPr>
            <p:nvPr/>
          </p:nvSpPr>
          <p:spPr bwMode="auto">
            <a:xfrm>
              <a:off x="2724" y="-25"/>
              <a:ext cx="3031" cy="2532"/>
            </a:xfrm>
            <a:custGeom>
              <a:avLst/>
              <a:gdLst>
                <a:gd name="G0" fmla="+- 21600 0 0"/>
                <a:gd name="G1" fmla="+- 7652 0 0"/>
                <a:gd name="G2" fmla="+- 21600 0 0"/>
                <a:gd name="T0" fmla="*/ 35010 w 35010"/>
                <a:gd name="T1" fmla="*/ 24585 h 29252"/>
                <a:gd name="T2" fmla="*/ 1401 w 35010"/>
                <a:gd name="T3" fmla="*/ 0 h 29252"/>
                <a:gd name="T4" fmla="*/ 21600 w 35010"/>
                <a:gd name="T5" fmla="*/ 7652 h 29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10" h="29252" fill="none" extrusionOk="0">
                  <a:moveTo>
                    <a:pt x="35010" y="24585"/>
                  </a:moveTo>
                  <a:cubicBezTo>
                    <a:pt x="31193" y="27607"/>
                    <a:pt x="26468" y="29251"/>
                    <a:pt x="21600" y="29252"/>
                  </a:cubicBezTo>
                  <a:cubicBezTo>
                    <a:pt x="9670" y="29252"/>
                    <a:pt x="0" y="19581"/>
                    <a:pt x="0" y="7652"/>
                  </a:cubicBezTo>
                  <a:cubicBezTo>
                    <a:pt x="-1" y="5037"/>
                    <a:pt x="474" y="2444"/>
                    <a:pt x="1400" y="-1"/>
                  </a:cubicBezTo>
                </a:path>
                <a:path w="35010" h="29252" stroke="0" extrusionOk="0">
                  <a:moveTo>
                    <a:pt x="35010" y="24585"/>
                  </a:moveTo>
                  <a:cubicBezTo>
                    <a:pt x="31193" y="27607"/>
                    <a:pt x="26468" y="29251"/>
                    <a:pt x="21600" y="29252"/>
                  </a:cubicBezTo>
                  <a:cubicBezTo>
                    <a:pt x="9670" y="29252"/>
                    <a:pt x="0" y="19581"/>
                    <a:pt x="0" y="7652"/>
                  </a:cubicBezTo>
                  <a:cubicBezTo>
                    <a:pt x="-1" y="5037"/>
                    <a:pt x="474" y="2444"/>
                    <a:pt x="1400" y="-1"/>
                  </a:cubicBezTo>
                  <a:lnTo>
                    <a:pt x="21600" y="7652"/>
                  </a:lnTo>
                  <a:close/>
                </a:path>
              </a:pathLst>
            </a:cu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0" y="2526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90" y="2208"/>
              <a:ext cx="330" cy="330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ko-KR" altLang="en-US" sz="8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ADDC6D-34EF-4B86-A24E-5851A97110B4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C94F4D36-470C-4621-AADB-C28DE15C2146}" type="slidenum">
              <a:rPr lang="ko-KR" altLang="en-US"/>
              <a:pPr/>
              <a:t>‹#›</a:t>
            </a:fld>
            <a:endParaRPr lang="en-US" altLang="ko-KR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 userDrawn="1"/>
        </p:nvGraphicFramePr>
        <p:xfrm>
          <a:off x="57150" y="6456363"/>
          <a:ext cx="984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14" imgW="11695238" imgH="380818" progId="Photoshop.Image.7">
                  <p:embed/>
                </p:oleObj>
              </mc:Choice>
              <mc:Fallback>
                <p:oleObj name="Image" r:id="rId14" imgW="11695238" imgH="380818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6456363"/>
                        <a:ext cx="98488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 userDrawn="1"/>
        </p:nvSpPr>
        <p:spPr bwMode="auto">
          <a:xfrm>
            <a:off x="4476750" y="6521450"/>
            <a:ext cx="100806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D3285AC8-15DE-4640-97C3-0CDD4C3D8AE0}" type="slidenum"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ko-KR" sz="1000" b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058" name="Group 6"/>
          <p:cNvGrpSpPr>
            <a:grpSpLocks/>
          </p:cNvGrpSpPr>
          <p:nvPr userDrawn="1"/>
        </p:nvGrpSpPr>
        <p:grpSpPr bwMode="auto">
          <a:xfrm>
            <a:off x="0" y="457200"/>
            <a:ext cx="9906000" cy="152400"/>
            <a:chOff x="0" y="624"/>
            <a:chExt cx="6240" cy="96"/>
          </a:xfrm>
        </p:grpSpPr>
        <p:sp>
          <p:nvSpPr>
            <p:cNvPr id="5127" name="Rectangle 7"/>
            <p:cNvSpPr>
              <a:spLocks noChangeArrowheads="1"/>
            </p:cNvSpPr>
            <p:nvPr userDrawn="1"/>
          </p:nvSpPr>
          <p:spPr bwMode="auto">
            <a:xfrm>
              <a:off x="0" y="624"/>
              <a:ext cx="4656" cy="96"/>
            </a:xfrm>
            <a:prstGeom prst="rect">
              <a:avLst/>
            </a:prstGeom>
            <a:solidFill>
              <a:srgbClr val="E1E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4655" y="624"/>
              <a:ext cx="145" cy="96"/>
            </a:xfrm>
            <a:prstGeom prst="rect">
              <a:avLst/>
            </a:prstGeom>
            <a:solidFill>
              <a:srgbClr val="D1D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4799" y="624"/>
              <a:ext cx="145" cy="96"/>
            </a:xfrm>
            <a:prstGeom prst="rect">
              <a:avLst/>
            </a:prstGeom>
            <a:solidFill>
              <a:srgbClr val="ADA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4943" y="624"/>
              <a:ext cx="145" cy="96"/>
            </a:xfrm>
            <a:prstGeom prst="rect">
              <a:avLst/>
            </a:prstGeom>
            <a:solidFill>
              <a:srgbClr val="9F9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 userDrawn="1"/>
          </p:nvSpPr>
          <p:spPr bwMode="auto">
            <a:xfrm>
              <a:off x="5087" y="624"/>
              <a:ext cx="145" cy="96"/>
            </a:xfrm>
            <a:prstGeom prst="rect">
              <a:avLst/>
            </a:prstGeom>
            <a:solidFill>
              <a:srgbClr val="8F8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2" name="Rectangle 12"/>
            <p:cNvSpPr>
              <a:spLocks noChangeArrowheads="1"/>
            </p:cNvSpPr>
            <p:nvPr userDrawn="1"/>
          </p:nvSpPr>
          <p:spPr bwMode="auto">
            <a:xfrm>
              <a:off x="5231" y="624"/>
              <a:ext cx="145" cy="96"/>
            </a:xfrm>
            <a:prstGeom prst="rect">
              <a:avLst/>
            </a:prstGeom>
            <a:solidFill>
              <a:srgbClr val="7B7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3" name="Rectangle 13"/>
            <p:cNvSpPr>
              <a:spLocks noChangeArrowheads="1"/>
            </p:cNvSpPr>
            <p:nvPr userDrawn="1"/>
          </p:nvSpPr>
          <p:spPr bwMode="auto">
            <a:xfrm>
              <a:off x="5375" y="624"/>
              <a:ext cx="145" cy="96"/>
            </a:xfrm>
            <a:prstGeom prst="rect">
              <a:avLst/>
            </a:prstGeom>
            <a:solidFill>
              <a:srgbClr val="6565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4" name="Rectangle 14"/>
            <p:cNvSpPr>
              <a:spLocks noChangeArrowheads="1"/>
            </p:cNvSpPr>
            <p:nvPr userDrawn="1"/>
          </p:nvSpPr>
          <p:spPr bwMode="auto">
            <a:xfrm>
              <a:off x="5519" y="624"/>
              <a:ext cx="145" cy="96"/>
            </a:xfrm>
            <a:prstGeom prst="rect">
              <a:avLst/>
            </a:prstGeom>
            <a:solidFill>
              <a:srgbClr val="4D4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 userDrawn="1"/>
          </p:nvSpPr>
          <p:spPr bwMode="auto">
            <a:xfrm>
              <a:off x="5663" y="624"/>
              <a:ext cx="145" cy="96"/>
            </a:xfrm>
            <a:prstGeom prst="rect">
              <a:avLst/>
            </a:prstGeom>
            <a:solidFill>
              <a:srgbClr val="414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6" name="Rectangle 16"/>
            <p:cNvSpPr>
              <a:spLocks noChangeArrowheads="1"/>
            </p:cNvSpPr>
            <p:nvPr userDrawn="1"/>
          </p:nvSpPr>
          <p:spPr bwMode="auto">
            <a:xfrm>
              <a:off x="5807" y="624"/>
              <a:ext cx="145" cy="96"/>
            </a:xfrm>
            <a:prstGeom prst="rect">
              <a:avLst/>
            </a:prstGeom>
            <a:solidFill>
              <a:srgbClr val="2B2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 userDrawn="1"/>
          </p:nvSpPr>
          <p:spPr bwMode="auto">
            <a:xfrm>
              <a:off x="5951" y="624"/>
              <a:ext cx="145" cy="96"/>
            </a:xfrm>
            <a:prstGeom prst="rect">
              <a:avLst/>
            </a:prstGeom>
            <a:solidFill>
              <a:srgbClr val="1717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8" name="Rectangle 18"/>
            <p:cNvSpPr>
              <a:spLocks noChangeArrowheads="1"/>
            </p:cNvSpPr>
            <p:nvPr userDrawn="1"/>
          </p:nvSpPr>
          <p:spPr bwMode="auto">
            <a:xfrm>
              <a:off x="6096" y="624"/>
              <a:ext cx="144" cy="96"/>
            </a:xfrm>
            <a:prstGeom prst="rect">
              <a:avLst/>
            </a:prstGeom>
            <a:solidFill>
              <a:srgbClr val="000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2059" name="Picture 20" descr="solx_small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6540500"/>
            <a:ext cx="495300" cy="298450"/>
          </a:xfrm>
          <a:prstGeom prst="rect">
            <a:avLst/>
          </a:prstGeom>
          <a:solidFill>
            <a:srgbClr val="F3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 userDrawn="1"/>
        </p:nvGraphicFramePr>
        <p:xfrm>
          <a:off x="57150" y="6456363"/>
          <a:ext cx="984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14" imgW="11695238" imgH="380818" progId="Photoshop.Image.7">
                  <p:embed/>
                </p:oleObj>
              </mc:Choice>
              <mc:Fallback>
                <p:oleObj name="Image" r:id="rId14" imgW="11695238" imgH="380818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6456363"/>
                        <a:ext cx="98488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9" name="Text Box 3"/>
          <p:cNvSpPr txBox="1">
            <a:spLocks noChangeArrowheads="1"/>
          </p:cNvSpPr>
          <p:nvPr userDrawn="1"/>
        </p:nvSpPr>
        <p:spPr bwMode="auto">
          <a:xfrm>
            <a:off x="4476750" y="6521450"/>
            <a:ext cx="100806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864FB3D2-28E7-40AF-9EE9-F181AF1720A7}" type="slidenum"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ko-KR" sz="1000" b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077" name="Picture 4" descr="solx_small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6540500"/>
            <a:ext cx="495300" cy="298450"/>
          </a:xfrm>
          <a:prstGeom prst="rect">
            <a:avLst/>
          </a:prstGeom>
          <a:solidFill>
            <a:srgbClr val="F3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9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grpSp>
        <p:nvGrpSpPr>
          <p:cNvPr id="3079" name="Group 6"/>
          <p:cNvGrpSpPr>
            <a:grpSpLocks/>
          </p:cNvGrpSpPr>
          <p:nvPr userDrawn="1"/>
        </p:nvGrpSpPr>
        <p:grpSpPr bwMode="auto">
          <a:xfrm>
            <a:off x="9525" y="476250"/>
            <a:ext cx="9906000" cy="334963"/>
            <a:chOff x="0" y="624"/>
            <a:chExt cx="6240" cy="96"/>
          </a:xfrm>
        </p:grpSpPr>
        <p:sp>
          <p:nvSpPr>
            <p:cNvPr id="126983" name="Rectangle 7"/>
            <p:cNvSpPr>
              <a:spLocks noChangeArrowheads="1"/>
            </p:cNvSpPr>
            <p:nvPr userDrawn="1"/>
          </p:nvSpPr>
          <p:spPr bwMode="auto">
            <a:xfrm>
              <a:off x="0" y="624"/>
              <a:ext cx="4656" cy="96"/>
            </a:xfrm>
            <a:prstGeom prst="rect">
              <a:avLst/>
            </a:prstGeom>
            <a:solidFill>
              <a:srgbClr val="E1E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4" name="Rectangle 8"/>
            <p:cNvSpPr>
              <a:spLocks noChangeArrowheads="1"/>
            </p:cNvSpPr>
            <p:nvPr userDrawn="1"/>
          </p:nvSpPr>
          <p:spPr bwMode="auto">
            <a:xfrm>
              <a:off x="4655" y="624"/>
              <a:ext cx="145" cy="96"/>
            </a:xfrm>
            <a:prstGeom prst="rect">
              <a:avLst/>
            </a:prstGeom>
            <a:solidFill>
              <a:srgbClr val="D1D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5" name="Rectangle 9"/>
            <p:cNvSpPr>
              <a:spLocks noChangeArrowheads="1"/>
            </p:cNvSpPr>
            <p:nvPr userDrawn="1"/>
          </p:nvSpPr>
          <p:spPr bwMode="auto">
            <a:xfrm>
              <a:off x="4799" y="624"/>
              <a:ext cx="145" cy="96"/>
            </a:xfrm>
            <a:prstGeom prst="rect">
              <a:avLst/>
            </a:prstGeom>
            <a:solidFill>
              <a:srgbClr val="ADA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6" name="Rectangle 10"/>
            <p:cNvSpPr>
              <a:spLocks noChangeArrowheads="1"/>
            </p:cNvSpPr>
            <p:nvPr userDrawn="1"/>
          </p:nvSpPr>
          <p:spPr bwMode="auto">
            <a:xfrm>
              <a:off x="4943" y="624"/>
              <a:ext cx="145" cy="96"/>
            </a:xfrm>
            <a:prstGeom prst="rect">
              <a:avLst/>
            </a:prstGeom>
            <a:solidFill>
              <a:srgbClr val="9F9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7" name="Rectangle 11"/>
            <p:cNvSpPr>
              <a:spLocks noChangeArrowheads="1"/>
            </p:cNvSpPr>
            <p:nvPr userDrawn="1"/>
          </p:nvSpPr>
          <p:spPr bwMode="auto">
            <a:xfrm>
              <a:off x="5087" y="624"/>
              <a:ext cx="145" cy="96"/>
            </a:xfrm>
            <a:prstGeom prst="rect">
              <a:avLst/>
            </a:prstGeom>
            <a:solidFill>
              <a:srgbClr val="8F8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 userDrawn="1"/>
          </p:nvSpPr>
          <p:spPr bwMode="auto">
            <a:xfrm>
              <a:off x="5231" y="624"/>
              <a:ext cx="145" cy="96"/>
            </a:xfrm>
            <a:prstGeom prst="rect">
              <a:avLst/>
            </a:prstGeom>
            <a:solidFill>
              <a:srgbClr val="7B7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89" name="Rectangle 13"/>
            <p:cNvSpPr>
              <a:spLocks noChangeArrowheads="1"/>
            </p:cNvSpPr>
            <p:nvPr userDrawn="1"/>
          </p:nvSpPr>
          <p:spPr bwMode="auto">
            <a:xfrm>
              <a:off x="5375" y="624"/>
              <a:ext cx="145" cy="96"/>
            </a:xfrm>
            <a:prstGeom prst="rect">
              <a:avLst/>
            </a:prstGeom>
            <a:solidFill>
              <a:srgbClr val="6565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90" name="Rectangle 14"/>
            <p:cNvSpPr>
              <a:spLocks noChangeArrowheads="1"/>
            </p:cNvSpPr>
            <p:nvPr userDrawn="1"/>
          </p:nvSpPr>
          <p:spPr bwMode="auto">
            <a:xfrm>
              <a:off x="5519" y="624"/>
              <a:ext cx="145" cy="96"/>
            </a:xfrm>
            <a:prstGeom prst="rect">
              <a:avLst/>
            </a:prstGeom>
            <a:solidFill>
              <a:srgbClr val="4D4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91" name="Rectangle 15"/>
            <p:cNvSpPr>
              <a:spLocks noChangeArrowheads="1"/>
            </p:cNvSpPr>
            <p:nvPr userDrawn="1"/>
          </p:nvSpPr>
          <p:spPr bwMode="auto">
            <a:xfrm>
              <a:off x="5663" y="624"/>
              <a:ext cx="145" cy="96"/>
            </a:xfrm>
            <a:prstGeom prst="rect">
              <a:avLst/>
            </a:prstGeom>
            <a:solidFill>
              <a:srgbClr val="414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 userDrawn="1"/>
          </p:nvSpPr>
          <p:spPr bwMode="auto">
            <a:xfrm>
              <a:off x="5807" y="624"/>
              <a:ext cx="145" cy="96"/>
            </a:xfrm>
            <a:prstGeom prst="rect">
              <a:avLst/>
            </a:prstGeom>
            <a:solidFill>
              <a:srgbClr val="2B2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93" name="Rectangle 17"/>
            <p:cNvSpPr>
              <a:spLocks noChangeArrowheads="1"/>
            </p:cNvSpPr>
            <p:nvPr userDrawn="1"/>
          </p:nvSpPr>
          <p:spPr bwMode="auto">
            <a:xfrm>
              <a:off x="5951" y="624"/>
              <a:ext cx="145" cy="96"/>
            </a:xfrm>
            <a:prstGeom prst="rect">
              <a:avLst/>
            </a:prstGeom>
            <a:solidFill>
              <a:srgbClr val="1717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6994" name="Rectangle 18"/>
            <p:cNvSpPr>
              <a:spLocks noChangeArrowheads="1"/>
            </p:cNvSpPr>
            <p:nvPr userDrawn="1"/>
          </p:nvSpPr>
          <p:spPr bwMode="auto">
            <a:xfrm>
              <a:off x="6096" y="624"/>
              <a:ext cx="144" cy="96"/>
            </a:xfrm>
            <a:prstGeom prst="rect">
              <a:avLst/>
            </a:prstGeom>
            <a:solidFill>
              <a:srgbClr val="000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tabLst>
          <a:tab pos="1079500" algn="l"/>
        </a:tabLs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62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tabLst>
          <a:tab pos="1079500" algn="l"/>
        </a:tabLst>
        <a:defRPr kumimoji="1" sz="1200" b="1">
          <a:solidFill>
            <a:schemeClr val="tx1"/>
          </a:solidFill>
          <a:latin typeface="+mn-lt"/>
          <a:ea typeface="+mn-ea"/>
        </a:defRPr>
      </a:lvl2pPr>
      <a:lvl3pPr marL="622300" indent="-873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•"/>
        <a:tabLst>
          <a:tab pos="1079500" algn="l"/>
        </a:tabLst>
        <a:defRPr kumimoji="1" sz="1000" b="1">
          <a:solidFill>
            <a:schemeClr val="tx1"/>
          </a:solidFill>
          <a:latin typeface="+mn-lt"/>
          <a:ea typeface="+mn-ea"/>
        </a:defRPr>
      </a:lvl3pPr>
      <a:lvl4pPr marL="901700" indent="-1000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–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4pPr>
      <a:lvl5pPr marL="1168400" indent="-87313" algn="just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5pPr>
      <a:lvl6pPr marL="16256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6pPr>
      <a:lvl7pPr marL="20828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7pPr>
      <a:lvl8pPr marL="25400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8pPr>
      <a:lvl9pPr marL="2997200" indent="-87313" algn="just" rtl="0" fontAlgn="base" latinLnBrk="1">
        <a:lnSpc>
          <a:spcPct val="130000"/>
        </a:lnSpc>
        <a:spcBef>
          <a:spcPct val="20000"/>
        </a:spcBef>
        <a:spcAft>
          <a:spcPct val="0"/>
        </a:spcAft>
        <a:buChar char="»"/>
        <a:tabLst>
          <a:tab pos="1079500" algn="l"/>
        </a:tabLst>
        <a:defRPr kumimoji="1" sz="9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01000B-3887-41E5-98C1-D3973907400E}" type="datetimeFigureOut">
              <a:rPr lang="ko-KR" altLang="en-US"/>
              <a:pPr>
                <a:defRPr/>
              </a:pPr>
              <a:t>2019-10-07</a:t>
            </a:fld>
            <a:endParaRPr lang="en-US" altLang="ko-KR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2C37777A-94B1-42DC-8BBC-90D7A2A558E0}" type="slidenum">
              <a:rPr lang="ko-KR" altLang="en-US"/>
              <a:pPr/>
              <a:t>‹#›</a:t>
            </a:fld>
            <a:endParaRPr lang="en-US" altLang="ko-KR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 userDrawn="1"/>
        </p:nvGraphicFramePr>
        <p:xfrm>
          <a:off x="57150" y="6456363"/>
          <a:ext cx="984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Image" r:id="rId14" imgW="11695238" imgH="380818" progId="Photoshop.Image.7">
                  <p:embed/>
                </p:oleObj>
              </mc:Choice>
              <mc:Fallback>
                <p:oleObj name="Image" r:id="rId14" imgW="11695238" imgH="380818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6456363"/>
                        <a:ext cx="98488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 userDrawn="1"/>
        </p:nvSpPr>
        <p:spPr bwMode="auto">
          <a:xfrm>
            <a:off x="4476750" y="6521450"/>
            <a:ext cx="100806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84445E24-E6A2-41E8-B128-E27507638CD1}" type="slidenum"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ko-KR" sz="1000" b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106" name="Group 6"/>
          <p:cNvGrpSpPr>
            <a:grpSpLocks/>
          </p:cNvGrpSpPr>
          <p:nvPr userDrawn="1"/>
        </p:nvGrpSpPr>
        <p:grpSpPr bwMode="auto">
          <a:xfrm>
            <a:off x="0" y="457200"/>
            <a:ext cx="9906000" cy="152400"/>
            <a:chOff x="0" y="624"/>
            <a:chExt cx="6240" cy="96"/>
          </a:xfrm>
        </p:grpSpPr>
        <p:sp>
          <p:nvSpPr>
            <p:cNvPr id="5127" name="Rectangle 7"/>
            <p:cNvSpPr>
              <a:spLocks noChangeArrowheads="1"/>
            </p:cNvSpPr>
            <p:nvPr userDrawn="1"/>
          </p:nvSpPr>
          <p:spPr bwMode="auto">
            <a:xfrm>
              <a:off x="0" y="624"/>
              <a:ext cx="4656" cy="96"/>
            </a:xfrm>
            <a:prstGeom prst="rect">
              <a:avLst/>
            </a:prstGeom>
            <a:solidFill>
              <a:srgbClr val="E1E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4655" y="624"/>
              <a:ext cx="145" cy="96"/>
            </a:xfrm>
            <a:prstGeom prst="rect">
              <a:avLst/>
            </a:prstGeom>
            <a:solidFill>
              <a:srgbClr val="D1D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4799" y="624"/>
              <a:ext cx="145" cy="96"/>
            </a:xfrm>
            <a:prstGeom prst="rect">
              <a:avLst/>
            </a:prstGeom>
            <a:solidFill>
              <a:srgbClr val="ADA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4943" y="624"/>
              <a:ext cx="145" cy="96"/>
            </a:xfrm>
            <a:prstGeom prst="rect">
              <a:avLst/>
            </a:prstGeom>
            <a:solidFill>
              <a:srgbClr val="9F9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 userDrawn="1"/>
          </p:nvSpPr>
          <p:spPr bwMode="auto">
            <a:xfrm>
              <a:off x="5087" y="624"/>
              <a:ext cx="145" cy="96"/>
            </a:xfrm>
            <a:prstGeom prst="rect">
              <a:avLst/>
            </a:prstGeom>
            <a:solidFill>
              <a:srgbClr val="8F8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2" name="Rectangle 12"/>
            <p:cNvSpPr>
              <a:spLocks noChangeArrowheads="1"/>
            </p:cNvSpPr>
            <p:nvPr userDrawn="1"/>
          </p:nvSpPr>
          <p:spPr bwMode="auto">
            <a:xfrm>
              <a:off x="5231" y="624"/>
              <a:ext cx="145" cy="96"/>
            </a:xfrm>
            <a:prstGeom prst="rect">
              <a:avLst/>
            </a:prstGeom>
            <a:solidFill>
              <a:srgbClr val="7B7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3" name="Rectangle 13"/>
            <p:cNvSpPr>
              <a:spLocks noChangeArrowheads="1"/>
            </p:cNvSpPr>
            <p:nvPr userDrawn="1"/>
          </p:nvSpPr>
          <p:spPr bwMode="auto">
            <a:xfrm>
              <a:off x="5375" y="624"/>
              <a:ext cx="145" cy="96"/>
            </a:xfrm>
            <a:prstGeom prst="rect">
              <a:avLst/>
            </a:prstGeom>
            <a:solidFill>
              <a:srgbClr val="6565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4" name="Rectangle 14"/>
            <p:cNvSpPr>
              <a:spLocks noChangeArrowheads="1"/>
            </p:cNvSpPr>
            <p:nvPr userDrawn="1"/>
          </p:nvSpPr>
          <p:spPr bwMode="auto">
            <a:xfrm>
              <a:off x="5519" y="624"/>
              <a:ext cx="145" cy="96"/>
            </a:xfrm>
            <a:prstGeom prst="rect">
              <a:avLst/>
            </a:prstGeom>
            <a:solidFill>
              <a:srgbClr val="4D4D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 userDrawn="1"/>
          </p:nvSpPr>
          <p:spPr bwMode="auto">
            <a:xfrm>
              <a:off x="5663" y="624"/>
              <a:ext cx="145" cy="96"/>
            </a:xfrm>
            <a:prstGeom prst="rect">
              <a:avLst/>
            </a:prstGeom>
            <a:solidFill>
              <a:srgbClr val="414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6" name="Rectangle 16"/>
            <p:cNvSpPr>
              <a:spLocks noChangeArrowheads="1"/>
            </p:cNvSpPr>
            <p:nvPr userDrawn="1"/>
          </p:nvSpPr>
          <p:spPr bwMode="auto">
            <a:xfrm>
              <a:off x="5807" y="624"/>
              <a:ext cx="145" cy="96"/>
            </a:xfrm>
            <a:prstGeom prst="rect">
              <a:avLst/>
            </a:prstGeom>
            <a:solidFill>
              <a:srgbClr val="2B2B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 userDrawn="1"/>
          </p:nvSpPr>
          <p:spPr bwMode="auto">
            <a:xfrm>
              <a:off x="5951" y="624"/>
              <a:ext cx="145" cy="96"/>
            </a:xfrm>
            <a:prstGeom prst="rect">
              <a:avLst/>
            </a:prstGeom>
            <a:solidFill>
              <a:srgbClr val="1717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38" name="Rectangle 18"/>
            <p:cNvSpPr>
              <a:spLocks noChangeArrowheads="1"/>
            </p:cNvSpPr>
            <p:nvPr userDrawn="1"/>
          </p:nvSpPr>
          <p:spPr bwMode="auto">
            <a:xfrm>
              <a:off x="6096" y="624"/>
              <a:ext cx="144" cy="96"/>
            </a:xfrm>
            <a:prstGeom prst="rect">
              <a:avLst/>
            </a:prstGeom>
            <a:solidFill>
              <a:srgbClr val="000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4107" name="Picture 20" descr="solx_small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6540500"/>
            <a:ext cx="495300" cy="298450"/>
          </a:xfrm>
          <a:prstGeom prst="rect">
            <a:avLst/>
          </a:prstGeom>
          <a:solidFill>
            <a:srgbClr val="F3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116013" y="2176463"/>
            <a:ext cx="7150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b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Oracle PL/SQL Programing </a:t>
            </a:r>
            <a:r>
              <a:rPr lang="ko-KR" altLang="en-US" b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정리자료</a:t>
            </a:r>
          </a:p>
        </p:txBody>
      </p:sp>
      <p:pic>
        <p:nvPicPr>
          <p:cNvPr id="6147" name="Picture 8" descr="solx_smal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6235700"/>
            <a:ext cx="1071563" cy="603250"/>
          </a:xfrm>
          <a:prstGeom prst="rect">
            <a:avLst/>
          </a:prstGeom>
          <a:solidFill>
            <a:srgbClr val="F3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출력은 </a:t>
            </a:r>
            <a:r>
              <a:rPr lang="en-US" altLang="ko-KR" sz="1100" b="0">
                <a:solidFill>
                  <a:schemeClr val="tx1"/>
                </a:solidFill>
              </a:rPr>
              <a:t>DBMS_OUTPUT </a:t>
            </a:r>
            <a:r>
              <a:rPr lang="ko-KR" altLang="en-US" sz="1100" b="0">
                <a:solidFill>
                  <a:schemeClr val="tx1"/>
                </a:solidFill>
              </a:rPr>
              <a:t>패키지가 담당한다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패키지 안에 </a:t>
            </a:r>
            <a:r>
              <a:rPr lang="en-US" altLang="ko-KR" sz="1100" b="0">
                <a:solidFill>
                  <a:schemeClr val="tx1"/>
                </a:solidFill>
              </a:rPr>
              <a:t>dbms_output.put_line </a:t>
            </a:r>
            <a:r>
              <a:rPr lang="ko-KR" altLang="en-US" sz="1100" b="0">
                <a:solidFill>
                  <a:schemeClr val="tx1"/>
                </a:solidFill>
              </a:rPr>
              <a:t>프로시저 사용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출력을 </a:t>
            </a:r>
            <a:r>
              <a:rPr lang="en-US" altLang="ko-KR" sz="1100" b="0">
                <a:solidFill>
                  <a:schemeClr val="tx1"/>
                </a:solidFill>
              </a:rPr>
              <a:t>SQL*Plus </a:t>
            </a:r>
            <a:r>
              <a:rPr lang="ko-KR" altLang="en-US" sz="1100" b="0">
                <a:solidFill>
                  <a:schemeClr val="tx1"/>
                </a:solidFill>
              </a:rPr>
              <a:t>에서 보려면 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  </a:t>
            </a:r>
            <a:r>
              <a:rPr lang="en-US" altLang="ko-KR" sz="1100" b="0">
                <a:solidFill>
                  <a:schemeClr val="tx1"/>
                </a:solidFill>
              </a:rPr>
              <a:t>SQL&gt; SET SERVEROUTPUT ON </a:t>
            </a:r>
            <a:r>
              <a:rPr lang="ko-KR" altLang="en-US" sz="1100" b="0">
                <a:solidFill>
                  <a:schemeClr val="tx1"/>
                </a:solidFill>
              </a:rPr>
              <a:t>을 먼저 실행해야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Declare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	x integer;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begin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	x:=200;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	dbms_output.put_line('구내식당 점심 잔액은');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	dbms_output.put_line(x ||'원 입니다.');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end;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1100" b="0">
                <a:solidFill>
                  <a:schemeClr val="tx1"/>
                </a:solidFill>
              </a:rPr>
              <a:t>/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기본 출력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808913" y="150813"/>
            <a:ext cx="2039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2.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PL/SQL</a:t>
            </a:r>
            <a:r>
              <a:rPr lang="ko-KR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 </a:t>
            </a:r>
            <a:r>
              <a:rPr lang="en-US" altLang="ko-KR" sz="1300">
                <a:solidFill>
                  <a:schemeClr val="tx1"/>
                </a:solidFill>
              </a:rPr>
              <a:t>(3/5)</a:t>
            </a:r>
          </a:p>
        </p:txBody>
      </p:sp>
      <p:pic>
        <p:nvPicPr>
          <p:cNvPr id="15365" name="Picture 5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4221163"/>
            <a:ext cx="2865437" cy="877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92150"/>
            <a:ext cx="36830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PL/SQL</a:t>
            </a:r>
            <a:r>
              <a:rPr lang="ko-KR" altLang="en-US" sz="1100" b="0" dirty="0">
                <a:solidFill>
                  <a:schemeClr val="tx1"/>
                </a:solidFill>
              </a:rPr>
              <a:t>을 사용하여 </a:t>
            </a:r>
            <a:r>
              <a:rPr lang="en-US" altLang="ko-KR" sz="1100" b="0" dirty="0">
                <a:solidFill>
                  <a:schemeClr val="tx1"/>
                </a:solidFill>
              </a:rPr>
              <a:t>Stored </a:t>
            </a:r>
            <a:r>
              <a:rPr lang="ko-KR" altLang="en-US" sz="1100" b="0" dirty="0">
                <a:solidFill>
                  <a:schemeClr val="tx1"/>
                </a:solidFill>
              </a:rPr>
              <a:t>함수와 </a:t>
            </a:r>
            <a:r>
              <a:rPr lang="en-US" altLang="ko-KR" sz="1100" b="0" dirty="0">
                <a:solidFill>
                  <a:schemeClr val="tx1"/>
                </a:solidFill>
              </a:rPr>
              <a:t>Stored </a:t>
            </a:r>
            <a:r>
              <a:rPr lang="ko-KR" altLang="en-US" sz="1100" b="0" dirty="0">
                <a:solidFill>
                  <a:schemeClr val="tx1"/>
                </a:solidFill>
              </a:rPr>
              <a:t>프로시저를 작성한다</a:t>
            </a:r>
            <a:r>
              <a:rPr lang="en-US" altLang="ko-KR" sz="1100" b="0" dirty="0">
                <a:solidFill>
                  <a:schemeClr val="tx1"/>
                </a:solidFill>
              </a:rPr>
              <a:t>. </a:t>
            </a:r>
            <a:r>
              <a:rPr lang="ko-KR" altLang="en-US" sz="1100" b="0" dirty="0">
                <a:solidFill>
                  <a:schemeClr val="tx1"/>
                </a:solidFill>
              </a:rPr>
              <a:t>작성했던 코드를 </a:t>
            </a:r>
            <a:r>
              <a:rPr lang="en-US" altLang="ko-KR" sz="1100" b="0" dirty="0">
                <a:solidFill>
                  <a:schemeClr val="tx1"/>
                </a:solidFill>
              </a:rPr>
              <a:t>Stored </a:t>
            </a:r>
            <a:r>
              <a:rPr lang="ko-KR" altLang="en-US" sz="1100" b="0" dirty="0">
                <a:solidFill>
                  <a:schemeClr val="tx1"/>
                </a:solidFill>
              </a:rPr>
              <a:t>함수로 캡슐화 시키면 그것을 한번만 컴파일하고 데이터베이스에 저장해 놓았다가 나중에 다시 사용할 수 있다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DB</a:t>
            </a:r>
            <a:r>
              <a:rPr lang="ko-KR" altLang="en-US" sz="1100" b="0" dirty="0">
                <a:solidFill>
                  <a:schemeClr val="tx1"/>
                </a:solidFill>
              </a:rPr>
              <a:t>내에 </a:t>
            </a:r>
            <a:r>
              <a:rPr lang="en-US" altLang="ko-KR" sz="1100" b="0" dirty="0">
                <a:solidFill>
                  <a:schemeClr val="tx1"/>
                </a:solidFill>
              </a:rPr>
              <a:t>stored </a:t>
            </a:r>
            <a:r>
              <a:rPr lang="ko-KR" altLang="en-US" sz="1100" b="0" dirty="0">
                <a:solidFill>
                  <a:schemeClr val="tx1"/>
                </a:solidFill>
              </a:rPr>
              <a:t>함수를 만들어 놓으면 나중엔 그 함수만 불러다 쓰면 된다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CREATE OR REPLACE FUNCTION return_cash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(incom IN NUMBER)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RETURN NUMBER AS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        out       NUMBER;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BEGIN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        out := incom - 3800;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        RETURN out;</a:t>
            </a:r>
          </a:p>
          <a:p>
            <a:pPr marL="82550" indent="-8255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END;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OR REPLACE </a:t>
            </a:r>
            <a:r>
              <a:rPr lang="ko-KR" altLang="en-US" sz="1100" b="0" dirty="0">
                <a:solidFill>
                  <a:schemeClr val="tx1"/>
                </a:solidFill>
              </a:rPr>
              <a:t>는 동일한 함수가 존재하면 덮어쓰라는 의미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1~2</a:t>
            </a:r>
            <a:r>
              <a:rPr lang="ko-KR" altLang="en-US" sz="1100" b="0" dirty="0">
                <a:solidFill>
                  <a:schemeClr val="tx1"/>
                </a:solidFill>
              </a:rPr>
              <a:t>줄 </a:t>
            </a:r>
            <a:r>
              <a:rPr lang="en-US" altLang="ko-KR" sz="1100" b="0" dirty="0">
                <a:solidFill>
                  <a:schemeClr val="tx1"/>
                </a:solidFill>
              </a:rPr>
              <a:t>CREATE </a:t>
            </a:r>
            <a:r>
              <a:rPr lang="ko-KR" altLang="en-US" sz="1100" b="0" dirty="0">
                <a:solidFill>
                  <a:schemeClr val="tx1"/>
                </a:solidFill>
              </a:rPr>
              <a:t>부터 </a:t>
            </a:r>
            <a:r>
              <a:rPr lang="en-US" altLang="ko-KR" sz="1100" b="0" dirty="0">
                <a:solidFill>
                  <a:schemeClr val="tx1"/>
                </a:solidFill>
              </a:rPr>
              <a:t>AS </a:t>
            </a:r>
            <a:r>
              <a:rPr lang="ko-KR" altLang="en-US" sz="1100" b="0" dirty="0">
                <a:solidFill>
                  <a:schemeClr val="tx1"/>
                </a:solidFill>
              </a:rPr>
              <a:t>까지가 </a:t>
            </a:r>
            <a:r>
              <a:rPr lang="en-US" altLang="ko-KR" sz="1100" b="0" dirty="0">
                <a:solidFill>
                  <a:schemeClr val="tx1"/>
                </a:solidFill>
              </a:rPr>
              <a:t>DECLARE </a:t>
            </a:r>
            <a:r>
              <a:rPr lang="ko-KR" altLang="en-US" sz="1100" b="0" dirty="0">
                <a:solidFill>
                  <a:schemeClr val="tx1"/>
                </a:solidFill>
              </a:rPr>
              <a:t>부분이다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marL="82550" indent="-8255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</a:rPr>
              <a:t>함수를 생성하는 것은 오라클이고 </a:t>
            </a:r>
            <a:r>
              <a:rPr lang="en-US" altLang="ko-KR" sz="1100" b="0" dirty="0">
                <a:solidFill>
                  <a:schemeClr val="tx1"/>
                </a:solidFill>
              </a:rPr>
              <a:t>SQL*Plus</a:t>
            </a:r>
            <a:r>
              <a:rPr lang="ko-KR" altLang="en-US" sz="1100" b="0" dirty="0">
                <a:solidFill>
                  <a:schemeClr val="tx1"/>
                </a:solidFill>
              </a:rPr>
              <a:t>는 결과만 보여줄 </a:t>
            </a:r>
          </a:p>
          <a:p>
            <a:pPr marL="82550" indent="-82550" algn="l"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	 뿐이다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함수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808913" y="150813"/>
            <a:ext cx="2039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2.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PL/SQL</a:t>
            </a:r>
            <a:r>
              <a:rPr lang="ko-KR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 </a:t>
            </a:r>
            <a:r>
              <a:rPr lang="en-US" altLang="ko-KR" sz="1300">
                <a:solidFill>
                  <a:schemeClr val="tx1"/>
                </a:solidFill>
              </a:rPr>
              <a:t>(4/5)</a:t>
            </a:r>
          </a:p>
        </p:txBody>
      </p:sp>
      <p:pic>
        <p:nvPicPr>
          <p:cNvPr id="16389" name="Picture 7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321945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코드가 잘못되었을 경우 </a:t>
            </a:r>
            <a:r>
              <a:rPr lang="en-US" altLang="ko-KR" sz="1100" b="0">
                <a:solidFill>
                  <a:schemeClr val="tx1"/>
                </a:solidFill>
              </a:rPr>
              <a:t>Compile </a:t>
            </a:r>
            <a:r>
              <a:rPr lang="ko-KR" altLang="en-US" sz="1100" b="0">
                <a:solidFill>
                  <a:schemeClr val="tx1"/>
                </a:solidFill>
              </a:rPr>
              <a:t>시 에러가 발생 하며</a:t>
            </a:r>
            <a:r>
              <a:rPr lang="en-US" altLang="ko-KR" sz="1100" b="0">
                <a:solidFill>
                  <a:schemeClr val="tx1"/>
                </a:solidFill>
              </a:rPr>
              <a:t>,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에러를 확인하는 방법은 에러가 나고 바로 </a:t>
            </a:r>
            <a:r>
              <a:rPr lang="en-US" altLang="ko-KR" sz="1100" b="0">
                <a:solidFill>
                  <a:schemeClr val="tx1"/>
                </a:solidFill>
              </a:rPr>
              <a:t>SHOW ERRORS </a:t>
            </a:r>
            <a:r>
              <a:rPr lang="ko-KR" altLang="en-US" sz="1100" b="0">
                <a:solidFill>
                  <a:schemeClr val="tx1"/>
                </a:solidFill>
              </a:rPr>
              <a:t>를 쳐보면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컴파일 오류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디버그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862888" y="150813"/>
            <a:ext cx="198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2. </a:t>
            </a:r>
            <a:r>
              <a:rPr lang="ko-KR" altLang="ko-KR" sz="1400">
                <a:solidFill>
                  <a:schemeClr val="tx1"/>
                </a:solidFill>
              </a:rPr>
              <a:t>PL/SQL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구조</a:t>
            </a:r>
            <a:r>
              <a:rPr lang="ko-KR" altLang="ko-KR" sz="14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(5/5)</a:t>
            </a:r>
          </a:p>
        </p:txBody>
      </p:sp>
      <p:pic>
        <p:nvPicPr>
          <p:cNvPr id="17413" name="Picture 6" descr="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81075"/>
            <a:ext cx="4465638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5725" indent="-85725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100" b="0">
                <a:solidFill>
                  <a:schemeClr val="tx1"/>
                </a:solidFill>
              </a:rPr>
              <a:t> PL/SQL</a:t>
            </a:r>
            <a:r>
              <a:rPr lang="ko-KR" altLang="en-US" sz="1100" b="0">
                <a:solidFill>
                  <a:schemeClr val="tx1"/>
                </a:solidFill>
              </a:rPr>
              <a:t>을 마스터하기 위해서는 블럭 구조와 블럭의 다양한 종류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블럭의 사용법을 이해하는 것이 필수적이다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Anonymous Block (</a:t>
            </a:r>
            <a:r>
              <a:rPr lang="ko-KR" altLang="en-US" sz="1100">
                <a:solidFill>
                  <a:schemeClr val="tx1"/>
                </a:solidFill>
              </a:rPr>
              <a:t>이름 없는 블럭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아무런 이름이 없는 블럭으로 프로시저나 함수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트리거의 본문을 형성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하지 않는 블록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이는 </a:t>
            </a:r>
            <a:r>
              <a:rPr lang="en-US" altLang="ko-KR" sz="1100" b="0">
                <a:solidFill>
                  <a:schemeClr val="tx1"/>
                </a:solidFill>
              </a:rPr>
              <a:t>SQL*Plus </a:t>
            </a:r>
            <a:r>
              <a:rPr lang="ko-KR" altLang="en-US" sz="1100" b="0">
                <a:solidFill>
                  <a:schemeClr val="tx1"/>
                </a:solidFill>
              </a:rPr>
              <a:t>스크립트의 일부로 인라인으로 사용될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수 있으며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오류 처리 목적으로 프로시저와 함수 블럭 내부에 포함 될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수도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DECLARE </a:t>
            </a:r>
            <a:r>
              <a:rPr lang="ko-KR" altLang="en-US" sz="1100" b="0">
                <a:solidFill>
                  <a:schemeClr val="tx1"/>
                </a:solidFill>
              </a:rPr>
              <a:t>라는 예약어를 사용하여 시작하고 다음 예약어인 </a:t>
            </a:r>
            <a:r>
              <a:rPr lang="en-US" altLang="ko-KR" sz="1100" b="0">
                <a:solidFill>
                  <a:schemeClr val="tx1"/>
                </a:solidFill>
              </a:rPr>
              <a:t>BEGIN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사이에 변수를 선언한다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BEGIN </a:t>
            </a:r>
            <a:r>
              <a:rPr lang="ko-KR" altLang="en-US" sz="1100" b="0">
                <a:solidFill>
                  <a:schemeClr val="tx1"/>
                </a:solidFill>
              </a:rPr>
              <a:t>예약어는 블럭의 절차적 부분이 시작된다는 것을 알려준다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프로그램 코드가 이 부분에 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EXCEPTION </a:t>
            </a:r>
            <a:r>
              <a:rPr lang="ko-KR" altLang="en-US" sz="1100" b="0">
                <a:solidFill>
                  <a:schemeClr val="tx1"/>
                </a:solidFill>
              </a:rPr>
              <a:t>예약어는 블럭에서 예외 처리 코드를 갖는다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- Anonymous Block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015288" y="150813"/>
            <a:ext cx="1833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3. </a:t>
            </a:r>
            <a:r>
              <a:rPr lang="ko-KR" altLang="en-US" sz="1400">
                <a:solidFill>
                  <a:schemeClr val="tx1"/>
                </a:solidFill>
              </a:rPr>
              <a:t>B</a:t>
            </a:r>
            <a:r>
              <a:rPr lang="en-US" altLang="ko-KR" sz="1400">
                <a:solidFill>
                  <a:schemeClr val="tx1"/>
                </a:solidFill>
              </a:rPr>
              <a:t>lock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유형 </a:t>
            </a:r>
            <a:r>
              <a:rPr lang="en-US" altLang="ko-KR" sz="1300">
                <a:solidFill>
                  <a:schemeClr val="tx1"/>
                </a:solidFill>
              </a:rPr>
              <a:t>(1/5)</a:t>
            </a:r>
          </a:p>
        </p:txBody>
      </p:sp>
      <p:pic>
        <p:nvPicPr>
          <p:cNvPr id="18437" name="Picture 7" descr="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00150"/>
            <a:ext cx="4524375" cy="277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00025" y="692150"/>
            <a:ext cx="4537075" cy="504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ko-KR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익명 </a:t>
            </a: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Block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673725" y="4076700"/>
            <a:ext cx="3024188" cy="1657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DECLARE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</a:t>
            </a:r>
            <a:r>
              <a:rPr lang="ko-KR" altLang="en-US" sz="1100" i="1"/>
              <a:t>변수 선언문</a:t>
            </a:r>
            <a:r>
              <a:rPr lang="en-US" altLang="ko-KR" sz="1100" i="1"/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BEGIN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</a:t>
            </a:r>
            <a:r>
              <a:rPr lang="ko-KR" altLang="en-US" sz="1100" i="1"/>
              <a:t>프로그램 코드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EXCEPTION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</a:t>
            </a:r>
            <a:r>
              <a:rPr lang="ko-KR" altLang="en-US" sz="1100" i="1"/>
              <a:t>오류처리 코드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END;</a:t>
            </a:r>
            <a:endParaRPr lang="ko-KR" altLang="en-US" sz="11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Function Block (</a:t>
            </a:r>
            <a:r>
              <a:rPr lang="ko-KR" altLang="en-US" sz="1200">
                <a:solidFill>
                  <a:schemeClr val="tx1"/>
                </a:solidFill>
              </a:rPr>
              <a:t>함수 블럭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DECLARE </a:t>
            </a:r>
            <a:r>
              <a:rPr lang="ko-KR" altLang="en-US" sz="1100" b="0">
                <a:solidFill>
                  <a:schemeClr val="tx1"/>
                </a:solidFill>
              </a:rPr>
              <a:t>예약어 대신 그 자리에 함수 헤더가 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함수 헤더는 함수 이름과 파라미터들을 기술하고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</a:t>
            </a:r>
            <a:r>
              <a:rPr lang="ko-KR" altLang="en-US" sz="1100" b="0">
                <a:solidFill>
                  <a:schemeClr val="tx1"/>
                </a:solidFill>
              </a:rPr>
              <a:t>반환값의 형을 나타낸다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인수목록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함수에 대한 입력 파라미터와 출력 파라미터 목록을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</a:t>
            </a:r>
            <a:r>
              <a:rPr lang="ko-KR" altLang="en-US" sz="1100" b="0">
                <a:solidFill>
                  <a:schemeClr val="tx1"/>
                </a:solidFill>
              </a:rPr>
              <a:t>기술한다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RETURN : </a:t>
            </a:r>
            <a:r>
              <a:rPr lang="ko-KR" altLang="en-US" sz="1100" b="0">
                <a:solidFill>
                  <a:schemeClr val="tx1"/>
                </a:solidFill>
              </a:rPr>
              <a:t>반환값에 대한 데이터형을 기술한다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- Function Block </a:t>
            </a:r>
          </a:p>
        </p:txBody>
      </p:sp>
      <p:sp>
        <p:nvSpPr>
          <p:cNvPr id="19460" name="직사각형 4"/>
          <p:cNvSpPr>
            <a:spLocks noChangeArrowheads="1"/>
          </p:cNvSpPr>
          <p:nvPr/>
        </p:nvSpPr>
        <p:spPr bwMode="auto">
          <a:xfrm>
            <a:off x="166688" y="714375"/>
            <a:ext cx="47148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ko-KR" altLang="en-US" sz="1000" b="0">
              <a:solidFill>
                <a:schemeClr val="tx1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015288" y="150813"/>
            <a:ext cx="1833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3. </a:t>
            </a:r>
            <a:r>
              <a:rPr lang="ko-KR" altLang="en-US" sz="1400">
                <a:solidFill>
                  <a:schemeClr val="tx1"/>
                </a:solidFill>
              </a:rPr>
              <a:t>B</a:t>
            </a:r>
            <a:r>
              <a:rPr lang="en-US" altLang="ko-KR" sz="1400">
                <a:solidFill>
                  <a:schemeClr val="tx1"/>
                </a:solidFill>
              </a:rPr>
              <a:t>lock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유형 </a:t>
            </a:r>
            <a:r>
              <a:rPr lang="en-US" altLang="ko-KR" sz="1300">
                <a:solidFill>
                  <a:schemeClr val="tx1"/>
                </a:solidFill>
              </a:rPr>
              <a:t>(2/5)</a:t>
            </a:r>
          </a:p>
        </p:txBody>
      </p:sp>
      <p:grpSp>
        <p:nvGrpSpPr>
          <p:cNvPr id="19462" name="그룹 7"/>
          <p:cNvGrpSpPr>
            <a:grpSpLocks/>
          </p:cNvGrpSpPr>
          <p:nvPr/>
        </p:nvGrpSpPr>
        <p:grpSpPr bwMode="auto">
          <a:xfrm>
            <a:off x="200025" y="709613"/>
            <a:ext cx="4706938" cy="4076700"/>
            <a:chOff x="200025" y="709597"/>
            <a:chExt cx="4706783" cy="4076725"/>
          </a:xfrm>
        </p:grpSpPr>
        <p:pic>
          <p:nvPicPr>
            <p:cNvPr id="19464" name="그림 5" descr="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54" y="1214422"/>
              <a:ext cx="4692654" cy="3571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0025" y="709597"/>
              <a:ext cx="4705195" cy="50482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Function</a:t>
              </a:r>
              <a:r>
                <a:rPr lang="ko-KR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Block</a:t>
              </a:r>
            </a:p>
          </p:txBody>
        </p:sp>
      </p:grp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673725" y="3284538"/>
            <a:ext cx="3024188" cy="1657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FUNCTION </a:t>
            </a:r>
            <a:r>
              <a:rPr lang="ko-KR" altLang="en-US" sz="1100" i="1"/>
              <a:t>이름 </a:t>
            </a:r>
            <a:r>
              <a:rPr lang="en-US" altLang="ko-KR" sz="1100" i="1"/>
              <a:t>[(</a:t>
            </a:r>
            <a:r>
              <a:rPr lang="ko-KR" altLang="en-US" sz="1100" i="1"/>
              <a:t>인수목록</a:t>
            </a:r>
            <a:r>
              <a:rPr lang="en-US" altLang="ko-KR" sz="1100" i="1"/>
              <a:t>)] 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RETURN </a:t>
            </a:r>
            <a:r>
              <a:rPr lang="ko-KR" altLang="en-US" sz="1100" i="1"/>
              <a:t>데이터형 </a:t>
            </a:r>
            <a:r>
              <a:rPr lang="en-US" altLang="ko-KR" sz="1100" i="1"/>
              <a:t>{IS, AS}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변수 선언문</a:t>
            </a:r>
            <a:r>
              <a:rPr lang="en-US" altLang="ko-KR" sz="1100" i="1"/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BEGIN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프로그램 코드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(EXCEPTION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오류처리 코드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Procedure Block (</a:t>
            </a:r>
            <a:r>
              <a:rPr lang="ko-KR" altLang="en-US" sz="1200">
                <a:solidFill>
                  <a:schemeClr val="tx1"/>
                </a:solidFill>
              </a:rPr>
              <a:t>프로시저 블럭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함수와 비슷하다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함수와 다른점은 함수는 값을 반환하고 식에 사용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할 수 있지만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프로시져는 값을 반환하지 않으며 식에 활용할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- Procedure Block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015288" y="150813"/>
            <a:ext cx="1833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3. </a:t>
            </a:r>
            <a:r>
              <a:rPr lang="ko-KR" altLang="en-US" sz="1400">
                <a:solidFill>
                  <a:schemeClr val="tx1"/>
                </a:solidFill>
              </a:rPr>
              <a:t>B</a:t>
            </a:r>
            <a:r>
              <a:rPr lang="en-US" altLang="ko-KR" sz="1400">
                <a:solidFill>
                  <a:schemeClr val="tx1"/>
                </a:solidFill>
              </a:rPr>
              <a:t>lock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유형 </a:t>
            </a:r>
            <a:r>
              <a:rPr lang="en-US" altLang="ko-KR" sz="1300">
                <a:solidFill>
                  <a:schemeClr val="tx1"/>
                </a:solidFill>
              </a:rPr>
              <a:t>(3/5)</a:t>
            </a:r>
          </a:p>
        </p:txBody>
      </p:sp>
      <p:grpSp>
        <p:nvGrpSpPr>
          <p:cNvPr id="20485" name="그룹 7"/>
          <p:cNvGrpSpPr>
            <a:grpSpLocks/>
          </p:cNvGrpSpPr>
          <p:nvPr/>
        </p:nvGrpSpPr>
        <p:grpSpPr bwMode="auto">
          <a:xfrm>
            <a:off x="200025" y="692150"/>
            <a:ext cx="4157663" cy="5257800"/>
            <a:chOff x="200025" y="692150"/>
            <a:chExt cx="4157663" cy="5257800"/>
          </a:xfrm>
        </p:grpSpPr>
        <p:pic>
          <p:nvPicPr>
            <p:cNvPr id="20487" name="Picture 8" descr="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1196975"/>
              <a:ext cx="4144963" cy="475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00025" y="692150"/>
              <a:ext cx="4157663" cy="504825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Procedure Block</a:t>
              </a:r>
            </a:p>
          </p:txBody>
        </p:sp>
      </p:grp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673725" y="2060575"/>
            <a:ext cx="3024188" cy="1657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PROCEDURE </a:t>
            </a:r>
            <a:r>
              <a:rPr lang="ko-KR" altLang="en-US" sz="1100" i="1"/>
              <a:t>이름 </a:t>
            </a:r>
            <a:r>
              <a:rPr lang="en-US" altLang="ko-KR" sz="1100" i="1"/>
              <a:t>[(</a:t>
            </a:r>
            <a:r>
              <a:rPr lang="ko-KR" altLang="en-US" sz="1100" i="1"/>
              <a:t>인수목록</a:t>
            </a:r>
            <a:r>
              <a:rPr lang="en-US" altLang="ko-KR" sz="1100" i="1"/>
              <a:t>)] {IS, AS}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변수 선언문</a:t>
            </a:r>
            <a:r>
              <a:rPr lang="en-US" altLang="ko-KR" sz="1100" i="1"/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BEGIN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프로그램 코드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(EXCEPTION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 </a:t>
            </a:r>
            <a:r>
              <a:rPr lang="ko-KR" altLang="en-US" sz="1100" i="1"/>
              <a:t>오류처리 코드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중첩 블럭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Block </a:t>
            </a:r>
            <a:r>
              <a:rPr lang="ko-KR" altLang="en-US" sz="1100" b="0">
                <a:solidFill>
                  <a:schemeClr val="tx1"/>
                </a:solidFill>
              </a:rPr>
              <a:t>내에 </a:t>
            </a:r>
            <a:r>
              <a:rPr lang="en-US" altLang="ko-KR" sz="1100" b="0">
                <a:solidFill>
                  <a:schemeClr val="tx1"/>
                </a:solidFill>
              </a:rPr>
              <a:t>Block </a:t>
            </a:r>
            <a:r>
              <a:rPr lang="ko-KR" altLang="en-US" sz="1100" b="0">
                <a:solidFill>
                  <a:schemeClr val="tx1"/>
                </a:solidFill>
              </a:rPr>
              <a:t>이 들어감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변수는 블럭 내부에서만 사용 가능하다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상위 레벨의 변수는 하위 레벨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에서 모두 사용 가능하다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예제를 보면 하위 블록 안에 선언된 </a:t>
            </a:r>
            <a:r>
              <a:rPr lang="en-US" altLang="ko-KR" sz="1100" b="0">
                <a:solidFill>
                  <a:schemeClr val="tx1"/>
                </a:solidFill>
              </a:rPr>
              <a:t>c_name_kor</a:t>
            </a:r>
            <a:r>
              <a:rPr lang="ko-KR" altLang="en-US" sz="1100" b="0">
                <a:solidFill>
                  <a:schemeClr val="tx1"/>
                </a:solidFill>
              </a:rPr>
              <a:t>변수는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상위 블록에 선언된 </a:t>
            </a:r>
            <a:r>
              <a:rPr lang="en-US" altLang="ko-KR" sz="1100" b="0">
                <a:solidFill>
                  <a:schemeClr val="tx1"/>
                </a:solidFill>
              </a:rPr>
              <a:t>c_name_kor </a:t>
            </a:r>
            <a:r>
              <a:rPr lang="ko-KR" altLang="en-US" sz="1100" b="0">
                <a:solidFill>
                  <a:schemeClr val="tx1"/>
                </a:solidFill>
              </a:rPr>
              <a:t>과는 전혀 다른 변수이다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블록내부의 변수의 </a:t>
            </a:r>
            <a:r>
              <a:rPr lang="en-US" altLang="ko-KR" sz="1100" b="0">
                <a:solidFill>
                  <a:schemeClr val="tx1"/>
                </a:solidFill>
              </a:rPr>
              <a:t>scope</a:t>
            </a:r>
            <a:r>
              <a:rPr lang="ko-KR" altLang="en-US" sz="1100" b="0">
                <a:solidFill>
                  <a:schemeClr val="tx1"/>
                </a:solidFill>
              </a:rPr>
              <a:t>은 해당 블록까지 이며 </a:t>
            </a:r>
            <a:r>
              <a:rPr lang="en-US" altLang="ko-KR" sz="1100" b="0">
                <a:solidFill>
                  <a:schemeClr val="tx1"/>
                </a:solidFill>
              </a:rPr>
              <a:t>Global</a:t>
            </a:r>
            <a:r>
              <a:rPr lang="ko-KR" altLang="en-US" sz="1100" b="0">
                <a:solidFill>
                  <a:schemeClr val="tx1"/>
                </a:solidFill>
              </a:rPr>
              <a:t>변수는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하위 블록내부 모두에서 사용된다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-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중첩 블럭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015288" y="150813"/>
            <a:ext cx="1833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3. </a:t>
            </a:r>
            <a:r>
              <a:rPr lang="ko-KR" altLang="en-US" sz="1400">
                <a:solidFill>
                  <a:schemeClr val="tx1"/>
                </a:solidFill>
              </a:rPr>
              <a:t>B</a:t>
            </a:r>
            <a:r>
              <a:rPr lang="en-US" altLang="ko-KR" sz="1400">
                <a:solidFill>
                  <a:schemeClr val="tx1"/>
                </a:solidFill>
              </a:rPr>
              <a:t>lock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유형 </a:t>
            </a:r>
            <a:r>
              <a:rPr lang="en-US" altLang="ko-KR" sz="1300">
                <a:solidFill>
                  <a:schemeClr val="tx1"/>
                </a:solidFill>
              </a:rPr>
              <a:t>(4/5)</a:t>
            </a:r>
          </a:p>
        </p:txBody>
      </p:sp>
      <p:grpSp>
        <p:nvGrpSpPr>
          <p:cNvPr id="21509" name="Group 9"/>
          <p:cNvGrpSpPr>
            <a:grpSpLocks/>
          </p:cNvGrpSpPr>
          <p:nvPr/>
        </p:nvGrpSpPr>
        <p:grpSpPr bwMode="auto">
          <a:xfrm>
            <a:off x="200025" y="692150"/>
            <a:ext cx="4752975" cy="3808413"/>
            <a:chOff x="126" y="436"/>
            <a:chExt cx="2858" cy="2206"/>
          </a:xfrm>
        </p:grpSpPr>
        <p:pic>
          <p:nvPicPr>
            <p:cNvPr id="21510" name="Picture 7" descr="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" y="756"/>
              <a:ext cx="2851" cy="18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26" y="436"/>
              <a:ext cx="2858" cy="31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ko-KR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중첩 </a:t>
              </a:r>
              <a:r>
                <a:rPr lang="en-US" altLang="ko-KR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Trigger Block (</a:t>
            </a:r>
            <a:r>
              <a:rPr lang="ko-KR" altLang="en-US" sz="1200">
                <a:solidFill>
                  <a:schemeClr val="tx1"/>
                </a:solidFill>
              </a:rPr>
              <a:t>트리거 블럭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트리거란 어떤 동작이나 사건이 발생했을 때 샐행되는 코드를 정의하는데 사용된다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처음에 나타나는 구문은 트리거의 종류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트리거와 연결된 테이블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트리거가 발생해야 할 때를 말해주는 것이다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예를 들어 특정 </a:t>
            </a:r>
            <a:r>
              <a:rPr lang="en-US" altLang="ko-KR" sz="1100" b="0">
                <a:solidFill>
                  <a:schemeClr val="tx1"/>
                </a:solidFill>
              </a:rPr>
              <a:t>User</a:t>
            </a:r>
            <a:r>
              <a:rPr lang="ko-KR" altLang="en-US" sz="1100" b="0">
                <a:solidFill>
                  <a:schemeClr val="tx1"/>
                </a:solidFill>
              </a:rPr>
              <a:t>가 </a:t>
            </a:r>
            <a:r>
              <a:rPr lang="en-US" altLang="ko-KR" sz="1100" b="0">
                <a:solidFill>
                  <a:schemeClr val="tx1"/>
                </a:solidFill>
              </a:rPr>
              <a:t>CREATE, DROP, ALTER </a:t>
            </a:r>
            <a:r>
              <a:rPr lang="ko-KR" altLang="en-US" sz="1100" b="0">
                <a:solidFill>
                  <a:schemeClr val="tx1"/>
                </a:solidFill>
              </a:rPr>
              <a:t>등의 </a:t>
            </a:r>
            <a:r>
              <a:rPr lang="en-US" altLang="ko-KR" sz="1100" b="0">
                <a:solidFill>
                  <a:schemeClr val="tx1"/>
                </a:solidFill>
              </a:rPr>
              <a:t>DDL </a:t>
            </a:r>
            <a:r>
              <a:rPr lang="ko-KR" altLang="en-US" sz="1100" b="0">
                <a:solidFill>
                  <a:schemeClr val="tx1"/>
                </a:solidFill>
              </a:rPr>
              <a:t>문을 실행하게 되면 트리거에서 사용을 막게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동사목록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트리거를 발생시키는 </a:t>
            </a:r>
            <a:r>
              <a:rPr lang="en-US" altLang="ko-KR" sz="1100" b="0">
                <a:solidFill>
                  <a:schemeClr val="tx1"/>
                </a:solidFill>
              </a:rPr>
              <a:t>SQL </a:t>
            </a:r>
            <a:r>
              <a:rPr lang="ko-KR" altLang="en-US" sz="1100" b="0">
                <a:solidFill>
                  <a:schemeClr val="tx1"/>
                </a:solidFill>
              </a:rPr>
              <a:t>동사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테이블이름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트리거가 정의되는 테이블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조건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트리거 실행 조건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선언문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변수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레코드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커서 선언문으로 구성</a:t>
            </a: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PL/SQL</a:t>
            </a:r>
            <a:r>
              <a:rPr lang="ko-KR" altLang="en-US" sz="1100" b="0">
                <a:solidFill>
                  <a:schemeClr val="tx1"/>
                </a:solidFill>
              </a:rPr>
              <a:t>코드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트리거가 발생할 때 실행되는 </a:t>
            </a:r>
            <a:r>
              <a:rPr lang="en-US" altLang="ko-KR" sz="1100" b="0">
                <a:solidFill>
                  <a:schemeClr val="tx1"/>
                </a:solidFill>
              </a:rPr>
              <a:t>PL/SQL </a:t>
            </a:r>
            <a:r>
              <a:rPr lang="ko-KR" altLang="en-US" sz="1100" b="0">
                <a:solidFill>
                  <a:schemeClr val="tx1"/>
                </a:solidFill>
              </a:rPr>
              <a:t>코드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- Trigger Block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015288" y="150813"/>
            <a:ext cx="1833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3. </a:t>
            </a:r>
            <a:r>
              <a:rPr lang="ko-KR" altLang="en-US" sz="1400">
                <a:solidFill>
                  <a:schemeClr val="tx1"/>
                </a:solidFill>
              </a:rPr>
              <a:t>B</a:t>
            </a:r>
            <a:r>
              <a:rPr lang="en-US" altLang="ko-KR" sz="1400">
                <a:solidFill>
                  <a:schemeClr val="tx1"/>
                </a:solidFill>
              </a:rPr>
              <a:t>lock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유형 </a:t>
            </a:r>
            <a:r>
              <a:rPr lang="en-US" altLang="ko-KR" sz="1300">
                <a:solidFill>
                  <a:schemeClr val="tx1"/>
                </a:solidFill>
              </a:rPr>
              <a:t>(5/5)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60400" y="2212975"/>
            <a:ext cx="4968875" cy="2376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CREATE [OR REPLACE] TRIGGER </a:t>
            </a:r>
            <a:r>
              <a:rPr lang="ko-KR" altLang="en-US" sz="1100" i="1"/>
              <a:t>트리거이름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{BEFORE|AFTER} </a:t>
            </a:r>
            <a:r>
              <a:rPr lang="ko-KR" altLang="en-US" sz="1100" i="1"/>
              <a:t>동사목록 </a:t>
            </a:r>
            <a:r>
              <a:rPr lang="en-US" altLang="ko-KR" sz="1100" i="1"/>
              <a:t>ON </a:t>
            </a:r>
            <a:r>
              <a:rPr lang="ko-KR" altLang="en-US" sz="1100" i="1"/>
              <a:t>테이블이름</a:t>
            </a:r>
            <a:br>
              <a:rPr lang="ko-KR" altLang="en-US" sz="1100" i="1"/>
            </a:br>
            <a:endParaRPr lang="ko-KR" altLang="en-US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[[REFERENCING </a:t>
            </a:r>
            <a:r>
              <a:rPr lang="ko-KR" altLang="en-US" sz="1100" i="1"/>
              <a:t>상호관계이름</a:t>
            </a:r>
            <a:r>
              <a:rPr lang="en-US" altLang="ko-KR" sz="1100" i="1"/>
              <a:t>] FOR EACH ROW [WHEN (</a:t>
            </a:r>
            <a:r>
              <a:rPr lang="ko-KR" altLang="en-US" sz="1100" i="1"/>
              <a:t>조건</a:t>
            </a:r>
            <a:r>
              <a:rPr lang="en-US" altLang="ko-KR" sz="1100" i="1"/>
              <a:t>)]]</a:t>
            </a:r>
            <a:br>
              <a:rPr lang="en-US" altLang="ko-KR" sz="1100" i="1"/>
            </a:b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DECLARE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 </a:t>
            </a:r>
            <a:r>
              <a:rPr lang="ko-KR" altLang="en-US" sz="1100" i="1"/>
              <a:t>선언문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BEGIN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      PL/SQL</a:t>
            </a:r>
            <a:r>
              <a:rPr lang="ko-KR" altLang="en-US" sz="1100" i="1"/>
              <a:t>코드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연산자 종류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대입 연산자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변수   </a:t>
            </a:r>
            <a:r>
              <a:rPr lang="en-US" altLang="ko-KR" sz="1100" b="0">
                <a:solidFill>
                  <a:schemeClr val="tx1"/>
                </a:solidFill>
              </a:rPr>
              <a:t>:=    </a:t>
            </a:r>
            <a:r>
              <a:rPr lang="ko-KR" altLang="en-US" sz="1100" b="0">
                <a:solidFill>
                  <a:schemeClr val="tx1"/>
                </a:solidFill>
              </a:rPr>
              <a:t>값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산술 연산자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**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지수연산자</a:t>
            </a:r>
            <a:r>
              <a:rPr lang="en-US" altLang="ko-KR" sz="1100" b="0">
                <a:solidFill>
                  <a:schemeClr val="tx1"/>
                </a:solidFill>
              </a:rPr>
              <a:t>. 10**5 = 10*10*10*10*10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+ - * / : </a:t>
            </a:r>
            <a:r>
              <a:rPr lang="ko-KR" altLang="en-US" sz="1100" b="0">
                <a:solidFill>
                  <a:schemeClr val="tx1"/>
                </a:solidFill>
              </a:rPr>
              <a:t>산술계산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비교 연산자 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반환 값은 </a:t>
            </a:r>
            <a:r>
              <a:rPr lang="en-US" altLang="ko-KR" sz="1100" b="0">
                <a:solidFill>
                  <a:schemeClr val="tx1"/>
                </a:solidFill>
              </a:rPr>
              <a:t>True / False.)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 =  : </a:t>
            </a:r>
            <a:r>
              <a:rPr lang="ko-KR" altLang="en-US" sz="1100" b="0">
                <a:solidFill>
                  <a:schemeClr val="tx1"/>
                </a:solidFill>
              </a:rPr>
              <a:t>대등 연산자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 &lt;&gt;, !=, ~=  : </a:t>
            </a:r>
            <a:r>
              <a:rPr lang="ko-KR" altLang="en-US" sz="1100" b="0">
                <a:solidFill>
                  <a:schemeClr val="tx1"/>
                </a:solidFill>
              </a:rPr>
              <a:t>부등 연산자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 &lt;, &gt;, &lt;=, &gt;=  : </a:t>
            </a:r>
            <a:r>
              <a:rPr lang="ko-KR" altLang="en-US" sz="1100" b="0">
                <a:solidFill>
                  <a:schemeClr val="tx1"/>
                </a:solidFill>
              </a:rPr>
              <a:t>범위 비교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LIKE  : </a:t>
            </a:r>
            <a:r>
              <a:rPr lang="ko-KR" altLang="en-US" sz="1100" b="0">
                <a:solidFill>
                  <a:schemeClr val="tx1"/>
                </a:solidFill>
              </a:rPr>
              <a:t>패턴일치 연산자  </a:t>
            </a:r>
            <a:r>
              <a:rPr lang="en-US" altLang="ko-KR" sz="1100" b="0">
                <a:solidFill>
                  <a:schemeClr val="tx1"/>
                </a:solidFill>
              </a:rPr>
              <a:t>(log% : log</a:t>
            </a:r>
            <a:r>
              <a:rPr lang="ko-KR" altLang="en-US" sz="1100" b="0">
                <a:solidFill>
                  <a:schemeClr val="tx1"/>
                </a:solidFill>
              </a:rPr>
              <a:t>로 시작하는 모든것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log___ : log</a:t>
            </a:r>
            <a:r>
              <a:rPr lang="ko-KR" altLang="en-US" sz="1100" b="0">
                <a:solidFill>
                  <a:schemeClr val="tx1"/>
                </a:solidFill>
              </a:rPr>
              <a:t>로 시작하고 </a:t>
            </a:r>
            <a:r>
              <a:rPr lang="en-US" altLang="ko-KR" sz="1100" b="0">
                <a:solidFill>
                  <a:schemeClr val="tx1"/>
                </a:solidFill>
              </a:rPr>
              <a:t>log </a:t>
            </a:r>
            <a:r>
              <a:rPr lang="ko-KR" altLang="en-US" sz="1100" b="0">
                <a:solidFill>
                  <a:schemeClr val="tx1"/>
                </a:solidFill>
              </a:rPr>
              <a:t>뒤에가 </a:t>
            </a:r>
            <a:r>
              <a:rPr lang="en-US" altLang="ko-KR" sz="1100" b="0">
                <a:solidFill>
                  <a:schemeClr val="tx1"/>
                </a:solidFill>
              </a:rPr>
              <a:t>3</a:t>
            </a:r>
            <a:r>
              <a:rPr lang="ko-KR" altLang="en-US" sz="1100" b="0">
                <a:solidFill>
                  <a:schemeClr val="tx1"/>
                </a:solidFill>
              </a:rPr>
              <a:t>자리인 것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BETWEEN a AND b : </a:t>
            </a:r>
            <a:r>
              <a:rPr lang="ko-KR" altLang="en-US" sz="1100" b="0">
                <a:solidFill>
                  <a:schemeClr val="tx1"/>
                </a:solidFill>
              </a:rPr>
              <a:t>지정한 범위</a:t>
            </a:r>
            <a:r>
              <a:rPr lang="en-US" altLang="ko-KR" sz="1100" b="0">
                <a:solidFill>
                  <a:schemeClr val="tx1"/>
                </a:solidFill>
              </a:rPr>
              <a:t>(a~b) </a:t>
            </a:r>
            <a:r>
              <a:rPr lang="ko-KR" altLang="en-US" sz="1100" b="0">
                <a:solidFill>
                  <a:schemeClr val="tx1"/>
                </a:solidFill>
              </a:rPr>
              <a:t>사이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IN  : </a:t>
            </a:r>
            <a:r>
              <a:rPr lang="ko-KR" altLang="en-US" sz="1100" b="0">
                <a:solidFill>
                  <a:schemeClr val="tx1"/>
                </a:solidFill>
              </a:rPr>
              <a:t>값이 목록내에 있는지 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IS NULL  : </a:t>
            </a:r>
            <a:r>
              <a:rPr lang="ko-KR" altLang="en-US" sz="1100" b="0">
                <a:solidFill>
                  <a:schemeClr val="tx1"/>
                </a:solidFill>
              </a:rPr>
              <a:t>값이 </a:t>
            </a:r>
            <a:r>
              <a:rPr lang="en-US" altLang="ko-KR" sz="1100" b="0">
                <a:solidFill>
                  <a:schemeClr val="tx1"/>
                </a:solidFill>
              </a:rPr>
              <a:t>null</a:t>
            </a:r>
            <a:r>
              <a:rPr lang="ko-KR" altLang="en-US" sz="1100" b="0">
                <a:solidFill>
                  <a:schemeClr val="tx1"/>
                </a:solidFill>
              </a:rPr>
              <a:t>인지 조사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연산자 종류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(1/2)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66050" y="150813"/>
            <a:ext cx="208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(1/7)</a:t>
            </a:r>
          </a:p>
        </p:txBody>
      </p:sp>
      <p:pic>
        <p:nvPicPr>
          <p:cNvPr id="23557" name="그림 5" descr="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52975" cy="377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NULL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  NULL </a:t>
            </a:r>
            <a:r>
              <a:rPr lang="ko-KR" altLang="en-US" sz="1100" b="0">
                <a:solidFill>
                  <a:schemeClr val="tx1"/>
                </a:solidFill>
              </a:rPr>
              <a:t>값 조사시엔 항상 </a:t>
            </a:r>
            <a:r>
              <a:rPr lang="en-US" altLang="ko-KR" sz="1100" b="0">
                <a:solidFill>
                  <a:schemeClr val="tx1"/>
                </a:solidFill>
              </a:rPr>
              <a:t>IS NULL </a:t>
            </a:r>
            <a:r>
              <a:rPr lang="ko-KR" altLang="en-US" sz="1100" b="0">
                <a:solidFill>
                  <a:schemeClr val="tx1"/>
                </a:solidFill>
              </a:rPr>
              <a:t>연산자를 사용해야 한다</a:t>
            </a:r>
            <a:r>
              <a:rPr lang="en-US" altLang="ko-KR" sz="1100" b="0">
                <a:solidFill>
                  <a:schemeClr val="tx1"/>
                </a:solidFill>
              </a:rPr>
              <a:t>.   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ex) IF a = NULL   ▶   IF a IS NULL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  NVL </a:t>
            </a:r>
            <a:r>
              <a:rPr lang="ko-KR" altLang="en-US" sz="1100" b="0">
                <a:solidFill>
                  <a:schemeClr val="tx1"/>
                </a:solidFill>
              </a:rPr>
              <a:t>함수를 통해 값이 </a:t>
            </a:r>
            <a:r>
              <a:rPr lang="en-US" altLang="ko-KR" sz="1100" b="0">
                <a:solidFill>
                  <a:schemeClr val="tx1"/>
                </a:solidFill>
              </a:rPr>
              <a:t>NULL </a:t>
            </a:r>
            <a:r>
              <a:rPr lang="ko-KR" altLang="en-US" sz="1100" b="0">
                <a:solidFill>
                  <a:schemeClr val="tx1"/>
                </a:solidFill>
              </a:rPr>
              <a:t>일때 기본값을 지정할 수 있다</a:t>
            </a:r>
            <a:r>
              <a:rPr lang="en-US" altLang="ko-KR" sz="1100" b="0">
                <a:solidFill>
                  <a:schemeClr val="tx1"/>
                </a:solidFill>
              </a:rPr>
              <a:t>.  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NVL(</a:t>
            </a:r>
            <a:r>
              <a:rPr lang="ko-KR" altLang="en-US" sz="1100" b="0">
                <a:solidFill>
                  <a:schemeClr val="tx1"/>
                </a:solidFill>
              </a:rPr>
              <a:t>식</a:t>
            </a:r>
            <a:r>
              <a:rPr lang="en-US" altLang="ko-KR" sz="1100" b="0">
                <a:solidFill>
                  <a:schemeClr val="tx1"/>
                </a:solidFill>
              </a:rPr>
              <a:t>, Null </a:t>
            </a:r>
            <a:r>
              <a:rPr lang="ko-KR" altLang="en-US" sz="1100" b="0">
                <a:solidFill>
                  <a:schemeClr val="tx1"/>
                </a:solidFill>
              </a:rPr>
              <a:t>일때 값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형 변환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  </a:t>
            </a:r>
            <a:r>
              <a:rPr lang="ko-KR" altLang="en-US" sz="1100" b="0">
                <a:solidFill>
                  <a:schemeClr val="tx1"/>
                </a:solidFill>
              </a:rPr>
              <a:t>자동으로 형변환이 이루어지거나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직접 형변환을 지정할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  </a:t>
            </a:r>
            <a:r>
              <a:rPr lang="ko-KR" altLang="en-US" sz="1100" b="0">
                <a:solidFill>
                  <a:schemeClr val="tx1"/>
                </a:solidFill>
              </a:rPr>
              <a:t>자동으로 형변환이 이루어지게 하는 것보다는 명시적으로 변환시키는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 것이 좋다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관련 함수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TO_DATE : </a:t>
            </a:r>
            <a:r>
              <a:rPr lang="ko-KR" altLang="en-US" sz="1100" b="0">
                <a:solidFill>
                  <a:schemeClr val="tx1"/>
                </a:solidFill>
              </a:rPr>
              <a:t>문자 → 날짜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TO_NUMBER : </a:t>
            </a:r>
            <a:r>
              <a:rPr lang="ko-KR" altLang="en-US" sz="1100" b="0">
                <a:solidFill>
                  <a:schemeClr val="tx1"/>
                </a:solidFill>
              </a:rPr>
              <a:t>문자 → 숫자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TO_CHAR : </a:t>
            </a:r>
            <a:r>
              <a:rPr lang="ko-KR" altLang="en-US" sz="1100" b="0">
                <a:solidFill>
                  <a:schemeClr val="tx1"/>
                </a:solidFill>
              </a:rPr>
              <a:t>숫자</a:t>
            </a:r>
            <a:r>
              <a:rPr lang="en-US" altLang="ko-KR" sz="1100" b="0">
                <a:solidFill>
                  <a:schemeClr val="tx1"/>
                </a:solidFill>
              </a:rPr>
              <a:t>,</a:t>
            </a:r>
            <a:r>
              <a:rPr lang="ko-KR" altLang="en-US" sz="1100" b="0">
                <a:solidFill>
                  <a:schemeClr val="tx1"/>
                </a:solidFill>
              </a:rPr>
              <a:t>날짜 → 문자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연산자 종류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(2/2)</a:t>
            </a:r>
          </a:p>
        </p:txBody>
      </p:sp>
      <p:sp>
        <p:nvSpPr>
          <p:cNvPr id="23556" name="직사각형 4"/>
          <p:cNvSpPr>
            <a:spLocks noChangeArrowheads="1"/>
          </p:cNvSpPr>
          <p:nvPr/>
        </p:nvSpPr>
        <p:spPr bwMode="auto">
          <a:xfrm>
            <a:off x="166688" y="692150"/>
            <a:ext cx="4786312" cy="5689600"/>
          </a:xfrm>
          <a:prstGeom prst="rect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 typeface="Wingdings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논리 연산자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     </a:t>
            </a: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AND, OR, NOT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</a:p>
          <a:p>
            <a:pPr algn="l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스트링 연산자 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     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||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  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스트링 연결 연산자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.  </a:t>
            </a: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ex) string = ‘aaaaaa' || ' ' || ‘bbbbbb';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</a:p>
          <a:p>
            <a:pPr algn="l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 연산자 우선순위</a:t>
            </a:r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  눈으로 확인하기 어려운 복잡한 식의 경우 괄호를 사용하여 우선순위를 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제어하  거나 보기 쉽게 한다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100000"/>
              </a:lnSpc>
              <a:defRPr/>
            </a:pPr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**, </a:t>
            </a: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NOT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+,- (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양수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음수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*,/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+,-,||  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=, &lt;&gt;, !=, ~=, &lt;, &gt;, &lt;=, &gt;=, </a:t>
            </a: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LIKE, BETWEEN, IN, IS NULL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AND</a:t>
            </a:r>
          </a:p>
          <a:p>
            <a:pPr marL="228600" indent="-228600" algn="l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en-US" sz="1100" b="0" dirty="0">
                <a:solidFill>
                  <a:schemeClr val="tx1"/>
                </a:solidFill>
                <a:latin typeface="+mn-ea"/>
                <a:ea typeface="+mn-ea"/>
              </a:rPr>
              <a:t>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1000" b="0" dirty="0">
                <a:solidFill>
                  <a:schemeClr val="tx1"/>
                </a:solidFill>
              </a:rPr>
              <a:t/>
            </a:r>
            <a:br>
              <a:rPr lang="en-US" altLang="ko-KR" sz="1000" b="0" dirty="0">
                <a:solidFill>
                  <a:schemeClr val="tx1"/>
                </a:solidFill>
              </a:rPr>
            </a:br>
            <a:endParaRPr lang="en-US" altLang="ko-KR" sz="10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766050" y="150813"/>
            <a:ext cx="208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(2/7)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2213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273050" y="620713"/>
            <a:ext cx="9432925" cy="6048375"/>
          </a:xfrm>
          <a:prstGeom prst="foldedCorner">
            <a:avLst>
              <a:gd name="adj" fmla="val 4569"/>
            </a:avLst>
          </a:prstGeom>
          <a:solidFill>
            <a:srgbClr val="FFFFFF"/>
          </a:solidFill>
          <a:ln w="9525" algn="ctr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55600" indent="-355600" algn="l">
              <a:lnSpc>
                <a:spcPct val="100000"/>
              </a:lnSpc>
              <a:buFontTx/>
              <a:buAutoNum type="arabicPeriod"/>
              <a:defRPr/>
            </a:pPr>
            <a:endParaRPr lang="ko-KR" altLang="en-US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5600" indent="-355600" algn="l">
              <a:lnSpc>
                <a:spcPct val="100000"/>
              </a:lnSpc>
              <a:defRPr/>
            </a:pPr>
            <a:endParaRPr lang="ko-KR" altLang="en-US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  <a:p>
            <a:pPr marL="355600" indent="-355600" algn="l">
              <a:lnSpc>
                <a:spcPct val="100000"/>
              </a:lnSpc>
              <a:buFontTx/>
              <a:buChar char="•"/>
              <a:defRPr/>
            </a:pPr>
            <a:endParaRPr lang="ko-KR" altLang="en-US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657600" y="404813"/>
            <a:ext cx="2951163" cy="381000"/>
          </a:xfrm>
          <a:prstGeom prst="roundRect">
            <a:avLst>
              <a:gd name="adj" fmla="val 5833"/>
            </a:avLst>
          </a:prstGeom>
          <a:gradFill rotWithShape="1">
            <a:gsLst>
              <a:gs pos="0">
                <a:srgbClr val="666699"/>
              </a:gs>
              <a:gs pos="100000">
                <a:srgbClr val="666699">
                  <a:gamma/>
                  <a:tint val="66667"/>
                  <a:invGamma/>
                </a:srgbClr>
              </a:gs>
            </a:gsLst>
            <a:lin ang="5400000" scaled="1"/>
          </a:gradFill>
          <a:ln w="3175" algn="ctr">
            <a:solidFill>
              <a:srgbClr val="6666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ko-KR" altLang="en-US" sz="1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개정 이력</a:t>
            </a:r>
          </a:p>
        </p:txBody>
      </p:sp>
      <p:graphicFrame>
        <p:nvGraphicFramePr>
          <p:cNvPr id="122885" name="Group 5"/>
          <p:cNvGraphicFramePr>
            <a:graphicFrameLocks noGrp="1"/>
          </p:cNvGraphicFramePr>
          <p:nvPr/>
        </p:nvGraphicFramePr>
        <p:xfrm>
          <a:off x="793750" y="1412875"/>
          <a:ext cx="8496300" cy="338455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Revised No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Revised Date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Reviser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Revised Cause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Revised Contents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Note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2009. 03. 20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</a:rPr>
                        <a:t>박상현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새굴림" pitchFamily="18" charset="-127"/>
                          <a:cs typeface="Times New Roman" pitchFamily="18" charset="0"/>
                        </a:rPr>
                        <a:t>Initial Creation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>
                <a:solidFill>
                  <a:schemeClr val="tx1"/>
                </a:solidFill>
              </a:rPr>
              <a:t>2. </a:t>
            </a:r>
            <a:r>
              <a:rPr lang="ko-KR" altLang="en-US" sz="1200">
                <a:solidFill>
                  <a:schemeClr val="tx1"/>
                </a:solidFill>
              </a:rPr>
              <a:t>중첩 </a:t>
            </a:r>
            <a:r>
              <a:rPr lang="en-US" altLang="ko-KR" sz="1200">
                <a:solidFill>
                  <a:schemeClr val="tx1"/>
                </a:solidFill>
              </a:rPr>
              <a:t>IF 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 중첩 </a:t>
            </a:r>
            <a:r>
              <a:rPr lang="en-US" altLang="ko-KR" sz="1100" b="0">
                <a:solidFill>
                  <a:schemeClr val="tx1"/>
                </a:solidFill>
              </a:rPr>
              <a:t>IF </a:t>
            </a:r>
            <a:r>
              <a:rPr lang="ko-KR" altLang="en-US" sz="1100" b="0">
                <a:solidFill>
                  <a:schemeClr val="tx1"/>
                </a:solidFill>
              </a:rPr>
              <a:t>문은 </a:t>
            </a:r>
            <a:r>
              <a:rPr lang="en-US" altLang="ko-KR" sz="1100" b="0">
                <a:solidFill>
                  <a:schemeClr val="tx1"/>
                </a:solidFill>
              </a:rPr>
              <a:t>IF...THEN...END IF </a:t>
            </a:r>
            <a:r>
              <a:rPr lang="ko-KR" altLang="en-US" sz="1100" b="0">
                <a:solidFill>
                  <a:schemeClr val="tx1"/>
                </a:solidFill>
              </a:rPr>
              <a:t>형태만 유지하면서 늘려가면 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이것을 보기좋게 줄인 것이 </a:t>
            </a:r>
            <a:r>
              <a:rPr lang="en-US" altLang="ko-KR" sz="1100" b="0">
                <a:solidFill>
                  <a:schemeClr val="tx1"/>
                </a:solidFill>
              </a:rPr>
              <a:t>IF...ELSIF </a:t>
            </a:r>
            <a:r>
              <a:rPr lang="ko-KR" altLang="en-US" sz="1100" b="0">
                <a:solidFill>
                  <a:schemeClr val="tx1"/>
                </a:solidFill>
              </a:rPr>
              <a:t>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조건문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(1/2)</a:t>
            </a:r>
          </a:p>
        </p:txBody>
      </p:sp>
      <p:sp>
        <p:nvSpPr>
          <p:cNvPr id="25604" name="직사각형 4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IF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IF(</a:t>
            </a:r>
            <a:r>
              <a:rPr lang="ko-KR" altLang="en-US" sz="1100" b="0">
                <a:solidFill>
                  <a:schemeClr val="tx1"/>
                </a:solidFill>
              </a:rPr>
              <a:t>조건</a:t>
            </a:r>
            <a:r>
              <a:rPr lang="en-US" altLang="ko-KR" sz="1100" b="0">
                <a:solidFill>
                  <a:schemeClr val="tx1"/>
                </a:solidFill>
              </a:rPr>
              <a:t>) THEN (</a:t>
            </a:r>
            <a:r>
              <a:rPr lang="ko-KR" altLang="en-US" sz="1100" b="0">
                <a:solidFill>
                  <a:schemeClr val="tx1"/>
                </a:solidFill>
              </a:rPr>
              <a:t>조건이 참일때</a:t>
            </a:r>
            <a:r>
              <a:rPr lang="en-US" altLang="ko-KR" sz="1100" b="0">
                <a:solidFill>
                  <a:schemeClr val="tx1"/>
                </a:solidFill>
              </a:rPr>
              <a:t>) ELSE  (</a:t>
            </a:r>
            <a:r>
              <a:rPr lang="ko-KR" altLang="en-US" sz="1100" b="0">
                <a:solidFill>
                  <a:schemeClr val="tx1"/>
                </a:solidFill>
              </a:rPr>
              <a:t>조건이 참이아닐때</a:t>
            </a:r>
            <a:r>
              <a:rPr lang="en-US" altLang="ko-KR" sz="1100" b="0">
                <a:solidFill>
                  <a:schemeClr val="tx1"/>
                </a:solidFill>
              </a:rPr>
              <a:t>) END IF;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위의 두 </a:t>
            </a:r>
            <a:r>
              <a:rPr lang="en-US" altLang="ko-KR" sz="1100" b="0">
                <a:solidFill>
                  <a:schemeClr val="tx1"/>
                </a:solidFill>
              </a:rPr>
              <a:t>IF</a:t>
            </a:r>
            <a:r>
              <a:rPr lang="ko-KR" altLang="en-US" sz="1100" b="0">
                <a:solidFill>
                  <a:schemeClr val="tx1"/>
                </a:solidFill>
              </a:rPr>
              <a:t>문은 실행 하는데 있어 전혀 오류가 발생하지 않는다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동일 결과를 가져오지만 코드의 가독성이 떨어지므로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IF</a:t>
            </a:r>
            <a:r>
              <a:rPr lang="ko-KR" altLang="en-US" sz="1100" b="0">
                <a:solidFill>
                  <a:schemeClr val="tx1"/>
                </a:solidFill>
              </a:rPr>
              <a:t>문을 한줄로 적는 일은 없도록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</a:pPr>
            <a:endParaRPr lang="en-US" altLang="ko-KR" sz="1000" b="0"/>
          </a:p>
          <a:p>
            <a:pPr algn="l" eaLnBrk="1" hangingPunct="1">
              <a:lnSpc>
                <a:spcPct val="100000"/>
              </a:lnSpc>
            </a:pPr>
            <a:r>
              <a:rPr lang="en-US" altLang="ko-KR" sz="1000" b="0">
                <a:solidFill>
                  <a:schemeClr val="tx1"/>
                </a:solidFill>
              </a:rPr>
              <a:t/>
            </a:r>
            <a:br>
              <a:rPr lang="en-US" altLang="ko-KR" sz="1000" b="0">
                <a:solidFill>
                  <a:schemeClr val="tx1"/>
                </a:solidFill>
              </a:rPr>
            </a:br>
            <a:endParaRPr lang="en-US" altLang="ko-KR" sz="10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ko-KR" altLang="en-US" sz="1000" b="0">
              <a:solidFill>
                <a:schemeClr val="tx1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754938" y="150813"/>
            <a:ext cx="2093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(3/7)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49313" y="1196975"/>
            <a:ext cx="3311525" cy="15843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IF (조건)      THEN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(조건이 참일 경우 수행)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ELSE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(조건이 참이 아닐 경우 수행)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IF;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384800" y="1171575"/>
            <a:ext cx="3960813" cy="2663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IF (</a:t>
            </a:r>
            <a:r>
              <a:rPr lang="ko-KR" altLang="en-US" sz="1100" i="1"/>
              <a:t>조건</a:t>
            </a:r>
            <a:r>
              <a:rPr lang="en-US" altLang="ko-KR" sz="1100" i="1"/>
              <a:t>1)  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IF (</a:t>
            </a:r>
            <a:r>
              <a:rPr lang="ko-KR" altLang="en-US" sz="1100" i="1"/>
              <a:t>조건</a:t>
            </a:r>
            <a:r>
              <a:rPr lang="en-US" altLang="ko-KR" sz="1100" i="1"/>
              <a:t>2)   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(</a:t>
            </a:r>
            <a:r>
              <a:rPr lang="ko-KR" altLang="en-US" sz="1100" i="1"/>
              <a:t>조건</a:t>
            </a:r>
            <a:r>
              <a:rPr lang="en-US" altLang="ko-KR" sz="1100" i="1"/>
              <a:t>1,2 </a:t>
            </a:r>
            <a:r>
              <a:rPr lang="ko-KR" altLang="en-US" sz="1100" i="1"/>
              <a:t>모두 참일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ELSE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IF (</a:t>
            </a:r>
            <a:r>
              <a:rPr lang="ko-KR" altLang="en-US" sz="1100" i="1"/>
              <a:t>조건</a:t>
            </a:r>
            <a:r>
              <a:rPr lang="en-US" altLang="ko-KR" sz="1100" i="1"/>
              <a:t>3) 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(</a:t>
            </a:r>
            <a:r>
              <a:rPr lang="ko-KR" altLang="en-US" sz="1100" i="1"/>
              <a:t>조건</a:t>
            </a:r>
            <a:r>
              <a:rPr lang="en-US" altLang="ko-KR" sz="1100" i="1"/>
              <a:t>1,2 </a:t>
            </a:r>
            <a:r>
              <a:rPr lang="ko-KR" altLang="en-US" sz="1100" i="1"/>
              <a:t>참이 아니고</a:t>
            </a:r>
            <a:r>
              <a:rPr lang="en-US" altLang="ko-KR" sz="1100" i="1"/>
              <a:t>, </a:t>
            </a:r>
            <a:r>
              <a:rPr lang="ko-KR" altLang="en-US" sz="1100" i="1"/>
              <a:t>조건</a:t>
            </a:r>
            <a:r>
              <a:rPr lang="en-US" altLang="ko-KR" sz="1100" i="1"/>
              <a:t>3 </a:t>
            </a:r>
            <a:r>
              <a:rPr lang="ko-KR" altLang="en-US" sz="1100" i="1"/>
              <a:t>이 참일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ELSE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(</a:t>
            </a:r>
            <a:r>
              <a:rPr lang="ko-KR" altLang="en-US" sz="1100" i="1"/>
              <a:t>조건</a:t>
            </a:r>
            <a:r>
              <a:rPr lang="en-US" altLang="ko-KR" sz="1100" i="1"/>
              <a:t>1,2,3 </a:t>
            </a:r>
            <a:r>
              <a:rPr lang="ko-KR" altLang="en-US" sz="1100" i="1"/>
              <a:t>모두 거짓일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END IF;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END IF;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조건문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(2/2)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766050" y="150813"/>
            <a:ext cx="208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(4/7)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>
                <a:solidFill>
                  <a:schemeClr val="tx1"/>
                </a:solidFill>
              </a:rPr>
              <a:t>3.  IF... ELSIF 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IF </a:t>
            </a:r>
            <a:r>
              <a:rPr lang="ko-KR" altLang="en-US" sz="1100" b="0">
                <a:solidFill>
                  <a:schemeClr val="tx1"/>
                </a:solidFill>
              </a:rPr>
              <a:t>와 </a:t>
            </a:r>
            <a:r>
              <a:rPr lang="en-US" altLang="ko-KR" sz="1100" b="0">
                <a:solidFill>
                  <a:schemeClr val="tx1"/>
                </a:solidFill>
              </a:rPr>
              <a:t>END IF </a:t>
            </a:r>
            <a:r>
              <a:rPr lang="ko-KR" altLang="en-US" sz="1100" b="0">
                <a:solidFill>
                  <a:schemeClr val="tx1"/>
                </a:solidFill>
              </a:rPr>
              <a:t>는 딱 한번만 사용되고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중간은 모두 </a:t>
            </a:r>
            <a:r>
              <a:rPr lang="en-US" altLang="ko-KR" sz="1100" b="0">
                <a:solidFill>
                  <a:schemeClr val="tx1"/>
                </a:solidFill>
              </a:rPr>
              <a:t>ELSIF..THEN</a:t>
            </a:r>
            <a:r>
              <a:rPr lang="ko-KR" altLang="en-US" sz="1100" b="0">
                <a:solidFill>
                  <a:schemeClr val="tx1"/>
                </a:solidFill>
              </a:rPr>
              <a:t>으로 계속해서 조건을 추가할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ELSE IF </a:t>
            </a:r>
            <a:r>
              <a:rPr lang="ko-KR" altLang="en-US" sz="1100" b="0">
                <a:solidFill>
                  <a:schemeClr val="tx1"/>
                </a:solidFill>
              </a:rPr>
              <a:t>가 아닌 </a:t>
            </a:r>
            <a:r>
              <a:rPr lang="en-US" altLang="ko-KR" sz="1100" b="0">
                <a:solidFill>
                  <a:schemeClr val="tx1"/>
                </a:solidFill>
              </a:rPr>
              <a:t>ELSIF </a:t>
            </a:r>
            <a:r>
              <a:rPr lang="ko-KR" altLang="en-US" sz="1100" b="0">
                <a:solidFill>
                  <a:schemeClr val="tx1"/>
                </a:solidFill>
              </a:rPr>
              <a:t>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조건에 대한 주석을 달면 알아보기 쉽다</a:t>
            </a:r>
            <a:r>
              <a:rPr lang="en-US" altLang="ko-KR" sz="1100" b="0">
                <a:solidFill>
                  <a:schemeClr val="tx1"/>
                </a:solidFill>
              </a:rPr>
              <a:t>. 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(Block </a:t>
            </a:r>
            <a:r>
              <a:rPr lang="ko-KR" altLang="en-US" sz="1100" b="0">
                <a:solidFill>
                  <a:schemeClr val="tx1"/>
                </a:solidFill>
              </a:rPr>
              <a:t>주석은 </a:t>
            </a:r>
            <a:r>
              <a:rPr lang="en-US" altLang="ko-KR" sz="1100" b="0">
                <a:solidFill>
                  <a:schemeClr val="tx1"/>
                </a:solidFill>
              </a:rPr>
              <a:t>'/*...*/‘    ,    Line </a:t>
            </a:r>
            <a:r>
              <a:rPr lang="ko-KR" altLang="en-US" sz="1100" b="0">
                <a:solidFill>
                  <a:schemeClr val="tx1"/>
                </a:solidFill>
              </a:rPr>
              <a:t>주석은 </a:t>
            </a:r>
            <a:r>
              <a:rPr lang="en-US" altLang="ko-KR" sz="1100" b="0">
                <a:solidFill>
                  <a:schemeClr val="tx1"/>
                </a:solidFill>
              </a:rPr>
              <a:t>'--'  </a:t>
            </a:r>
            <a:r>
              <a:rPr lang="ko-KR" altLang="en-US" sz="1100" b="0">
                <a:solidFill>
                  <a:schemeClr val="tx1"/>
                </a:solidFill>
              </a:rPr>
              <a:t>사용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92188" y="1125538"/>
            <a:ext cx="2865437" cy="2303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IF (</a:t>
            </a:r>
            <a:r>
              <a:rPr lang="ko-KR" altLang="en-US" sz="1100" i="1"/>
              <a:t>조건</a:t>
            </a:r>
            <a:r>
              <a:rPr lang="en-US" altLang="ko-KR" sz="1100" i="1"/>
              <a:t>1)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(</a:t>
            </a:r>
            <a:r>
              <a:rPr lang="ko-KR" altLang="en-US" sz="1100" i="1"/>
              <a:t>조건</a:t>
            </a:r>
            <a:r>
              <a:rPr lang="en-US" altLang="ko-KR" sz="1100" i="1"/>
              <a:t>1 </a:t>
            </a:r>
            <a:r>
              <a:rPr lang="ko-KR" altLang="en-US" sz="1100" i="1"/>
              <a:t>이 참일 경우 실행</a:t>
            </a:r>
            <a:r>
              <a:rPr lang="en-US" altLang="ko-KR" sz="1100" i="1"/>
              <a:t>)    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ELSIF (</a:t>
            </a:r>
            <a:r>
              <a:rPr lang="ko-KR" altLang="en-US" sz="1100" i="1"/>
              <a:t>조건</a:t>
            </a:r>
            <a:r>
              <a:rPr lang="en-US" altLang="ko-KR" sz="1100" i="1"/>
              <a:t>2)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(</a:t>
            </a:r>
            <a:r>
              <a:rPr lang="ko-KR" altLang="en-US" sz="1100" i="1"/>
              <a:t>조건</a:t>
            </a:r>
            <a:r>
              <a:rPr lang="en-US" altLang="ko-KR" sz="1100" i="1"/>
              <a:t>2 </a:t>
            </a:r>
            <a:r>
              <a:rPr lang="ko-KR" altLang="en-US" sz="1100" i="1"/>
              <a:t>가 참일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ELSIF (</a:t>
            </a:r>
            <a:r>
              <a:rPr lang="ko-KR" altLang="en-US" sz="1100" i="1"/>
              <a:t>조건</a:t>
            </a:r>
            <a:r>
              <a:rPr lang="en-US" altLang="ko-KR" sz="1100" i="1"/>
              <a:t>3) 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(</a:t>
            </a:r>
            <a:r>
              <a:rPr lang="ko-KR" altLang="en-US" sz="1100" i="1"/>
              <a:t>조건</a:t>
            </a:r>
            <a:r>
              <a:rPr lang="en-US" altLang="ko-KR" sz="1100" i="1"/>
              <a:t>3 </a:t>
            </a:r>
            <a:r>
              <a:rPr lang="ko-KR" altLang="en-US" sz="1100" i="1"/>
              <a:t>이 참일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ELSE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(</a:t>
            </a:r>
            <a:r>
              <a:rPr lang="ko-KR" altLang="en-US" sz="1100" i="1"/>
              <a:t>아무것도 아닐 때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FOR LOOP 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 IN REVERSE </a:t>
            </a:r>
            <a:r>
              <a:rPr lang="ko-KR" altLang="en-US" sz="1100" b="0">
                <a:solidFill>
                  <a:schemeClr val="tx1"/>
                </a:solidFill>
              </a:rPr>
              <a:t>를 사용하면 최고값부터 최저값까지 감소하며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수행된다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>
                <a:solidFill>
                  <a:schemeClr val="tx1"/>
                </a:solidFill>
              </a:rPr>
              <a:t>2.  </a:t>
            </a:r>
            <a:r>
              <a:rPr lang="ko-KR" altLang="en-US" sz="1200">
                <a:solidFill>
                  <a:schemeClr val="tx1"/>
                </a:solidFill>
              </a:rPr>
              <a:t>중첩 </a:t>
            </a:r>
            <a:r>
              <a:rPr lang="en-US" altLang="ko-KR" sz="1200">
                <a:solidFill>
                  <a:schemeClr val="tx1"/>
                </a:solidFill>
              </a:rPr>
              <a:t>FOR LOOP 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루프문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(1/3)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66050" y="150813"/>
            <a:ext cx="208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(5/7)</a:t>
            </a:r>
          </a:p>
        </p:txBody>
      </p:sp>
      <p:pic>
        <p:nvPicPr>
          <p:cNvPr id="27653" name="그림 5" descr="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3479800" cy="402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316538" y="1150938"/>
            <a:ext cx="4032250" cy="9350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FOR </a:t>
            </a:r>
            <a:r>
              <a:rPr lang="ko-KR" altLang="en-US" sz="1100" i="1"/>
              <a:t>루프인덱스 </a:t>
            </a:r>
            <a:r>
              <a:rPr lang="en-US" altLang="ko-KR" sz="1100" i="1"/>
              <a:t>IN [REVERSE] </a:t>
            </a:r>
            <a:r>
              <a:rPr lang="ko-KR" altLang="en-US" sz="1100" i="1"/>
              <a:t>최저값</a:t>
            </a:r>
            <a:r>
              <a:rPr lang="en-US" altLang="ko-KR" sz="1100" i="1"/>
              <a:t>..</a:t>
            </a:r>
            <a:r>
              <a:rPr lang="ko-KR" altLang="en-US" sz="1100" i="1"/>
              <a:t>최고값 </a:t>
            </a:r>
            <a:r>
              <a:rPr lang="en-US" altLang="ko-KR" sz="1100" i="1"/>
              <a:t>LOOP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</a:t>
            </a:r>
            <a:r>
              <a:rPr lang="ko-KR" altLang="en-US" sz="1100" i="1"/>
              <a:t>실행할 문장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LOOP;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13363" y="3500438"/>
            <a:ext cx="4032250" cy="12969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FOR </a:t>
            </a:r>
            <a:r>
              <a:rPr lang="ko-KR" altLang="en-US" sz="1100" i="1"/>
              <a:t>루프인덱스 </a:t>
            </a:r>
            <a:r>
              <a:rPr lang="en-US" altLang="ko-KR" sz="1100" i="1"/>
              <a:t>IN [REVERSE] </a:t>
            </a:r>
            <a:r>
              <a:rPr lang="ko-KR" altLang="en-US" sz="1100" i="1"/>
              <a:t>최저값</a:t>
            </a:r>
            <a:r>
              <a:rPr lang="en-US" altLang="ko-KR" sz="1100" i="1"/>
              <a:t>..</a:t>
            </a:r>
            <a:r>
              <a:rPr lang="ko-KR" altLang="en-US" sz="1100" i="1"/>
              <a:t>최고값 </a:t>
            </a:r>
            <a:r>
              <a:rPr lang="en-US" altLang="ko-KR" sz="1100" i="1"/>
              <a:t>LOOP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FOR </a:t>
            </a:r>
            <a:r>
              <a:rPr lang="ko-KR" altLang="en-US" sz="1100" i="1"/>
              <a:t>루프인덱스 </a:t>
            </a:r>
            <a:r>
              <a:rPr lang="en-US" altLang="ko-KR" sz="1100" i="1"/>
              <a:t>IN [REVERSE] </a:t>
            </a:r>
            <a:r>
              <a:rPr lang="ko-KR" altLang="en-US" sz="1100" i="1"/>
              <a:t>최저값</a:t>
            </a:r>
            <a:r>
              <a:rPr lang="en-US" altLang="ko-KR" sz="1100" i="1"/>
              <a:t>..</a:t>
            </a:r>
            <a:r>
              <a:rPr lang="ko-KR" altLang="en-US" sz="1100" i="1"/>
              <a:t>최고값 </a:t>
            </a:r>
            <a:r>
              <a:rPr lang="en-US" altLang="ko-KR" sz="1100" i="1"/>
              <a:t>LOOP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</a:t>
            </a:r>
            <a:r>
              <a:rPr lang="ko-KR" altLang="en-US" sz="1100" i="1"/>
              <a:t>실행할 문장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en-US" sz="1100" i="1"/>
              <a:t>      </a:t>
            </a:r>
            <a:r>
              <a:rPr lang="en-US" altLang="ko-KR" sz="1100" i="1"/>
              <a:t>END LOOP;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>
                <a:solidFill>
                  <a:schemeClr val="tx1"/>
                </a:solidFill>
              </a:rPr>
              <a:t>3. WHILE LOOP 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조건이 거짓이면 </a:t>
            </a:r>
            <a:r>
              <a:rPr lang="en-US" altLang="ko-KR" sz="1100" b="0">
                <a:solidFill>
                  <a:schemeClr val="tx1"/>
                </a:solidFill>
              </a:rPr>
              <a:t>WHILE LOOP </a:t>
            </a:r>
            <a:r>
              <a:rPr lang="ko-KR" altLang="en-US" sz="1100" b="0">
                <a:solidFill>
                  <a:schemeClr val="tx1"/>
                </a:solidFill>
              </a:rPr>
              <a:t>문은 한번도 실행되지 않는다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100" b="0">
                <a:solidFill>
                  <a:schemeClr val="tx1"/>
                </a:solidFill>
              </a:rPr>
              <a:t> EXIT </a:t>
            </a:r>
            <a:r>
              <a:rPr lang="ko-KR" altLang="en-US" sz="1100" b="0">
                <a:solidFill>
                  <a:schemeClr val="tx1"/>
                </a:solidFill>
              </a:rPr>
              <a:t>와 </a:t>
            </a:r>
            <a:r>
              <a:rPr lang="en-US" altLang="ko-KR" sz="1100" b="0">
                <a:solidFill>
                  <a:schemeClr val="tx1"/>
                </a:solidFill>
              </a:rPr>
              <a:t>EXIT WHEN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 Loop</a:t>
            </a:r>
            <a:r>
              <a:rPr lang="ko-KR" altLang="en-US" sz="1100" b="0">
                <a:solidFill>
                  <a:schemeClr val="tx1"/>
                </a:solidFill>
              </a:rPr>
              <a:t>를 빠져나갈 때 사용한다</a:t>
            </a:r>
            <a:r>
              <a:rPr lang="en-US" altLang="ko-KR" sz="1100" b="0">
                <a:solidFill>
                  <a:schemeClr val="tx1"/>
                </a:solidFill>
              </a:rPr>
              <a:t>. EXIT</a:t>
            </a:r>
            <a:r>
              <a:rPr lang="ko-KR" altLang="en-US" sz="1100" b="0">
                <a:solidFill>
                  <a:schemeClr val="tx1"/>
                </a:solidFill>
              </a:rPr>
              <a:t>를 만나면 </a:t>
            </a:r>
            <a:r>
              <a:rPr lang="en-US" altLang="ko-KR" sz="1100" b="0">
                <a:solidFill>
                  <a:schemeClr val="tx1"/>
                </a:solidFill>
              </a:rPr>
              <a:t>Loop</a:t>
            </a:r>
            <a:r>
              <a:rPr lang="ko-KR" altLang="en-US" sz="1100" b="0">
                <a:solidFill>
                  <a:schemeClr val="tx1"/>
                </a:solidFill>
              </a:rPr>
              <a:t>를 바로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 </a:t>
            </a:r>
            <a:r>
              <a:rPr lang="ko-KR" altLang="en-US" sz="1100" b="0">
                <a:solidFill>
                  <a:schemeClr val="tx1"/>
                </a:solidFill>
              </a:rPr>
              <a:t>빠져나간다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   EXIT WHEN (</a:t>
            </a:r>
            <a:r>
              <a:rPr lang="ko-KR" altLang="en-US" sz="1100" b="0">
                <a:solidFill>
                  <a:schemeClr val="tx1"/>
                </a:solidFill>
              </a:rPr>
              <a:t>참 조건</a:t>
            </a:r>
            <a:r>
              <a:rPr lang="en-US" altLang="ko-KR" sz="1100" b="0">
                <a:solidFill>
                  <a:schemeClr val="tx1"/>
                </a:solidFill>
              </a:rPr>
              <a:t>) : </a:t>
            </a:r>
            <a:r>
              <a:rPr lang="ko-KR" altLang="en-US" sz="1100" b="0">
                <a:solidFill>
                  <a:schemeClr val="tx1"/>
                </a:solidFill>
              </a:rPr>
              <a:t>조건이 참이면 </a:t>
            </a:r>
            <a:r>
              <a:rPr lang="en-US" altLang="ko-KR" sz="1100" b="0">
                <a:solidFill>
                  <a:schemeClr val="tx1"/>
                </a:solidFill>
              </a:rPr>
              <a:t>EXIT</a:t>
            </a:r>
            <a:r>
              <a:rPr lang="ko-KR" altLang="en-US" sz="1100" b="0">
                <a:solidFill>
                  <a:schemeClr val="tx1"/>
                </a:solidFill>
              </a:rPr>
              <a:t>를 수행한다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   WHEN</a:t>
            </a:r>
            <a:r>
              <a:rPr lang="ko-KR" altLang="en-US" sz="1100" b="0">
                <a:solidFill>
                  <a:schemeClr val="tx1"/>
                </a:solidFill>
              </a:rPr>
              <a:t>을 사용하면 </a:t>
            </a:r>
            <a:r>
              <a:rPr lang="en-US" altLang="ko-KR" sz="1100" b="0">
                <a:solidFill>
                  <a:schemeClr val="tx1"/>
                </a:solidFill>
              </a:rPr>
              <a:t>IF</a:t>
            </a:r>
            <a:r>
              <a:rPr lang="ko-KR" altLang="en-US" sz="1100" b="0">
                <a:solidFill>
                  <a:schemeClr val="tx1"/>
                </a:solidFill>
              </a:rPr>
              <a:t>를 사용하지 않아도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   LOOP</a:t>
            </a:r>
            <a:r>
              <a:rPr lang="ko-KR" altLang="en-US" sz="1100" b="0">
                <a:solidFill>
                  <a:schemeClr val="tx1"/>
                </a:solidFill>
              </a:rPr>
              <a:t>를 중간에 멈추도록 하여 속도를 높이기 위해 사용한다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>
                <a:solidFill>
                  <a:schemeClr val="tx1"/>
                </a:solidFill>
              </a:rPr>
              <a:t>4. </a:t>
            </a:r>
            <a:r>
              <a:rPr lang="ko-KR" altLang="en-US" sz="1200">
                <a:solidFill>
                  <a:schemeClr val="tx1"/>
                </a:solidFill>
              </a:rPr>
              <a:t>단순 </a:t>
            </a:r>
            <a:r>
              <a:rPr lang="en-US" altLang="ko-KR" sz="1200">
                <a:solidFill>
                  <a:schemeClr val="tx1"/>
                </a:solidFill>
              </a:rPr>
              <a:t>LOOP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그냥 </a:t>
            </a:r>
            <a:r>
              <a:rPr lang="en-US" altLang="ko-KR" sz="1100" b="0">
                <a:solidFill>
                  <a:schemeClr val="tx1"/>
                </a:solidFill>
              </a:rPr>
              <a:t>Loop </a:t>
            </a:r>
            <a:r>
              <a:rPr lang="ko-KR" altLang="en-US" sz="1100" b="0">
                <a:solidFill>
                  <a:schemeClr val="tx1"/>
                </a:solidFill>
              </a:rPr>
              <a:t>만 사용할 경우 무한 </a:t>
            </a:r>
            <a:r>
              <a:rPr lang="en-US" altLang="ko-KR" sz="1100" b="0">
                <a:solidFill>
                  <a:schemeClr val="tx1"/>
                </a:solidFill>
              </a:rPr>
              <a:t>LOOP </a:t>
            </a:r>
            <a:r>
              <a:rPr lang="ko-KR" altLang="en-US" sz="1100" b="0">
                <a:solidFill>
                  <a:schemeClr val="tx1"/>
                </a:solidFill>
              </a:rPr>
              <a:t>가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LOOP</a:t>
            </a:r>
            <a:r>
              <a:rPr lang="ko-KR" altLang="en-US" sz="1100" b="0">
                <a:solidFill>
                  <a:schemeClr val="tx1"/>
                </a:solidFill>
              </a:rPr>
              <a:t>와 함께 </a:t>
            </a:r>
            <a:r>
              <a:rPr lang="en-US" altLang="ko-KR" sz="1100" b="0">
                <a:solidFill>
                  <a:schemeClr val="tx1"/>
                </a:solidFill>
              </a:rPr>
              <a:t>EXIT WHEN</a:t>
            </a:r>
            <a:r>
              <a:rPr lang="ko-KR" altLang="en-US" sz="1100" b="0">
                <a:solidFill>
                  <a:schemeClr val="tx1"/>
                </a:solidFill>
              </a:rPr>
              <a:t>을 사용하면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루프문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(2/3)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754938" y="150813"/>
            <a:ext cx="2093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r>
              <a:rPr lang="en-US" altLang="ko-KR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 </a:t>
            </a:r>
            <a:r>
              <a:rPr lang="en-US" altLang="ko-KR" sz="1300">
                <a:solidFill>
                  <a:schemeClr val="tx1"/>
                </a:solidFill>
              </a:rPr>
              <a:t>(6/7)</a:t>
            </a:r>
          </a:p>
        </p:txBody>
      </p:sp>
      <p:pic>
        <p:nvPicPr>
          <p:cNvPr id="28677" name="그림 6" descr="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3538538" cy="2262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그림 7" descr="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429000"/>
            <a:ext cx="3570288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457825" y="1125538"/>
            <a:ext cx="3455988" cy="8651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WHILE (</a:t>
            </a:r>
            <a:r>
              <a:rPr lang="ko-KR" altLang="en-US" sz="1100" i="1"/>
              <a:t>조건</a:t>
            </a:r>
            <a:r>
              <a:rPr lang="en-US" altLang="ko-KR" sz="1100" i="1"/>
              <a:t>) LOOP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(</a:t>
            </a:r>
            <a:r>
              <a:rPr lang="ko-KR" altLang="en-US" sz="1100" i="1"/>
              <a:t>참일 경우 실행</a:t>
            </a:r>
            <a:r>
              <a:rPr lang="en-US" altLang="ko-KR" sz="1100" i="1"/>
              <a:t>)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Loop</a:t>
            </a:r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 올바른 종료 방법</a:t>
            </a:r>
            <a:r>
              <a:rPr lang="en-US" altLang="ko-KR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60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	</a:t>
            </a:r>
            <a:r>
              <a:rPr lang="ko-KR" altLang="en-US" sz="1100" b="0">
                <a:solidFill>
                  <a:schemeClr val="tx1"/>
                </a:solidFill>
              </a:rPr>
              <a:t>구조적 프로그래밍의 기본적 원칙은 </a:t>
            </a:r>
            <a:r>
              <a:rPr lang="en-US" altLang="ko-KR" sz="1100" b="0">
                <a:solidFill>
                  <a:schemeClr val="tx1"/>
                </a:solidFill>
              </a:rPr>
              <a:t>“</a:t>
            </a:r>
            <a:r>
              <a:rPr lang="ko-KR" altLang="en-US" sz="1100" b="0">
                <a:solidFill>
                  <a:schemeClr val="tx1"/>
                </a:solidFill>
              </a:rPr>
              <a:t>한 쪽으로 들어오고 한 쪽으로 나가는 것</a:t>
            </a:r>
            <a:r>
              <a:rPr lang="en-US" altLang="ko-KR" sz="1100" b="0">
                <a:solidFill>
                  <a:schemeClr val="tx1"/>
                </a:solidFill>
              </a:rPr>
              <a:t>” </a:t>
            </a:r>
            <a:r>
              <a:rPr lang="ko-KR" altLang="en-US" sz="1100" b="0">
                <a:solidFill>
                  <a:schemeClr val="tx1"/>
                </a:solidFill>
              </a:rPr>
              <a:t>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어떤 종류의 루프라도 들어올 때는 </a:t>
            </a:r>
            <a:r>
              <a:rPr lang="ko-KR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항상 한 군데의 </a:t>
            </a:r>
            <a:r>
              <a:rPr lang="en-US" altLang="ko-KR" sz="1100" b="0">
                <a:solidFill>
                  <a:schemeClr val="tx1"/>
                </a:solidFill>
              </a:rPr>
              <a:t>LOOP</a:t>
            </a:r>
            <a:r>
              <a:rPr lang="ko-KR" altLang="en-US" sz="1100" b="0">
                <a:solidFill>
                  <a:schemeClr val="tx1"/>
                </a:solidFill>
              </a:rPr>
              <a:t>키워드에서 시작한다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그러나 나갈 때는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여러 경로로 나가게 루프를 작성하는 것이 가능하지만 피해야 하는 방법이다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왜냐면 코드디버깅 및 유지관리가 어렵기 때문이다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100" b="0">
                <a:solidFill>
                  <a:schemeClr val="tx1"/>
                </a:solidFill>
              </a:rPr>
              <a:t>For, While Loop</a:t>
            </a:r>
            <a:r>
              <a:rPr lang="ko-KR" altLang="en-US" sz="1100" b="0">
                <a:solidFill>
                  <a:schemeClr val="tx1"/>
                </a:solidFill>
              </a:rPr>
              <a:t>에서는 </a:t>
            </a:r>
            <a:r>
              <a:rPr lang="en-US" altLang="ko-KR" sz="1100" b="0">
                <a:solidFill>
                  <a:schemeClr val="tx1"/>
                </a:solidFill>
              </a:rPr>
              <a:t>EXIT, EXIT WHEN</a:t>
            </a:r>
            <a:r>
              <a:rPr lang="ko-KR" altLang="en-US" sz="1100" b="0">
                <a:solidFill>
                  <a:schemeClr val="tx1"/>
                </a:solidFill>
              </a:rPr>
              <a:t>문을 사용하지 마라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위 루프에서는 </a:t>
            </a:r>
            <a:r>
              <a:rPr lang="en-US" altLang="ko-KR" sz="1100" b="0">
                <a:solidFill>
                  <a:schemeClr val="tx1"/>
                </a:solidFill>
              </a:rPr>
              <a:t>EXIT, EXIT WHEN</a:t>
            </a:r>
            <a:r>
              <a:rPr lang="ko-KR" altLang="en-US" sz="1100" b="0">
                <a:solidFill>
                  <a:schemeClr val="tx1"/>
                </a:solidFill>
              </a:rPr>
              <a:t>절은 </a:t>
            </a:r>
            <a:r>
              <a:rPr lang="en-US" altLang="ko-KR" sz="1100" b="0">
                <a:solidFill>
                  <a:schemeClr val="tx1"/>
                </a:solidFill>
              </a:rPr>
              <a:t>FOR</a:t>
            </a:r>
            <a:r>
              <a:rPr lang="ko-KR" altLang="en-US" sz="1100" b="0">
                <a:solidFill>
                  <a:schemeClr val="tx1"/>
                </a:solidFill>
              </a:rPr>
              <a:t>루프의 구조의도를 왜곡할 뿐아니라  루프자체적으로 종료 조건을 줄 수 있으므로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사용 하는 것을 피하도록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100" b="0">
                <a:solidFill>
                  <a:schemeClr val="tx1"/>
                </a:solidFill>
              </a:rPr>
              <a:t>Loop</a:t>
            </a:r>
            <a:r>
              <a:rPr lang="ko-KR" altLang="en-US" sz="1100" b="0">
                <a:solidFill>
                  <a:schemeClr val="tx1"/>
                </a:solidFill>
              </a:rPr>
              <a:t>내에서는 </a:t>
            </a:r>
            <a:r>
              <a:rPr lang="en-US" altLang="ko-KR" sz="1100" b="0">
                <a:solidFill>
                  <a:schemeClr val="tx1"/>
                </a:solidFill>
              </a:rPr>
              <a:t>RETURN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GOTO</a:t>
            </a:r>
            <a:r>
              <a:rPr lang="ko-KR" altLang="en-US" sz="1100" b="0">
                <a:solidFill>
                  <a:schemeClr val="tx1"/>
                </a:solidFill>
              </a:rPr>
              <a:t>문을 사용하지 마라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당장은  코딩 시간을 줄일 수 있기 때문에 </a:t>
            </a:r>
            <a:r>
              <a:rPr lang="en-US" altLang="ko-KR" sz="1100" b="0">
                <a:solidFill>
                  <a:schemeClr val="tx1"/>
                </a:solidFill>
              </a:rPr>
              <a:t>RETURN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GOTO</a:t>
            </a:r>
            <a:r>
              <a:rPr lang="ko-KR" altLang="en-US" sz="1100" b="0">
                <a:solidFill>
                  <a:schemeClr val="tx1"/>
                </a:solidFill>
              </a:rPr>
              <a:t>문이 유혹적일 수도 있으나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결국엔 코드를 이해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보강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수정하는데 더 많은 시간이 소비된다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Loop</a:t>
            </a:r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 파악할 수 있는 인덱스명 사용하기</a:t>
            </a:r>
            <a:r>
              <a:rPr lang="en-US" altLang="ko-KR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en-US" altLang="ko-KR" sz="1100" b="0">
                <a:solidFill>
                  <a:schemeClr val="tx1"/>
                </a:solidFill>
              </a:rPr>
              <a:t>Loop </a:t>
            </a:r>
            <a:r>
              <a:rPr lang="ko-KR" altLang="en-US" sz="1100" b="0">
                <a:solidFill>
                  <a:schemeClr val="tx1"/>
                </a:solidFill>
              </a:rPr>
              <a:t>인덱스를 지정할 때  </a:t>
            </a:r>
            <a:r>
              <a:rPr lang="en-US" altLang="ko-KR" sz="1100" b="0">
                <a:solidFill>
                  <a:schemeClr val="tx1"/>
                </a:solidFill>
              </a:rPr>
              <a:t>i </a:t>
            </a:r>
            <a:r>
              <a:rPr lang="ko-KR" altLang="en-US" sz="1100" b="0">
                <a:solidFill>
                  <a:schemeClr val="tx1"/>
                </a:solidFill>
              </a:rPr>
              <a:t>나 </a:t>
            </a:r>
            <a:r>
              <a:rPr lang="en-US" altLang="ko-KR" sz="1100" b="0">
                <a:solidFill>
                  <a:schemeClr val="tx1"/>
                </a:solidFill>
              </a:rPr>
              <a:t>j </a:t>
            </a:r>
            <a:r>
              <a:rPr lang="ko-KR" altLang="en-US" sz="1100" b="0">
                <a:solidFill>
                  <a:schemeClr val="tx1"/>
                </a:solidFill>
              </a:rPr>
              <a:t>또는 </a:t>
            </a:r>
            <a:r>
              <a:rPr lang="en-US" altLang="ko-KR" sz="1100" b="0">
                <a:solidFill>
                  <a:schemeClr val="tx1"/>
                </a:solidFill>
              </a:rPr>
              <a:t>k  </a:t>
            </a:r>
            <a:r>
              <a:rPr lang="ko-KR" altLang="en-US" sz="1100" b="0">
                <a:solidFill>
                  <a:schemeClr val="tx1"/>
                </a:solidFill>
              </a:rPr>
              <a:t>이렇게 천재적인 정수 변수명으로 코딩하리라 상상하기 힘들지만 현실은 항상 이러하다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 i="1">
                <a:solidFill>
                  <a:srgbClr val="7F7F7F"/>
                </a:solidFill>
              </a:rPr>
              <a:t>오 내 이야기 이군</a:t>
            </a:r>
            <a:r>
              <a:rPr lang="en-US" altLang="ko-KR" sz="1100" b="0" i="1">
                <a:solidFill>
                  <a:srgbClr val="7F7F7F"/>
                </a:solidFill>
              </a:rPr>
              <a:t>;;; -.-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프로그래밍 초기에 만들어진 습관은 믿기 어려울 정도로 커지기 때문에 주의를 하지 않으면 지독한 코드를 작성하고 있는 여러분을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발견하게 될 것이다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해결책은 간단하다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의미있는 이름으로 인덱스명을 주는것 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예를 들자면 </a:t>
            </a:r>
            <a:r>
              <a:rPr lang="en-US" altLang="ko-KR" sz="1100" b="0">
                <a:solidFill>
                  <a:schemeClr val="tx1"/>
                </a:solidFill>
              </a:rPr>
              <a:t>day_in_week,   month_in_year,    students_cnt </a:t>
            </a:r>
            <a:r>
              <a:rPr lang="ko-KR" altLang="en-US" sz="1100" b="0">
                <a:solidFill>
                  <a:schemeClr val="tx1"/>
                </a:solidFill>
              </a:rPr>
              <a:t>등 쉽게 의미 파악이 가능하게 주도록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루프문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(3/3)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32713" y="150813"/>
            <a:ext cx="2116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4. </a:t>
            </a:r>
            <a:r>
              <a:rPr lang="ko-KR" altLang="en-US" sz="1400">
                <a:solidFill>
                  <a:schemeClr val="tx1"/>
                </a:solidFill>
              </a:rPr>
              <a:t>연산자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제어문 </a:t>
            </a:r>
            <a:r>
              <a:rPr lang="en-US" altLang="ko-KR" sz="1400">
                <a:solidFill>
                  <a:schemeClr val="tx1"/>
                </a:solidFill>
              </a:rPr>
              <a:t>(7/7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00025" y="527050"/>
            <a:ext cx="6248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2. </a:t>
            </a:r>
            <a:r>
              <a:rPr lang="ko-KR" altLang="en-US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예외 처리 </a:t>
            </a:r>
            <a:r>
              <a:rPr lang="en-US" altLang="ko-KR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자료형 처리</a:t>
            </a:r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200025" y="2133600"/>
          <a:ext cx="9505950" cy="4248150"/>
        </p:xfrm>
        <a:graphic>
          <a:graphicData uri="http://schemas.openxmlformats.org/drawingml/2006/table">
            <a:tbl>
              <a:tblPr/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Exception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처리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데이터형 처리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533400" indent="-176213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ko-KR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처리란</a:t>
            </a:r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ko-KR" sz="160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예외는 PL/SQL 블록의 실행 중에 발생하여 블록의 주요 부분을 중단 시킨다.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항상 PL/SQL 예외가 발생할 때 블록은 항상 종료되지만 마지막 조치 작업을 수행하도록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예외 처리 부분을 작성할 수 있다.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ko-KR" sz="1100" b="0">
                <a:solidFill>
                  <a:schemeClr val="tx1"/>
                </a:solidFill>
              </a:rPr>
              <a:t>예외란 무엇인가 ?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PL/SQL을 실행 동안에 발생하는 error 처리를 의미한다.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ko-KR" sz="1100" b="0">
                <a:solidFill>
                  <a:schemeClr val="tx1"/>
                </a:solidFill>
              </a:rPr>
              <a:t>어떻게 발생되는가 ?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Oracle 오류가 발생할 때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사용자가 직접 발생시킬 수 있다.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ko-KR" sz="1100" b="0">
                <a:solidFill>
                  <a:schemeClr val="tx1"/>
                </a:solidFill>
              </a:rPr>
              <a:t>처리하는 방법은 무엇인가 ?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처리기를 이용한다.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실행 환경에 전달한다.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새굴림" panose="02030600000101010101" pitchFamily="18" charset="-127"/>
              </a:rPr>
              <a:t>예외를 발생시키는 두 가지 방법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200">
              <a:solidFill>
                <a:schemeClr val="tx1"/>
              </a:solidFill>
              <a:latin typeface="새굴림" panose="02030600000101010101" pitchFamily="18" charset="-127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Oracle 오류가 발생하면 관련된 예외가 자동적으로 발생한다.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예를 들어, 오류 ORA-014-3는 데이터베이스에서 검색된 행이 전혀 없을 때 발생하며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PL/SQL은 NO_DATA_FOUND라 는 예외를 발생시킨다.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블록에 RAISE문을 써서 명시적으로 예외를 발생시킬 수 있다.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발생하는 예외를 사용자가 정의한 것일 수도 있고 미리 정의된 것일 수도 있다.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Exception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처리란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?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753350" y="150813"/>
            <a:ext cx="20955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</a:t>
            </a:r>
            <a:r>
              <a:rPr lang="en-US" altLang="ko-KR" sz="1300">
                <a:solidFill>
                  <a:schemeClr val="tx1"/>
                </a:solidFill>
                <a:ea typeface="휴먼엑스포" panose="02030504000101010101" pitchFamily="18" charset="-127"/>
              </a:rPr>
              <a:t>Exception</a:t>
            </a:r>
            <a:r>
              <a:rPr lang="en-US" altLang="ko-KR" sz="13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(1/8)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/>
                </a:solidFill>
              </a:rPr>
              <a:t>예외 트랩</a:t>
            </a:r>
            <a:r>
              <a:rPr lang="en-US" altLang="ko-KR" sz="1200">
                <a:solidFill>
                  <a:schemeClr val="tx1"/>
                </a:solidFill>
              </a:rPr>
              <a:t>(trap)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만일 예외가 블록의 실행 가능한 섹션에서 발생한다면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처리는 블록의 예외 섹션에서 해당 예외 처리기로 제어가 넘어 갑니다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PL/SQL </a:t>
            </a:r>
            <a:r>
              <a:rPr lang="ko-KR" altLang="en-US" sz="1100" b="0">
                <a:solidFill>
                  <a:schemeClr val="tx1"/>
                </a:solidFill>
              </a:rPr>
              <a:t>블록이 성공적으로 예외를 처리 한다면 이때 예외는 둘러싸는 블록이나 환경으로 전달 되지 않는다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/>
                </a:solidFill>
              </a:rPr>
              <a:t>예외 전달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예외를 처리하는 다른 방법은 실행 환경으로 예외를 전달하도록 하는 것이다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예외가 블록의 실행부에서 발생하여 해당 예외 처리기가 없다면</a:t>
            </a:r>
            <a:r>
              <a:rPr lang="en-US" altLang="ko-KR" sz="1100" b="0">
                <a:solidFill>
                  <a:schemeClr val="tx1"/>
                </a:solidFill>
              </a:rPr>
              <a:t>, PL/SQL </a:t>
            </a:r>
            <a:r>
              <a:rPr lang="ko-KR" altLang="en-US" sz="1100" b="0">
                <a:solidFill>
                  <a:schemeClr val="tx1"/>
                </a:solidFill>
              </a:rPr>
              <a:t>블록의 나머지 부분은 수행되지 못하고 종료된다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/>
                </a:solidFill>
              </a:rPr>
              <a:t>예외 검출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예외가 블록의 실행부에서 발생하면 블록의 예외부에 있는 해당 예외 처리부로 제어가 넘어간다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200">
                <a:solidFill>
                  <a:schemeClr val="tx1"/>
                </a:solidFill>
              </a:rPr>
              <a:t>예외의 유형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실행 중에 ERROR가 발생하면 프로그램이 중단되지 않고 예외에 대한 프로그램을 할 수 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Exception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유형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</a:p>
        </p:txBody>
      </p:sp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611188" y="3870325"/>
          <a:ext cx="8640762" cy="2201863"/>
        </p:xfrm>
        <a:graphic>
          <a:graphicData uri="http://schemas.openxmlformats.org/drawingml/2006/table">
            <a:tbl>
              <a:tblPr/>
              <a:tblGrid>
                <a:gridCol w="288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예 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처리 용 지시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정의된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 Server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코드에서 자주 발생하는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ERROR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을 미리 정의함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선언할 수 없고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 SERVER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 암시적으로 발생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정의되지않은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Oracle Server Error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기타 표준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 SERVER ERROR 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사용자가 선언하고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 SERVER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 그것을 암시적으로 발생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사용자 정의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프로그래머가 정한 조건이 만족되지 않을 경우 발생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사용자가 선언하고 명시적으로 발생한다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94" name="Text Box 4"/>
          <p:cNvSpPr txBox="1">
            <a:spLocks noChangeArrowheads="1"/>
          </p:cNvSpPr>
          <p:nvPr/>
        </p:nvSpPr>
        <p:spPr bwMode="auto">
          <a:xfrm>
            <a:off x="7770813" y="150813"/>
            <a:ext cx="2078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 </a:t>
            </a:r>
            <a:r>
              <a:rPr lang="ko-KR" altLang="en-US" sz="13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(2/8)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ko-KR" sz="1200">
                <a:solidFill>
                  <a:schemeClr val="tx1"/>
                </a:solidFill>
              </a:rPr>
              <a:t>예외 정의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PL/SQL블록의 예외 섹션 내에서 해당 루틴을 포함하므로 모든 에러를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처리할 수 있다.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각각의 에러 처리기는 WHERE절로 구성되는데 그 곳에 에러를 명시하고 WHERE절 뒤에는 예외가 발생했을 때 처리할 문장을 기술한다.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EXCEPTION키워드로 블록의 예외 처리 섹션을 시작합니다.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블록에서 개별적인 작업에 대해 여러 예외 처리기를 정의합니다.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예외가 발생할 때 블록 종료 전에 PL/SQL은 하나의 처리기만 프로세스 합니다. 다른 모든 예외 처리 절 후에 OTHERS절을 넣습니다.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최대 하나의 OTHERS절을 가질 수 있습니다.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예외는 지정(assignment) 문장 또는 SQL문장에서 쓰일 수 없습니다.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Exception : 선언섹션에서 선언된 미리 정의된 예외의 표준 이름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이거나 사용자 정의예외의 이름입니다.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Statement : 하나 이상의 PL/SQL또는 SQL문장입니다.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OTHERS : 명시적으로 선언되지 않은 모든 예외를 트랩하는 예외 처리 절입니다.</a:t>
            </a:r>
          </a:p>
        </p:txBody>
      </p:sp>
      <p:sp>
        <p:nvSpPr>
          <p:cNvPr id="33795" name="직사각형 4"/>
          <p:cNvSpPr>
            <a:spLocks noChangeArrowheads="1"/>
          </p:cNvSpPr>
          <p:nvPr/>
        </p:nvSpPr>
        <p:spPr bwMode="auto">
          <a:xfrm>
            <a:off x="200025" y="692150"/>
            <a:ext cx="4752975" cy="5665788"/>
          </a:xfrm>
          <a:prstGeom prst="rect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ko-KR" altLang="en-US" sz="1100" b="0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Exception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정의하기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770813" y="150813"/>
            <a:ext cx="2078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 </a:t>
            </a:r>
            <a:r>
              <a:rPr lang="ko-KR" altLang="en-US" sz="13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(3/8)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71475" y="1052513"/>
            <a:ext cx="4464050" cy="41767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EXCEPTION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WHEN  exception1 [OR exception2, . . . .]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statement1;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statement2;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. . . . . .</a:t>
            </a:r>
            <a:br>
              <a:rPr lang="en-US" altLang="ko-KR" sz="1100" i="1"/>
            </a:b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[WHEN  exception2 [OR exception3, . . . .]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statement3;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statement4;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. . . . . .]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[WHEN  OTHERS THEN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statement5;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statement6;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                                  . . . . . .]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미리 정의된 ORACLE SERVER 에러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graphicFrame>
        <p:nvGraphicFramePr>
          <p:cNvPr id="59725" name="Group 333"/>
          <p:cNvGraphicFramePr>
            <a:graphicFrameLocks noGrp="1"/>
          </p:cNvGraphicFramePr>
          <p:nvPr/>
        </p:nvGraphicFramePr>
        <p:xfrm>
          <a:off x="322263" y="776288"/>
          <a:ext cx="9239250" cy="5541962"/>
        </p:xfrm>
        <a:graphic>
          <a:graphicData uri="http://schemas.openxmlformats.org/drawingml/2006/table">
            <a:tbl>
              <a:tblPr/>
              <a:tblGrid>
                <a:gridCol w="210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</a:rPr>
                        <a:t>예외 이름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</a:rPr>
                        <a:t>에러 번호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</a:rPr>
                        <a:t>설 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ACCESS_INTO_NULL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ORA-06530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초기화 되지 않은 객체의 속성에 대해 값을 지정하는 것을 시도한다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COLLECTION_IS_NULL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ORA-06531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초기화되지 않은 중첩 테이블 대해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EXISTS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를 제외한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Method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모음의 적용을 시도한다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CURSOR_ALREADY_OPEN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ORA-06511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이미 열린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CURSOR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의 열기를 시도한다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DUP_VAL_ON_INDEX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ORA-00001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중복 값의 삽입을 시도한다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INVALID_CURSOR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ORA-01001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잘못된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CURSOR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연산이 발생한다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INVALID_NUMBER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ORA-01722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수의 문자열 전환이 실패했다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LOGIN_DENIED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ORA-01017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잘못된 사용자명과 비밀 번호로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에 로그온한다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NO_DATA_FOUND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ORA-01403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데이터를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RETURN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하지 않는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SELECT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문장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NOT_LOGGED ON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ORA-01012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프로그램이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에 연결하지 않고 데이터베이스 호출을 발생한다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PROGRAM_ERROR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ORA-06501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 내부적 문제를 가지고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ROWTYPE_MISMATCH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ORA-06504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지정문에 포함된 호스트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CURSOR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변수와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    CURSOR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변수는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RETURN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유형이 다르다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STORAGE_ERROR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ORA-06500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 메모리를 다 써버리거나 또는 메모리가 훼손되었다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SUBSCRIPT_BEYOND_COUNT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ORA-06533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모음의 요소 개수보다 더 큰 인덱스 개수를 사용하는 중첩 테이블 참조한다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SUBSCRIPT_OUTSIDE_LIMIT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ORA-06532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범위 밖의 인덱스 번호를 사용하여 중첩 테이블 참조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TIMEOUT_ON_RESOURCE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ORA-00051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ORACLE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 리소스를 대기하는 동안 시간 초과가 발생한다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TOO_MANY_ROWS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ORA-01422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단일 행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SELECT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는 하나 이상의 행을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RETURN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VALUE_ERROR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ORA-06502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계산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변환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절단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또는 크기 제약 오류가 발생한다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95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ZERO_DIVIDE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ORA-01476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으로 나누기를 시도한다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4902" name="Text Box 4"/>
          <p:cNvSpPr txBox="1">
            <a:spLocks noChangeArrowheads="1"/>
          </p:cNvSpPr>
          <p:nvPr/>
        </p:nvSpPr>
        <p:spPr bwMode="auto">
          <a:xfrm>
            <a:off x="7770813" y="150813"/>
            <a:ext cx="2078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 </a:t>
            </a:r>
            <a:r>
              <a:rPr lang="ko-KR" altLang="en-US" sz="13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(4/8)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2213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89400" y="0"/>
            <a:ext cx="1655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40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목 차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168900" y="620713"/>
            <a:ext cx="4464050" cy="6048375"/>
          </a:xfrm>
          <a:prstGeom prst="foldedCorner">
            <a:avLst>
              <a:gd name="adj" fmla="val 4569"/>
            </a:avLst>
          </a:prstGeom>
          <a:solidFill>
            <a:srgbClr val="FFFFFF"/>
          </a:solidFill>
          <a:ln w="9525" algn="ctr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55600" indent="-355600" algn="l">
              <a:lnSpc>
                <a:spcPct val="100000"/>
              </a:lnSpc>
              <a:defRPr/>
            </a:pPr>
            <a:endParaRPr lang="en-US" altLang="ko-KR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  <a:p>
            <a:pPr marL="355600" indent="-355600" algn="l">
              <a:lnSpc>
                <a:spcPct val="100000"/>
              </a:lnSpc>
              <a:buFontTx/>
              <a:buChar char="•"/>
              <a:defRPr/>
            </a:pPr>
            <a:endParaRPr lang="en-US" altLang="ko-KR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273050" y="620713"/>
            <a:ext cx="4608513" cy="6048375"/>
          </a:xfrm>
          <a:prstGeom prst="foldedCorner">
            <a:avLst>
              <a:gd name="adj" fmla="val 4569"/>
            </a:avLst>
          </a:prstGeom>
          <a:solidFill>
            <a:srgbClr val="FFFFFF"/>
          </a:solidFill>
          <a:ln w="9525" algn="ctr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55600" indent="-355600" algn="l">
              <a:lnSpc>
                <a:spcPct val="100000"/>
              </a:lnSpc>
              <a:buFontTx/>
              <a:buAutoNum type="arabicPeriod"/>
              <a:defRPr/>
            </a:pPr>
            <a:endParaRPr lang="en-US" altLang="ko-KR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5600" indent="-355600" algn="l">
              <a:lnSpc>
                <a:spcPct val="100000"/>
              </a:lnSpc>
              <a:defRPr/>
            </a:pPr>
            <a:endParaRPr lang="en-US" altLang="ko-KR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  <a:p>
            <a:pPr marL="355600" indent="-355600" algn="l">
              <a:lnSpc>
                <a:spcPct val="100000"/>
              </a:lnSpc>
              <a:buFontTx/>
              <a:buChar char="•"/>
              <a:defRPr/>
            </a:pPr>
            <a:endParaRPr lang="en-US" altLang="ko-KR" sz="16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매직체" pitchFamily="18" charset="-127"/>
            </a:endParaRP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993775" y="404813"/>
            <a:ext cx="2951163" cy="381000"/>
          </a:xfrm>
          <a:prstGeom prst="roundRect">
            <a:avLst>
              <a:gd name="adj" fmla="val 5833"/>
            </a:avLst>
          </a:prstGeom>
          <a:gradFill rotWithShape="1">
            <a:gsLst>
              <a:gs pos="0">
                <a:srgbClr val="666699"/>
              </a:gs>
              <a:gs pos="100000">
                <a:srgbClr val="666699">
                  <a:gamma/>
                  <a:tint val="66667"/>
                  <a:invGamma/>
                </a:srgbClr>
              </a:gs>
            </a:gsLst>
            <a:lin ang="5400000" scaled="1"/>
          </a:gradFill>
          <a:ln w="3175">
            <a:solidFill>
              <a:srgbClr val="6666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ko-KR" altLang="en-US" sz="1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개요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488950" y="981075"/>
            <a:ext cx="4103688" cy="4922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 algn="l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ko-KR" altLang="en-US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구조 및 제어문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개요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PL/SQL </a:t>
            </a: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구조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제어문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Roof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endParaRPr lang="en-US" altLang="ko-KR" sz="1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274638" indent="-274638" algn="l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ko-KR" altLang="en-US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예외처리</a:t>
            </a:r>
            <a:r>
              <a:rPr lang="en-US" altLang="ko-KR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자료형 처리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Exception </a:t>
            </a: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처리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데이터형 처리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endParaRPr lang="ko-KR" altLang="en-US" sz="1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274638" indent="-274638" algn="l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ko-KR" altLang="en-US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 </a:t>
            </a:r>
            <a:r>
              <a:rPr lang="en-US" altLang="ko-KR" sz="16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Transaction, Cursor</a:t>
            </a:r>
          </a:p>
          <a:p>
            <a:pPr marL="723900" lvl="1" indent="-266700" algn="l">
              <a:lnSpc>
                <a:spcPct val="100000"/>
              </a:lnSpc>
              <a:buFontTx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DML, Transaction</a:t>
            </a: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처리</a:t>
            </a:r>
          </a:p>
          <a:p>
            <a:pPr marL="723900" lvl="1" indent="-266700" algn="l">
              <a:lnSpc>
                <a:spcPct val="100000"/>
              </a:lnSpc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커서 변수</a:t>
            </a:r>
          </a:p>
          <a:p>
            <a:pPr marL="723900" lvl="1" indent="-266700" algn="l">
              <a:lnSpc>
                <a:spcPct val="100000"/>
              </a:lnSpc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표현식</a:t>
            </a:r>
          </a:p>
          <a:p>
            <a:pPr marL="723900" lvl="1" indent="-266700" algn="l">
              <a:lnSpc>
                <a:spcPct val="100000"/>
              </a:lnSpc>
              <a:buFontTx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동적 </a:t>
            </a: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SQL</a:t>
            </a:r>
          </a:p>
          <a:p>
            <a:pPr marL="723900" lvl="1" indent="-266700" algn="l">
              <a:lnSpc>
                <a:spcPct val="100000"/>
              </a:lnSpc>
              <a:buFontTx/>
              <a:buChar char="•"/>
              <a:defRPr/>
            </a:pPr>
            <a:endParaRPr lang="en-US" altLang="ko-KR" sz="1600" i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384800" y="714375"/>
            <a:ext cx="4103688" cy="2917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altLang="ko-KR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274638" indent="-274638" algn="l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ko-KR" sz="16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 </a:t>
            </a:r>
            <a:r>
              <a:rPr lang="ko-KR" altLang="en-US" sz="16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프로시져</a:t>
            </a:r>
            <a:r>
              <a:rPr lang="en-US" altLang="ko-KR" sz="16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6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트리거 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프로시져 모듈화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패키지</a:t>
            </a:r>
            <a:endParaRPr lang="en-US" altLang="ko-KR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DML, DDL 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트리거 처리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트리거 관리</a:t>
            </a: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Tx/>
              <a:buChar char="•"/>
              <a:defRPr/>
            </a:pP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  <a:p>
            <a:pPr marL="723900" lvl="1" indent="-266700" algn="l">
              <a:lnSpc>
                <a:spcPct val="100000"/>
              </a:lnSpc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en-US" altLang="ko-KR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200">
                <a:solidFill>
                  <a:schemeClr val="tx1"/>
                </a:solidFill>
              </a:rPr>
              <a:t>미리 정의되지 않은 ORACLE SERVER 에러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우선 에러를 선언하고 나서 OTHERS에서 미리 정의되지 않은 ORACLE 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SERVER 에러를 처리(에러 번호 확인)합니다.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선언된 예외는 암시적으로 발생합니다. PL/SQL에서 PARAGMA와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 EXCEPTION_INT는 ORACLE 에러 번호와 예외 이름을 관련시키기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위해 컴파일러에게 알려줍니다.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PARAGMA는 PL/SQL블록이 실행될 때 처리되지 않는 컴파일러 명령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문임을 의미하는 키워드입니다.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블록 내에서 예외 이름이 발생되면 그것을 관련된 ORACLE SERVER 에러번호로 해독하기 위해 PL/SQL컴파일러에게 지시합니다.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</a:t>
            </a:r>
            <a:endParaRPr lang="ko-KR" altLang="en-US" sz="1100" b="0">
              <a:solidFill>
                <a:schemeClr val="tx1"/>
              </a:solidFill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654925" y="150813"/>
            <a:ext cx="219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5.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Exception 처리</a:t>
            </a:r>
            <a:r>
              <a:rPr lang="ko-KR" altLang="en-US" sz="1400">
                <a:solidFill>
                  <a:schemeClr val="tx1"/>
                </a:solidFill>
                <a:ea typeface="휴먼엑스포" panose="02030504000101010101" pitchFamily="18" charset="-127"/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(5/8)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미리 정의되지 않은 ORACLE SERVER 에러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pic>
        <p:nvPicPr>
          <p:cNvPr id="35845" name="그림 5" descr="6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22813" cy="398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070475" y="3503613"/>
            <a:ext cx="4581525" cy="18002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[</a:t>
            </a:r>
            <a:r>
              <a:rPr lang="ko-KR" altLang="en-US" sz="1100" i="1"/>
              <a:t>선언 부분에서 예외 이름을 선언</a:t>
            </a:r>
            <a:r>
              <a:rPr lang="en-US" altLang="ko-KR" sz="1100" i="1"/>
              <a:t>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exception_name    EXCEPTION;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PRAGMA EXCEPTION_INIT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[</a:t>
            </a:r>
            <a:r>
              <a:rPr lang="ko-KR" altLang="en-US" sz="1100" i="1"/>
              <a:t>문장을 사용하여 표준 에러 번호와 선언된 예외를 연결한다</a:t>
            </a:r>
            <a:r>
              <a:rPr lang="en-US" altLang="ko-KR" sz="1100" i="1"/>
              <a:t>.]</a:t>
            </a:r>
            <a:br>
              <a:rPr lang="en-US" altLang="ko-KR" sz="1100" i="1"/>
            </a:b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PRAGMA EXCEPTION_INIT(exception_name,  error_number);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사</a:t>
            </a:r>
            <a:r>
              <a:rPr lang="ko-KR" altLang="ko-KR" sz="1200">
                <a:solidFill>
                  <a:schemeClr val="tx1"/>
                </a:solidFill>
              </a:rPr>
              <a:t>용자 정의 예외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PL/SQL에서는 개별적으로 예외를 정의할 수 있습니다.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사용자 정의 PL/SQL 예외는PL/SQL 블록의 선언 섹션에서 선언하고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RAISE 문장으로 명시적으로 발생시킨다.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753350" y="150813"/>
            <a:ext cx="20955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</a:t>
            </a:r>
            <a:r>
              <a:rPr lang="en-US" altLang="ko-KR" sz="13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(6/8)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</a:t>
            </a:r>
            <a:r>
              <a:rPr lang="en-US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사용자 정의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Exception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pic>
        <p:nvPicPr>
          <p:cNvPr id="36869" name="그림 5" descr="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38688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070475" y="2349500"/>
            <a:ext cx="4581525" cy="15097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[</a:t>
            </a:r>
            <a:r>
              <a:rPr lang="ko-KR" altLang="en-US" sz="1100" i="1"/>
              <a:t>선언 섹션에서 사용자가 선언</a:t>
            </a:r>
            <a:r>
              <a:rPr lang="en-US" altLang="ko-KR" sz="1100" i="1"/>
              <a:t>.]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Exception_name    EXCEPTION;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[</a:t>
            </a:r>
            <a:r>
              <a:rPr lang="ko-KR" altLang="en-US" sz="1100" i="1"/>
              <a:t>실행 섹션에서 명시적으로 예외를 발생하기 위해 </a:t>
            </a:r>
            <a:r>
              <a:rPr lang="en-US" altLang="ko-KR" sz="1100" i="1"/>
              <a:t>RAISE</a:t>
            </a:r>
            <a:r>
              <a:rPr lang="ko-KR" altLang="en-US" sz="1100" i="1"/>
              <a:t>문장을 사용</a:t>
            </a:r>
            <a:r>
              <a:rPr lang="en-US" altLang="ko-KR" sz="1100" i="1"/>
              <a:t>.]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RAISE   exception_name;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 b="0">
                <a:solidFill>
                  <a:schemeClr val="tx1"/>
                </a:solidFill>
              </a:rPr>
              <a:t> </a:t>
            </a:r>
            <a:r>
              <a:rPr lang="ko-KR" altLang="ko-KR" sz="1200">
                <a:solidFill>
                  <a:schemeClr val="tx1"/>
                </a:solidFill>
              </a:rPr>
              <a:t>예외 트래핑 함수</a:t>
            </a: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에러가 발생 했을 때 두 함수를 사용하여 관련된 에러 코드 또는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 메시지를 확인할 수 있습니다. 코드 또는 메시지에 따라 에러에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 대해 취할 작업을 정할 수 있습니다.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7. </a:t>
            </a:r>
            <a:r>
              <a:rPr lang="en-US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예외 트래핑 함수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graphicFrame>
        <p:nvGraphicFramePr>
          <p:cNvPr id="62559" name="Group 95"/>
          <p:cNvGraphicFramePr>
            <a:graphicFrameLocks noGrp="1"/>
          </p:cNvGraphicFramePr>
          <p:nvPr/>
        </p:nvGraphicFramePr>
        <p:xfrm>
          <a:off x="5168900" y="2132013"/>
          <a:ext cx="4392613" cy="1223962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함 수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설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에러 코드에 대한 숫자를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RETURN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SQLERRM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에러 번호에 해당하는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MESSAGE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RETURN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558" name="Group 94"/>
          <p:cNvGraphicFramePr>
            <a:graphicFrameLocks noGrp="1"/>
          </p:cNvGraphicFramePr>
          <p:nvPr/>
        </p:nvGraphicFramePr>
        <p:xfrm>
          <a:off x="5168900" y="3500438"/>
          <a:ext cx="4392613" cy="1944687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755801202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353567242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SQL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7131985"/>
                  </a:ext>
                </a:extLst>
              </a:tr>
              <a:tr h="388938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예외가 없습니다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.(NO ERROR)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588535"/>
                  </a:ext>
                </a:extLst>
              </a:tr>
              <a:tr h="388938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사용자 정의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ERROR NUMBER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032136"/>
                  </a:ext>
                </a:extLst>
              </a:tr>
              <a:tr h="388938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+100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NO_DATA_FOUND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예외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753593"/>
                  </a:ext>
                </a:extLst>
              </a:tr>
              <a:tr h="388938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양의 정수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표준 에러 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44031"/>
                  </a:ext>
                </a:extLst>
              </a:tr>
            </a:tbl>
          </a:graphicData>
        </a:graphic>
      </p:graphicFrame>
      <p:sp>
        <p:nvSpPr>
          <p:cNvPr id="37926" name="Text Box 4"/>
          <p:cNvSpPr txBox="1">
            <a:spLocks noChangeArrowheads="1"/>
          </p:cNvSpPr>
          <p:nvPr/>
        </p:nvSpPr>
        <p:spPr bwMode="auto">
          <a:xfrm>
            <a:off x="7770813" y="150813"/>
            <a:ext cx="2078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 </a:t>
            </a:r>
            <a:r>
              <a:rPr lang="ko-KR" altLang="en-US" sz="13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(7/8)</a:t>
            </a:r>
          </a:p>
        </p:txBody>
      </p:sp>
      <p:pic>
        <p:nvPicPr>
          <p:cNvPr id="37927" name="그림 7" descr="8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33925" cy="3773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ko-KR" sz="1200">
                <a:solidFill>
                  <a:schemeClr val="tx1"/>
                </a:solidFill>
              </a:rPr>
              <a:t>RAISE_APPLICATION_ERROR</a:t>
            </a: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표준화 되지 않은 에러 코드와 에러 MESSAGE를 RETURN하</a:t>
            </a:r>
            <a:r>
              <a:rPr lang="ko-KR" altLang="en-US" sz="1100" b="0">
                <a:solidFill>
                  <a:schemeClr val="tx1"/>
                </a:solidFill>
              </a:rPr>
              <a:t>는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RAISE_APPLICATION_ERROR 프로시저를 사용합니다.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RAISE_APPLICATION_ERROR로 어플리케이션에 대한 에러를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제어할 수 있고 처리되지 않은 에러가 RETURN되지 않도록 합니다.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error_number : -20000과 20999사이의 예외에 대해 지정된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번호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message : 예외에 대한 사용자 지정 MESSAGE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ko-KR" altLang="ko-KR" sz="1100" b="0">
                <a:solidFill>
                  <a:schemeClr val="tx1"/>
                </a:solidFill>
              </a:rPr>
              <a:t>TRUE|FALSE : 선택적 BOOLEAN 매개변수로 TRUE면 에러는 </a:t>
            </a:r>
            <a:r>
              <a:rPr lang="ko-KR" altLang="en-US" sz="1100" b="0">
                <a:solidFill>
                  <a:schemeClr val="tx1"/>
                </a:solidFill>
              </a:rPr>
              <a:t/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ko-KR" sz="1100" b="0">
                <a:solidFill>
                  <a:schemeClr val="tx1"/>
                </a:solidFill>
              </a:rPr>
              <a:t>이전의 에러 스택에 의치하고 FALSE(DEFAULT)면 에러는 모든 이전의 에러를 대치합니다.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8. </a:t>
            </a:r>
            <a:r>
              <a:rPr lang="en-US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RAISE_APPLICATION_ERROR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770813" y="150813"/>
            <a:ext cx="2078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5. Exception </a:t>
            </a:r>
            <a:r>
              <a:rPr lang="ko-KR" altLang="en-US" sz="1300">
                <a:solidFill>
                  <a:schemeClr val="tx1"/>
                </a:solidFill>
                <a:ea typeface="휴먼엑스포" panose="02030504000101010101" pitchFamily="18" charset="-127"/>
              </a:rPr>
              <a:t>처리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(8/8)</a:t>
            </a:r>
          </a:p>
        </p:txBody>
      </p:sp>
      <p:pic>
        <p:nvPicPr>
          <p:cNvPr id="38917" name="그림 5" descr="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43450" cy="373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03863" y="2133600"/>
            <a:ext cx="3770312" cy="8620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raise_application_error 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100" i="1"/>
              <a:t>(error_number, message[,{TRUE|FALSE}]);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변수 명명 규칙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① 변수이름은 문자,$,_,# 으로 구성된다.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② 변수이름은 반드시 문자로 시작한다.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③ 변수이름은 최대 30자이다.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④ 변수이름은 대소문자를 구분하지 않는다.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⑤ 알아보기쉽게 쓴다.  (empyearsal → emp_year_sal → Emp_Year_Sal)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⑥ 변수, 함수, 프로시저 이름등을 쉽게 구분하기 위해 예약어는 대문자만 사용하는 경우도 있다.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변수선언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student_id VARCHAR(16);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student_name VARCHAR2(10000);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변수에 값 할당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student_id := ‘</a:t>
            </a:r>
            <a:r>
              <a:rPr lang="en-US" altLang="ko-KR" sz="1100" b="0">
                <a:solidFill>
                  <a:schemeClr val="tx1"/>
                </a:solidFill>
              </a:rPr>
              <a:t>stu00</a:t>
            </a:r>
            <a:r>
              <a:rPr lang="ko-KR" altLang="ko-KR" sz="1100" b="0">
                <a:solidFill>
                  <a:schemeClr val="tx1"/>
                </a:solidFill>
              </a:rPr>
              <a:t>';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ko-KR" sz="1100" b="0">
                <a:solidFill>
                  <a:schemeClr val="tx1"/>
                </a:solidFill>
              </a:rPr>
              <a:t>student_name := ‘</a:t>
            </a:r>
            <a:r>
              <a:rPr lang="en-US" altLang="ko-KR" sz="1100" b="0">
                <a:solidFill>
                  <a:schemeClr val="tx1"/>
                </a:solidFill>
              </a:rPr>
              <a:t>xxx xxx xxx</a:t>
            </a:r>
            <a:r>
              <a:rPr lang="ko-KR" altLang="ko-KR" sz="1100" b="0">
                <a:solidFill>
                  <a:schemeClr val="tx1"/>
                </a:solidFill>
              </a:rPr>
              <a:t>';</a:t>
            </a:r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자료형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069263" y="150813"/>
            <a:ext cx="1779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6. Data type </a:t>
            </a:r>
            <a:r>
              <a:rPr lang="en-US" altLang="ko-KR" sz="1300">
                <a:solidFill>
                  <a:schemeClr val="tx1"/>
                </a:solidFill>
              </a:rPr>
              <a:t>(1/8)</a:t>
            </a:r>
          </a:p>
        </p:txBody>
      </p:sp>
      <p:sp>
        <p:nvSpPr>
          <p:cNvPr id="39941" name="Rectangle 64"/>
          <p:cNvSpPr>
            <a:spLocks noChangeArrowheads="1"/>
          </p:cNvSpPr>
          <p:nvPr/>
        </p:nvSpPr>
        <p:spPr bwMode="auto">
          <a:xfrm>
            <a:off x="488950" y="981075"/>
            <a:ext cx="43195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데이터형 </a:t>
            </a:r>
            <a:r>
              <a:rPr lang="en-US" altLang="ko-KR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(datatype)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120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ko-KR" sz="12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PL/SQL </a:t>
            </a:r>
            <a:r>
              <a:rPr lang="ko-KR" altLang="en-US" sz="12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 블럭은 프로그래밍의 기본 단위이다</a:t>
            </a:r>
            <a:r>
              <a:rPr lang="en-US" altLang="ko-KR" sz="12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ko-KR" sz="1200" b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ko-KR" altLang="en-US" sz="12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블럭은 프로그램 코드와 변수 선언문을 둘 다 갖고 있다</a:t>
            </a:r>
            <a:r>
              <a:rPr lang="en-US" altLang="ko-KR" sz="12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8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39350" name="Group 86"/>
          <p:cNvGraphicFramePr>
            <a:graphicFrameLocks noGrp="1"/>
          </p:cNvGraphicFramePr>
          <p:nvPr/>
        </p:nvGraphicFramePr>
        <p:xfrm>
          <a:off x="488950" y="2214563"/>
          <a:ext cx="4319588" cy="1219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VARCHAR2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가변 길이 문자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String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CHAR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고정 길이 문자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String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NUMBER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고정 소수점 또는 부동 소수점 숫자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DATE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날짜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BOOLEAN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TRUE/FALSE</a:t>
                      </a: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batang"/>
                          <a:cs typeface="batang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값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ko-KR" sz="1200">
                <a:solidFill>
                  <a:schemeClr val="tx1"/>
                </a:solidFill>
              </a:rPr>
              <a:t>CHAR 와 VARCHAR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CHAR 는 고정된 길이의 데이터를 저장. 빈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ko-KR" sz="1100" b="0">
                <a:solidFill>
                  <a:schemeClr val="tx1"/>
                </a:solidFill>
              </a:rPr>
              <a:t>공간은 공백으로 채워짐.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VARCHAR 는 정해지지 않은 길이의 데이터를 저장하는데 사용됨.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DECLARE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same_char CHAR(20);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same_var VARCHAR(20);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BEGIN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same_char := 'pshesign';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same_var := 'pshesign';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IF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         same_char = same_var;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THEN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         DBMS_OUTPUT.PUT_LINE('char == var');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         DBMS_OUTPUT.PUT_LINE('char != var');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 END IF;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END;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/</a:t>
            </a: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자료형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– Char, Varchar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(2/8)</a:t>
            </a:r>
          </a:p>
        </p:txBody>
      </p:sp>
      <p:pic>
        <p:nvPicPr>
          <p:cNvPr id="40965" name="Picture 26" descr="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25538"/>
            <a:ext cx="3744913" cy="305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Rectangle 27"/>
          <p:cNvSpPr>
            <a:spLocks noChangeArrowheads="1"/>
          </p:cNvSpPr>
          <p:nvPr/>
        </p:nvSpPr>
        <p:spPr bwMode="auto">
          <a:xfrm>
            <a:off x="200025" y="4437063"/>
            <a:ext cx="4248150" cy="151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CHAR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VARCHAR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모두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 byte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할당 받지만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CHAR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sz="1000" b="0">
                <a:solidFill>
                  <a:schemeClr val="tx1"/>
                </a:solidFill>
                <a:ea typeface="돋움" panose="020B0600000101010101" pitchFamily="50" charset="-127"/>
              </a:rPr>
              <a:t>‘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pshesign</a:t>
            </a:r>
            <a:r>
              <a:rPr lang="en-US" altLang="ko-KR" sz="1000" b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사용하고 남은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 byte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공백으로 채우고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VARCHAR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 byte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 사용하고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 byte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사용하지 않는다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예) NUMBER(4,2) ▶ 4자리 수이고 소수점은 오른쪽 2번째에 온다. </a:t>
            </a: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lang="ko-KR" altLang="ko-KR" sz="1100" b="0" dirty="0">
                <a:solidFill>
                  <a:schemeClr val="tx1"/>
                </a:solidFill>
              </a:rPr>
              <a:t>73.127 을 입력하면 반올림이 되어 73.13 이 나온다.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예) NUMBER(3) ▶ 기본스케일 0. 정수로 표시되고, 소수 첫째자리에서 반올림 된다. 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345.1 을 입력하면 345 로 표시된다. -345.12 를 입력하면 -345 로 표시된다.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예) NUMBER(5,-2) ▶ 스케일이 음수로 표시되면 정수쪽으로 반올림이 발생한다.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10345 을 입력하면 100단위로 끊어져, 10300 이 나온다. 주식 100주 단위로 표시할 때 사용.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buFontTx/>
              <a:buChar char="-"/>
              <a:tabLst>
                <a:tab pos="1079500" algn="l"/>
              </a:tabLst>
              <a:defRPr/>
            </a:pPr>
            <a:endParaRPr lang="ko-KR" altLang="ko-KR" sz="11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DECLARE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number1 NUMBER(4,2);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number2 NUMBER(3);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number3 NUMBER(5,-2);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BEGIN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number1 := 73.127;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number2 := 345.1;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number3 := 10345;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DBMS_OUTPUT.PUT_LINE(number1);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DBMS_OUTPUT.PUT_LINE(number2);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        DBMS_OUTPUT.PUT_LINE(number3);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END;</a:t>
            </a:r>
          </a:p>
          <a:p>
            <a:pPr marL="266700" indent="-266700"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b="0" dirty="0">
                <a:solidFill>
                  <a:schemeClr val="tx1"/>
                </a:solidFill>
              </a:rPr>
              <a:t>/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 dirty="0">
              <a:solidFill>
                <a:schemeClr val="tx1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자료형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– Number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(3/8)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200025" y="4076700"/>
            <a:ext cx="4248150" cy="18716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NUMBER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고정 소수점과 부동 소수점 숫자를 정의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범위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1.0E-123 ~ 9.99E125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정밀도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몇 자리를 사용할 것인지 표시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스케일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소수점의 위치를 표시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형식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변수명 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NUMBER [(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정밀도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[,</a:t>
            </a:r>
            <a:r>
              <a:rPr lang="ko-KR" altLang="en-US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스케일</a:t>
            </a:r>
            <a:r>
              <a:rPr lang="en-US" altLang="ko-KR" sz="1000" b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])]</a:t>
            </a:r>
          </a:p>
        </p:txBody>
      </p:sp>
      <p:pic>
        <p:nvPicPr>
          <p:cNvPr id="41990" name="Picture 7" descr="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3240088" cy="309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ko-KR" sz="1200">
                <a:solidFill>
                  <a:schemeClr val="tx1"/>
                </a:solidFill>
              </a:rPr>
              <a:t>DATE</a:t>
            </a: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날짜와 시간값을 저장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기본적으로 날짜,시간이 항상 포함된다.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시간을 지정하지 않으면 자정으로 표시. (am 12.:00:00)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100" b="0">
                <a:solidFill>
                  <a:schemeClr val="tx1"/>
                </a:solidFill>
              </a:rPr>
              <a:t>	</a:t>
            </a:r>
            <a:r>
              <a:rPr lang="ko-KR" altLang="ko-KR" sz="1100" b="0">
                <a:solidFill>
                  <a:schemeClr val="tx1"/>
                </a:solidFill>
              </a:rPr>
              <a:t>범위 : BC 471년 1월 1일 ~ AD 4712년 12월 31일 까지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ko-KR" sz="1100" b="0">
                <a:solidFill>
                  <a:schemeClr val="tx1"/>
                </a:solidFill>
              </a:rPr>
              <a:t>시간을 빼고 날짜만 비교하려면 TRUNC 함수를 사용한다.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DECLARE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MYPAYDAY DATE;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BEGIN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MYPAYDAY := TO_DATE('2009-02-25', 'YYYY-MM-DD');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        DBMS_OUTPUT.PUT_LINE('2월 솔트로닉스 월급날은 '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		</a:t>
            </a:r>
            <a:r>
              <a:rPr lang="en-US" altLang="ko-KR" sz="1100" b="0">
                <a:solidFill>
                  <a:schemeClr val="tx1"/>
                </a:solidFill>
              </a:rPr>
              <a:t>              </a:t>
            </a:r>
            <a:r>
              <a:rPr lang="ko-KR" altLang="ko-KR" sz="1100" b="0">
                <a:solidFill>
                  <a:schemeClr val="tx1"/>
                </a:solidFill>
              </a:rPr>
              <a:t>||MYPAYDAY||'입니다.');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END;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ko-KR" sz="1100" b="0">
                <a:solidFill>
                  <a:schemeClr val="tx1"/>
                </a:solidFill>
              </a:rPr>
              <a:t>/</a:t>
            </a: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자료형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– Date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(4/8)</a:t>
            </a:r>
          </a:p>
        </p:txBody>
      </p:sp>
      <p:pic>
        <p:nvPicPr>
          <p:cNvPr id="43013" name="Picture 10" descr="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465638" cy="230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자료형 앵커</a:t>
            </a:r>
            <a:r>
              <a:rPr lang="en-US" altLang="ko-KR" sz="1200">
                <a:solidFill>
                  <a:schemeClr val="tx1"/>
                </a:solidFill>
              </a:rPr>
              <a:t>(Anchor)</a:t>
            </a:r>
            <a:endParaRPr lang="ko-KR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앵커를 하면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은 이미 정의된 데이터 구조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또 다른 </a:t>
            </a: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변수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미리 정의된 </a:t>
            </a:r>
            <a:r>
              <a:rPr lang="en-US" altLang="ko-KR" sz="1100" b="0">
                <a:solidFill>
                  <a:schemeClr val="tx1"/>
                </a:solidFill>
              </a:rPr>
              <a:t>TYPE </a:t>
            </a:r>
            <a:r>
              <a:rPr lang="ko-KR" altLang="en-US" sz="1100" b="0">
                <a:solidFill>
                  <a:schemeClr val="tx1"/>
                </a:solidFill>
              </a:rPr>
              <a:t>또는 </a:t>
            </a:r>
            <a:r>
              <a:rPr lang="en-US" altLang="ko-KR" sz="1100" b="0">
                <a:solidFill>
                  <a:schemeClr val="tx1"/>
                </a:solidFill>
              </a:rPr>
              <a:t>SUBTYPE, </a:t>
            </a:r>
            <a:r>
              <a:rPr lang="ko-KR" altLang="en-US" sz="1100" b="0">
                <a:solidFill>
                  <a:schemeClr val="tx1"/>
                </a:solidFill>
              </a:rPr>
              <a:t>데이터베이스 테이블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컬럼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의 자료형을 바탕으로 변수의 자료형을 설정하게 된다</a:t>
            </a:r>
            <a:r>
              <a:rPr lang="ko-KR" altLang="ko-KR" sz="1100" b="0">
                <a:solidFill>
                  <a:schemeClr val="tx1"/>
                </a:solidFill>
              </a:rPr>
              <a:t>.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스칼라 앵커링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%TYPE </a:t>
            </a:r>
            <a:r>
              <a:rPr lang="ko-KR" altLang="en-US" sz="1100" b="0">
                <a:solidFill>
                  <a:schemeClr val="tx1"/>
                </a:solidFill>
              </a:rPr>
              <a:t>속성을 사용하여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테이블 컬럼이나 다른 </a:t>
            </a: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스칼라 변수를 바탕으로 변수를 정의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레코드 앵커링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%ROWTYPE </a:t>
            </a:r>
            <a:r>
              <a:rPr lang="ko-KR" altLang="en-US" sz="1100" b="0">
                <a:solidFill>
                  <a:schemeClr val="tx1"/>
                </a:solidFill>
              </a:rPr>
              <a:t>속성을 사용하여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테이블이나 미리 정의된 </a:t>
            </a: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명시적 커서를 바탕으로 레코드 구조를 정의한다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앵커된 선언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(1/2)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(5/8)</a:t>
            </a:r>
          </a:p>
        </p:txBody>
      </p:sp>
      <p:sp>
        <p:nvSpPr>
          <p:cNvPr id="44037" name="직사각형 5"/>
          <p:cNvSpPr>
            <a:spLocks noChangeArrowheads="1"/>
          </p:cNvSpPr>
          <p:nvPr/>
        </p:nvSpPr>
        <p:spPr bwMode="auto">
          <a:xfrm>
            <a:off x="200025" y="692150"/>
            <a:ext cx="4752975" cy="2736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300" b="0">
                <a:solidFill>
                  <a:schemeClr val="tx1"/>
                </a:solidFill>
              </a:rPr>
              <a:t>DECLARE</a:t>
            </a:r>
          </a:p>
          <a:p>
            <a:pPr algn="l" eaLnBrk="1" hangingPunct="1"/>
            <a:r>
              <a:rPr lang="en-US" altLang="ko-KR" sz="1300" b="0">
                <a:solidFill>
                  <a:schemeClr val="tx1"/>
                </a:solidFill>
              </a:rPr>
              <a:t>  emp_id emp.empno%TYPE;</a:t>
            </a:r>
          </a:p>
          <a:p>
            <a:pPr algn="l" eaLnBrk="1" hangingPunct="1"/>
            <a:endParaRPr lang="en-US" altLang="ko-KR" sz="1300" b="0">
              <a:solidFill>
                <a:schemeClr val="tx1"/>
              </a:solidFill>
            </a:endParaRPr>
          </a:p>
          <a:p>
            <a:pPr algn="l" eaLnBrk="1" hangingPunct="1"/>
            <a:endParaRPr lang="en-US" altLang="ko-KR" sz="1300" b="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ko-KR" sz="1300" b="0">
                <a:solidFill>
                  <a:schemeClr val="tx1"/>
                </a:solidFill>
              </a:rPr>
              <a:t>  new_emp emp_id%TYPE;</a:t>
            </a:r>
          </a:p>
          <a:p>
            <a:pPr algn="l" eaLnBrk="1" hangingPunct="1"/>
            <a:r>
              <a:rPr lang="en-US" altLang="ko-KR" sz="1200" b="0">
                <a:solidFill>
                  <a:schemeClr val="tx1"/>
                </a:solidFill>
              </a:rPr>
              <a:t>BEGIN</a:t>
            </a:r>
            <a:endParaRPr lang="en-US" altLang="ko-KR" sz="1300" b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38438" y="3643313"/>
          <a:ext cx="2000250" cy="1428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 딕셔너리</a:t>
                      </a:r>
                      <a:endParaRPr lang="ko-KR" altLang="en-US" sz="1200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EMP Table</a:t>
                      </a:r>
                      <a:endParaRPr lang="ko-KR" altLang="en-US" sz="1200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empno</a:t>
                      </a:r>
                      <a:endParaRPr lang="ko-KR" alt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NUMBER(5)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ename</a:t>
                      </a:r>
                      <a:endParaRPr lang="ko-KR" alt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hiredate</a:t>
                      </a:r>
                      <a:endParaRPr lang="ko-KR" alt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/>
          <p:nvPr/>
        </p:nvCxnSpPr>
        <p:spPr bwMode="auto">
          <a:xfrm rot="16200000" flipV="1">
            <a:off x="1916907" y="1678781"/>
            <a:ext cx="2286000" cy="16430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 bwMode="auto">
          <a:xfrm rot="16200000" flipH="1">
            <a:off x="666751" y="1357312"/>
            <a:ext cx="785812" cy="78581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58" name="모서리가 둥근 직사각형 14"/>
          <p:cNvSpPr>
            <a:spLocks noChangeArrowheads="1"/>
          </p:cNvSpPr>
          <p:nvPr/>
        </p:nvSpPr>
        <p:spPr bwMode="auto">
          <a:xfrm>
            <a:off x="952500" y="1119188"/>
            <a:ext cx="1571625" cy="2143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9" name="모서리가 둥근 직사각형 15"/>
          <p:cNvSpPr>
            <a:spLocks noChangeArrowheads="1"/>
          </p:cNvSpPr>
          <p:nvPr/>
        </p:nvSpPr>
        <p:spPr bwMode="auto">
          <a:xfrm>
            <a:off x="1116013" y="2190750"/>
            <a:ext cx="1265237" cy="238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5168900" y="3359150"/>
            <a:ext cx="4392613" cy="8620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en-US" sz="1100" i="1"/>
              <a:t>변수명  테이블컬럼</a:t>
            </a:r>
            <a:r>
              <a:rPr lang="en-US" altLang="ko-KR" sz="1100" i="1"/>
              <a:t>(PLSQL</a:t>
            </a:r>
            <a:r>
              <a:rPr lang="ko-KR" altLang="en-US" sz="1100" i="1"/>
              <a:t>변수</a:t>
            </a:r>
            <a:r>
              <a:rPr lang="en-US" altLang="ko-KR" sz="1100" i="1"/>
              <a:t>)%TYPE [(</a:t>
            </a:r>
            <a:r>
              <a:rPr lang="ko-KR" altLang="en-US" sz="1100" i="1"/>
              <a:t>선택</a:t>
            </a:r>
            <a:r>
              <a:rPr lang="en-US" altLang="ko-KR" sz="1100" i="1"/>
              <a:t>)</a:t>
            </a:r>
            <a:r>
              <a:rPr lang="ko-KR" altLang="en-US" sz="1100" i="1"/>
              <a:t>기본 값 할당</a:t>
            </a:r>
            <a:r>
              <a:rPr lang="en-US" altLang="ko-KR" sz="1100" i="1"/>
              <a:t>]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100" i="1"/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en-US" sz="1100" i="1"/>
              <a:t>변수명  테이블명 </a:t>
            </a:r>
            <a:r>
              <a:rPr lang="en-US" altLang="ko-KR" sz="1100" i="1"/>
              <a:t>| </a:t>
            </a:r>
            <a:r>
              <a:rPr lang="ko-KR" altLang="en-US" sz="1100" i="1"/>
              <a:t>커서명</a:t>
            </a:r>
            <a:r>
              <a:rPr lang="en-US" altLang="ko-KR" sz="1100" i="1"/>
              <a:t>%ROWTYPE[(</a:t>
            </a:r>
            <a:r>
              <a:rPr lang="ko-KR" altLang="en-US" sz="1100" i="1"/>
              <a:t>선택</a:t>
            </a:r>
            <a:r>
              <a:rPr lang="en-US" altLang="ko-KR" sz="1100" i="1"/>
              <a:t>)</a:t>
            </a:r>
            <a:r>
              <a:rPr lang="ko-KR" altLang="en-US" sz="1100" i="1"/>
              <a:t>기본 값 할당</a:t>
            </a:r>
            <a:r>
              <a:rPr lang="en-US" altLang="ko-KR" sz="1100" i="1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800">
                <a:solidFill>
                  <a:schemeClr val="tx1"/>
                </a:solidFill>
              </a:rPr>
              <a:t>앵커된 선언의 이점</a:t>
            </a:r>
            <a:endParaRPr lang="en-US" altLang="ko-KR" sz="18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ko-KR" altLang="ko-KR" sz="18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지금까지 변수 선언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문자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숫자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날짜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불린</a:t>
            </a:r>
            <a:r>
              <a:rPr lang="en-US" altLang="ko-KR" sz="1100" b="0">
                <a:solidFill>
                  <a:schemeClr val="tx1"/>
                </a:solidFill>
              </a:rPr>
              <a:t>) </a:t>
            </a:r>
            <a:r>
              <a:rPr lang="ko-KR" altLang="en-US" sz="1100" b="0">
                <a:solidFill>
                  <a:schemeClr val="tx1"/>
                </a:solidFill>
              </a:rPr>
              <a:t>모두 명시적으로 변수 자료형을 지정했었다</a:t>
            </a:r>
            <a:r>
              <a:rPr lang="ko-KR" altLang="ko-KR" sz="1100" b="0">
                <a:solidFill>
                  <a:schemeClr val="tx1"/>
                </a:solidFill>
              </a:rPr>
              <a:t>.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이는 자료형을 직접적으로 지정하고 대부분의 경우 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해당 자료형의 제약사항도 지정한다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결국 프로그램을 하드코딩하는 것과 비슷하다고 볼 수 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그러나 이런 선언은 다음과 같은 상황에 문제가 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데이터베이스 컬럼 동기화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변수를 명시적으로 선언하고 나서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사용되는 테이블 구조를 변경하게 되면 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프로그램에 문제가 생길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로컬변수의 정규화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반복적으로 모든 프로그램에 해당 변수를 동일한 자료형으로 선언하고 제약사항도 동일하게 지정하면 후에 변수의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사이즈가 변경되었을때</a:t>
            </a: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모든 프로그램을 고쳐야 하는 불상사가 발생할 수 도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100" b="0">
                <a:solidFill>
                  <a:schemeClr val="tx1"/>
                </a:solidFill>
              </a:rPr>
              <a:t>NOT NULL </a:t>
            </a:r>
            <a:r>
              <a:rPr lang="ko-KR" altLang="en-US" sz="1100" b="0">
                <a:solidFill>
                  <a:schemeClr val="tx1"/>
                </a:solidFill>
              </a:rPr>
              <a:t>자료형으로 앵커링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초기변수에 </a:t>
            </a:r>
            <a:r>
              <a:rPr lang="en-US" altLang="ko-KR" sz="1100" b="0">
                <a:solidFill>
                  <a:schemeClr val="tx1"/>
                </a:solidFill>
              </a:rPr>
              <a:t>NOT NULL </a:t>
            </a:r>
            <a:r>
              <a:rPr lang="ko-KR" altLang="en-US" sz="1100" b="0">
                <a:solidFill>
                  <a:schemeClr val="tx1"/>
                </a:solidFill>
              </a:rPr>
              <a:t>선언제약을 주었다면 그 초기변수를 앵커링 선언하여 만든 새로운 변수 또한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반드시 변수의 기본 값이 있어야한다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앵커된 선언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(2/2)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(6/8)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00025" y="527050"/>
            <a:ext cx="6248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1. </a:t>
            </a:r>
            <a:r>
              <a:rPr lang="ko-KR" altLang="en-US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구조문 및 제어문</a:t>
            </a:r>
          </a:p>
        </p:txBody>
      </p:sp>
      <p:graphicFrame>
        <p:nvGraphicFramePr>
          <p:cNvPr id="129037" name="Group 13"/>
          <p:cNvGraphicFramePr>
            <a:graphicFrameLocks noGrp="1"/>
          </p:cNvGraphicFramePr>
          <p:nvPr>
            <p:ph sz="half" idx="4294967295"/>
          </p:nvPr>
        </p:nvGraphicFramePr>
        <p:xfrm>
          <a:off x="200025" y="2133600"/>
          <a:ext cx="9505950" cy="4248150"/>
        </p:xfrm>
        <a:graphic>
          <a:graphicData uri="http://schemas.openxmlformats.org/drawingml/2006/table">
            <a:tbl>
              <a:tblPr/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개요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PL/SQL 구조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제어문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Roof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  <a:latin typeface="새굴림" panose="02030600000101010101" pitchFamily="18" charset="-127"/>
              </a:rPr>
              <a:t>묵시적 형변환</a:t>
            </a:r>
            <a:r>
              <a:rPr lang="en-US" altLang="ko-KR" sz="1200">
                <a:solidFill>
                  <a:schemeClr val="tx1"/>
                </a:solidFill>
                <a:latin typeface="새굴림" panose="02030600000101010101" pitchFamily="18" charset="-127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새굴림" panose="02030600000101010101" pitchFamily="18" charset="-127"/>
              </a:rPr>
            </a:br>
            <a:r>
              <a:rPr lang="ko-KR" altLang="en-US" sz="1100" b="0">
                <a:solidFill>
                  <a:schemeClr val="tx1"/>
                </a:solidFill>
              </a:rPr>
              <a:t>형 변환이 필요하다고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이 판단하면</a:t>
            </a:r>
            <a:r>
              <a:rPr lang="en-US" altLang="ko-KR" sz="1100" b="0">
                <a:solidFill>
                  <a:schemeClr val="tx1"/>
                </a:solidFill>
              </a:rPr>
              <a:t>, PLSQL</a:t>
            </a:r>
            <a:r>
              <a:rPr lang="ko-KR" altLang="en-US" sz="1100" b="0">
                <a:solidFill>
                  <a:schemeClr val="tx1"/>
                </a:solidFill>
              </a:rPr>
              <a:t>은 해당 연산에서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요구되는 형식으로 값들을 변환한다</a:t>
            </a:r>
            <a:r>
              <a:rPr lang="ko-KR" altLang="ko-KR" sz="1100" b="0">
                <a:solidFill>
                  <a:schemeClr val="tx1"/>
                </a:solidFill>
              </a:rPr>
              <a:t>.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DECLARE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	a_number NUMBER;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BEGIN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	a_number := ‘135’;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END;</a:t>
            </a: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새굴림" panose="02030600000101010101" pitchFamily="18" charset="-127"/>
              </a:rPr>
              <a:t>묵시적 형변환의 결점</a:t>
            </a:r>
            <a:endParaRPr lang="en-US" altLang="ko-KR" sz="1200">
              <a:solidFill>
                <a:schemeClr val="tx1"/>
              </a:solidFill>
              <a:latin typeface="새굴림" panose="02030600000101010101" pitchFamily="18" charset="-127"/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  <a:latin typeface="새굴림" panose="02030600000101010101" pitchFamily="18" charset="-127"/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 PLSQL</a:t>
            </a:r>
            <a:r>
              <a:rPr lang="ko-KR" altLang="en-US" sz="1100" b="0">
                <a:solidFill>
                  <a:schemeClr val="tx1"/>
                </a:solidFill>
              </a:rPr>
              <a:t>이 묵시적으로 변환을 수행한다는 것은 프로그램 제어권을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작게나마 잃었다는 것을 의미한다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이런 가정은 위험하며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코드에 영향을 받을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이 묵시적변환을 하는것은 코드 문맥에 따라 틀리기에 상황에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따라 될수도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안될수도 있다는 것을 의미한다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명시적 코드 변환이 코드를 읽거나 유지보수 하는데 더 쉽다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또한 코드의 숨겨진 동작을 제거함으로써 잠재적 오해를 제거할 수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데이터 형 변환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묵시적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) (1/2)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(7/8)</a:t>
            </a: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095375" y="5643563"/>
            <a:ext cx="2571750" cy="33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tx1"/>
                </a:solidFill>
              </a:rPr>
              <a:t>PL/SQL</a:t>
            </a:r>
            <a:r>
              <a:rPr lang="ko-KR" altLang="en-US" sz="1200">
                <a:solidFill>
                  <a:schemeClr val="tx1"/>
                </a:solidFill>
              </a:rPr>
              <a:t>이 수행 하는 묵시적 변환 </a:t>
            </a:r>
          </a:p>
        </p:txBody>
      </p:sp>
      <p:sp>
        <p:nvSpPr>
          <p:cNvPr id="46086" name="모서리가 둥근 직사각형 12"/>
          <p:cNvSpPr>
            <a:spLocks noChangeArrowheads="1"/>
          </p:cNvSpPr>
          <p:nvPr/>
        </p:nvSpPr>
        <p:spPr bwMode="auto">
          <a:xfrm>
            <a:off x="5181600" y="2535238"/>
            <a:ext cx="1571625" cy="2143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0025" y="692150"/>
          <a:ext cx="4752975" cy="4754563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105050253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48832568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84076149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53299134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4222793890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365274668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839305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01617317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07875116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111276533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258923018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214531980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From / To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BIN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ARY</a:t>
                      </a:r>
                      <a:b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INTEGER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LOB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B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DAT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E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G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NUMBER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PLS_</a:t>
                      </a:r>
                      <a:b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INTEGER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RAW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UROWID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VAR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CHAR2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08417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BINARY</a:t>
                      </a:r>
                      <a:b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INTEGER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22897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BLOB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28329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CHAR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55851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CLOB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49125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DATE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472706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LONG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97839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NUMBER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95899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PLS_</a:t>
                      </a:r>
                      <a:b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INTEGER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85678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RAW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4663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UROWID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65013"/>
                  </a:ext>
                </a:extLst>
              </a:tr>
              <a:tr h="28257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VARCHAR2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622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/>
                </a:solidFill>
                <a:latin typeface="새굴림" panose="02030600000101010101" pitchFamily="18" charset="-127"/>
              </a:rPr>
              <a:t>명시적 형변환</a:t>
            </a:r>
            <a:r>
              <a:rPr lang="en-US" altLang="ko-KR" sz="1200">
                <a:solidFill>
                  <a:schemeClr val="tx1"/>
                </a:solidFill>
                <a:latin typeface="새굴림" panose="02030600000101010101" pitchFamily="18" charset="-127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새굴림" panose="02030600000101010101" pitchFamily="18" charset="-127"/>
              </a:rPr>
            </a:br>
            <a:r>
              <a:rPr lang="ko-KR" altLang="en-US" sz="1100" b="0">
                <a:solidFill>
                  <a:schemeClr val="tx1"/>
                </a:solidFill>
              </a:rPr>
              <a:t>오라클에는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과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에서 활용 할 수 있는 포괄적인 데이터 형 변환 함수와 연산자가 지원된다</a:t>
            </a:r>
            <a:r>
              <a:rPr lang="ko-KR" altLang="ko-KR" sz="1100" b="0">
                <a:solidFill>
                  <a:schemeClr val="tx1"/>
                </a:solidFill>
              </a:rPr>
              <a:t>.</a:t>
            </a: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함수와 연산자를 이용하여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프로그래머가 직접 형변환을 지정할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DECLARE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	a_number NUMBER;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BEGIN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	a_number := TO_NUMBER(‘135’);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100" b="0">
                <a:solidFill>
                  <a:schemeClr val="tx1"/>
                </a:solidFill>
              </a:rPr>
              <a:t>END;</a:t>
            </a:r>
          </a:p>
          <a:p>
            <a:pPr algn="l" eaLnBrk="1" hangingPunct="1">
              <a:lnSpc>
                <a:spcPct val="100000"/>
              </a:lnSpc>
            </a:pPr>
            <a:r>
              <a:rPr lang="ko-KR" altLang="en-US" sz="1100" b="0">
                <a:solidFill>
                  <a:schemeClr val="tx1"/>
                </a:solidFill>
              </a:rPr>
              <a:t>*******************************************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데이터 형 변환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명시적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) (2/2)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6. Data type (8/8)</a:t>
            </a:r>
          </a:p>
        </p:txBody>
      </p:sp>
      <p:sp>
        <p:nvSpPr>
          <p:cNvPr id="47109" name="TextBox 10"/>
          <p:cNvSpPr txBox="1">
            <a:spLocks noChangeArrowheads="1"/>
          </p:cNvSpPr>
          <p:nvPr/>
        </p:nvSpPr>
        <p:spPr bwMode="auto">
          <a:xfrm>
            <a:off x="595313" y="5643563"/>
            <a:ext cx="371475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tx1"/>
                </a:solidFill>
              </a:rPr>
              <a:t>PL/SQL</a:t>
            </a:r>
            <a:r>
              <a:rPr lang="ko-KR" altLang="en-US" sz="1200">
                <a:solidFill>
                  <a:schemeClr val="tx1"/>
                </a:solidFill>
              </a:rPr>
              <a:t>에서 사용할 수 있는 명시적 형변환 함수 </a:t>
            </a:r>
            <a:r>
              <a:rPr lang="en-US" altLang="ko-KR" sz="1200">
                <a:solidFill>
                  <a:schemeClr val="tx1"/>
                </a:solidFill>
              </a:rPr>
              <a:t/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표 내용 이외의 함수도 많다</a:t>
            </a:r>
            <a:r>
              <a:rPr lang="en-US" altLang="ko-KR" sz="1200">
                <a:solidFill>
                  <a:schemeClr val="tx1"/>
                </a:solidFill>
              </a:rPr>
              <a:t>.)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110" name="모서리가 둥근 직사각형 12"/>
          <p:cNvSpPr>
            <a:spLocks noChangeArrowheads="1"/>
          </p:cNvSpPr>
          <p:nvPr/>
        </p:nvSpPr>
        <p:spPr bwMode="auto">
          <a:xfrm>
            <a:off x="5313363" y="2659063"/>
            <a:ext cx="2341562" cy="2587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0025" y="692150"/>
          <a:ext cx="4752975" cy="4714875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57391447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16050377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함수명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041851"/>
                  </a:ext>
                </a:extLst>
              </a:tr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CONVERT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문자열을 어떤 문자집합에서 다른 문자 집합으로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96252"/>
                  </a:ext>
                </a:extLst>
              </a:tr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RAWTOHEX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RAW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값을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16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진수로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23623"/>
                  </a:ext>
                </a:extLst>
              </a:tr>
              <a:tr h="392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ROWIDTOCHAR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ROWID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값을 문자열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98949"/>
                  </a:ext>
                </a:extLst>
              </a:tr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THE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단일 행의 단일컬럼값을 가상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DB TABLE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로 매핑한다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87145"/>
                  </a:ext>
                </a:extLst>
              </a:tr>
              <a:tr h="392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TO_CHAR(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숫자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숫자를 문자열로 변환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64955"/>
                  </a:ext>
                </a:extLst>
              </a:tr>
              <a:tr h="392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TO_CHAR(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날짜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날짜를 문자열로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53364"/>
                  </a:ext>
                </a:extLst>
              </a:tr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TO_DATE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문자열을 날짜로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02634"/>
                  </a:ext>
                </a:extLst>
              </a:tr>
              <a:tr h="3667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TO_NUMBER 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문자열을 숫자로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47509"/>
                  </a:ext>
                </a:extLst>
              </a:tr>
              <a:tr h="392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TO_SINGLE_BYTE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입력 문자열에서 다중 바이트 문자열을 동일한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단일 바이트 문자열로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3015"/>
                  </a:ext>
                </a:extLst>
              </a:tr>
              <a:tr h="392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TO_TIMESTAMP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문자열을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TIMESTAMP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형으로 변환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34570"/>
                  </a:ext>
                </a:extLst>
              </a:tr>
              <a:tr h="366713">
                <a:tc gridSpan="2"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새굴림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452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00025" y="527050"/>
            <a:ext cx="6248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3. Transaction, Cursor</a:t>
            </a:r>
            <a:endParaRPr lang="ko-KR" altLang="en-US" i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</p:txBody>
      </p:sp>
      <p:graphicFrame>
        <p:nvGraphicFramePr>
          <p:cNvPr id="135171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200025" y="2133600"/>
          <a:ext cx="9505950" cy="4248150"/>
        </p:xfrm>
        <a:graphic>
          <a:graphicData uri="http://schemas.openxmlformats.org/drawingml/2006/table">
            <a:tbl>
              <a:tblPr/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DML, Transaction처리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커서 변수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표현식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동적 SQL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AutoNum type="arabicPeriod"/>
              <a:tabLst>
                <a:tab pos="1778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PL/SQL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DML</a:t>
            </a:r>
          </a:p>
          <a:p>
            <a:pPr marL="342900" indent="-342900" algn="l">
              <a:spcBef>
                <a:spcPct val="20000"/>
              </a:spcBef>
              <a:tabLst>
                <a:tab pos="1778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PL/SQL</a:t>
            </a:r>
            <a:r>
              <a:rPr lang="ko-KR" altLang="en-US" sz="1100" b="0" dirty="0">
                <a:solidFill>
                  <a:schemeClr val="tx1"/>
                </a:solidFill>
              </a:rPr>
              <a:t>은 </a:t>
            </a:r>
            <a:r>
              <a:rPr lang="en-US" altLang="ko-KR" sz="1100" b="0" dirty="0">
                <a:solidFill>
                  <a:schemeClr val="tx1"/>
                </a:solidFill>
              </a:rPr>
              <a:t>SQL </a:t>
            </a:r>
            <a:r>
              <a:rPr lang="ko-KR" altLang="en-US" sz="1100" b="0" dirty="0">
                <a:solidFill>
                  <a:schemeClr val="tx1"/>
                </a:solidFill>
              </a:rPr>
              <a:t>언어를 통해 오라클</a:t>
            </a:r>
            <a:r>
              <a:rPr lang="en-US" altLang="ko-KR" sz="1100" b="0" dirty="0">
                <a:solidFill>
                  <a:schemeClr val="tx1"/>
                </a:solidFill>
              </a:rPr>
              <a:t>DB</a:t>
            </a:r>
            <a:r>
              <a:rPr lang="ko-KR" altLang="en-US" sz="1100" b="0" dirty="0">
                <a:solidFill>
                  <a:schemeClr val="tx1"/>
                </a:solidFill>
              </a:rPr>
              <a:t>와 견고하게 통합된다</a:t>
            </a:r>
            <a:r>
              <a:rPr lang="en-US" altLang="ko-KR" sz="1100" b="0" dirty="0">
                <a:solidFill>
                  <a:schemeClr val="tx1"/>
                </a:solidFill>
              </a:rPr>
              <a:t>. PLSQL</a:t>
            </a:r>
            <a:r>
              <a:rPr lang="ko-KR" altLang="en-US" sz="1100" b="0" dirty="0">
                <a:solidFill>
                  <a:schemeClr val="tx1"/>
                </a:solidFill>
              </a:rPr>
              <a:t>내에서 데이터조작어</a:t>
            </a:r>
            <a:r>
              <a:rPr lang="en-US" altLang="ko-KR" sz="1100" b="0" dirty="0">
                <a:solidFill>
                  <a:schemeClr val="tx1"/>
                </a:solidFill>
              </a:rPr>
              <a:t>(DML) </a:t>
            </a:r>
            <a:r>
              <a:rPr lang="ko-KR" altLang="en-US" sz="1100" b="0" dirty="0">
                <a:solidFill>
                  <a:schemeClr val="tx1"/>
                </a:solidFill>
              </a:rPr>
              <a:t>질의를 실행 할 수 있다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ko-KR" altLang="en-US" sz="1100" b="0" dirty="0">
                <a:solidFill>
                  <a:schemeClr val="tx1"/>
                </a:solidFill>
              </a:rPr>
              <a:t>다중 </a:t>
            </a:r>
            <a:r>
              <a:rPr lang="en-US" altLang="ko-KR" sz="1100" b="0" dirty="0">
                <a:solidFill>
                  <a:schemeClr val="tx1"/>
                </a:solidFill>
              </a:rPr>
              <a:t>SQL</a:t>
            </a:r>
            <a:r>
              <a:rPr lang="ko-KR" altLang="en-US" sz="1100" b="0" dirty="0">
                <a:solidFill>
                  <a:schemeClr val="tx1"/>
                </a:solidFill>
              </a:rPr>
              <a:t>문을 논리적으로 하나의 트랙잭션으로 함께 묶을 수 있으며</a:t>
            </a:r>
            <a:r>
              <a:rPr lang="en-US" altLang="ko-KR" sz="1100" b="0" dirty="0">
                <a:solidFill>
                  <a:schemeClr val="tx1"/>
                </a:solidFill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</a:rPr>
              <a:t>함께 </a:t>
            </a:r>
            <a:r>
              <a:rPr lang="en-US" altLang="ko-KR" sz="1100" b="0" dirty="0">
                <a:solidFill>
                  <a:schemeClr val="tx1"/>
                </a:solidFill>
              </a:rPr>
              <a:t>COMMIT </a:t>
            </a:r>
            <a:r>
              <a:rPr lang="ko-KR" altLang="en-US" sz="1100" b="0" dirty="0">
                <a:solidFill>
                  <a:schemeClr val="tx1"/>
                </a:solidFill>
              </a:rPr>
              <a:t>되거나 </a:t>
            </a:r>
            <a:r>
              <a:rPr lang="en-US" altLang="ko-KR" sz="1100" b="0" dirty="0">
                <a:solidFill>
                  <a:schemeClr val="tx1"/>
                </a:solidFill>
              </a:rPr>
              <a:t>ROLLBACK </a:t>
            </a:r>
            <a:r>
              <a:rPr lang="ko-KR" altLang="en-US" sz="1100" b="0" dirty="0">
                <a:solidFill>
                  <a:schemeClr val="tx1"/>
                </a:solidFill>
              </a:rPr>
              <a:t>할 수 있다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Font typeface="Wingdings" pitchFamily="2" charset="2"/>
              <a:buChar char="ü"/>
              <a:tabLst>
                <a:tab pos="177800" algn="l"/>
              </a:tabLst>
              <a:defRPr/>
            </a:pPr>
            <a:r>
              <a:rPr lang="ko-KR" altLang="en-US" sz="1200" i="1" dirty="0">
                <a:solidFill>
                  <a:schemeClr val="tx1"/>
                </a:solidFill>
              </a:rPr>
              <a:t>원소성</a:t>
            </a:r>
            <a:endParaRPr lang="en-US" altLang="ko-KR" sz="1200" i="1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	</a:t>
            </a:r>
            <a:r>
              <a:rPr lang="ko-KR" altLang="en-US" sz="1100" b="0" dirty="0">
                <a:solidFill>
                  <a:schemeClr val="tx1"/>
                </a:solidFill>
              </a:rPr>
              <a:t>트랜잭션의 어떤 상태로의 변경은 원소적이다</a:t>
            </a:r>
            <a:r>
              <a:rPr lang="en-US" altLang="ko-KR" sz="1100" b="0" dirty="0">
                <a:solidFill>
                  <a:schemeClr val="tx1"/>
                </a:solidFill>
              </a:rPr>
              <a:t>. </a:t>
            </a:r>
            <a:r>
              <a:rPr lang="ko-KR" altLang="en-US" sz="1100" b="0" dirty="0">
                <a:solidFill>
                  <a:schemeClr val="tx1"/>
                </a:solidFill>
              </a:rPr>
              <a:t>그들은 모두 발생하거나 모두 발생하지 않는다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Font typeface="Wingdings" pitchFamily="2" charset="2"/>
              <a:buChar char="ü"/>
              <a:tabLst>
                <a:tab pos="177800" algn="l"/>
              </a:tabLst>
              <a:defRPr/>
            </a:pPr>
            <a:r>
              <a:rPr lang="ko-KR" altLang="en-US" sz="1200" i="1" dirty="0">
                <a:solidFill>
                  <a:schemeClr val="tx1"/>
                </a:solidFill>
              </a:rPr>
              <a:t>일관성</a:t>
            </a:r>
            <a:r>
              <a:rPr lang="en-US" altLang="ko-KR" sz="1200" i="1" dirty="0">
                <a:solidFill>
                  <a:schemeClr val="tx1"/>
                </a:solidFill>
              </a:rPr>
              <a:t>.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	</a:t>
            </a:r>
            <a:r>
              <a:rPr lang="ko-KR" altLang="en-US" sz="1100" b="0" dirty="0">
                <a:solidFill>
                  <a:schemeClr val="tx1"/>
                </a:solidFill>
              </a:rPr>
              <a:t>트랜잭션은 올바른 상태의 변환이다</a:t>
            </a:r>
            <a:r>
              <a:rPr lang="en-US" altLang="ko-KR" sz="1100" b="0" dirty="0">
                <a:solidFill>
                  <a:schemeClr val="tx1"/>
                </a:solidFill>
              </a:rPr>
              <a:t>. </a:t>
            </a:r>
            <a:r>
              <a:rPr lang="ko-KR" altLang="en-US" sz="1100" b="0" dirty="0">
                <a:solidFill>
                  <a:schemeClr val="tx1"/>
                </a:solidFill>
              </a:rPr>
              <a:t>수행된 행위는 그 상태와 관련된 어떠한 무결성 제약조건도 어기지 않는다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Font typeface="Wingdings" pitchFamily="2" charset="2"/>
              <a:buChar char="ü"/>
              <a:tabLst>
                <a:tab pos="177800" algn="l"/>
              </a:tabLst>
              <a:defRPr/>
            </a:pPr>
            <a:r>
              <a:rPr lang="ko-KR" altLang="en-US" sz="1200" i="1" dirty="0">
                <a:solidFill>
                  <a:schemeClr val="tx1"/>
                </a:solidFill>
              </a:rPr>
              <a:t>객체성</a:t>
            </a:r>
            <a:r>
              <a:rPr lang="en-US" altLang="ko-KR" sz="1200" i="1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	</a:t>
            </a:r>
            <a:r>
              <a:rPr lang="ko-KR" altLang="en-US" sz="1100" b="0" dirty="0">
                <a:solidFill>
                  <a:schemeClr val="tx1"/>
                </a:solidFill>
              </a:rPr>
              <a:t>많은 트랜잭션이 동시에 실행될 수 있으나</a:t>
            </a:r>
            <a:r>
              <a:rPr lang="en-US" altLang="ko-KR" sz="1100" b="0" dirty="0">
                <a:solidFill>
                  <a:schemeClr val="tx1"/>
                </a:solidFill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</a:rPr>
              <a:t>어떤 트랜잭션의 관점에서는  다른 트랜잭션이 자신이 실행된 앞이나 뒤에 실행된 것으로 나타난다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Font typeface="Wingdings" pitchFamily="2" charset="2"/>
              <a:buChar char="ü"/>
              <a:tabLst>
                <a:tab pos="177800" algn="l"/>
              </a:tabLst>
              <a:defRPr/>
            </a:pPr>
            <a:r>
              <a:rPr lang="ko-KR" altLang="en-US" sz="1200" i="1" dirty="0">
                <a:solidFill>
                  <a:schemeClr val="tx1"/>
                </a:solidFill>
              </a:rPr>
              <a:t>지속성</a:t>
            </a:r>
            <a:r>
              <a:rPr lang="en-US" altLang="ko-KR" sz="1200" i="1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20000"/>
              </a:spcBef>
              <a:tabLst>
                <a:tab pos="177800" algn="l"/>
              </a:tabLst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	</a:t>
            </a:r>
            <a:r>
              <a:rPr lang="ko-KR" altLang="en-US" sz="1100" b="0" dirty="0">
                <a:solidFill>
                  <a:schemeClr val="tx1"/>
                </a:solidFill>
              </a:rPr>
              <a:t>트랜잭션이 성공적으로 완료되면 상태의 변경은 영구적으로 이루어지며</a:t>
            </a:r>
            <a:r>
              <a:rPr lang="en-US" altLang="ko-KR" sz="1100" b="0" dirty="0">
                <a:solidFill>
                  <a:schemeClr val="tx1"/>
                </a:solidFill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</a:rPr>
              <a:t>다음에 장애가 발생하여도 그대로 존속한다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00000"/>
              </a:lnSpc>
              <a:defRPr/>
            </a:pPr>
            <a:endParaRPr lang="en-US" altLang="ko-KR" sz="11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PL/SQL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의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DML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이란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?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24738" y="150813"/>
            <a:ext cx="24241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7. DML / Transaction (1/8)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DML – Insert, Update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(2/8)</a:t>
            </a:r>
          </a:p>
        </p:txBody>
      </p:sp>
      <p:grpSp>
        <p:nvGrpSpPr>
          <p:cNvPr id="50181" name="그룹 12"/>
          <p:cNvGrpSpPr>
            <a:grpSpLocks/>
          </p:cNvGrpSpPr>
          <p:nvPr/>
        </p:nvGrpSpPr>
        <p:grpSpPr bwMode="auto">
          <a:xfrm>
            <a:off x="200025" y="692150"/>
            <a:ext cx="3867150" cy="3668713"/>
            <a:chOff x="200025" y="692150"/>
            <a:chExt cx="3867151" cy="3668693"/>
          </a:xfrm>
        </p:grpSpPr>
        <p:pic>
          <p:nvPicPr>
            <p:cNvPr id="50185" name="그림 6" descr="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1214422"/>
              <a:ext cx="3857652" cy="31464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0025" y="692150"/>
              <a:ext cx="3867151" cy="504822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Insert</a:t>
              </a:r>
            </a:p>
          </p:txBody>
        </p:sp>
      </p:grpSp>
      <p:grpSp>
        <p:nvGrpSpPr>
          <p:cNvPr id="50182" name="그룹 11"/>
          <p:cNvGrpSpPr>
            <a:grpSpLocks/>
          </p:cNvGrpSpPr>
          <p:nvPr/>
        </p:nvGrpSpPr>
        <p:grpSpPr bwMode="auto">
          <a:xfrm>
            <a:off x="5024438" y="692150"/>
            <a:ext cx="4205287" cy="4594225"/>
            <a:chOff x="5024438" y="692150"/>
            <a:chExt cx="4204622" cy="4594239"/>
          </a:xfrm>
        </p:grpSpPr>
        <p:pic>
          <p:nvPicPr>
            <p:cNvPr id="50183" name="그림 8" descr="2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150" y="1206043"/>
              <a:ext cx="4176277" cy="4080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024438" y="692150"/>
              <a:ext cx="4204622" cy="504827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Update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DML </a:t>
            </a:r>
            <a:r>
              <a:rPr lang="ko-KR" altLang="en-US" sz="1200">
                <a:solidFill>
                  <a:schemeClr val="tx1"/>
                </a:solidFill>
              </a:rPr>
              <a:t>연산을 위한 커서 속성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</a:t>
            </a:r>
            <a:r>
              <a:rPr lang="ko-KR" altLang="en-US" sz="1100" b="0">
                <a:solidFill>
                  <a:schemeClr val="tx1"/>
                </a:solidFill>
              </a:rPr>
              <a:t>오라클은 다음과 같은 암시적 커서 속성 중 하나를 참조화여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가장 최근에 실행된 암시적 커서에 대한 정보를 액세스할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DML – Delete,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커서 속성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(3/8)</a:t>
            </a:r>
          </a:p>
        </p:txBody>
      </p:sp>
      <p:grpSp>
        <p:nvGrpSpPr>
          <p:cNvPr id="51205" name="그룹 12"/>
          <p:cNvGrpSpPr>
            <a:grpSpLocks/>
          </p:cNvGrpSpPr>
          <p:nvPr/>
        </p:nvGrpSpPr>
        <p:grpSpPr bwMode="auto">
          <a:xfrm>
            <a:off x="200025" y="692150"/>
            <a:ext cx="4467225" cy="4429125"/>
            <a:chOff x="200024" y="692150"/>
            <a:chExt cx="4467224" cy="442934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0024" y="692150"/>
              <a:ext cx="4467224" cy="50485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Delete</a:t>
              </a:r>
            </a:p>
          </p:txBody>
        </p:sp>
        <p:pic>
          <p:nvPicPr>
            <p:cNvPr id="51222" name="그림 11" descr="3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1214422"/>
              <a:ext cx="4467223" cy="39070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238750" y="1639888"/>
          <a:ext cx="4252913" cy="22891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9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SQL%FOUND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하나 또는 그 이상의 행들이 성공적으로 수정되면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TRUE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리턴한다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SQL%NOTFOUND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DML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문으로 수정되는 행이 없으면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SQL%ROWCOUNT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DML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문으로 수정되는 행의 수를 리턴한다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SQL%ISOPEN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오라클은 자동으로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암시적 커서를 열고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닫으므로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암시적 커서에 대해서는 항상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리턴한다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0" name="TextBox 10"/>
          <p:cNvSpPr txBox="1">
            <a:spLocks noChangeArrowheads="1"/>
          </p:cNvSpPr>
          <p:nvPr/>
        </p:nvSpPr>
        <p:spPr bwMode="auto">
          <a:xfrm>
            <a:off x="200025" y="5286375"/>
            <a:ext cx="4467225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tx1"/>
                </a:solidFill>
              </a:rPr>
              <a:t>PLSQL</a:t>
            </a:r>
            <a:r>
              <a:rPr lang="ko-KR" altLang="en-US" sz="1200">
                <a:solidFill>
                  <a:schemeClr val="tx1"/>
                </a:solidFill>
              </a:rPr>
              <a:t>내 </a:t>
            </a:r>
            <a:r>
              <a:rPr lang="en-US" altLang="ko-KR" sz="1200">
                <a:solidFill>
                  <a:schemeClr val="tx1"/>
                </a:solidFill>
              </a:rPr>
              <a:t>DML </a:t>
            </a:r>
            <a:r>
              <a:rPr lang="ko-KR" altLang="en-US" sz="1200">
                <a:solidFill>
                  <a:schemeClr val="tx1"/>
                </a:solidFill>
              </a:rPr>
              <a:t>사용은 일반적 </a:t>
            </a:r>
            <a:r>
              <a:rPr lang="en-US" altLang="ko-KR" sz="1200">
                <a:solidFill>
                  <a:schemeClr val="tx1"/>
                </a:solidFill>
              </a:rPr>
              <a:t>SQL</a:t>
            </a:r>
            <a:r>
              <a:rPr lang="ko-KR" altLang="en-US" sz="1200">
                <a:solidFill>
                  <a:schemeClr val="tx1"/>
                </a:solidFill>
              </a:rPr>
              <a:t>과 비슷하게 사용된다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다만 값 항목을 변수에 담을 수도 있고 서브쿼리의 내용으로 </a:t>
            </a:r>
            <a:r>
              <a:rPr lang="en-US" altLang="ko-KR" sz="1200">
                <a:solidFill>
                  <a:schemeClr val="tx1"/>
                </a:solidFill>
              </a:rPr>
              <a:t/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다중 컬럼 업데이트도 할 수 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DML </a:t>
            </a:r>
            <a:r>
              <a:rPr lang="ko-KR" altLang="en-US" sz="1200">
                <a:solidFill>
                  <a:schemeClr val="tx1"/>
                </a:solidFill>
              </a:rPr>
              <a:t>문에서 정보를 </a:t>
            </a:r>
            <a:r>
              <a:rPr lang="en-US" altLang="ko-KR" sz="1200">
                <a:solidFill>
                  <a:schemeClr val="tx1"/>
                </a:solidFill>
              </a:rPr>
              <a:t>RETURNING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UPDATE</a:t>
            </a:r>
            <a:r>
              <a:rPr lang="ko-KR" altLang="en-US" sz="1100" b="0">
                <a:solidFill>
                  <a:schemeClr val="tx1"/>
                </a:solidFill>
              </a:rPr>
              <a:t>와 </a:t>
            </a:r>
            <a:r>
              <a:rPr lang="en-US" altLang="ko-KR" sz="1100" b="0">
                <a:solidFill>
                  <a:schemeClr val="tx1"/>
                </a:solidFill>
              </a:rPr>
              <a:t>DELETE</a:t>
            </a:r>
            <a:r>
              <a:rPr lang="ko-KR" altLang="en-US" sz="1100" b="0">
                <a:solidFill>
                  <a:schemeClr val="tx1"/>
                </a:solidFill>
              </a:rPr>
              <a:t>를 수행하면 향후의 프로세싱을 위해 문장의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결과정보를 얻을 필요가 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명시적 질의를 하는것이 아니라 </a:t>
            </a:r>
            <a:r>
              <a:rPr lang="en-US" altLang="ko-KR" sz="1100" b="0">
                <a:solidFill>
                  <a:schemeClr val="tx1"/>
                </a:solidFill>
              </a:rPr>
              <a:t>DML </a:t>
            </a:r>
            <a:r>
              <a:rPr lang="ko-KR" altLang="en-US" sz="1100" b="0">
                <a:solidFill>
                  <a:schemeClr val="tx1"/>
                </a:solidFill>
              </a:rPr>
              <a:t>문 뒤에 </a:t>
            </a:r>
            <a:r>
              <a:rPr lang="en-US" altLang="ko-KR" sz="1100" b="0">
                <a:solidFill>
                  <a:schemeClr val="tx1"/>
                </a:solidFill>
              </a:rPr>
              <a:t>RETURNING</a:t>
            </a:r>
            <a:r>
              <a:rPr lang="ko-KR" altLang="en-US" sz="1100" b="0">
                <a:solidFill>
                  <a:schemeClr val="tx1"/>
                </a:solidFill>
              </a:rPr>
              <a:t>절을 추가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할수 있고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정보를 직접 프로그램에 변수로 추출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RETURNING</a:t>
            </a:r>
            <a:r>
              <a:rPr lang="ko-KR" altLang="en-US" sz="1100" b="0">
                <a:solidFill>
                  <a:schemeClr val="tx1"/>
                </a:solidFill>
              </a:rPr>
              <a:t>절은 네트워크로 오가는 것을 줄이고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서버</a:t>
            </a:r>
            <a:r>
              <a:rPr lang="en-US" altLang="ko-KR" sz="1100" b="0">
                <a:solidFill>
                  <a:schemeClr val="tx1"/>
                </a:solidFill>
              </a:rPr>
              <a:t>CPU</a:t>
            </a:r>
            <a:r>
              <a:rPr lang="ko-KR" altLang="en-US" sz="1100" b="0">
                <a:solidFill>
                  <a:schemeClr val="tx1"/>
                </a:solidFill>
              </a:rPr>
              <a:t>소모를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줄이며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애플리케이션에서 관리하는 커서 수를 최소화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DML - Returning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(4/8)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0025" y="692150"/>
            <a:ext cx="4467225" cy="504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RETURNING</a:t>
            </a:r>
          </a:p>
        </p:txBody>
      </p:sp>
      <p:pic>
        <p:nvPicPr>
          <p:cNvPr id="52230" name="그림 10" descr="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214438"/>
            <a:ext cx="4460875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239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Bulk Collect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</a:pPr>
            <a:endParaRPr lang="en-US" altLang="ko-KR" sz="1200"/>
          </a:p>
          <a:p>
            <a:pPr lvl="1" algn="l" eaLnBrk="1" hangingPunct="1">
              <a:spcBef>
                <a:spcPct val="20000"/>
              </a:spcBef>
            </a:pPr>
            <a:endParaRPr lang="en-US" altLang="ko-KR" sz="1200"/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개별 변수나 레코드 대신 여러 행을 하나 이상의 컬렉션으로 가져올 수 있습니다</a:t>
            </a:r>
            <a:r>
              <a:rPr lang="en-US" altLang="ko-KR" sz="1100" b="0">
                <a:solidFill>
                  <a:schemeClr val="tx1"/>
                </a:solidFill>
              </a:rPr>
              <a:t>. (Context Switch</a:t>
            </a:r>
            <a:r>
              <a:rPr lang="ko-KR" altLang="en-US" sz="1100" b="0">
                <a:solidFill>
                  <a:schemeClr val="tx1"/>
                </a:solidFill>
              </a:rPr>
              <a:t>를 줄이고 검색 부담을 줄여줌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BULK COLLECT</a:t>
            </a:r>
            <a:r>
              <a:rPr lang="ko-KR" altLang="en-US" sz="1100" b="0">
                <a:solidFill>
                  <a:schemeClr val="tx1"/>
                </a:solidFill>
              </a:rPr>
              <a:t>는 </a:t>
            </a:r>
            <a:r>
              <a:rPr lang="en-US" altLang="ko-KR" sz="1100" b="0">
                <a:solidFill>
                  <a:schemeClr val="tx1"/>
                </a:solidFill>
              </a:rPr>
              <a:t>Data</a:t>
            </a:r>
            <a:r>
              <a:rPr lang="ko-KR" altLang="en-US" sz="1100" b="0">
                <a:solidFill>
                  <a:schemeClr val="tx1"/>
                </a:solidFill>
              </a:rPr>
              <a:t>를 연결형 레코드 배열로 가져옵니다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모든 레코드는 단일 경로로 데이타베이스에 연결되어 있습니다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BULK COLLECT </a:t>
            </a:r>
            <a:r>
              <a:rPr lang="ko-KR" altLang="en-US" sz="1200">
                <a:solidFill>
                  <a:schemeClr val="tx1"/>
                </a:solidFill>
              </a:rPr>
              <a:t>사용시 규칙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제약사항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오라클</a:t>
            </a:r>
            <a:r>
              <a:rPr lang="en-US" altLang="ko-KR" sz="1100" b="0">
                <a:solidFill>
                  <a:schemeClr val="tx1"/>
                </a:solidFill>
              </a:rPr>
              <a:t>9i</a:t>
            </a:r>
            <a:r>
              <a:rPr lang="ko-KR" altLang="en-US" sz="1100" b="0">
                <a:solidFill>
                  <a:schemeClr val="tx1"/>
                </a:solidFill>
              </a:rPr>
              <a:t>이전 버전은 정적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에서만</a:t>
            </a:r>
            <a:r>
              <a:rPr lang="en-US" altLang="ko-KR" sz="1100" b="0">
                <a:solidFill>
                  <a:schemeClr val="tx1"/>
                </a:solidFill>
              </a:rPr>
              <a:t>, 9i</a:t>
            </a:r>
            <a:r>
              <a:rPr lang="ko-KR" altLang="en-US" sz="1100" b="0">
                <a:solidFill>
                  <a:schemeClr val="tx1"/>
                </a:solidFill>
              </a:rPr>
              <a:t>이후에는 동적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정적</a:t>
            </a:r>
            <a:r>
              <a:rPr lang="en-US" altLang="ko-KR" sz="1100" b="0">
                <a:solidFill>
                  <a:schemeClr val="tx1"/>
                </a:solidFill>
              </a:rPr>
              <a:t>SQL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모두 </a:t>
            </a:r>
            <a:r>
              <a:rPr lang="en-US" altLang="ko-KR" sz="1100" b="0">
                <a:solidFill>
                  <a:schemeClr val="tx1"/>
                </a:solidFill>
              </a:rPr>
              <a:t>BULK COLLECT</a:t>
            </a:r>
            <a:r>
              <a:rPr lang="ko-KR" altLang="en-US" sz="1100" b="0">
                <a:solidFill>
                  <a:schemeClr val="tx1"/>
                </a:solidFill>
              </a:rPr>
              <a:t>를 사용할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SELECT INTO, FETCH INTO, RETURNING INTO </a:t>
            </a:r>
            <a:r>
              <a:rPr lang="ko-KR" altLang="en-US" sz="1100" b="0">
                <a:solidFill>
                  <a:schemeClr val="tx1"/>
                </a:solidFill>
              </a:rPr>
              <a:t>다음절에서 사용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참조되는 컬렉션에는 스칼라값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문자열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숫자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날짜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만 저장 할 수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있다</a:t>
            </a:r>
            <a:r>
              <a:rPr lang="en-US" altLang="ko-KR" sz="1100" b="0">
                <a:solidFill>
                  <a:schemeClr val="tx1"/>
                </a:solidFill>
              </a:rPr>
              <a:t>.  </a:t>
            </a:r>
            <a:r>
              <a:rPr lang="ko-KR" altLang="en-US" sz="1100" b="0">
                <a:solidFill>
                  <a:schemeClr val="tx1"/>
                </a:solidFill>
              </a:rPr>
              <a:t>즉 레코드 구조로 이루어진 컬렉션은 페치 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문에서는 </a:t>
            </a:r>
            <a:r>
              <a:rPr lang="en-US" altLang="ko-KR" sz="1100" b="0">
                <a:solidFill>
                  <a:schemeClr val="tx1"/>
                </a:solidFill>
              </a:rPr>
              <a:t>SELECT BULK COLLECT</a:t>
            </a:r>
            <a:r>
              <a:rPr lang="ko-KR" altLang="en-US" sz="1100" b="0">
                <a:solidFill>
                  <a:schemeClr val="tx1"/>
                </a:solidFill>
              </a:rPr>
              <a:t>문을 사용 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엔진은 </a:t>
            </a:r>
            <a:r>
              <a:rPr lang="en-US" altLang="ko-KR" sz="1100" b="0">
                <a:solidFill>
                  <a:schemeClr val="tx1"/>
                </a:solidFill>
              </a:rPr>
              <a:t>BULK COLLECT</a:t>
            </a:r>
            <a:r>
              <a:rPr lang="ko-KR" altLang="en-US" sz="1100" b="0">
                <a:solidFill>
                  <a:schemeClr val="tx1"/>
                </a:solidFill>
              </a:rPr>
              <a:t>에서 사용하는 컬렉션을 자동으로 초기화 하고 확장한다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첫번째 인덱스 부터 채우며 기존 인덱스는 덮어 씌운다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DML – Bulk Collect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(5/8)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0025" y="692150"/>
            <a:ext cx="4467225" cy="504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BULK COLLECT</a:t>
            </a:r>
          </a:p>
        </p:txBody>
      </p:sp>
      <p:pic>
        <p:nvPicPr>
          <p:cNvPr id="53254" name="Picture 8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6975"/>
            <a:ext cx="4465638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5168900" y="1195388"/>
            <a:ext cx="4392613" cy="5016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ko-KR" sz="1100" i="1"/>
              <a:t>... BULK </a:t>
            </a:r>
            <a:r>
              <a:rPr lang="ko-KR" altLang="ko-KR" sz="1200" i="1"/>
              <a:t>COLLECT</a:t>
            </a:r>
            <a:r>
              <a:rPr lang="ko-KR" altLang="ko-KR" sz="1100" i="1"/>
              <a:t> INTO collection_name[...] ...</a:t>
            </a:r>
            <a:endParaRPr lang="en-US" altLang="ko-KR" sz="11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FOR ALL</a:t>
            </a:r>
            <a:r>
              <a:rPr lang="ko-KR" altLang="en-US" sz="1200">
                <a:solidFill>
                  <a:schemeClr val="tx1"/>
                </a:solidFill>
              </a:rPr>
              <a:t>문에서의 대량 </a:t>
            </a:r>
            <a:r>
              <a:rPr lang="en-US" altLang="ko-KR" sz="1200">
                <a:solidFill>
                  <a:schemeClr val="tx1"/>
                </a:solidFill>
              </a:rPr>
              <a:t>DML</a:t>
            </a:r>
            <a:r>
              <a:rPr lang="ko-KR" altLang="en-US" sz="1200">
                <a:solidFill>
                  <a:schemeClr val="tx1"/>
                </a:solidFill>
              </a:rPr>
              <a:t>처리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PLSQL</a:t>
            </a:r>
            <a:r>
              <a:rPr lang="ko-KR" altLang="en-US" sz="1100" b="0">
                <a:solidFill>
                  <a:schemeClr val="tx1"/>
                </a:solidFill>
              </a:rPr>
              <a:t>과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엔진사이에 제어 이전을 문맥전환</a:t>
            </a:r>
            <a:r>
              <a:rPr lang="en-US" altLang="ko-KR" sz="1100" b="0">
                <a:solidFill>
                  <a:schemeClr val="tx1"/>
                </a:solidFill>
              </a:rPr>
              <a:t>(Context switch)</a:t>
            </a:r>
            <a:r>
              <a:rPr lang="ko-KR" altLang="en-US" sz="1100" b="0">
                <a:solidFill>
                  <a:schemeClr val="tx1"/>
                </a:solidFill>
              </a:rPr>
              <a:t>라고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부른다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전환될때는 오버헤드가 발생하며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많이 일어날 수록 성능이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저하되는 경우가 많다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이에 다중 문맥전환을 하나의 전환으로 함께 통합하여 성능을 향상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시키는 기능중 하나가 </a:t>
            </a:r>
            <a:r>
              <a:rPr lang="en-US" altLang="ko-KR" sz="1100" b="0">
                <a:solidFill>
                  <a:schemeClr val="tx1"/>
                </a:solidFill>
              </a:rPr>
              <a:t>FOR ALL</a:t>
            </a:r>
            <a:r>
              <a:rPr lang="ko-KR" altLang="en-US" sz="1100" b="0">
                <a:solidFill>
                  <a:schemeClr val="tx1"/>
                </a:solidFill>
              </a:rPr>
              <a:t>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ko-KR" sz="1100" b="0">
                <a:solidFill>
                  <a:schemeClr val="tx1"/>
                </a:solidFill>
              </a:rPr>
              <a:t>	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DML – For All (1/2)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(6/8)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0025" y="692150"/>
            <a:ext cx="4467225" cy="504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ALL</a:t>
            </a:r>
          </a:p>
        </p:txBody>
      </p:sp>
      <p:grpSp>
        <p:nvGrpSpPr>
          <p:cNvPr id="54278" name="그룹 32"/>
          <p:cNvGrpSpPr>
            <a:grpSpLocks/>
          </p:cNvGrpSpPr>
          <p:nvPr/>
        </p:nvGrpSpPr>
        <p:grpSpPr bwMode="auto">
          <a:xfrm>
            <a:off x="5105400" y="2295525"/>
            <a:ext cx="4276725" cy="1633538"/>
            <a:chOff x="5105389" y="2295512"/>
            <a:chExt cx="4538661" cy="1858187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105389" y="2295512"/>
              <a:ext cx="4538661" cy="1857388"/>
            </a:xfrm>
            <a:prstGeom prst="rect">
              <a:avLst/>
            </a:prstGeom>
            <a:ln w="12700" cmpd="thickThin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endParaRPr lang="ko-KR" altLang="en-US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238483" y="2929355"/>
              <a:ext cx="857527" cy="10708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PL/SQL</a:t>
              </a:r>
            </a:p>
            <a:p>
              <a:pPr>
                <a:tabLst>
                  <a:tab pos="1079500" algn="l"/>
                </a:tabLst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블럭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596375" y="2356910"/>
              <a:ext cx="857527" cy="10726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PL/SQL</a:t>
              </a:r>
              <a:r>
                <a:rPr lang="ko-KR" altLang="en-US" sz="1000" dirty="0">
                  <a:solidFill>
                    <a:schemeClr val="tx1"/>
                  </a:solidFill>
                </a:rPr>
                <a:t>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tabLst>
                  <a:tab pos="1079500" algn="l"/>
                </a:tabLst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실행기</a:t>
              </a:r>
            </a:p>
          </p:txBody>
        </p:sp>
        <p:cxnSp>
          <p:nvCxnSpPr>
            <p:cNvPr id="54301" name="직선 연결선 12"/>
            <p:cNvCxnSpPr>
              <a:cxnSpLocks noChangeShapeType="1"/>
            </p:cNvCxnSpPr>
            <p:nvPr/>
          </p:nvCxnSpPr>
          <p:spPr bwMode="auto">
            <a:xfrm rot="5400000">
              <a:off x="7239016" y="3224211"/>
              <a:ext cx="18573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모서리가 둥근 직사각형 13"/>
            <p:cNvSpPr/>
            <p:nvPr/>
          </p:nvSpPr>
          <p:spPr bwMode="auto">
            <a:xfrm>
              <a:off x="8668592" y="2857122"/>
              <a:ext cx="855843" cy="12153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SQL</a:t>
              </a:r>
              <a:r>
                <a:rPr lang="ko-KR" altLang="en-US" sz="1000" dirty="0">
                  <a:solidFill>
                    <a:schemeClr val="tx1"/>
                  </a:solidFill>
                </a:rPr>
                <a:t>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tabLst>
                  <a:tab pos="1079500" algn="l"/>
                </a:tabLst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실행기</a:t>
              </a:r>
            </a:p>
          </p:txBody>
        </p:sp>
        <p:sp>
          <p:nvSpPr>
            <p:cNvPr id="54303" name="TextBox 14"/>
            <p:cNvSpPr txBox="1">
              <a:spLocks noChangeArrowheads="1"/>
            </p:cNvSpPr>
            <p:nvPr/>
          </p:nvSpPr>
          <p:spPr bwMode="auto">
            <a:xfrm>
              <a:off x="5167314" y="2303256"/>
              <a:ext cx="1357322" cy="26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000">
                  <a:solidFill>
                    <a:schemeClr val="tx1"/>
                  </a:solidFill>
                </a:rPr>
                <a:t>PL/SQL </a:t>
              </a:r>
              <a:r>
                <a:rPr lang="ko-KR" altLang="en-US" sz="1000">
                  <a:solidFill>
                    <a:schemeClr val="tx1"/>
                  </a:solidFill>
                </a:rPr>
                <a:t>실행 엔진</a:t>
              </a:r>
            </a:p>
          </p:txBody>
        </p:sp>
        <p:sp>
          <p:nvSpPr>
            <p:cNvPr id="54304" name="TextBox 15"/>
            <p:cNvSpPr txBox="1">
              <a:spLocks noChangeArrowheads="1"/>
            </p:cNvSpPr>
            <p:nvPr/>
          </p:nvSpPr>
          <p:spPr bwMode="auto">
            <a:xfrm>
              <a:off x="8239148" y="2303256"/>
              <a:ext cx="135732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000">
                  <a:solidFill>
                    <a:schemeClr val="tx1"/>
                  </a:solidFill>
                </a:rPr>
                <a:t>SQL </a:t>
              </a:r>
              <a:r>
                <a:rPr lang="ko-KR" altLang="en-US" sz="1000">
                  <a:solidFill>
                    <a:schemeClr val="tx1"/>
                  </a:solidFill>
                </a:rPr>
                <a:t>실행 엔진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 bwMode="auto">
            <a:xfrm>
              <a:off x="6096010" y="3072014"/>
              <a:ext cx="500365" cy="1806"/>
            </a:xfrm>
            <a:prstGeom prst="straightConnector1">
              <a:avLst/>
            </a:prstGeom>
            <a:noFill/>
            <a:ln w="158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6096010" y="3285100"/>
              <a:ext cx="500365" cy="1806"/>
            </a:xfrm>
            <a:prstGeom prst="straightConnector1">
              <a:avLst/>
            </a:prstGeom>
            <a:noFill/>
            <a:ln w="158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>
              <a:off x="6096010" y="3640847"/>
              <a:ext cx="2572582" cy="1805"/>
            </a:xfrm>
            <a:prstGeom prst="straightConnector1">
              <a:avLst/>
            </a:prstGeom>
            <a:noFill/>
            <a:ln w="158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>
              <a:off x="6096010" y="3855739"/>
              <a:ext cx="2572582" cy="1806"/>
            </a:xfrm>
            <a:prstGeom prst="straightConnector1">
              <a:avLst/>
            </a:prstGeom>
            <a:noFill/>
            <a:ln w="158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4" name="직사각형 23"/>
          <p:cNvSpPr/>
          <p:nvPr/>
        </p:nvSpPr>
        <p:spPr bwMode="auto">
          <a:xfrm>
            <a:off x="5095876" y="4095750"/>
            <a:ext cx="4276724" cy="357190"/>
          </a:xfrm>
          <a:prstGeom prst="rect">
            <a:avLst/>
          </a:prstGeom>
          <a:gradFill flip="none" rotWithShape="1">
            <a:gsLst>
              <a:gs pos="0">
                <a:srgbClr val="8488C4">
                  <a:alpha val="54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PL/SQL</a:t>
            </a:r>
            <a:r>
              <a:rPr lang="ko-KR" altLang="en-US" sz="1100" dirty="0">
                <a:solidFill>
                  <a:schemeClr val="tx1"/>
                </a:solidFill>
              </a:rPr>
              <a:t>과 </a:t>
            </a:r>
            <a:r>
              <a:rPr lang="en-US" altLang="ko-KR" sz="1100" dirty="0">
                <a:solidFill>
                  <a:schemeClr val="tx1"/>
                </a:solidFill>
              </a:rPr>
              <a:t>SQL</a:t>
            </a:r>
            <a:r>
              <a:rPr lang="ko-KR" altLang="en-US" sz="1100" dirty="0">
                <a:solidFill>
                  <a:schemeClr val="tx1"/>
                </a:solidFill>
              </a:rPr>
              <a:t>의 문맥전환 </a:t>
            </a:r>
            <a:r>
              <a:rPr lang="en-US" altLang="ko-KR" sz="1100" dirty="0">
                <a:solidFill>
                  <a:schemeClr val="tx1"/>
                </a:solidFill>
              </a:rPr>
              <a:t>(Context switch)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4282" name="그룹 31"/>
          <p:cNvGrpSpPr>
            <a:grpSpLocks/>
          </p:cNvGrpSpPr>
          <p:nvPr/>
        </p:nvGrpSpPr>
        <p:grpSpPr bwMode="auto">
          <a:xfrm>
            <a:off x="5105400" y="4643438"/>
            <a:ext cx="4276725" cy="1706562"/>
            <a:chOff x="5105401" y="4491045"/>
            <a:chExt cx="4538661" cy="185818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5105401" y="4491045"/>
              <a:ext cx="4538661" cy="1857388"/>
            </a:xfrm>
            <a:prstGeom prst="rect">
              <a:avLst/>
            </a:prstGeom>
            <a:ln w="12700" cmpd="thickThin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endParaRPr lang="ko-KR" altLang="en-US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288" name="직선 연결선 25"/>
            <p:cNvCxnSpPr>
              <a:cxnSpLocks noChangeShapeType="1"/>
            </p:cNvCxnSpPr>
            <p:nvPr/>
          </p:nvCxnSpPr>
          <p:spPr bwMode="auto">
            <a:xfrm rot="5400000">
              <a:off x="7239028" y="5419744"/>
              <a:ext cx="18573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모서리가 둥근 직사각형 26"/>
            <p:cNvSpPr/>
            <p:nvPr/>
          </p:nvSpPr>
          <p:spPr bwMode="auto">
            <a:xfrm>
              <a:off x="8668604" y="5052822"/>
              <a:ext cx="855843" cy="12151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SQL</a:t>
              </a:r>
              <a:r>
                <a:rPr lang="ko-KR" altLang="en-US" sz="1000" dirty="0">
                  <a:solidFill>
                    <a:schemeClr val="tx1"/>
                  </a:solidFill>
                </a:rPr>
                <a:t>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tabLst>
                  <a:tab pos="1079500" algn="l"/>
                </a:tabLst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실행기</a:t>
              </a:r>
            </a:p>
          </p:txBody>
        </p:sp>
        <p:sp>
          <p:nvSpPr>
            <p:cNvPr id="54290" name="TextBox 27"/>
            <p:cNvSpPr txBox="1">
              <a:spLocks noChangeArrowheads="1"/>
            </p:cNvSpPr>
            <p:nvPr/>
          </p:nvSpPr>
          <p:spPr bwMode="auto">
            <a:xfrm>
              <a:off x="5167326" y="4501083"/>
              <a:ext cx="1357322" cy="26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000">
                  <a:solidFill>
                    <a:schemeClr val="tx1"/>
                  </a:solidFill>
                </a:rPr>
                <a:t>PL/SQL </a:t>
              </a:r>
              <a:r>
                <a:rPr lang="ko-KR" altLang="en-US" sz="1000">
                  <a:solidFill>
                    <a:schemeClr val="tx1"/>
                  </a:solidFill>
                </a:rPr>
                <a:t>실행 엔진</a:t>
              </a:r>
            </a:p>
          </p:txBody>
        </p:sp>
        <p:sp>
          <p:nvSpPr>
            <p:cNvPr id="54291" name="TextBox 28"/>
            <p:cNvSpPr txBox="1">
              <a:spLocks noChangeArrowheads="1"/>
            </p:cNvSpPr>
            <p:nvPr/>
          </p:nvSpPr>
          <p:spPr bwMode="auto">
            <a:xfrm>
              <a:off x="8239160" y="4501083"/>
              <a:ext cx="1357322" cy="29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000">
                  <a:solidFill>
                    <a:schemeClr val="tx1"/>
                  </a:solidFill>
                </a:rPr>
                <a:t>SQL </a:t>
              </a:r>
              <a:r>
                <a:rPr lang="ko-KR" altLang="en-US" sz="1000">
                  <a:solidFill>
                    <a:schemeClr val="tx1"/>
                  </a:solidFill>
                </a:rPr>
                <a:t>실행 엔진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167737" y="4857497"/>
              <a:ext cx="2784857" cy="13569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CREATE OR REPLACE PROCEDURE...</a:t>
              </a:r>
            </a:p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     BEGIN</a:t>
              </a:r>
            </a:p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UPDATE </a:t>
              </a:r>
            </a:p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SET</a:t>
              </a:r>
            </a:p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           WHERE ......</a:t>
              </a:r>
            </a:p>
            <a:p>
              <a:pPr algn="l">
                <a:lnSpc>
                  <a:spcPts val="10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     END;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오른쪽 화살표 30"/>
            <p:cNvSpPr/>
            <p:nvPr/>
          </p:nvSpPr>
          <p:spPr bwMode="auto">
            <a:xfrm>
              <a:off x="7377129" y="5038736"/>
              <a:ext cx="1214446" cy="1214446"/>
            </a:xfrm>
            <a:prstGeom prst="rightArrow">
              <a:avLst>
                <a:gd name="adj1" fmla="val 70785"/>
                <a:gd name="adj2" fmla="val 25441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ts val="1400"/>
                </a:lnSpc>
                <a:tabLst>
                  <a:tab pos="1079500" algn="l"/>
                </a:tabLst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UPDATE</a:t>
              </a:r>
              <a:br>
                <a:rPr lang="en-US" altLang="ko-KR" sz="100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UPDATE</a:t>
              </a:r>
              <a:br>
                <a:rPr lang="en-US" altLang="ko-KR" sz="100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UPDATE</a:t>
              </a:r>
              <a:br>
                <a:rPr lang="en-US" altLang="ko-KR" sz="100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UPDATE</a:t>
              </a:r>
            </a:p>
          </p:txBody>
        </p:sp>
      </p:grpSp>
      <p:sp>
        <p:nvSpPr>
          <p:cNvPr id="54283" name="TextBox 33"/>
          <p:cNvSpPr txBox="1">
            <a:spLocks noChangeArrowheads="1"/>
          </p:cNvSpPr>
          <p:nvPr/>
        </p:nvSpPr>
        <p:spPr bwMode="auto">
          <a:xfrm>
            <a:off x="200025" y="1285875"/>
            <a:ext cx="44672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/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/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 index_row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이 반복하는 지정된 컬렉션이다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 lower_bound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100" b="0">
                <a:solidFill>
                  <a:schemeClr val="tx1"/>
                </a:solidFill>
              </a:rPr>
              <a:t>연산을 시작하는 인덱스 번호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행이나 컬렉션 요소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 uppper_bound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100" b="0">
                <a:solidFill>
                  <a:schemeClr val="tx1"/>
                </a:solidFill>
              </a:rPr>
              <a:t>연산을 끝내는 인덱스 번호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행이나 컬렉션 요소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 sql_statement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100" b="0">
                <a:solidFill>
                  <a:schemeClr val="tx1"/>
                </a:solidFill>
              </a:rPr>
              <a:t>각 컬렉션 요소에 수행하는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200025" y="1195388"/>
            <a:ext cx="4464050" cy="7937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en-US" sz="1200" i="1"/>
              <a:t>FORALL index_row IN lower_bound ... Uppper_bound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ko-KR" altLang="en-US" sz="1200" i="1"/>
              <a:t>       sql_statement;</a:t>
            </a:r>
            <a:endParaRPr lang="en-US" altLang="ko-KR" sz="1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6088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FOR ALL</a:t>
            </a:r>
            <a:r>
              <a:rPr lang="ko-KR" altLang="en-US" sz="1200">
                <a:solidFill>
                  <a:schemeClr val="tx1"/>
                </a:solidFill>
              </a:rPr>
              <a:t>문 사용 규칙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문의 바디는 단일 </a:t>
            </a:r>
            <a:r>
              <a:rPr lang="en-US" altLang="ko-KR" sz="1100" b="0">
                <a:solidFill>
                  <a:schemeClr val="tx1"/>
                </a:solidFill>
              </a:rPr>
              <a:t>DML</a:t>
            </a:r>
            <a:r>
              <a:rPr lang="ko-KR" altLang="en-US" sz="1100" b="0">
                <a:solidFill>
                  <a:schemeClr val="tx1"/>
                </a:solidFill>
              </a:rPr>
              <a:t>문이어야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DML</a:t>
            </a:r>
            <a:r>
              <a:rPr lang="ko-KR" altLang="en-US" sz="1100" b="0">
                <a:solidFill>
                  <a:schemeClr val="tx1"/>
                </a:solidFill>
              </a:rPr>
              <a:t>문은 </a:t>
            </a: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문에 있는 </a:t>
            </a:r>
            <a:r>
              <a:rPr lang="en-US" altLang="ko-KR" sz="1100" b="0">
                <a:solidFill>
                  <a:schemeClr val="tx1"/>
                </a:solidFill>
              </a:rPr>
              <a:t>index_row </a:t>
            </a:r>
            <a:r>
              <a:rPr lang="ko-KR" altLang="en-US" sz="1100" b="0">
                <a:solidFill>
                  <a:schemeClr val="tx1"/>
                </a:solidFill>
              </a:rPr>
              <a:t>변수에 의해 인덱스되는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컬렉션 요소를 참조해야한다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Index_row</a:t>
            </a:r>
            <a:r>
              <a:rPr lang="ko-KR" altLang="en-US" sz="1100" b="0">
                <a:solidFill>
                  <a:schemeClr val="tx1"/>
                </a:solidFill>
              </a:rPr>
              <a:t>에 대한 변수 선언은 하지않는다</a:t>
            </a:r>
            <a:r>
              <a:rPr lang="en-US" altLang="ko-KR" sz="1100" b="0">
                <a:solidFill>
                  <a:schemeClr val="tx1"/>
                </a:solidFill>
              </a:rPr>
              <a:t>.(</a:t>
            </a:r>
            <a:r>
              <a:rPr lang="ko-KR" altLang="en-US" sz="1100" b="0">
                <a:solidFill>
                  <a:schemeClr val="tx1"/>
                </a:solidFill>
              </a:rPr>
              <a:t>엔진 암시적 선언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상위와 하위 경계는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문에서 참조되는 컬렉션에 연속되는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인덱스 번호를 지정해야한다</a:t>
            </a:r>
            <a:r>
              <a:rPr lang="en-US" altLang="ko-KR" sz="1100" b="0">
                <a:solidFill>
                  <a:schemeClr val="tx1"/>
                </a:solidFill>
              </a:rPr>
              <a:t>. (</a:t>
            </a:r>
            <a:r>
              <a:rPr lang="ko-KR" altLang="en-US" sz="1100" b="0">
                <a:solidFill>
                  <a:schemeClr val="tx1"/>
                </a:solidFill>
              </a:rPr>
              <a:t>듬성듬성 채워진 컬렉션 오류발생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/>
              <a:t>ORA-22160: element at index [3] does not exist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FORALL</a:t>
            </a:r>
            <a:r>
              <a:rPr lang="ko-KR" altLang="en-US" sz="1200">
                <a:solidFill>
                  <a:schemeClr val="tx1"/>
                </a:solidFill>
              </a:rPr>
              <a:t>에서 </a:t>
            </a:r>
            <a:r>
              <a:rPr lang="en-US" altLang="ko-KR" sz="1200">
                <a:solidFill>
                  <a:schemeClr val="tx1"/>
                </a:solidFill>
              </a:rPr>
              <a:t>ROLLBACK</a:t>
            </a:r>
            <a:r>
              <a:rPr lang="ko-KR" altLang="en-US" sz="1200">
                <a:solidFill>
                  <a:schemeClr val="tx1"/>
                </a:solidFill>
              </a:rPr>
              <a:t>의 행동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chemeClr val="tx1"/>
                </a:solidFill>
              </a:rPr>
              <a:t>DML</a:t>
            </a:r>
            <a:r>
              <a:rPr lang="ko-KR" altLang="en-US" sz="1100" b="0">
                <a:solidFill>
                  <a:schemeClr val="tx1"/>
                </a:solidFill>
              </a:rPr>
              <a:t>처리중 하나라도 실패를 한다면 </a:t>
            </a: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문은 실행을 멈춘다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실행되는 </a:t>
            </a:r>
            <a:r>
              <a:rPr lang="en-US" altLang="ko-KR" sz="1100" b="0">
                <a:solidFill>
                  <a:schemeClr val="tx1"/>
                </a:solidFill>
              </a:rPr>
              <a:t>DML</a:t>
            </a:r>
            <a:r>
              <a:rPr lang="ko-KR" altLang="en-US" sz="1100" b="0">
                <a:solidFill>
                  <a:schemeClr val="tx1"/>
                </a:solidFill>
              </a:rPr>
              <a:t>문은 문장이 실행되기전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엔진이 표시한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암시적 세이브 포인트까지 롤백한다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이미 오류없이 실행된 </a:t>
            </a:r>
            <a:r>
              <a:rPr lang="en-US" altLang="ko-KR" sz="1100" b="0">
                <a:solidFill>
                  <a:schemeClr val="tx1"/>
                </a:solidFill>
              </a:rPr>
              <a:t>FORALL</a:t>
            </a:r>
            <a:r>
              <a:rPr lang="ko-KR" altLang="en-US" sz="1100" b="0">
                <a:solidFill>
                  <a:schemeClr val="tx1"/>
                </a:solidFill>
              </a:rPr>
              <a:t>문에 있는 이전의 </a:t>
            </a:r>
            <a:r>
              <a:rPr lang="en-US" altLang="ko-KR" sz="1100" b="0">
                <a:solidFill>
                  <a:schemeClr val="tx1"/>
                </a:solidFill>
              </a:rPr>
              <a:t>DML</a:t>
            </a:r>
            <a:r>
              <a:rPr lang="ko-KR" altLang="en-US" sz="1100" b="0">
                <a:solidFill>
                  <a:schemeClr val="tx1"/>
                </a:solidFill>
              </a:rPr>
              <a:t>연산은 롤백이 되지않는다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DML – For All (2/2)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(7/8)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0025" y="692150"/>
            <a:ext cx="4467225" cy="5048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ALL</a:t>
            </a:r>
          </a:p>
        </p:txBody>
      </p:sp>
      <p:pic>
        <p:nvPicPr>
          <p:cNvPr id="55302" name="Picture 8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85863"/>
            <a:ext cx="4465638" cy="414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*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저자의 충고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너무 서두르지 마라</a:t>
            </a:r>
            <a:r>
              <a:rPr lang="en-US" altLang="ko-KR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endParaRPr lang="en-US" altLang="ko-KR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우리는 항상 너무 촉박한 시간에 맞추어 작업을 하기에 낭비할 시간은 없다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할 일은 많기만 하다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그렇지만 서두른다면 늘어가는 수천 라인의 코드와 디버그 안되고 유지 안되는 프로그램만 돌아온다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코드를 작성하기 전에 테스트 상황과 테스트 스크립트를 만들어라</a:t>
            </a:r>
            <a:r>
              <a:rPr lang="en-US" altLang="ko-KR" sz="1400" i="1">
                <a:solidFill>
                  <a:schemeClr val="tx1"/>
                </a:solidFill>
              </a:rPr>
              <a:t>!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인터페이스를 올바르게 설정가능하며 처리해야 할 작업이 무엇인지 철저히 파악이 가능하다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  <a:latin typeface="새굴림" panose="02030600000101010101" pitchFamily="18" charset="-127"/>
              </a:rPr>
              <a:t>어플리케이션 개발자들이 </a:t>
            </a:r>
            <a:r>
              <a:rPr lang="en-US" altLang="ko-KR" sz="1400" i="1">
                <a:solidFill>
                  <a:schemeClr val="tx1"/>
                </a:solidFill>
                <a:latin typeface="새굴림" panose="02030600000101010101" pitchFamily="18" charset="-127"/>
              </a:rPr>
              <a:t>SQL</a:t>
            </a:r>
            <a:r>
              <a:rPr lang="ko-KR" altLang="en-US" sz="1400" i="1">
                <a:solidFill>
                  <a:schemeClr val="tx1"/>
                </a:solidFill>
                <a:latin typeface="새굴림" panose="02030600000101010101" pitchFamily="18" charset="-127"/>
              </a:rPr>
              <a:t>을 작성 시 준수해야하는 분명한 규칙을 세워라</a:t>
            </a:r>
            <a:r>
              <a:rPr lang="en-US" altLang="ko-KR" sz="1400" i="1">
                <a:solidFill>
                  <a:schemeClr val="tx1"/>
                </a:solidFill>
                <a:latin typeface="새굴림" panose="02030600000101010101" pitchFamily="18" charset="-127"/>
              </a:rPr>
              <a:t>!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자주쓰는 쿼리 </a:t>
            </a:r>
            <a:r>
              <a:rPr lang="en-US" altLang="ko-KR" sz="1200" b="0">
                <a:solidFill>
                  <a:schemeClr val="tx1"/>
                </a:solidFill>
              </a:rPr>
              <a:t>[</a:t>
            </a:r>
            <a:r>
              <a:rPr lang="ko-KR" altLang="en-US" sz="1200" b="0">
                <a:solidFill>
                  <a:schemeClr val="tx1"/>
                </a:solidFill>
              </a:rPr>
              <a:t>대부분 중복되는 쿼리</a:t>
            </a:r>
            <a:r>
              <a:rPr lang="en-US" altLang="ko-KR" sz="1200" b="0">
                <a:solidFill>
                  <a:schemeClr val="tx1"/>
                </a:solidFill>
              </a:rPr>
              <a:t>] </a:t>
            </a:r>
            <a:r>
              <a:rPr lang="ko-KR" altLang="en-US" sz="1200" b="0">
                <a:solidFill>
                  <a:schemeClr val="tx1"/>
                </a:solidFill>
              </a:rPr>
              <a:t>는 프로시져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함수에 캡슐화 하여 사용하도록 한다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개발자들이  예외처리를 어떻게 처리할 지에 대한 분명한 규칙을 세워라</a:t>
            </a:r>
            <a:r>
              <a:rPr lang="en-US" altLang="ko-KR" sz="1400" i="1">
                <a:solidFill>
                  <a:schemeClr val="tx1"/>
                </a:solidFill>
              </a:rPr>
              <a:t>!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예외처리 패키지를 만들어 사용하도록 한다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640763" y="150813"/>
            <a:ext cx="1208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1. </a:t>
            </a:r>
            <a:r>
              <a:rPr lang="ko-KR" altLang="en-US" sz="1400">
                <a:solidFill>
                  <a:schemeClr val="tx1"/>
                </a:solidFill>
                <a:ea typeface="휴먼엑스포" panose="02030504000101010101" pitchFamily="18" charset="-127"/>
              </a:rPr>
              <a:t>개요</a:t>
            </a:r>
            <a:r>
              <a:rPr lang="en-US" altLang="ko-KR" sz="1300">
                <a:solidFill>
                  <a:schemeClr val="tx1"/>
                </a:solidFill>
              </a:rPr>
              <a:t>(1/3)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6088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SAVEPOINT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세이브포인트를 지정하면 부분적인 </a:t>
            </a:r>
            <a:r>
              <a:rPr lang="en-US" altLang="ko-KR" sz="1100" b="0">
                <a:solidFill>
                  <a:schemeClr val="tx1"/>
                </a:solidFill>
              </a:rPr>
              <a:t>ROLLBACK</a:t>
            </a:r>
            <a:r>
              <a:rPr lang="ko-KR" altLang="en-US" sz="1100" b="0">
                <a:solidFill>
                  <a:schemeClr val="tx1"/>
                </a:solidFill>
              </a:rPr>
              <a:t>을  수행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/>
              <a:t>SAVEPOINT savepoint_name;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SET TRANSACTION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단독 읽기나 읽기 쓰기 세션을 시작하여 격리레벨을 설정하고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지정된 롤백 세그먼트에 현재 트랜젝션을 할당할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LOCK TABLE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지정된 모드에서 전체 데이터베이스에 락을 걸 수 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이것은 테이블에 기본적으로 적용되는 행 레벨의 락킹을 무시한다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/>
              <a:t>LOCK TABLE table_list IN lock_mode MODE [NOWAIT];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LOCK TABLE emp IN ROW EXCLUSIVE MODE;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LOCK TABLE emp, dept IN SHARE MORE NOWAIT;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LOCK TABLE scott.emp IN SHARE UPDATE MODE;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7.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트랜젝션 관리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245350" y="150813"/>
            <a:ext cx="260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7. DML / Transaction (8/8)</a:t>
            </a: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200025" y="692150"/>
            <a:ext cx="47402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66700" indent="-2667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6088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COMMIT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마지막 </a:t>
            </a:r>
            <a:r>
              <a:rPr lang="en-US" altLang="ko-KR" sz="1100" b="0">
                <a:solidFill>
                  <a:schemeClr val="tx1"/>
                </a:solidFill>
              </a:rPr>
              <a:t>COMMIT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ROLLBACK</a:t>
            </a:r>
            <a:r>
              <a:rPr lang="ko-KR" altLang="en-US" sz="1100" b="0">
                <a:solidFill>
                  <a:schemeClr val="tx1"/>
                </a:solidFill>
              </a:rPr>
              <a:t> 이후 모든 변경된 것들을 저장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하고 모든 락을 해제한다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/>
              <a:t>COMMIT [ WORK ] [ COMMENT text ];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COMMIT;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COMMIT WORK;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COMMIT COMMENT ‘update program’.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ROLLBACK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마지막 </a:t>
            </a:r>
            <a:r>
              <a:rPr lang="en-US" altLang="ko-KR" sz="1100" b="0">
                <a:solidFill>
                  <a:schemeClr val="tx1"/>
                </a:solidFill>
              </a:rPr>
              <a:t>COMMIT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ROLLBACK </a:t>
            </a:r>
            <a:r>
              <a:rPr lang="ko-KR" altLang="en-US" sz="1100" b="0">
                <a:solidFill>
                  <a:schemeClr val="tx1"/>
                </a:solidFill>
              </a:rPr>
              <a:t>이후 모든 변경된 것들을 삭제하고 모든 락을 해제한다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/>
              <a:t>ROLLBACK [WORK];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ROLLBACK;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ROLLBACK WORK;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ROLLBACK TO SAVEPOINT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100" b="0">
                <a:solidFill>
                  <a:schemeClr val="tx1"/>
                </a:solidFill>
              </a:rPr>
              <a:t>지정한 세이브 포인트 이후의 모든 변경된 것들을 삭제하고 코드의 범위 내에서 지정되었던 락을 해제한다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/>
              <a:t>ROLLBACK [TO [SAVEPOINT] savepoint name];</a:t>
            </a: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100">
                <a:solidFill>
                  <a:srgbClr val="0070C0"/>
                </a:solidFill>
              </a:rPr>
              <a:t>ROLLBACK TO begin_work; </a:t>
            </a:r>
            <a:r>
              <a:rPr lang="en-US" altLang="ko-KR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←</a:t>
            </a:r>
            <a:r>
              <a:rPr lang="en-US" altLang="ko-KR" sz="1100" b="0">
                <a:solidFill>
                  <a:schemeClr val="tx1"/>
                </a:solidFill>
              </a:rPr>
              <a:t>(savepoint name)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커서란</a:t>
            </a:r>
            <a:r>
              <a:rPr lang="en-US" altLang="ko-KR" sz="1200">
                <a:solidFill>
                  <a:schemeClr val="tx1"/>
                </a:solidFill>
              </a:rPr>
              <a:t>..?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일반적인 용어로 커서는 모니터에 해당 위치를 알려주고 그곳에 입력을 대기중이라고 깜빡거리는 것을 나타낸다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우리가 </a:t>
            </a:r>
            <a:r>
              <a:rPr lang="en-US" altLang="ko-KR" sz="1200" b="0">
                <a:solidFill>
                  <a:schemeClr val="tx1"/>
                </a:solidFill>
              </a:rPr>
              <a:t>Command Windows</a:t>
            </a:r>
            <a:r>
              <a:rPr lang="ko-KR" altLang="en-US" sz="1200" b="0">
                <a:solidFill>
                  <a:schemeClr val="tx1"/>
                </a:solidFill>
              </a:rPr>
              <a:t>에 들어가보면 </a:t>
            </a:r>
            <a:r>
              <a:rPr lang="en-US" altLang="ko-KR" sz="1200" b="0">
                <a:solidFill>
                  <a:schemeClr val="tx1"/>
                </a:solidFill>
              </a:rPr>
              <a:t>prompt</a:t>
            </a:r>
            <a:r>
              <a:rPr lang="ko-KR" altLang="en-US" sz="1200" b="0">
                <a:solidFill>
                  <a:schemeClr val="tx1"/>
                </a:solidFill>
              </a:rPr>
              <a:t>에 깜빡이는 것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이것을 커서라고 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같은 맥락으로 </a:t>
            </a:r>
            <a:r>
              <a:rPr lang="en-US" altLang="ko-KR" sz="1200" b="0">
                <a:solidFill>
                  <a:schemeClr val="tx1"/>
                </a:solidFill>
              </a:rPr>
              <a:t>PL/SQL</a:t>
            </a:r>
            <a:r>
              <a:rPr lang="ko-KR" altLang="en-US" sz="1200" b="0">
                <a:solidFill>
                  <a:schemeClr val="tx1"/>
                </a:solidFill>
              </a:rPr>
              <a:t>에서 커서는 메모리상에 </a:t>
            </a: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문이 실행되는 위치를 가리킨다</a:t>
            </a:r>
            <a:r>
              <a:rPr lang="en-US" altLang="ko-KR" sz="1200" b="0">
                <a:solidFill>
                  <a:schemeClr val="tx1"/>
                </a:solidFill>
              </a:rPr>
              <a:t>.  </a:t>
            </a:r>
            <a:r>
              <a:rPr lang="ko-KR" altLang="en-US" sz="1200" b="0">
                <a:solidFill>
                  <a:schemeClr val="tx1"/>
                </a:solidFill>
              </a:rPr>
              <a:t>커서를 통해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메모리에 존재하는 </a:t>
            </a: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문 실행결과를 바로 접근하여 </a:t>
            </a:r>
            <a:r>
              <a:rPr lang="en-US" altLang="ko-KR" sz="1200" b="0">
                <a:solidFill>
                  <a:schemeClr val="tx1"/>
                </a:solidFill>
              </a:rPr>
              <a:t>fetch </a:t>
            </a:r>
            <a:r>
              <a:rPr lang="ko-KR" altLang="en-US" sz="1200" b="0">
                <a:solidFill>
                  <a:schemeClr val="tx1"/>
                </a:solidFill>
              </a:rPr>
              <a:t>할 수 있다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커서는 현재 처리하고 있는 </a:t>
            </a:r>
            <a:r>
              <a:rPr lang="en-US" altLang="ko-KR" sz="1200" b="0">
                <a:solidFill>
                  <a:schemeClr val="tx1"/>
                </a:solidFill>
              </a:rPr>
              <a:t>row</a:t>
            </a:r>
            <a:r>
              <a:rPr lang="ko-KR" altLang="en-US" sz="1200" b="0">
                <a:solidFill>
                  <a:schemeClr val="tx1"/>
                </a:solidFill>
              </a:rPr>
              <a:t>를 가리키게 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실행결과를 </a:t>
            </a:r>
            <a:r>
              <a:rPr lang="en-US" altLang="ko-KR" sz="1200" b="0">
                <a:solidFill>
                  <a:schemeClr val="tx1"/>
                </a:solidFill>
              </a:rPr>
              <a:t>1</a:t>
            </a:r>
            <a:r>
              <a:rPr lang="ko-KR" altLang="en-US" sz="1200" b="0">
                <a:solidFill>
                  <a:schemeClr val="tx1"/>
                </a:solidFill>
              </a:rPr>
              <a:t>개 </a:t>
            </a:r>
            <a:r>
              <a:rPr lang="en-US" altLang="ko-KR" sz="1200" b="0">
                <a:solidFill>
                  <a:schemeClr val="tx1"/>
                </a:solidFill>
              </a:rPr>
              <a:t>row</a:t>
            </a:r>
            <a:r>
              <a:rPr lang="ko-KR" altLang="en-US" sz="1200" b="0">
                <a:solidFill>
                  <a:schemeClr val="tx1"/>
                </a:solidFill>
              </a:rPr>
              <a:t>씩 처리하다가 마지막까지 처리가 끝나면 커서를 닫는다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많은 </a:t>
            </a:r>
            <a:r>
              <a:rPr lang="en-US" altLang="ko-KR" sz="1200" b="0">
                <a:solidFill>
                  <a:schemeClr val="tx1"/>
                </a:solidFill>
              </a:rPr>
              <a:t>row</a:t>
            </a:r>
            <a:r>
              <a:rPr lang="ko-KR" altLang="en-US" sz="1200" b="0">
                <a:solidFill>
                  <a:schemeClr val="tx1"/>
                </a:solidFill>
              </a:rPr>
              <a:t>를 처리하기 위해 명시적 커서를 선언하고 제어한다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Cursor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정의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40688" y="150813"/>
            <a:ext cx="18081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8. Cursor </a:t>
            </a: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(1/5)</a:t>
            </a:r>
          </a:p>
        </p:txBody>
      </p:sp>
      <p:pic>
        <p:nvPicPr>
          <p:cNvPr id="57349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3228975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0" name="Line 9"/>
          <p:cNvSpPr>
            <a:spLocks noChangeShapeType="1"/>
          </p:cNvSpPr>
          <p:nvPr/>
        </p:nvSpPr>
        <p:spPr bwMode="auto">
          <a:xfrm>
            <a:off x="631825" y="1352550"/>
            <a:ext cx="1944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1" name="Line 10"/>
          <p:cNvSpPr>
            <a:spLocks noChangeShapeType="1"/>
          </p:cNvSpPr>
          <p:nvPr/>
        </p:nvSpPr>
        <p:spPr bwMode="auto">
          <a:xfrm flipH="1" flipV="1">
            <a:off x="2649538" y="1341438"/>
            <a:ext cx="719137" cy="719137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2" name="Text Box 11"/>
          <p:cNvSpPr txBox="1">
            <a:spLocks noChangeArrowheads="1"/>
          </p:cNvSpPr>
          <p:nvPr/>
        </p:nvSpPr>
        <p:spPr bwMode="auto">
          <a:xfrm>
            <a:off x="3224213" y="2060575"/>
            <a:ext cx="1728787" cy="4984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1"/>
                </a:solidFill>
              </a:rPr>
              <a:t>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9"/>
          <p:cNvSpPr txBox="1">
            <a:spLocks noChangeArrowheads="1"/>
          </p:cNvSpPr>
          <p:nvPr/>
        </p:nvSpPr>
        <p:spPr bwMode="auto">
          <a:xfrm>
            <a:off x="201613" y="1196975"/>
            <a:ext cx="4751387" cy="3300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</a:pPr>
            <a:endParaRPr lang="en-US" altLang="ko-KR" sz="1000">
              <a:solidFill>
                <a:schemeClr val="hlink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hlink"/>
                </a:solidFill>
              </a:rPr>
              <a:t>Declare</a:t>
            </a:r>
            <a:r>
              <a:rPr lang="en-US" altLang="ko-KR" sz="1800">
                <a:solidFill>
                  <a:schemeClr val="tx1"/>
                </a:solidFill>
              </a:rPr>
              <a:t/>
            </a:r>
            <a:br>
              <a:rPr lang="en-US" altLang="ko-KR" sz="1800">
                <a:solidFill>
                  <a:schemeClr val="tx1"/>
                </a:solidFill>
              </a:rPr>
            </a:br>
            <a:r>
              <a:rPr lang="en-US" altLang="ko-KR" sz="1800">
                <a:solidFill>
                  <a:schemeClr val="tx1"/>
                </a:solidFill>
              </a:rPr>
              <a:t>            </a:t>
            </a:r>
            <a:r>
              <a:rPr lang="en-US" altLang="ko-KR" sz="1800">
                <a:solidFill>
                  <a:schemeClr val="accent2"/>
                </a:solidFill>
              </a:rPr>
              <a:t>-sql </a:t>
            </a:r>
            <a:r>
              <a:rPr lang="ko-KR" altLang="en-US" sz="1800">
                <a:solidFill>
                  <a:schemeClr val="accent2"/>
                </a:solidFill>
              </a:rPr>
              <a:t>생성부분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hlink"/>
                </a:solidFill>
              </a:rPr>
              <a:t>Open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</a:t>
            </a:r>
            <a:r>
              <a:rPr lang="en-US" altLang="ko-KR" sz="1800">
                <a:solidFill>
                  <a:schemeClr val="accent2"/>
                </a:solidFill>
              </a:rPr>
              <a:t>-</a:t>
            </a:r>
            <a:r>
              <a:rPr lang="ko-KR" altLang="en-US" sz="1800">
                <a:solidFill>
                  <a:schemeClr val="accent2"/>
                </a:solidFill>
              </a:rPr>
              <a:t>커서를 연다</a:t>
            </a:r>
            <a:r>
              <a:rPr lang="en-US" altLang="ko-KR" sz="1800">
                <a:solidFill>
                  <a:schemeClr val="accent2"/>
                </a:solidFill>
              </a:rPr>
              <a:t>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hlink"/>
                </a:solidFill>
              </a:rPr>
              <a:t>Fetch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</a:t>
            </a:r>
            <a:r>
              <a:rPr lang="en-US" altLang="ko-KR" sz="1800">
                <a:solidFill>
                  <a:schemeClr val="accent2"/>
                </a:solidFill>
              </a:rPr>
              <a:t>-</a:t>
            </a:r>
            <a:r>
              <a:rPr lang="ko-KR" altLang="en-US" sz="1800">
                <a:solidFill>
                  <a:schemeClr val="accent2"/>
                </a:solidFill>
              </a:rPr>
              <a:t>현재 </a:t>
            </a:r>
            <a:r>
              <a:rPr lang="en-US" altLang="ko-KR" sz="1800">
                <a:solidFill>
                  <a:schemeClr val="accent2"/>
                </a:solidFill>
              </a:rPr>
              <a:t>row</a:t>
            </a:r>
            <a:r>
              <a:rPr lang="ko-KR" altLang="en-US" sz="1800">
                <a:solidFill>
                  <a:schemeClr val="accent2"/>
                </a:solidFill>
              </a:rPr>
              <a:t>를 지정된 변수에   </a:t>
            </a:r>
          </a:p>
          <a:p>
            <a:pPr algn="l" eaLnBrk="1" hangingPunct="1">
              <a:lnSpc>
                <a:spcPct val="80000"/>
              </a:lnSpc>
            </a:pPr>
            <a:r>
              <a:rPr lang="ko-KR" altLang="en-US" sz="1800">
                <a:solidFill>
                  <a:schemeClr val="accent2"/>
                </a:solidFill>
              </a:rPr>
              <a:t>              로드한다</a:t>
            </a:r>
            <a:r>
              <a:rPr lang="en-US" altLang="ko-KR" sz="1800">
                <a:solidFill>
                  <a:schemeClr val="accent2"/>
                </a:solidFill>
              </a:rPr>
              <a:t>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hlink"/>
                </a:solidFill>
              </a:rPr>
              <a:t>Close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</a:t>
            </a:r>
            <a:r>
              <a:rPr lang="en-US" altLang="ko-KR" sz="1800">
                <a:solidFill>
                  <a:schemeClr val="accent2"/>
                </a:solidFill>
              </a:rPr>
              <a:t>-</a:t>
            </a:r>
            <a:r>
              <a:rPr lang="ko-KR" altLang="en-US" sz="1800">
                <a:solidFill>
                  <a:schemeClr val="accent2"/>
                </a:solidFill>
              </a:rPr>
              <a:t>커서를 닫는다</a:t>
            </a:r>
            <a:r>
              <a:rPr lang="en-US" altLang="ko-KR" sz="1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7800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400">
                <a:solidFill>
                  <a:schemeClr val="tx1"/>
                </a:solidFill>
              </a:rPr>
              <a:t> 종류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4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ko-KR" sz="1200">
                <a:solidFill>
                  <a:schemeClr val="tx1"/>
                </a:solidFill>
              </a:rPr>
              <a:t>암시적커서 (Implicit Cursor)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ko-KR" sz="1200" b="0">
                <a:solidFill>
                  <a:schemeClr val="tx1"/>
                </a:solidFill>
              </a:rPr>
              <a:t>모든 DML, PL/SQL Select 문에 대해 선언</a:t>
            </a:r>
            <a:r>
              <a:rPr lang="ko-KR" altLang="en-US" sz="1200" b="0">
                <a:solidFill>
                  <a:schemeClr val="tx1"/>
                </a:solidFill>
              </a:rPr>
              <a:t>되며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ko-KR" sz="1200" b="0">
                <a:solidFill>
                  <a:schemeClr val="tx1"/>
                </a:solidFill>
              </a:rPr>
              <a:t>모든 SQL문에는 관련된 개별 커서가 존재한다.</a:t>
            </a:r>
            <a:r>
              <a:rPr lang="ko-KR" altLang="en-US" sz="1200" b="0">
                <a:solidFill>
                  <a:schemeClr val="tx1"/>
                </a:solidFill>
              </a:rPr>
              <a:t>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ko-KR" sz="1200" b="0">
                <a:solidFill>
                  <a:schemeClr val="tx1"/>
                </a:solidFill>
              </a:rPr>
              <a:t>SQL문을 실행하면 PL/SQL은 암시적 커서를 작성하여 자동관리 한다.</a:t>
            </a:r>
            <a:endParaRPr lang="ko-KR" altLang="en-US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endParaRPr lang="ko-KR" altLang="en-US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ko-KR" altLang="ko-KR" sz="1200">
                <a:solidFill>
                  <a:schemeClr val="tx1"/>
                </a:solidFill>
              </a:rPr>
              <a:t>명시적커서 (Explicit Cursor)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ko-KR" sz="1200" b="0">
                <a:solidFill>
                  <a:schemeClr val="tx1"/>
                </a:solidFill>
              </a:rPr>
              <a:t>프로그래머가 선언하고 이름을 지정</a:t>
            </a:r>
            <a:r>
              <a:rPr lang="ko-KR" altLang="en-US" sz="1200" b="0">
                <a:solidFill>
                  <a:schemeClr val="tx1"/>
                </a:solidFill>
              </a:rPr>
              <a:t>하며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ko-KR" sz="1200" b="0">
                <a:solidFill>
                  <a:schemeClr val="tx1"/>
                </a:solidFill>
              </a:rPr>
              <a:t>query 결과를 첫번째 행부터 차례대로 처리할 수 있다.</a:t>
            </a:r>
            <a:r>
              <a:rPr lang="ko-KR" altLang="en-US" sz="1200" b="0">
                <a:solidFill>
                  <a:schemeClr val="tx1"/>
                </a:solidFill>
              </a:rPr>
              <a:t>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ko-KR" sz="1200" b="0">
                <a:solidFill>
                  <a:schemeClr val="tx1"/>
                </a:solidFill>
              </a:rPr>
              <a:t>현재 처리중인 행을 </a:t>
            </a:r>
            <a:r>
              <a:rPr lang="ko-KR" altLang="en-US" sz="1200" b="0">
                <a:solidFill>
                  <a:schemeClr val="tx1"/>
                </a:solidFill>
              </a:rPr>
              <a:t>추적하고 프로그래머가</a:t>
            </a:r>
            <a:r>
              <a:rPr lang="ko-KR" altLang="ko-KR" sz="1200" b="0">
                <a:solidFill>
                  <a:schemeClr val="tx1"/>
                </a:solidFill>
              </a:rPr>
              <a:t> PL/SQL 블록에 명시적 커서를 수동으로 제어할 수 있다.</a:t>
            </a:r>
            <a:endParaRPr lang="ko-KR" altLang="en-US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/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또한 </a:t>
            </a:r>
            <a:r>
              <a:rPr lang="ko-KR" altLang="ko-KR" sz="1200" b="0">
                <a:solidFill>
                  <a:schemeClr val="tx1"/>
                </a:solidFill>
              </a:rPr>
              <a:t>여러 행 질의에 의해 반환되는 행집합을 활성 집합이라하고 활성집합의 크기는 검색조건을 만족하는 행(row)수와 같다.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ko-KR" sz="1200" b="0">
              <a:solidFill>
                <a:schemeClr val="tx1"/>
              </a:solidFill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커서 사용법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8040688" y="150813"/>
            <a:ext cx="18081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8. Cursor </a:t>
            </a: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(2/5)</a:t>
            </a:r>
          </a:p>
        </p:txBody>
      </p:sp>
      <p:sp>
        <p:nvSpPr>
          <p:cNvPr id="58374" name="Text Box 10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명시적 커서</a:t>
            </a:r>
          </a:p>
        </p:txBody>
      </p:sp>
      <p:sp>
        <p:nvSpPr>
          <p:cNvPr id="58375" name="Text Box 11"/>
          <p:cNvSpPr txBox="1">
            <a:spLocks noChangeArrowheads="1"/>
          </p:cNvSpPr>
          <p:nvPr/>
        </p:nvSpPr>
        <p:spPr bwMode="auto">
          <a:xfrm>
            <a:off x="200025" y="4656138"/>
            <a:ext cx="4752975" cy="171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 OPEN </a:t>
            </a:r>
            <a:r>
              <a:rPr lang="ko-KR" altLang="en-US" sz="1200" b="0">
                <a:solidFill>
                  <a:schemeClr val="tx1"/>
                </a:solidFill>
              </a:rPr>
              <a:t>문은 질의를 실행하여 결과 집합을 식별한 후 커서를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   첫번째 행 앞에 위치시킨다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 FETCH </a:t>
            </a:r>
            <a:r>
              <a:rPr lang="ko-KR" altLang="en-US" sz="1200" b="0">
                <a:solidFill>
                  <a:schemeClr val="tx1"/>
                </a:solidFill>
              </a:rPr>
              <a:t>문은 현재 행</a:t>
            </a:r>
            <a:r>
              <a:rPr lang="en-US" altLang="ko-KR" sz="1200" b="0">
                <a:solidFill>
                  <a:schemeClr val="tx1"/>
                </a:solidFill>
              </a:rPr>
              <a:t>(row)</a:t>
            </a:r>
            <a:r>
              <a:rPr lang="ko-KR" altLang="en-US" sz="1200" b="0">
                <a:solidFill>
                  <a:schemeClr val="tx1"/>
                </a:solidFill>
              </a:rPr>
              <a:t>을 검색하고 지정한 조건이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   만족할 때까지 커서를 다음 행</a:t>
            </a:r>
            <a:r>
              <a:rPr lang="en-US" altLang="ko-KR" sz="1200" b="0">
                <a:solidFill>
                  <a:schemeClr val="tx1"/>
                </a:solidFill>
              </a:rPr>
              <a:t>(row)</a:t>
            </a:r>
            <a:r>
              <a:rPr lang="ko-KR" altLang="en-US" sz="1200" b="0">
                <a:solidFill>
                  <a:schemeClr val="tx1"/>
                </a:solidFill>
              </a:rPr>
              <a:t>로 이동시킨다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 CLOSE </a:t>
            </a:r>
            <a:r>
              <a:rPr lang="ko-KR" altLang="en-US" sz="1200" b="0">
                <a:solidFill>
                  <a:schemeClr val="tx1"/>
                </a:solidFill>
              </a:rPr>
              <a:t>문으로 마지막 행</a:t>
            </a:r>
            <a:r>
              <a:rPr lang="en-US" altLang="ko-KR" sz="1200" b="0">
                <a:solidFill>
                  <a:schemeClr val="tx1"/>
                </a:solidFill>
              </a:rPr>
              <a:t>(row)</a:t>
            </a:r>
            <a:r>
              <a:rPr lang="ko-KR" altLang="en-US" sz="1200" b="0">
                <a:solidFill>
                  <a:schemeClr val="tx1"/>
                </a:solidFill>
              </a:rPr>
              <a:t>까지 처리되었으면 커서를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   닫는다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  <a:endParaRPr lang="ko-KR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0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커서 속성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0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b="0">
                <a:solidFill>
                  <a:schemeClr val="tx1"/>
                </a:solidFill>
              </a:rPr>
              <a:t>%ROWCOUNT  : </a:t>
            </a:r>
            <a:r>
              <a:rPr lang="ko-KR" altLang="en-US" sz="1100" b="0">
                <a:solidFill>
                  <a:schemeClr val="tx1"/>
                </a:solidFill>
              </a:rPr>
              <a:t>가장 최근에 인출한 행의 개수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b="0">
                <a:solidFill>
                  <a:schemeClr val="tx1"/>
                </a:solidFill>
              </a:rPr>
              <a:t>%FOUND 	        : </a:t>
            </a:r>
            <a:r>
              <a:rPr lang="ko-KR" altLang="en-US" sz="1100" b="0">
                <a:solidFill>
                  <a:schemeClr val="tx1"/>
                </a:solidFill>
              </a:rPr>
              <a:t>가장 최근에 인출한 행이 있으면 </a:t>
            </a:r>
            <a:r>
              <a:rPr lang="en-US" altLang="ko-KR" sz="1100" b="0">
                <a:solidFill>
                  <a:schemeClr val="tx1"/>
                </a:solidFill>
              </a:rPr>
              <a:t>TRUE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b="0">
                <a:solidFill>
                  <a:schemeClr val="tx1"/>
                </a:solidFill>
              </a:rPr>
              <a:t>%NOTFOUND   : </a:t>
            </a:r>
            <a:r>
              <a:rPr lang="ko-KR" altLang="en-US" sz="1100" b="0">
                <a:solidFill>
                  <a:schemeClr val="tx1"/>
                </a:solidFill>
              </a:rPr>
              <a:t>가장 최근에 인출한 행이 없으면 </a:t>
            </a:r>
            <a:r>
              <a:rPr lang="en-US" altLang="ko-KR" sz="1100" b="0">
                <a:solidFill>
                  <a:schemeClr val="tx1"/>
                </a:solidFill>
              </a:rPr>
              <a:t>TRUE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b="0">
                <a:solidFill>
                  <a:schemeClr val="tx1"/>
                </a:solidFill>
              </a:rPr>
              <a:t>%ISOPEN         : </a:t>
            </a:r>
            <a:r>
              <a:rPr lang="ko-KR" altLang="en-US" sz="1100" b="0">
                <a:solidFill>
                  <a:schemeClr val="tx1"/>
                </a:solidFill>
              </a:rPr>
              <a:t>커서가 열려있으면 </a:t>
            </a:r>
            <a:r>
              <a:rPr lang="en-US" altLang="ko-KR" sz="1100" b="0">
                <a:solidFill>
                  <a:schemeClr val="tx1"/>
                </a:solidFill>
              </a:rPr>
              <a:t>TRUE.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커서가 열려있어야 </a:t>
            </a:r>
            <a:r>
              <a:rPr lang="en-US" altLang="ko-KR" sz="1100" b="0">
                <a:solidFill>
                  <a:schemeClr val="tx1"/>
                </a:solidFill>
              </a:rPr>
              <a:t>FETCH</a:t>
            </a:r>
            <a:r>
              <a:rPr lang="ko-KR" altLang="en-US" sz="1100" b="0">
                <a:solidFill>
                  <a:schemeClr val="tx1"/>
                </a:solidFill>
              </a:rPr>
              <a:t>가 가능하므로 이 속성을 사용해서 커서의 </a:t>
            </a:r>
            <a:r>
              <a:rPr lang="en-US" altLang="ko-KR" sz="1100" b="0">
                <a:solidFill>
                  <a:schemeClr val="tx1"/>
                </a:solidFill>
              </a:rPr>
              <a:t>OPEN </a:t>
            </a:r>
            <a:r>
              <a:rPr lang="ko-KR" altLang="en-US" sz="1100" b="0">
                <a:solidFill>
                  <a:schemeClr val="tx1"/>
                </a:solidFill>
              </a:rPr>
              <a:t>상태를 확인한다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CLOSE </a:t>
            </a:r>
            <a:r>
              <a:rPr lang="ko-KR" altLang="en-US" sz="1100" b="0">
                <a:solidFill>
                  <a:schemeClr val="tx1"/>
                </a:solidFill>
              </a:rPr>
              <a:t>된 상태에서 </a:t>
            </a:r>
            <a:r>
              <a:rPr lang="en-US" altLang="ko-KR" sz="1100" b="0">
                <a:solidFill>
                  <a:schemeClr val="tx1"/>
                </a:solidFill>
              </a:rPr>
              <a:t>FETCH</a:t>
            </a:r>
            <a:r>
              <a:rPr lang="ko-KR" altLang="en-US" sz="1100" b="0">
                <a:solidFill>
                  <a:schemeClr val="tx1"/>
                </a:solidFill>
              </a:rPr>
              <a:t>를 하면 </a:t>
            </a:r>
            <a:r>
              <a:rPr lang="en-US" altLang="ko-KR" sz="1100" b="0">
                <a:solidFill>
                  <a:schemeClr val="tx1"/>
                </a:solidFill>
              </a:rPr>
              <a:t>INVALID_CURSOR </a:t>
            </a:r>
            <a:r>
              <a:rPr lang="ko-KR" altLang="en-US" sz="1100" b="0">
                <a:solidFill>
                  <a:schemeClr val="tx1"/>
                </a:solidFill>
              </a:rPr>
              <a:t>예외가 발생한다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0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커서 선언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0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0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선언에 </a:t>
            </a:r>
            <a:r>
              <a:rPr lang="en-US" altLang="ko-KR" sz="1100" b="0">
                <a:solidFill>
                  <a:schemeClr val="tx1"/>
                </a:solidFill>
              </a:rPr>
              <a:t>INTO </a:t>
            </a:r>
            <a:r>
              <a:rPr lang="ko-KR" altLang="en-US" sz="1100" b="0">
                <a:solidFill>
                  <a:schemeClr val="tx1"/>
                </a:solidFill>
              </a:rPr>
              <a:t>절을 포함시키지 않는다</a:t>
            </a:r>
            <a:r>
              <a:rPr lang="en-US" altLang="ko-KR" sz="1100" b="0">
                <a:solidFill>
                  <a:schemeClr val="tx1"/>
                </a:solidFill>
              </a:rPr>
              <a:t>. INTO</a:t>
            </a:r>
            <a:r>
              <a:rPr lang="ko-KR" altLang="en-US" sz="1100" b="0">
                <a:solidFill>
                  <a:schemeClr val="tx1"/>
                </a:solidFill>
              </a:rPr>
              <a:t>절은 </a:t>
            </a:r>
            <a:r>
              <a:rPr lang="en-US" altLang="ko-KR" sz="1100" b="0">
                <a:solidFill>
                  <a:schemeClr val="tx1"/>
                </a:solidFill>
              </a:rPr>
              <a:t>FETCH</a:t>
            </a:r>
            <a:r>
              <a:rPr lang="ko-KR" altLang="en-US" sz="1100" b="0">
                <a:solidFill>
                  <a:schemeClr val="tx1"/>
                </a:solidFill>
              </a:rPr>
              <a:t>문에 포함된다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질의에 </a:t>
            </a:r>
            <a:r>
              <a:rPr lang="en-US" altLang="ko-KR" sz="1100" b="0">
                <a:solidFill>
                  <a:schemeClr val="tx1"/>
                </a:solidFill>
              </a:rPr>
              <a:t>ORDER BY</a:t>
            </a:r>
            <a:r>
              <a:rPr lang="ko-KR" altLang="en-US" sz="1100" b="0">
                <a:solidFill>
                  <a:schemeClr val="tx1"/>
                </a:solidFill>
              </a:rPr>
              <a:t>를 사용하여 특정 순서로 행을 처리할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CURSOR </a:t>
            </a:r>
            <a:r>
              <a:rPr lang="ko-KR" altLang="en-US" sz="1100" b="0">
                <a:solidFill>
                  <a:schemeClr val="tx1"/>
                </a:solidFill>
              </a:rPr>
              <a:t>질의에 있는 변수를 참조할 수 있으나 변수는 </a:t>
            </a:r>
            <a:r>
              <a:rPr lang="en-US" altLang="ko-KR" sz="1100" b="0">
                <a:solidFill>
                  <a:schemeClr val="tx1"/>
                </a:solidFill>
              </a:rPr>
              <a:t>CURSOR</a:t>
            </a:r>
            <a:r>
              <a:rPr lang="ko-KR" altLang="en-US" sz="1100" b="0">
                <a:solidFill>
                  <a:schemeClr val="tx1"/>
                </a:solidFill>
              </a:rPr>
              <a:t>문 앞에 선언해야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Cursor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선언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040688" y="150813"/>
            <a:ext cx="18081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8. Cursor </a:t>
            </a: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(3/5)</a:t>
            </a: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커서 선언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5673725" y="2060575"/>
            <a:ext cx="3097213" cy="6191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 b="0">
                <a:solidFill>
                  <a:schemeClr val="tx1"/>
                </a:solidFill>
              </a:rPr>
              <a:t>IF NOT cursor_name%ISOPEN THEN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 b="0">
                <a:solidFill>
                  <a:schemeClr val="tx1"/>
                </a:solidFill>
              </a:rPr>
              <a:t>       OPEN curosr_name;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 b="0">
                <a:solidFill>
                  <a:schemeClr val="tx1"/>
                </a:solidFill>
              </a:rPr>
              <a:t>END IF;</a:t>
            </a:r>
            <a:endParaRPr lang="ko-KR" altLang="en-US"/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5673725" y="4254500"/>
            <a:ext cx="3097213" cy="4365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 b="0">
                <a:solidFill>
                  <a:schemeClr val="tx1"/>
                </a:solidFill>
              </a:rPr>
              <a:t>CURSOR cursor_name IS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 b="0">
                <a:solidFill>
                  <a:schemeClr val="tx1"/>
                </a:solidFill>
              </a:rPr>
              <a:t>        SELECT</a:t>
            </a:r>
            <a:r>
              <a:rPr lang="ko-KR" altLang="en-US" sz="1000" b="0">
                <a:solidFill>
                  <a:schemeClr val="tx1"/>
                </a:solidFill>
              </a:rPr>
              <a:t>문</a:t>
            </a:r>
            <a:r>
              <a:rPr lang="en-US" altLang="ko-KR" sz="1000" b="0">
                <a:solidFill>
                  <a:schemeClr val="tx1"/>
                </a:solidFill>
              </a:rPr>
              <a:t>; </a:t>
            </a:r>
          </a:p>
        </p:txBody>
      </p:sp>
      <p:pic>
        <p:nvPicPr>
          <p:cNvPr id="59400" name="Picture 10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66813"/>
            <a:ext cx="4752975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커서 </a:t>
            </a:r>
            <a:r>
              <a:rPr lang="en-US" altLang="ko-KR" sz="1200">
                <a:solidFill>
                  <a:schemeClr val="tx1"/>
                </a:solidFill>
              </a:rPr>
              <a:t>FOR LOOP </a:t>
            </a:r>
            <a:r>
              <a:rPr lang="ko-KR" altLang="en-US" sz="1200">
                <a:solidFill>
                  <a:schemeClr val="tx1"/>
                </a:solidFill>
              </a:rPr>
              <a:t>사용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</a:t>
            </a:r>
            <a:r>
              <a:rPr lang="en-US" altLang="ko-KR" sz="1100" b="0">
                <a:solidFill>
                  <a:schemeClr val="tx1"/>
                </a:solidFill>
              </a:rPr>
              <a:t>FOR </a:t>
            </a:r>
            <a:r>
              <a:rPr lang="ko-KR" altLang="en-US" sz="1100" b="0">
                <a:solidFill>
                  <a:schemeClr val="tx1"/>
                </a:solidFill>
              </a:rPr>
              <a:t>루프를 사용하면 암시적 커서가 자동으로 실행된다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레코드가 암시적으로 선언된다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FOR </a:t>
            </a:r>
            <a:r>
              <a:rPr lang="ko-KR" altLang="en-US" sz="1100" b="0">
                <a:solidFill>
                  <a:schemeClr val="tx1"/>
                </a:solidFill>
              </a:rPr>
              <a:t>루프가 한번 반복될 때마다 행이 인출된다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마지막 행이 처리되면 루프가 종료되고 커서가 자동으로 닫힌다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암시적 커서 실행이 이루어지므로 </a:t>
            </a:r>
            <a:r>
              <a:rPr lang="en-US" altLang="ko-KR" sz="1100" b="0">
                <a:solidFill>
                  <a:schemeClr val="tx1"/>
                </a:solidFill>
              </a:rPr>
              <a:t>OPEN, FETCH, CLOSE</a:t>
            </a:r>
            <a:r>
              <a:rPr lang="ko-KR" altLang="en-US" sz="1100" b="0">
                <a:solidFill>
                  <a:schemeClr val="tx1"/>
                </a:solidFill>
              </a:rPr>
              <a:t>를 선언하지 않는다</a:t>
            </a:r>
            <a:r>
              <a:rPr lang="en-US" altLang="ko-KR" sz="1100" b="0">
                <a:solidFill>
                  <a:schemeClr val="tx1"/>
                </a:solidFill>
              </a:rPr>
              <a:t>. (</a:t>
            </a:r>
            <a:r>
              <a:rPr lang="ko-KR" altLang="en-US" sz="1100" b="0">
                <a:solidFill>
                  <a:schemeClr val="tx1"/>
                </a:solidFill>
              </a:rPr>
              <a:t>선언하면 이미 커서가 열렸다는 에러 발생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Cursor (For Loop)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040688" y="150813"/>
            <a:ext cx="18081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8. Cursor </a:t>
            </a: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(4/5)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커서 </a:t>
            </a:r>
            <a:r>
              <a:rPr lang="en-US" altLang="ko-KR" sz="2000">
                <a:solidFill>
                  <a:schemeClr val="tx1"/>
                </a:solidFill>
              </a:rPr>
              <a:t>(For Loop </a:t>
            </a:r>
            <a:r>
              <a:rPr lang="ko-KR" altLang="en-US" sz="2000">
                <a:solidFill>
                  <a:schemeClr val="tx1"/>
                </a:solidFill>
              </a:rPr>
              <a:t>사용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422" name="Picture 9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87450"/>
            <a:ext cx="475297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Text Box 10"/>
          <p:cNvSpPr txBox="1">
            <a:spLocks noChangeArrowheads="1"/>
          </p:cNvSpPr>
          <p:nvPr/>
        </p:nvSpPr>
        <p:spPr bwMode="auto">
          <a:xfrm>
            <a:off x="200025" y="4005263"/>
            <a:ext cx="4752975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fontAlgn="ctr" hangingPunct="1"/>
            <a:r>
              <a:rPr lang="en-US" altLang="ko-KR" sz="1000" b="0">
                <a:solidFill>
                  <a:srgbClr val="444444"/>
                </a:solidFill>
              </a:rPr>
              <a:t>%ROWTYPE</a:t>
            </a:r>
            <a:r>
              <a:rPr lang="ko-KR" altLang="en-US" sz="1000" b="0">
                <a:solidFill>
                  <a:srgbClr val="444444"/>
                </a:solidFill>
              </a:rPr>
              <a:t>을 사용하여 커서에 대한 </a:t>
            </a:r>
            <a:r>
              <a:rPr lang="en-US" altLang="ko-KR" sz="1000" b="0">
                <a:solidFill>
                  <a:srgbClr val="444444"/>
                </a:solidFill>
              </a:rPr>
              <a:t>record </a:t>
            </a:r>
            <a:r>
              <a:rPr lang="ko-KR" altLang="en-US" sz="1000" b="0">
                <a:solidFill>
                  <a:srgbClr val="444444"/>
                </a:solidFill>
              </a:rPr>
              <a:t>타입 변수 </a:t>
            </a:r>
            <a:r>
              <a:rPr lang="en-US" altLang="ko-KR" sz="1000" b="0">
                <a:solidFill>
                  <a:srgbClr val="444444"/>
                </a:solidFill>
              </a:rPr>
              <a:t>record_emp </a:t>
            </a:r>
            <a:r>
              <a:rPr lang="ko-KR" altLang="en-US" sz="1000" b="0">
                <a:solidFill>
                  <a:srgbClr val="444444"/>
                </a:solidFill>
              </a:rPr>
              <a:t>를</a:t>
            </a:r>
            <a:br>
              <a:rPr lang="ko-KR" altLang="en-US" sz="1000" b="0">
                <a:solidFill>
                  <a:srgbClr val="444444"/>
                </a:solidFill>
              </a:rPr>
            </a:br>
            <a:r>
              <a:rPr lang="ko-KR" altLang="en-US" sz="1000" b="0">
                <a:solidFill>
                  <a:srgbClr val="444444"/>
                </a:solidFill>
              </a:rPr>
              <a:t>선언하였다</a:t>
            </a:r>
            <a:r>
              <a:rPr lang="en-US" altLang="ko-KR" sz="1000" b="0">
                <a:solidFill>
                  <a:srgbClr val="444444"/>
                </a:solidFill>
              </a:rPr>
              <a:t>.</a:t>
            </a:r>
          </a:p>
          <a:p>
            <a:pPr algn="l" eaLnBrk="1" fontAlgn="ctr" hangingPunct="1"/>
            <a:r>
              <a:rPr lang="en-US" altLang="ko-KR" sz="1000" b="0">
                <a:solidFill>
                  <a:srgbClr val="444444"/>
                </a:solidFill>
              </a:rPr>
              <a:t>OPEN, FETCH, CLOSE </a:t>
            </a:r>
            <a:r>
              <a:rPr lang="ko-KR" altLang="en-US" sz="1000" b="0">
                <a:solidFill>
                  <a:srgbClr val="444444"/>
                </a:solidFill>
              </a:rPr>
              <a:t>없이 바로 </a:t>
            </a:r>
            <a:r>
              <a:rPr lang="en-US" altLang="ko-KR" sz="1000" b="0">
                <a:solidFill>
                  <a:srgbClr val="444444"/>
                </a:solidFill>
              </a:rPr>
              <a:t>FOR</a:t>
            </a:r>
            <a:r>
              <a:rPr lang="ko-KR" altLang="en-US" sz="1000" b="0">
                <a:solidFill>
                  <a:srgbClr val="444444"/>
                </a:solidFill>
              </a:rPr>
              <a:t>문을 돌리면 된다</a:t>
            </a:r>
            <a:r>
              <a:rPr lang="en-US" altLang="ko-KR" sz="1000" b="0">
                <a:solidFill>
                  <a:srgbClr val="444444"/>
                </a:solidFill>
              </a:rPr>
              <a:t>.</a:t>
            </a:r>
            <a:endParaRPr lang="ko-KR" altLang="en-US" sz="1000" b="0">
              <a:solidFill>
                <a:srgbClr val="4444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7675" indent="-185738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0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파라미터 사용 커서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커서에 파라미터를 정의하고 </a:t>
            </a:r>
            <a:r>
              <a:rPr lang="en-US" altLang="ko-KR" sz="1100" b="0">
                <a:solidFill>
                  <a:schemeClr val="tx1"/>
                </a:solidFill>
              </a:rPr>
              <a:t>OPEN </a:t>
            </a:r>
            <a:r>
              <a:rPr lang="ko-KR" altLang="en-US" sz="1100" b="0">
                <a:solidFill>
                  <a:schemeClr val="tx1"/>
                </a:solidFill>
              </a:rPr>
              <a:t>시 파라미터를 전달할 수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실행할 때마다 이전에 사용했던 파라미터의 활성 집합을 닫고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매번 새 파라미터를 이용해 커서를 </a:t>
            </a:r>
            <a:r>
              <a:rPr lang="en-US" altLang="ko-KR" sz="1100" b="0">
                <a:solidFill>
                  <a:schemeClr val="tx1"/>
                </a:solidFill>
              </a:rPr>
              <a:t>OPEN</a:t>
            </a:r>
            <a:r>
              <a:rPr lang="ko-KR" altLang="en-US" sz="1100" b="0">
                <a:solidFill>
                  <a:schemeClr val="tx1"/>
                </a:solidFill>
              </a:rPr>
              <a:t>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Cursor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변수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040688" y="150813"/>
            <a:ext cx="18081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8. Cursor </a:t>
            </a:r>
            <a:r>
              <a:rPr lang="ko-KR" altLang="en-US" sz="1300">
                <a:solidFill>
                  <a:schemeClr val="tx1"/>
                </a:solidFill>
              </a:rPr>
              <a:t>변수 </a:t>
            </a:r>
            <a:r>
              <a:rPr lang="en-US" altLang="ko-KR" sz="1300">
                <a:solidFill>
                  <a:schemeClr val="tx1"/>
                </a:solidFill>
              </a:rPr>
              <a:t>(5/5)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커서 </a:t>
            </a:r>
            <a:r>
              <a:rPr lang="en-US" altLang="ko-KR" sz="2000">
                <a:solidFill>
                  <a:schemeClr val="tx1"/>
                </a:solidFill>
              </a:rPr>
              <a:t>(Parameter </a:t>
            </a:r>
            <a:r>
              <a:rPr lang="ko-KR" altLang="en-US" sz="2000">
                <a:solidFill>
                  <a:schemeClr val="tx1"/>
                </a:solidFill>
              </a:rPr>
              <a:t>사용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673725" y="1166813"/>
            <a:ext cx="3384550" cy="4667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200" i="1"/>
              <a:t>OPEN CURSOR(parameter1, parameter2, ...) </a:t>
            </a:r>
            <a:endParaRPr lang="ko-KR" altLang="en-US" sz="1200" i="1"/>
          </a:p>
        </p:txBody>
      </p:sp>
      <p:pic>
        <p:nvPicPr>
          <p:cNvPr id="61447" name="Picture 10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87450"/>
            <a:ext cx="4752975" cy="455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7675" indent="-185738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중첩 커서가 닫히는 경우</a:t>
            </a: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명시적으로 커서를 닫는다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바깥쪽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부모 커서가 다시 실행되고 닫히거나 취소된다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부모 커서를 폐치하는 동안 예외가 발생한다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중첩 커서는 부모커서를 따라 닫힌다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커서 표현식의 제약 사항</a:t>
            </a: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중첩커서를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데이터구조로 페치할 수 있는 체계가 없으므로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암시적 커서로 표현식을 사용할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표현식은질의 스펙의 가장 바깥쪽 </a:t>
            </a:r>
            <a:r>
              <a:rPr lang="en-US" altLang="ko-KR" sz="1100" b="0">
                <a:solidFill>
                  <a:schemeClr val="tx1"/>
                </a:solidFill>
              </a:rPr>
              <a:t>SELECT </a:t>
            </a:r>
            <a:r>
              <a:rPr lang="ko-KR" altLang="en-US" sz="1100" b="0">
                <a:solidFill>
                  <a:schemeClr val="tx1"/>
                </a:solidFill>
              </a:rPr>
              <a:t>리스트에서만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사용할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표현식 자체가 서브 질의로 정의된 때를 제외하고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다른 질의 표현식에서 중첩되지 않는 </a:t>
            </a:r>
            <a:r>
              <a:rPr lang="en-US" altLang="ko-KR" sz="1100" b="0">
                <a:solidFill>
                  <a:schemeClr val="tx1"/>
                </a:solidFill>
              </a:rPr>
              <a:t>SELECT</a:t>
            </a:r>
            <a:r>
              <a:rPr lang="ko-KR" altLang="en-US" sz="1100" b="0">
                <a:solidFill>
                  <a:schemeClr val="tx1"/>
                </a:solidFill>
              </a:rPr>
              <a:t>문에서만 커서 표현식을 사용할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커서표현식은 </a:t>
            </a:r>
            <a:r>
              <a:rPr lang="en-US" altLang="ko-KR" sz="1100" b="0">
                <a:solidFill>
                  <a:schemeClr val="tx1"/>
                </a:solidFill>
              </a:rPr>
              <a:t>SELECT</a:t>
            </a:r>
            <a:r>
              <a:rPr lang="ko-KR" altLang="en-US" sz="1100" b="0">
                <a:solidFill>
                  <a:schemeClr val="tx1"/>
                </a:solidFill>
              </a:rPr>
              <a:t>문의 </a:t>
            </a:r>
            <a:r>
              <a:rPr lang="en-US" altLang="ko-KR" sz="1100" b="0">
                <a:solidFill>
                  <a:schemeClr val="tx1"/>
                </a:solidFill>
              </a:rPr>
              <a:t>FROM</a:t>
            </a:r>
            <a:r>
              <a:rPr lang="ko-KR" altLang="en-US" sz="1100" b="0">
                <a:solidFill>
                  <a:schemeClr val="tx1"/>
                </a:solidFill>
              </a:rPr>
              <a:t>절에서 호출되는 테이블 함수의 인자로 사용될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표현식은 뷰를 선언할 때 사용할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에 </a:t>
            </a:r>
            <a:r>
              <a:rPr lang="en-US" altLang="ko-KR" sz="1100" b="0">
                <a:solidFill>
                  <a:schemeClr val="tx1"/>
                </a:solidFill>
              </a:rPr>
              <a:t>CURSOR </a:t>
            </a:r>
            <a:r>
              <a:rPr lang="ko-KR" altLang="en-US" sz="1100" b="0">
                <a:solidFill>
                  <a:schemeClr val="tx1"/>
                </a:solidFill>
              </a:rPr>
              <a:t>표현식을 사용할 때는 </a:t>
            </a:r>
            <a:r>
              <a:rPr lang="en-US" altLang="ko-KR" sz="1100" b="0">
                <a:solidFill>
                  <a:schemeClr val="tx1"/>
                </a:solidFill>
              </a:rPr>
              <a:t>BIND</a:t>
            </a:r>
            <a:r>
              <a:rPr lang="ko-KR" altLang="en-US" sz="1100" b="0">
                <a:solidFill>
                  <a:schemeClr val="tx1"/>
                </a:solidFill>
              </a:rPr>
              <a:t>나 </a:t>
            </a:r>
            <a:r>
              <a:rPr lang="en-US" altLang="ko-KR" sz="1100" b="0">
                <a:solidFill>
                  <a:schemeClr val="tx1"/>
                </a:solidFill>
              </a:rPr>
              <a:t>EXECUTE </a:t>
            </a:r>
            <a:r>
              <a:rPr lang="ko-KR" altLang="en-US" sz="1100" b="0">
                <a:solidFill>
                  <a:schemeClr val="tx1"/>
                </a:solidFill>
              </a:rPr>
              <a:t>연산을 수행할 수 없다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커서 표현식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(Oracle 9i)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520113" y="150813"/>
            <a:ext cx="13287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9. </a:t>
            </a:r>
            <a:r>
              <a:rPr lang="ko-KR" altLang="en-US" sz="1300">
                <a:solidFill>
                  <a:schemeClr val="tx1"/>
                </a:solidFill>
              </a:rPr>
              <a:t>표현식</a:t>
            </a:r>
            <a:r>
              <a:rPr lang="en-US" altLang="ko-KR" sz="1300">
                <a:solidFill>
                  <a:schemeClr val="tx1"/>
                </a:solidFill>
              </a:rPr>
              <a:t>(1/2)</a:t>
            </a: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200025" y="692150"/>
            <a:ext cx="4751388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47675" indent="-185738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623888" indent="-1778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커서 표현식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CURSOR</a:t>
            </a:r>
            <a:r>
              <a:rPr lang="ko-KR" altLang="en-US" sz="1100" b="0">
                <a:solidFill>
                  <a:schemeClr val="tx1"/>
                </a:solidFill>
              </a:rPr>
              <a:t>연산자로 표기되는 커서표현식은 질의 내에서 중첩 커서를 반환한다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커서표현식을 사용하면 하나 또는 그 이상의 테이블에서 추출되는 값들로 이루어진 대량의 복잡한 집합을 반환할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중첩루프를 사용하여 커서 표현식의 결과 집합을 처리하고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이 행들 내에 있는 중첩 커서로 추가적인 행들을 처리할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다음 것들에서 커서 표현식이 사용 가능 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/>
              <a:t>명시적 커서 선언</a:t>
            </a:r>
            <a:endParaRPr lang="en-US" altLang="ko-KR" sz="1100" b="0"/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/>
              <a:t>동적 </a:t>
            </a:r>
            <a:r>
              <a:rPr lang="en-US" altLang="ko-KR" sz="1100" b="0"/>
              <a:t>SQL </a:t>
            </a:r>
            <a:r>
              <a:rPr lang="ko-KR" altLang="en-US" sz="1100" b="0"/>
              <a:t>질의</a:t>
            </a:r>
            <a:endParaRPr lang="en-US" altLang="ko-KR" sz="1100" b="0"/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/>
              <a:t>REF CURSOR </a:t>
            </a:r>
            <a:r>
              <a:rPr lang="ko-KR" altLang="en-US" sz="1100" b="0"/>
              <a:t>선언과 변수</a:t>
            </a:r>
            <a:endParaRPr lang="en-US" altLang="ko-KR" sz="1100" b="0"/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/>
              <a:t>암시적 질의에서는 커서 표현식을 사용 할 수 없다</a:t>
            </a:r>
            <a:endParaRPr lang="en-US" altLang="ko-KR" sz="1100"/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44588" y="1273175"/>
            <a:ext cx="2879725" cy="2841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200"/>
              <a:t>CURSOR (sub query)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실행 결과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커서 표현식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– sub query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472488" y="150813"/>
            <a:ext cx="13763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9. </a:t>
            </a:r>
            <a:r>
              <a:rPr lang="ko-KR" altLang="en-US" sz="1300">
                <a:solidFill>
                  <a:schemeClr val="tx1"/>
                </a:solidFill>
              </a:rPr>
              <a:t>표현식 </a:t>
            </a:r>
            <a:r>
              <a:rPr lang="en-US" altLang="ko-KR" sz="1300">
                <a:solidFill>
                  <a:schemeClr val="tx1"/>
                </a:solidFill>
              </a:rPr>
              <a:t>(2/2)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21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커서 표현식 </a:t>
            </a:r>
            <a:r>
              <a:rPr lang="en-US" altLang="ko-KR" sz="2000">
                <a:solidFill>
                  <a:schemeClr val="tx1"/>
                </a:solidFill>
              </a:rPr>
              <a:t>(sub query </a:t>
            </a:r>
            <a:r>
              <a:rPr lang="ko-KR" altLang="en-US" sz="2000">
                <a:solidFill>
                  <a:schemeClr val="tx1"/>
                </a:solidFill>
              </a:rPr>
              <a:t>사용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63494" name="그림 7" descr="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90625"/>
            <a:ext cx="4724400" cy="462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5" name="그림 8" descr="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198563"/>
            <a:ext cx="28575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그림 9" descr="3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071813"/>
            <a:ext cx="2857500" cy="1363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동적 </a:t>
            </a:r>
            <a:r>
              <a:rPr lang="en-US" altLang="ko-KR" sz="1200">
                <a:solidFill>
                  <a:schemeClr val="tx1"/>
                </a:solidFill>
              </a:rPr>
              <a:t>SQL</a:t>
            </a: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은 실행시간에 문장이 구성되어 수행되는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NDS</a:t>
            </a:r>
            <a:r>
              <a:rPr lang="ko-KR" altLang="en-US" sz="1100" b="0">
                <a:solidFill>
                  <a:schemeClr val="tx1"/>
                </a:solidFill>
              </a:rPr>
              <a:t>가 좋은 이유 중 하나는 단순성이다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프로그램의 수와 지켜야 할 규칙이 많은 </a:t>
            </a:r>
            <a:r>
              <a:rPr lang="en-US" altLang="ko-KR" sz="1100" b="0">
                <a:solidFill>
                  <a:schemeClr val="tx1"/>
                </a:solidFill>
              </a:rPr>
              <a:t>DBMS_SQL(</a:t>
            </a:r>
            <a:r>
              <a:rPr lang="ko-KR" altLang="en-US" sz="1100" b="0">
                <a:solidFill>
                  <a:schemeClr val="tx1"/>
                </a:solidFill>
              </a:rPr>
              <a:t>내장패키지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과 다르게 </a:t>
            </a:r>
            <a:r>
              <a:rPr lang="en-US" altLang="ko-KR" sz="1100" b="0">
                <a:solidFill>
                  <a:schemeClr val="tx1"/>
                </a:solidFill>
              </a:rPr>
              <a:t>NDS</a:t>
            </a:r>
            <a:r>
              <a:rPr lang="ko-KR" altLang="en-US" sz="1100" b="0">
                <a:solidFill>
                  <a:schemeClr val="tx1"/>
                </a:solidFill>
              </a:rPr>
              <a:t>는 지정한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문을 즉시 실행하는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EXECUTE IMMEDIATE</a:t>
            </a:r>
            <a:r>
              <a:rPr lang="ko-KR" altLang="en-US" sz="1100" b="0">
                <a:solidFill>
                  <a:schemeClr val="tx1"/>
                </a:solidFill>
              </a:rPr>
              <a:t>를 추가하고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다중 행을 동적으로 질의할 수 있게 </a:t>
            </a:r>
            <a:r>
              <a:rPr lang="en-US" altLang="ko-KR" sz="1100" b="0">
                <a:solidFill>
                  <a:schemeClr val="tx1"/>
                </a:solidFill>
              </a:rPr>
              <a:t>OPEN FOR</a:t>
            </a:r>
            <a:r>
              <a:rPr lang="ko-KR" altLang="en-US" sz="1100" b="0">
                <a:solidFill>
                  <a:schemeClr val="tx1"/>
                </a:solidFill>
              </a:rPr>
              <a:t>문을 보강하여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언어에 통합하였다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EXECUTE IMMEDIATE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SQL_String : SQL</a:t>
            </a:r>
            <a:r>
              <a:rPr lang="ko-KR" altLang="en-US" sz="1100" b="0">
                <a:solidFill>
                  <a:schemeClr val="tx1"/>
                </a:solidFill>
              </a:rPr>
              <a:t>문이나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블록에 있는 스트링표현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Define_varialbe : </a:t>
            </a:r>
            <a:r>
              <a:rPr lang="ko-KR" altLang="en-US" sz="1100" b="0">
                <a:solidFill>
                  <a:schemeClr val="tx1"/>
                </a:solidFill>
              </a:rPr>
              <a:t>쿼리로 반환되는 컬럼을 받는 변수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Record : </a:t>
            </a:r>
            <a:r>
              <a:rPr lang="ko-KR" altLang="en-US" sz="1100" b="0">
                <a:solidFill>
                  <a:schemeClr val="tx1"/>
                </a:solidFill>
              </a:rPr>
              <a:t>반환되는 전체 행을 받는 사용자 정의 </a:t>
            </a:r>
            <a:r>
              <a:rPr lang="en-US" altLang="ko-KR" sz="1100" b="0">
                <a:solidFill>
                  <a:schemeClr val="tx1"/>
                </a:solidFill>
              </a:rPr>
              <a:t>TYPE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%ROWTYPE</a:t>
            </a:r>
            <a:r>
              <a:rPr lang="ko-KR" altLang="en-US" sz="1100" b="0">
                <a:solidFill>
                  <a:schemeClr val="tx1"/>
                </a:solidFill>
              </a:rPr>
              <a:t>으로 정의된 레코드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Bind_argument: SQL</a:t>
            </a:r>
            <a:r>
              <a:rPr lang="ko-KR" altLang="en-US" sz="1100" b="0">
                <a:solidFill>
                  <a:schemeClr val="tx1"/>
                </a:solidFill>
              </a:rPr>
              <a:t>문</a:t>
            </a:r>
            <a:r>
              <a:rPr lang="en-US" altLang="ko-KR" sz="1100" b="0">
                <a:solidFill>
                  <a:schemeClr val="tx1"/>
                </a:solidFill>
              </a:rPr>
              <a:t>, PLSQL</a:t>
            </a:r>
            <a:r>
              <a:rPr lang="ko-KR" altLang="en-US" sz="1100" b="0">
                <a:solidFill>
                  <a:schemeClr val="tx1"/>
                </a:solidFill>
              </a:rPr>
              <a:t>블록에서 호출되는 함수나 프로시져의 입력 또는 출력 변수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INTO</a:t>
            </a:r>
            <a:r>
              <a:rPr lang="ko-KR" altLang="en-US" sz="1100" b="0">
                <a:solidFill>
                  <a:schemeClr val="tx1"/>
                </a:solidFill>
              </a:rPr>
              <a:t>절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단일 행을 질의하는 문에서 사용된다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USING</a:t>
            </a:r>
            <a:r>
              <a:rPr lang="ko-KR" altLang="en-US" sz="1100" b="0">
                <a:solidFill>
                  <a:schemeClr val="tx1"/>
                </a:solidFill>
              </a:rPr>
              <a:t>절 </a:t>
            </a:r>
            <a:r>
              <a:rPr lang="en-US" altLang="ko-KR" sz="1100" b="0">
                <a:solidFill>
                  <a:schemeClr val="tx1"/>
                </a:solidFill>
              </a:rPr>
              <a:t>: SQL </a:t>
            </a:r>
            <a:r>
              <a:rPr lang="ko-KR" altLang="en-US" sz="1100" b="0">
                <a:solidFill>
                  <a:schemeClr val="tx1"/>
                </a:solidFill>
              </a:rPr>
              <a:t>스트링에서 바인드 인자를 사용할 수 있게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동적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SQL (NDS) – EXECUTE IMMEDIATE</a:t>
            </a:r>
            <a:endParaRPr lang="ko-KR" altLang="en-US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10. </a:t>
            </a:r>
            <a:r>
              <a:rPr lang="ko-KR" altLang="en-US" sz="1300">
                <a:solidFill>
                  <a:schemeClr val="tx1"/>
                </a:solidFill>
              </a:rPr>
              <a:t>동적 </a:t>
            </a:r>
            <a:r>
              <a:rPr lang="en-US" altLang="ko-KR" sz="1300">
                <a:solidFill>
                  <a:schemeClr val="tx1"/>
                </a:solidFill>
              </a:rPr>
              <a:t>SQL (1/5)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5272088" y="3041650"/>
            <a:ext cx="4289425" cy="471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i="1"/>
              <a:t>EXECUTE IMMEDIATE SQL_String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i="1"/>
              <a:t>[INTO {define_variable[, define_variable]... | record}]</a:t>
            </a:r>
            <a:endParaRPr lang="ko-KR" altLang="en-US" sz="1100" i="1"/>
          </a:p>
        </p:txBody>
      </p:sp>
      <p:pic>
        <p:nvPicPr>
          <p:cNvPr id="64518" name="Picture 8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6975"/>
            <a:ext cx="4732338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1"/>
                </a:solidFill>
              </a:rPr>
              <a:t>EXECUTE IMMEDIATE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OPEN FOR</a:t>
            </a:r>
            <a:r>
              <a:rPr lang="ko-KR" altLang="en-US" sz="1200">
                <a:solidFill>
                  <a:schemeClr val="tx1"/>
                </a:solidFill>
              </a:rPr>
              <a:t>문</a:t>
            </a: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OPEN FOR</a:t>
            </a:r>
            <a:r>
              <a:rPr lang="ko-KR" altLang="en-US" sz="1100" b="0">
                <a:solidFill>
                  <a:schemeClr val="tx1"/>
                </a:solidFill>
              </a:rPr>
              <a:t>문은 커서변수를 지원하기 위해 도입되었다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동적질의로 다중 행을 처리할 경우 아주 편리하다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Cursor_variable :</a:t>
            </a:r>
            <a:r>
              <a:rPr lang="ko-KR" altLang="en-US" sz="1100" b="0">
                <a:solidFill>
                  <a:schemeClr val="tx1"/>
                </a:solidFill>
              </a:rPr>
              <a:t>커서 변수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Host_cursor_varialbe : PLSQL </a:t>
            </a:r>
            <a:r>
              <a:rPr lang="ko-KR" altLang="en-US" sz="1100" b="0">
                <a:solidFill>
                  <a:schemeClr val="tx1"/>
                </a:solidFill>
              </a:rPr>
              <a:t>호스트환경에서 선언된 커서 변수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SQL_String : </a:t>
            </a:r>
            <a:r>
              <a:rPr lang="ko-KR" altLang="en-US" sz="1100" b="0">
                <a:solidFill>
                  <a:schemeClr val="tx1"/>
                </a:solidFill>
              </a:rPr>
              <a:t>동적으로 실행되는 </a:t>
            </a:r>
            <a:r>
              <a:rPr lang="en-US" altLang="ko-KR" sz="1100" b="0">
                <a:solidFill>
                  <a:schemeClr val="tx1"/>
                </a:solidFill>
              </a:rPr>
              <a:t>SELECT</a:t>
            </a:r>
            <a:r>
              <a:rPr lang="ko-KR" altLang="en-US" sz="1100" b="0">
                <a:solidFill>
                  <a:schemeClr val="tx1"/>
                </a:solidFill>
              </a:rPr>
              <a:t>문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USING</a:t>
            </a:r>
            <a:r>
              <a:rPr lang="ko-KR" altLang="en-US" sz="1100" b="0">
                <a:solidFill>
                  <a:schemeClr val="tx1"/>
                </a:solidFill>
              </a:rPr>
              <a:t>절 </a:t>
            </a:r>
            <a:r>
              <a:rPr lang="en-US" altLang="ko-KR" sz="1100" b="0">
                <a:solidFill>
                  <a:schemeClr val="tx1"/>
                </a:solidFill>
              </a:rPr>
              <a:t>: SQL </a:t>
            </a:r>
            <a:r>
              <a:rPr lang="ko-KR" altLang="en-US" sz="1100" b="0">
                <a:solidFill>
                  <a:schemeClr val="tx1"/>
                </a:solidFill>
              </a:rPr>
              <a:t>스트링에서 바인드 인자를 사용할 수 있게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PLSQL </a:t>
            </a:r>
            <a:r>
              <a:rPr lang="ko-KR" altLang="en-US" sz="1200">
                <a:solidFill>
                  <a:schemeClr val="tx1"/>
                </a:solidFill>
              </a:rPr>
              <a:t>실행 엔진은 </a:t>
            </a:r>
            <a:r>
              <a:rPr lang="en-US" altLang="ko-KR" sz="1200">
                <a:solidFill>
                  <a:schemeClr val="tx1"/>
                </a:solidFill>
              </a:rPr>
              <a:t>OPEN FOR</a:t>
            </a:r>
            <a:r>
              <a:rPr lang="ko-KR" altLang="en-US" sz="1200">
                <a:solidFill>
                  <a:schemeClr val="tx1"/>
                </a:solidFill>
              </a:rPr>
              <a:t>문을 다음과 같이 한다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커서 변수를 질의 스트링에 있는 질의와 연관시킨다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바인드 인자를 평가하고 이 값들을 질의 스트링에 저장항목으로 대체한다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질의를 실행한다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결과 집합을 확인한다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결과 집합의 첫번째 행에 커서를 위치시킨다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%ROWCOUNT</a:t>
            </a:r>
            <a:r>
              <a:rPr lang="ko-KR" altLang="en-US" sz="1100" b="0">
                <a:solidFill>
                  <a:schemeClr val="tx1"/>
                </a:solidFill>
              </a:rPr>
              <a:t>로 반환되는 처리된 행의 카운트를 </a:t>
            </a:r>
            <a:r>
              <a:rPr lang="en-US" altLang="ko-KR" sz="1100" b="0">
                <a:solidFill>
                  <a:schemeClr val="tx1"/>
                </a:solidFill>
              </a:rPr>
              <a:t>0</a:t>
            </a:r>
            <a:r>
              <a:rPr lang="ko-KR" altLang="en-US" sz="1100" b="0">
                <a:solidFill>
                  <a:schemeClr val="tx1"/>
                </a:solidFill>
              </a:rPr>
              <a:t>으로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OPEN FOR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문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10. </a:t>
            </a:r>
            <a:r>
              <a:rPr lang="ko-KR" altLang="en-US" sz="1300">
                <a:solidFill>
                  <a:schemeClr val="tx1"/>
                </a:solidFill>
              </a:rPr>
              <a:t>동적 </a:t>
            </a:r>
            <a:r>
              <a:rPr lang="en-US" altLang="ko-KR" sz="1300">
                <a:solidFill>
                  <a:schemeClr val="tx1"/>
                </a:solidFill>
              </a:rPr>
              <a:t>SQL (2/5)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384800" y="1514475"/>
            <a:ext cx="3929063" cy="6731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i="1"/>
              <a:t>OPEN {cursor_variable | :host_cursor_variable}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i="1"/>
              <a:t>FOR SQL_String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i="1"/>
              <a:t>[ USING bind_argument [, bind_argument] … ];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4354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1"/>
                </a:solidFill>
              </a:rPr>
              <a:t>OPEN FOR</a:t>
            </a:r>
          </a:p>
        </p:txBody>
      </p:sp>
      <p:pic>
        <p:nvPicPr>
          <p:cNvPr id="65543" name="Picture 8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6975"/>
            <a:ext cx="4424363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*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저자의 충고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600">
                <a:solidFill>
                  <a:schemeClr val="tx1"/>
                </a:solidFill>
              </a:rPr>
              <a:t>2. </a:t>
            </a:r>
            <a:r>
              <a:rPr lang="ko-KR" altLang="en-US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도움 받는 것을 두려워 하지 말라</a:t>
            </a:r>
            <a:r>
              <a:rPr lang="en-US" altLang="ko-KR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여러분들이 전문가라면 지금쯤 개개인의 솜씨는 상당하다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열심히 연마했고 공부했다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또 꽤 월급도 받고 있으며 처리하는 문제들도</a:t>
            </a: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ko-KR" altLang="en-US" sz="1200" b="0">
                <a:solidFill>
                  <a:schemeClr val="tx1"/>
                </a:solidFill>
              </a:rPr>
              <a:t>거의 다 해결 할 수 있다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그러나 이런 성공으로 인해 여러분은 이기적이고 거만하며 어려움이 있을때 도움을 받기를 싫어하는 사람이 되었다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우리는 종종 자신의 문제를 찾을 수 없다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왜냐면 우리가 작성한 코드는 너무 가까이서 봐왔기에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때때로 우리들은 다른 동료나 어린 후배들의 객관적 관점이 필요하다</a:t>
            </a:r>
            <a:r>
              <a:rPr lang="en-US" altLang="ko-KR" sz="1200" b="0">
                <a:solidFill>
                  <a:schemeClr val="tx1"/>
                </a:solidFill>
              </a:rPr>
              <a:t>.  </a:t>
            </a:r>
            <a:r>
              <a:rPr lang="ko-KR" altLang="en-US" sz="1200" b="0">
                <a:solidFill>
                  <a:schemeClr val="tx1"/>
                </a:solidFill>
              </a:rPr>
              <a:t>이건 선후배 관계든 전문적 기술이든 자존심과는 무관한 것이다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모르는 것을 인정해라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코드를 모른다는 사실을 숨기는 것은 매우 위험한 행동이다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도움을  요청하라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  <a:r>
              <a:rPr lang="en-US" altLang="ko-KR" sz="1400" b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(30</a:t>
            </a:r>
            <a:r>
              <a:rPr lang="ko-KR" altLang="en-US" sz="1200" b="0">
                <a:solidFill>
                  <a:schemeClr val="tx1"/>
                </a:solidFill>
              </a:rPr>
              <a:t>분 동안 해결 못하면 바로 도움을 청할 것</a:t>
            </a:r>
            <a:r>
              <a:rPr lang="en-US" altLang="ko-KR" sz="1200" b="0">
                <a:solidFill>
                  <a:schemeClr val="tx1"/>
                </a:solidFill>
              </a:rPr>
              <a:t>!) 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동료코드를 검토하는 과정을 공식화하라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그룹 또는 하나이상의 개발자들의 코드를 읽고 서로 비평해 보지 않고는 품질관리나 생산에 투입하지 마라</a:t>
            </a:r>
            <a:r>
              <a:rPr lang="en-US" altLang="ko-KR" sz="1200" b="0">
                <a:solidFill>
                  <a:schemeClr val="tx1"/>
                </a:solidFill>
              </a:rPr>
              <a:t>!)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640763" y="150813"/>
            <a:ext cx="1208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1. </a:t>
            </a:r>
            <a:r>
              <a:rPr lang="ko-KR" altLang="en-US" sz="1400">
                <a:solidFill>
                  <a:schemeClr val="tx1"/>
                </a:solidFill>
                <a:ea typeface="휴먼엑스포" panose="02030504000101010101" pitchFamily="18" charset="-127"/>
              </a:rPr>
              <a:t>개요</a:t>
            </a:r>
            <a:r>
              <a:rPr lang="en-US" altLang="ko-KR" sz="1300">
                <a:solidFill>
                  <a:schemeClr val="tx1"/>
                </a:solidFill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CODE </a:t>
            </a:r>
            <a:r>
              <a:rPr lang="ko-KR" altLang="en-US" sz="1200">
                <a:solidFill>
                  <a:schemeClr val="tx1"/>
                </a:solidFill>
              </a:rPr>
              <a:t>비교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바인딩 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VS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결합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10. </a:t>
            </a:r>
            <a:r>
              <a:rPr lang="ko-KR" altLang="en-US" sz="1300">
                <a:solidFill>
                  <a:schemeClr val="tx1"/>
                </a:solidFill>
              </a:rPr>
              <a:t>동적 </a:t>
            </a:r>
            <a:r>
              <a:rPr lang="en-US" altLang="ko-KR" sz="1300">
                <a:solidFill>
                  <a:schemeClr val="tx1"/>
                </a:solidFill>
              </a:rPr>
              <a:t>SQL (3/5)</a:t>
            </a: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 다음은 테이블 동적 </a:t>
            </a:r>
            <a:r>
              <a:rPr lang="en-US" altLang="ko-KR" sz="1200">
                <a:solidFill>
                  <a:schemeClr val="tx1"/>
                </a:solidFill>
              </a:rPr>
              <a:t>update</a:t>
            </a:r>
            <a:r>
              <a:rPr lang="ko-KR" altLang="en-US" sz="1200">
                <a:solidFill>
                  <a:schemeClr val="tx1"/>
                </a:solidFill>
              </a:rPr>
              <a:t>에 대한 바인딩과 결합을 비교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바인딩은 저장항목과 </a:t>
            </a:r>
            <a:r>
              <a:rPr lang="en-US" altLang="ko-KR" sz="1100" b="0">
                <a:solidFill>
                  <a:schemeClr val="tx1"/>
                </a:solidFill>
              </a:rPr>
              <a:t>USING</a:t>
            </a:r>
            <a:r>
              <a:rPr lang="ko-KR" altLang="en-US" sz="1100" b="0">
                <a:solidFill>
                  <a:schemeClr val="tx1"/>
                </a:solidFill>
              </a:rPr>
              <a:t>절을 사용한다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어떤 방법을 써야 하는 걸까</a:t>
            </a:r>
            <a:r>
              <a:rPr lang="en-US" altLang="ko-KR" sz="1100" b="0">
                <a:solidFill>
                  <a:schemeClr val="tx1"/>
                </a:solidFill>
              </a:rPr>
              <a:t>?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/>
              <a:t>필자는 바인드하는 것을 권장한다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바인딩이 빠르다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값을 바인드할 때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스트링에는 값이 포함되지 않고 저장항목의 이름만 포함된다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따라서 문장변경없이 동일한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문으로 다른값을 바인드할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바인딩이 작성과 관리가 더 쉽다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바인드할 때 자료형의 변환을 걱정할 필요가 없다</a:t>
            </a:r>
            <a:r>
              <a:rPr lang="en-US" altLang="ko-KR" sz="1100" b="0">
                <a:solidFill>
                  <a:schemeClr val="tx1"/>
                </a:solidFill>
              </a:rPr>
              <a:t>. NDS</a:t>
            </a:r>
            <a:r>
              <a:rPr lang="ko-KR" altLang="en-US" sz="1100" b="0">
                <a:solidFill>
                  <a:schemeClr val="tx1"/>
                </a:solidFill>
              </a:rPr>
              <a:t>엔진이 모두 처리한다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graphicFrame>
        <p:nvGraphicFramePr>
          <p:cNvPr id="96281" name="Group 25"/>
          <p:cNvGraphicFramePr>
            <a:graphicFrameLocks noGrp="1"/>
          </p:cNvGraphicFramePr>
          <p:nvPr/>
        </p:nvGraphicFramePr>
        <p:xfrm>
          <a:off x="488950" y="1196975"/>
          <a:ext cx="4032250" cy="1655763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바인딩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결합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EXECUTE IMMEDIATE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‘UPDATE’ || TABLE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‘SET sal = :new_sal’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USING v_sal;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EXECUTE IMMEDIATE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‘UPDATE’ || TABLE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‘SET sal =’ || v_sal;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304" name="Group 48"/>
          <p:cNvGraphicFramePr>
            <a:graphicFrameLocks noGrp="1"/>
          </p:cNvGraphicFramePr>
          <p:nvPr/>
        </p:nvGraphicFramePr>
        <p:xfrm>
          <a:off x="5529263" y="1193800"/>
          <a:ext cx="3806825" cy="4003675"/>
        </p:xfrm>
        <a:graphic>
          <a:graphicData uri="http://schemas.openxmlformats.org/drawingml/2006/table">
            <a:tbl>
              <a:tblPr/>
              <a:tblGrid>
                <a:gridCol w="38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/*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바인딩 *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EXECUTE IMMEDIATE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'UPDATE emp SET sal = 3000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WHERE hire_Date BETWEEN :lodate </a:t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AND    :hidate'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USING v_start, v_end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/*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결합 *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EXECUTE IMMEDIATE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'UPDATE emp SET sal = 3000 '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||'WHERE hire_date BETWEEN'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||'TO_DATE('''||TO_CHAR(v_start)||''')'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||' AND ' 	 </a:t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||'TO_DATE('''||TO_CHAR(v_end)||''')';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왜</a:t>
            </a:r>
            <a:r>
              <a:rPr lang="en-US" altLang="ko-KR" sz="1200">
                <a:solidFill>
                  <a:schemeClr val="tx1"/>
                </a:solidFill>
              </a:rPr>
              <a:t>?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NDS</a:t>
            </a:r>
            <a:r>
              <a:rPr lang="ko-KR" altLang="en-US" sz="1100" b="0">
                <a:solidFill>
                  <a:schemeClr val="tx1"/>
                </a:solidFill>
              </a:rPr>
              <a:t>는 왜 이러한 제약사항이 있는 것 일까</a:t>
            </a:r>
            <a:r>
              <a:rPr lang="en-US" altLang="ko-KR" sz="1100" b="0">
                <a:solidFill>
                  <a:schemeClr val="tx1"/>
                </a:solidFill>
              </a:rPr>
              <a:t>?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스트링을 </a:t>
            </a:r>
            <a:r>
              <a:rPr lang="en-US" altLang="ko-KR" sz="1100" b="0">
                <a:solidFill>
                  <a:schemeClr val="tx1"/>
                </a:solidFill>
              </a:rPr>
              <a:t>EXECUTE IMMEDIATE</a:t>
            </a:r>
            <a:r>
              <a:rPr lang="ko-KR" altLang="en-US" sz="1100" b="0">
                <a:solidFill>
                  <a:schemeClr val="tx1"/>
                </a:solidFill>
              </a:rPr>
              <a:t>에 넘길 때 실행엔진은 먼저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그 문장을 파싱한다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파싱 단계에서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문이 적절하게 정의되었는지를 검증한다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/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은 위에 변수의 값이 무엇이 들어올지 알지 못하기 때문에 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이 유효하다고 판단을 할수 없기 때문이다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이러한 이유 때문에 결합을 함께 사용해야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바인딩의 한계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10. </a:t>
            </a:r>
            <a:r>
              <a:rPr lang="ko-KR" altLang="en-US" sz="1300">
                <a:solidFill>
                  <a:schemeClr val="tx1"/>
                </a:solidFill>
              </a:rPr>
              <a:t>동적 </a:t>
            </a:r>
            <a:r>
              <a:rPr lang="en-US" altLang="ko-KR" sz="1300">
                <a:solidFill>
                  <a:schemeClr val="tx1"/>
                </a:solidFill>
              </a:rPr>
              <a:t>SQL (4/5)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 한계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 스트링에서 데이터 값에 대한 저장항목을 대체하는 표현식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문자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변수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복합 표현식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만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문으로 바인드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스키마 요소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테이블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컬럼등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의 이름이나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문의 전체</a:t>
            </a:r>
            <a:r>
              <a:rPr lang="en-US" altLang="ko-KR" sz="1100" b="0">
                <a:solidFill>
                  <a:schemeClr val="tx1"/>
                </a:solidFill>
              </a:rPr>
              <a:t>(WHERE </a:t>
            </a:r>
            <a:r>
              <a:rPr lang="ko-KR" altLang="en-US" sz="1100" b="0">
                <a:solidFill>
                  <a:schemeClr val="tx1"/>
                </a:solidFill>
              </a:rPr>
              <a:t>절과 같은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는 바인드 할 수 없다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이러한 부분은 스트링 결합을 사용해야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위 코드는 완벽한것 처럼 보이나 실제 실행하면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en-US" altLang="ko-KR" sz="1100"/>
              <a:t>ORA-03290 : Invalid truncate command – missing CLUSTER or TABLE keyword</a:t>
            </a: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의 오류가 발생 하게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graphicFrame>
        <p:nvGraphicFramePr>
          <p:cNvPr id="97311" name="Group 31"/>
          <p:cNvGraphicFramePr>
            <a:graphicFrameLocks noGrp="1"/>
          </p:cNvGraphicFramePr>
          <p:nvPr/>
        </p:nvGraphicFramePr>
        <p:xfrm>
          <a:off x="560388" y="2133600"/>
          <a:ext cx="4032250" cy="2524125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41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 OR REPLACE PROCEDURE truncate_Obj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Nm IN VARCHAR2,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TabP IN VARCHAR2 := ‘TABLE’,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Sch IN VARCHAR2 := NULL)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IS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BEGIN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EXECUTE IMMEDIATE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  ‘TRUNCATE :trunc_type :obj_name’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USING TabP, NVL(sch, USER) || ‘.’||Nm;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319" name="Group 39"/>
          <p:cNvGraphicFramePr>
            <a:graphicFrameLocks noGrp="1"/>
          </p:cNvGraphicFramePr>
          <p:nvPr/>
        </p:nvGraphicFramePr>
        <p:xfrm>
          <a:off x="5384800" y="1773238"/>
          <a:ext cx="4032250" cy="1368425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425">
                <a:tc>
                  <a:txBody>
                    <a:bodyPr/>
                    <a:lstStyle/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UPDATE emp SET sal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= :data   (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ㅇ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실제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data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값은 모르지만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구조가 유효하다는 것을</a:t>
                      </a:r>
                    </a:p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검증 할 수 있다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.)</a:t>
                      </a:r>
                    </a:p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UPDATE emp SET :column_name = :data  (X)</a:t>
                      </a:r>
                    </a:p>
                    <a:p>
                      <a:pPr marL="179388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(SQL 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구조 자체를 검증 할 수 없다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동적 </a:t>
            </a:r>
            <a:r>
              <a:rPr lang="en-US" altLang="ko-KR" sz="1200">
                <a:solidFill>
                  <a:schemeClr val="tx1"/>
                </a:solidFill>
              </a:rPr>
              <a:t>PL/SQL </a:t>
            </a:r>
            <a:r>
              <a:rPr lang="ko-KR" altLang="en-US" sz="1200">
                <a:solidFill>
                  <a:schemeClr val="tx1"/>
                </a:solidFill>
              </a:rPr>
              <a:t>블록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 </a:t>
            </a:r>
            <a:r>
              <a:rPr lang="en-US" altLang="ko-KR" sz="1100" b="0">
                <a:solidFill>
                  <a:schemeClr val="tx1"/>
                </a:solidFill>
              </a:rPr>
              <a:t>PL/SQL</a:t>
            </a:r>
            <a:r>
              <a:rPr lang="ko-KR" altLang="en-US" sz="1100" b="0">
                <a:solidFill>
                  <a:schemeClr val="tx1"/>
                </a:solidFill>
              </a:rPr>
              <a:t>블록 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세미콜론으로 끝나느 스트링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을 실행할 때는 각각의 유일한 저장항목에 인자를 지정해야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중복된 저장항목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154988" y="150813"/>
            <a:ext cx="16938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10. </a:t>
            </a:r>
            <a:r>
              <a:rPr lang="ko-KR" altLang="en-US" sz="1300">
                <a:solidFill>
                  <a:schemeClr val="tx1"/>
                </a:solidFill>
              </a:rPr>
              <a:t>동적 </a:t>
            </a:r>
            <a:r>
              <a:rPr lang="en-US" altLang="ko-KR" sz="1300">
                <a:solidFill>
                  <a:schemeClr val="tx1"/>
                </a:solidFill>
              </a:rPr>
              <a:t>SQL (5/5)</a:t>
            </a: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 동적 </a:t>
            </a:r>
            <a:r>
              <a:rPr lang="en-US" altLang="ko-KR" sz="1200">
                <a:solidFill>
                  <a:schemeClr val="tx1"/>
                </a:solidFill>
              </a:rPr>
              <a:t>SQL </a:t>
            </a:r>
            <a:r>
              <a:rPr lang="ko-KR" altLang="en-US" sz="1200">
                <a:solidFill>
                  <a:schemeClr val="tx1"/>
                </a:solidFill>
              </a:rPr>
              <a:t>스트링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동적 </a:t>
            </a:r>
            <a:r>
              <a:rPr lang="en-US" altLang="ko-KR" sz="1100" b="0">
                <a:solidFill>
                  <a:schemeClr val="tx1"/>
                </a:solidFill>
              </a:rPr>
              <a:t>SQL </a:t>
            </a:r>
            <a:r>
              <a:rPr lang="ko-KR" altLang="en-US" sz="1100" b="0">
                <a:solidFill>
                  <a:schemeClr val="tx1"/>
                </a:solidFill>
              </a:rPr>
              <a:t>스트링</a:t>
            </a:r>
            <a:r>
              <a:rPr lang="en-US" altLang="ko-KR" sz="1100" b="0">
                <a:solidFill>
                  <a:schemeClr val="tx1"/>
                </a:solidFill>
              </a:rPr>
              <a:t>(DML</a:t>
            </a:r>
            <a:r>
              <a:rPr lang="ko-KR" altLang="en-US" sz="1100" b="0">
                <a:solidFill>
                  <a:schemeClr val="tx1"/>
                </a:solidFill>
              </a:rPr>
              <a:t>이나 </a:t>
            </a:r>
            <a:r>
              <a:rPr lang="en-US" altLang="ko-KR" sz="1100" b="0">
                <a:solidFill>
                  <a:schemeClr val="tx1"/>
                </a:solidFill>
              </a:rPr>
              <a:t>DDL, </a:t>
            </a:r>
            <a:r>
              <a:rPr lang="ko-KR" altLang="en-US" sz="1100" b="0">
                <a:solidFill>
                  <a:schemeClr val="tx1"/>
                </a:solidFill>
              </a:rPr>
              <a:t>즉 세미콜론으로 끝나지 않은 스트링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을 실행할 때는 저정항목이 중복 되더라도 각각의 인자들을 지정해야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graphicFrame>
        <p:nvGraphicFramePr>
          <p:cNvPr id="98329" name="Group 25"/>
          <p:cNvGraphicFramePr>
            <a:graphicFrameLocks noGrp="1"/>
          </p:cNvGraphicFramePr>
          <p:nvPr/>
        </p:nvGraphicFramePr>
        <p:xfrm>
          <a:off x="415925" y="1028700"/>
          <a:ext cx="4321175" cy="3621088"/>
        </p:xfrm>
        <a:graphic>
          <a:graphicData uri="http://schemas.openxmlformats.org/drawingml/2006/table">
            <a:tbl>
              <a:tblPr/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10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 OR REPLACE PROCEDURE update_value(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col_in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IN VARCHAR2,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start_in IN DATE, end_in IN DATE,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val_in IN NUMBER)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IS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dml_string VARCHAR2(32767) := 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‘UPDATE emp SET ‘||col_in||’ =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:val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WHERE hiredate BETWEEN :lodate AND :hiredate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AND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:val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IS NOT NULL’;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BEGIN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EXECUTE IMMEDIATE dml_string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USING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val_in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, start_in, end_id,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val_in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END;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337" name="Group 33"/>
          <p:cNvGraphicFramePr>
            <a:graphicFrameLocks noGrp="1"/>
          </p:cNvGraphicFramePr>
          <p:nvPr/>
        </p:nvGraphicFramePr>
        <p:xfrm>
          <a:off x="5240338" y="1030288"/>
          <a:ext cx="4321175" cy="4170362"/>
        </p:xfrm>
        <a:graphic>
          <a:graphicData uri="http://schemas.openxmlformats.org/drawingml/2006/table">
            <a:tbl>
              <a:tblPr/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036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 OR REPLACE PROCEDURE update_value(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col_in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IN VARCHAR2,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start_in IN DATE, end_in IN DATE,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val_in IN NUMBER)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IS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dml_string VARCHAR2(32767) := 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‘BEGIN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  UPDATE emp SET ‘||col_in||’ =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:val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  WHERE hiredate BETWEEN :lodate AND :hiredate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    AND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:val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IS NOT NULL;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END;’;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BEGIN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EXECUTE IMMEDIATE dml_string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    USING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val_in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, start_in, end_id;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END;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chemeClr val="bg1"/>
                        </a:gs>
                        <a:gs pos="100000">
                          <a:srgbClr val="FFFFCC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26" name="AutoShape 34"/>
          <p:cNvSpPr>
            <a:spLocks noChangeArrowheads="1"/>
          </p:cNvSpPr>
          <p:nvPr/>
        </p:nvSpPr>
        <p:spPr bwMode="auto">
          <a:xfrm>
            <a:off x="3800475" y="1412875"/>
            <a:ext cx="1152525" cy="1512888"/>
          </a:xfrm>
          <a:prstGeom prst="leftArrowCallout">
            <a:avLst>
              <a:gd name="adj1" fmla="val 32817"/>
              <a:gd name="adj2" fmla="val 32817"/>
              <a:gd name="adj3" fmla="val 16667"/>
              <a:gd name="adj4" fmla="val 66667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chemeClr val="accent2"/>
                </a:solidFill>
              </a:rPr>
              <a:t>중복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되어도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각각 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인자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처리</a:t>
            </a:r>
          </a:p>
        </p:txBody>
      </p:sp>
      <p:sp>
        <p:nvSpPr>
          <p:cNvPr id="68627" name="AutoShape 35"/>
          <p:cNvSpPr>
            <a:spLocks noChangeArrowheads="1"/>
          </p:cNvSpPr>
          <p:nvPr/>
        </p:nvSpPr>
        <p:spPr bwMode="auto">
          <a:xfrm>
            <a:off x="8553450" y="1412875"/>
            <a:ext cx="1152525" cy="1512888"/>
          </a:xfrm>
          <a:prstGeom prst="leftArrowCallout">
            <a:avLst>
              <a:gd name="adj1" fmla="val 32817"/>
              <a:gd name="adj2" fmla="val 32817"/>
              <a:gd name="adj3" fmla="val 16667"/>
              <a:gd name="adj4" fmla="val 66667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chemeClr val="accent2"/>
                </a:solidFill>
              </a:rPr>
              <a:t>유일한 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인자</a:t>
            </a:r>
            <a:br>
              <a:rPr lang="ko-KR" altLang="en-US" sz="1200">
                <a:solidFill>
                  <a:schemeClr val="accent2"/>
                </a:solidFill>
              </a:rPr>
            </a:br>
            <a:r>
              <a:rPr lang="ko-KR" altLang="en-US" sz="1200">
                <a:solidFill>
                  <a:schemeClr val="accent2"/>
                </a:solidFill>
              </a:rPr>
              <a:t>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00025" y="527050"/>
            <a:ext cx="6248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4. </a:t>
            </a:r>
            <a:r>
              <a:rPr lang="en-US" altLang="en-US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프로시져, 트리거</a:t>
            </a:r>
            <a:endParaRPr lang="ko-KR" altLang="en-US" i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휴먼엑스포" pitchFamily="18" charset="-127"/>
            </a:endParaRPr>
          </a:p>
        </p:txBody>
      </p:sp>
      <p:graphicFrame>
        <p:nvGraphicFramePr>
          <p:cNvPr id="13721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200025" y="2133600"/>
          <a:ext cx="9505950" cy="4248150"/>
        </p:xfrm>
        <a:graphic>
          <a:graphicData uri="http://schemas.openxmlformats.org/drawingml/2006/table">
            <a:tbl>
              <a:tblPr/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프로시져 모듈화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패키지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DML, DDL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 처리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 관리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DDDDD">
                            <a:alpha val="50000"/>
                          </a:srgbClr>
                        </a:gs>
                        <a:gs pos="100000">
                          <a:srgbClr val="D3D3D3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모듈화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모듈화는 커다란 블록의 코드를 다른 모듈에서 호출할 수 있는 작은 조각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모듈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로 나누는 프로세스를 의미한다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i="1">
                <a:solidFill>
                  <a:schemeClr val="tx1"/>
                </a:solidFill>
              </a:rPr>
              <a:t>더 많이 재사용할 수 있다</a:t>
            </a:r>
            <a:r>
              <a:rPr lang="en-US" altLang="ko-KR" sz="1200" i="1">
                <a:solidFill>
                  <a:schemeClr val="tx1"/>
                </a:solidFill>
              </a:rPr>
              <a:t>.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커다란 프로그램을 </a:t>
            </a:r>
            <a:r>
              <a:rPr lang="en-US" altLang="ko-KR" sz="1100" b="0">
                <a:solidFill>
                  <a:schemeClr val="tx1"/>
                </a:solidFill>
              </a:rPr>
              <a:t>‘</a:t>
            </a:r>
            <a:r>
              <a:rPr lang="ko-KR" altLang="en-US" sz="1100" b="0">
                <a:solidFill>
                  <a:schemeClr val="tx1"/>
                </a:solidFill>
              </a:rPr>
              <a:t>플러그 앤 플레이</a:t>
            </a:r>
            <a:r>
              <a:rPr lang="en-US" altLang="ko-KR" sz="1100" b="0">
                <a:solidFill>
                  <a:schemeClr val="tx1"/>
                </a:solidFill>
              </a:rPr>
              <a:t>’ </a:t>
            </a:r>
            <a:r>
              <a:rPr lang="ko-KR" altLang="en-US" sz="1100" b="0">
                <a:solidFill>
                  <a:schemeClr val="tx1"/>
                </a:solidFill>
              </a:rPr>
              <a:t>하는 개별적 컴포넌트로 쪼갬으로써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하나이상의 다른 프로그램에서 사용될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i="1">
                <a:solidFill>
                  <a:schemeClr val="tx1"/>
                </a:solidFill>
              </a:rPr>
              <a:t>더 쉽게 관리할 수 있다</a:t>
            </a:r>
            <a:r>
              <a:rPr lang="en-US" altLang="ko-KR" sz="1200" i="1">
                <a:solidFill>
                  <a:schemeClr val="tx1"/>
                </a:solidFill>
              </a:rPr>
              <a:t>.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더 작은 범위의 개별모듈을 작은 규모로 테스트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단위 테스트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  <a:r>
              <a:rPr lang="ko-KR" altLang="en-US" sz="1100" b="0">
                <a:solidFill>
                  <a:schemeClr val="tx1"/>
                </a:solidFill>
              </a:rPr>
              <a:t>가 가능하여 쉽게 디버그할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i="1">
                <a:solidFill>
                  <a:schemeClr val="tx1"/>
                </a:solidFill>
              </a:rPr>
              <a:t>더 쉽게 읽을 수 있다</a:t>
            </a:r>
            <a:r>
              <a:rPr lang="en-US" altLang="ko-KR" sz="1200" i="1">
                <a:solidFill>
                  <a:schemeClr val="tx1"/>
                </a:solidFill>
              </a:rPr>
              <a:t>.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모듈화 함으로써 개별적인 실행문 보다는 큰 그림에 집중할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i="1">
                <a:solidFill>
                  <a:schemeClr val="tx1"/>
                </a:solidFill>
              </a:rPr>
              <a:t>신뢰성이 더 높아진다</a:t>
            </a:r>
            <a:r>
              <a:rPr lang="en-US" altLang="ko-KR" sz="1200" i="1">
                <a:solidFill>
                  <a:schemeClr val="tx1"/>
                </a:solidFill>
              </a:rPr>
              <a:t>.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생성되는 코드는 오류가 줄어들고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발견되는 오류는 모듈 내로 제한되므로 해결이 쉬우며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코드양이 적어 유지보수가 쉽다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PLSQL</a:t>
            </a:r>
            <a:r>
              <a:rPr lang="ko-KR" altLang="en-US" sz="1200">
                <a:solidFill>
                  <a:schemeClr val="tx1"/>
                </a:solidFill>
              </a:rPr>
              <a:t>은 다음 구조를 이용하여 코드를 모듈화  가능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프로시져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하나 또느 그 이상의 행위를 수행하는 프로그램으로 실행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가능한 </a:t>
            </a:r>
            <a:r>
              <a:rPr lang="en-US" altLang="ko-KR" sz="1100" b="0">
                <a:solidFill>
                  <a:schemeClr val="tx1"/>
                </a:solidFill>
              </a:rPr>
              <a:t>PLSQL</a:t>
            </a:r>
            <a:r>
              <a:rPr lang="ko-KR" altLang="en-US" sz="1100" b="0">
                <a:solidFill>
                  <a:schemeClr val="tx1"/>
                </a:solidFill>
              </a:rPr>
              <a:t>문에서 호출한다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함수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단일 값을 반환하고</a:t>
            </a:r>
            <a:r>
              <a:rPr lang="en-US" altLang="ko-KR" sz="1100" b="0">
                <a:solidFill>
                  <a:schemeClr val="tx1"/>
                </a:solidFill>
              </a:rPr>
              <a:t>, PLSQL</a:t>
            </a:r>
            <a:r>
              <a:rPr lang="ko-KR" altLang="en-US" sz="1100" b="0">
                <a:solidFill>
                  <a:schemeClr val="tx1"/>
                </a:solidFill>
              </a:rPr>
              <a:t>표현식과 같은 방식으로 사용되는 프로그램이다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패키지 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</a:t>
            </a:r>
            <a:r>
              <a:rPr lang="en-US" altLang="ko-KR" sz="1100" b="0">
                <a:solidFill>
                  <a:schemeClr val="tx1"/>
                </a:solidFill>
              </a:rPr>
              <a:t>,</a:t>
            </a:r>
            <a:r>
              <a:rPr lang="ko-KR" altLang="en-US" sz="1100" b="0">
                <a:solidFill>
                  <a:schemeClr val="tx1"/>
                </a:solidFill>
              </a:rPr>
              <a:t> 함수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유형과 변수들의 집합체에 이름을 붙인것 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i="1">
                <a:solidFill>
                  <a:schemeClr val="tx1"/>
                </a:solidFill>
              </a:rPr>
              <a:t>데이터베이스 트리거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데이터베이스 내에서 어떤 이벤트가 발생하면 실행되게 하는 명령어 집합이다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모듈화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7700963" y="150813"/>
            <a:ext cx="21478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11. </a:t>
            </a:r>
            <a:r>
              <a:rPr lang="ko-KR" altLang="en-US" sz="1300">
                <a:solidFill>
                  <a:schemeClr val="tx1"/>
                </a:solidFill>
              </a:rPr>
              <a:t>프로시져 모듈화</a:t>
            </a:r>
            <a:r>
              <a:rPr lang="en-US" altLang="ko-KR" sz="1300">
                <a:solidFill>
                  <a:schemeClr val="tx1"/>
                </a:solidFill>
              </a:rPr>
              <a:t>(0/0)</a:t>
            </a: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프로시져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프로시져는 하나 또는 그 이상의 행위를 수행하는 모듈이다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r>
              <a:rPr lang="ko-KR" altLang="en-US" sz="1100" b="0">
                <a:solidFill>
                  <a:schemeClr val="tx1"/>
                </a:solidFill>
              </a:rPr>
              <a:t> </a:t>
            </a: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프로시져는 모듈화된 코드의 핵심이 되는 빌딩 블록이며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프로그램 로직을 통합하고 재사용할 수 있게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en-US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각 요소들의 설명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schema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이 프로시져를 소유하고 있는 스키마의 이름으로 선택적으로 사용한다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기본 값은</a:t>
            </a: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현재 사용자인다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name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 이름으로 </a:t>
            </a:r>
            <a:r>
              <a:rPr lang="en-US" altLang="ko-KR" sz="1100" b="0">
                <a:solidFill>
                  <a:schemeClr val="tx1"/>
                </a:solidFill>
              </a:rPr>
              <a:t>PROCEDURE </a:t>
            </a:r>
            <a:r>
              <a:rPr lang="ko-KR" altLang="en-US" sz="1100" b="0">
                <a:solidFill>
                  <a:schemeClr val="tx1"/>
                </a:solidFill>
              </a:rPr>
              <a:t>키워드 다음에 위치한다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prameters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프로시져로 정보를 넘겨주고 프로시져에서 호출한 프로그램으로 정보를 넘겨주는 것을 정의하는 매개변수 리스트이다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declarations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프로시져에 대한 로컬 식별자를 선언한다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Execetable statements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호출될 때 프로시져가 실행하는 문장이다</a:t>
            </a:r>
            <a:r>
              <a:rPr lang="en-US" altLang="ko-KR" sz="1100" b="0">
                <a:solidFill>
                  <a:schemeClr val="tx1"/>
                </a:solidFill>
              </a:rPr>
              <a:t>. BEGIN</a:t>
            </a:r>
            <a:r>
              <a:rPr lang="ko-KR" altLang="en-US" sz="1100" b="0">
                <a:solidFill>
                  <a:schemeClr val="tx1"/>
                </a:solidFill>
              </a:rPr>
              <a:t>이후 </a:t>
            </a:r>
            <a:r>
              <a:rPr lang="en-US" altLang="ko-KR" sz="1100" b="0">
                <a:solidFill>
                  <a:schemeClr val="tx1"/>
                </a:solidFill>
              </a:rPr>
              <a:t>END</a:t>
            </a:r>
            <a:r>
              <a:rPr lang="ko-KR" altLang="en-US" sz="1100" b="0">
                <a:solidFill>
                  <a:schemeClr val="tx1"/>
                </a:solidFill>
              </a:rPr>
              <a:t>나 </a:t>
            </a:r>
            <a:r>
              <a:rPr lang="en-US" altLang="ko-KR" sz="1100" b="0">
                <a:solidFill>
                  <a:schemeClr val="tx1"/>
                </a:solidFill>
              </a:rPr>
              <a:t>EXCEPTION </a:t>
            </a:r>
            <a:r>
              <a:rPr lang="ko-KR" altLang="en-US" sz="1100" b="0">
                <a:solidFill>
                  <a:schemeClr val="tx1"/>
                </a:solidFill>
              </a:rPr>
              <a:t>키워드 전에 최소한 하나의 실행문장이 있어야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Exception handlers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프로시져에 대한 예외 처리기로 선택적으로 사용될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명시적으로 예외 처리를 하지 않으면</a:t>
            </a:r>
            <a:r>
              <a:rPr lang="en-US" altLang="ko-KR" sz="1100" b="0">
                <a:solidFill>
                  <a:schemeClr val="tx1"/>
                </a:solidFill>
              </a:rPr>
              <a:t>, EXCEPTION </a:t>
            </a:r>
            <a:r>
              <a:rPr lang="ko-KR" altLang="en-US" sz="1100" b="0">
                <a:solidFill>
                  <a:schemeClr val="tx1"/>
                </a:solidFill>
              </a:rPr>
              <a:t>키워드 밖으로 빠져나와 </a:t>
            </a:r>
            <a:r>
              <a:rPr lang="en-US" altLang="ko-KR" sz="1100" b="0">
                <a:solidFill>
                  <a:schemeClr val="tx1"/>
                </a:solidFill>
              </a:rPr>
              <a:t>END </a:t>
            </a:r>
            <a:r>
              <a:rPr lang="ko-KR" altLang="en-US" sz="1100" b="0">
                <a:solidFill>
                  <a:schemeClr val="tx1"/>
                </a:solidFill>
              </a:rPr>
              <a:t>키워드로 실행절을 종료한다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프로시져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8239125" y="150813"/>
            <a:ext cx="160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11. </a:t>
            </a:r>
            <a:r>
              <a:rPr lang="ko-KR" altLang="en-US" sz="1300">
                <a:solidFill>
                  <a:schemeClr val="tx1"/>
                </a:solidFill>
              </a:rPr>
              <a:t>프로시져</a:t>
            </a:r>
            <a:r>
              <a:rPr lang="en-US" altLang="ko-KR" sz="1300">
                <a:solidFill>
                  <a:schemeClr val="tx1"/>
                </a:solidFill>
              </a:rPr>
              <a:t>(0/0)</a:t>
            </a:r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7" name="직사각형 6"/>
          <p:cNvSpPr>
            <a:spLocks noChangeArrowheads="1"/>
          </p:cNvSpPr>
          <p:nvPr/>
        </p:nvSpPr>
        <p:spPr bwMode="auto">
          <a:xfrm>
            <a:off x="452438" y="2214563"/>
            <a:ext cx="4286250" cy="3429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ko-KR" altLang="en-US" sz="1200">
                <a:solidFill>
                  <a:schemeClr val="tx1"/>
                </a:solidFill>
              </a:rPr>
              <a:t>프로시져 일반적 </a:t>
            </a:r>
            <a:r>
              <a:rPr lang="en-US" altLang="ko-KR" sz="1200">
                <a:solidFill>
                  <a:schemeClr val="tx1"/>
                </a:solidFill>
              </a:rPr>
              <a:t>FORMAT</a:t>
            </a:r>
          </a:p>
          <a:p>
            <a:pPr algn="l" eaLnBrk="1" hangingPunct="1"/>
            <a:r>
              <a:rPr lang="en-US" altLang="ko-KR" sz="1200" i="1"/>
              <a:t>PROCEDURE [schema.]name [ parameter, ... ]</a:t>
            </a:r>
          </a:p>
          <a:p>
            <a:pPr algn="l" eaLnBrk="1" hangingPunct="1"/>
            <a:r>
              <a:rPr lang="en-US" altLang="ko-KR" sz="1200" i="1"/>
              <a:t>      [AUTHID DEFINER | CURRENT_USER]</a:t>
            </a:r>
          </a:p>
          <a:p>
            <a:pPr algn="l" eaLnBrk="1" hangingPunct="1"/>
            <a:r>
              <a:rPr lang="en-US" altLang="ko-KR" sz="1200" i="1"/>
              <a:t>IS</a:t>
            </a:r>
          </a:p>
          <a:p>
            <a:pPr algn="l" eaLnBrk="1" hangingPunct="1"/>
            <a:r>
              <a:rPr lang="en-US" altLang="ko-KR" sz="1200" i="1"/>
              <a:t>      [declarations]</a:t>
            </a:r>
          </a:p>
          <a:p>
            <a:pPr algn="l" eaLnBrk="1" hangingPunct="1"/>
            <a:r>
              <a:rPr lang="en-US" altLang="ko-KR" sz="1200" i="1"/>
              <a:t>BEGIN</a:t>
            </a:r>
          </a:p>
          <a:p>
            <a:pPr algn="l" eaLnBrk="1" hangingPunct="1"/>
            <a:r>
              <a:rPr lang="en-US" altLang="ko-KR" sz="1200" i="1"/>
              <a:t>       executable statements</a:t>
            </a:r>
          </a:p>
          <a:p>
            <a:pPr algn="l" eaLnBrk="1" hangingPunct="1"/>
            <a:r>
              <a:rPr lang="en-US" altLang="ko-KR" sz="1200" i="1"/>
              <a:t>[ EXCEPTION</a:t>
            </a:r>
          </a:p>
          <a:p>
            <a:pPr algn="l" eaLnBrk="1" hangingPunct="1"/>
            <a:r>
              <a:rPr lang="en-US" altLang="ko-KR" sz="1200" i="1"/>
              <a:t>       exception handlers ]</a:t>
            </a:r>
          </a:p>
          <a:p>
            <a:pPr algn="l" eaLnBrk="1" hangingPunct="1"/>
            <a:r>
              <a:rPr lang="en-US" altLang="ko-KR" sz="1200" i="1"/>
              <a:t>END [name];</a:t>
            </a:r>
            <a:endParaRPr lang="ko-KR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함수</a:t>
            </a: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함수는 값을 반환하는 모듈이다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프로시져 호출이 단독으로 실행되는 것과 달리 함수 호출은 표현식에서의 요소나 변수선언에서 기본 값으로 할당된 값과 같이 실행 문장의 일부분으로서만 존재 할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각 요소들의 설명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schema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이 함수를 소유하고 있는 스키마의 이름으로 선택적으로 사용한다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기본 값은</a:t>
            </a: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현재 사용자인다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name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함수의 이름으로 </a:t>
            </a:r>
            <a:r>
              <a:rPr lang="en-US" altLang="ko-KR" sz="1100" b="0">
                <a:solidFill>
                  <a:schemeClr val="tx1"/>
                </a:solidFill>
              </a:rPr>
              <a:t>FUNCTION </a:t>
            </a:r>
            <a:r>
              <a:rPr lang="ko-KR" altLang="en-US" sz="1100" b="0">
                <a:solidFill>
                  <a:schemeClr val="tx1"/>
                </a:solidFill>
              </a:rPr>
              <a:t>키워드 다음에 위치한다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parameters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함수로 넘겨주는 정보와 함수에서 호출한 프로그램으로 보내는 정보를 정의하는 매개변수 리스트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Return_datatype</a:t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함수가 반환하는 값의 자료형이다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함수 헤더에서 필요하다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DETERMINISTIC</a:t>
            </a:r>
            <a:r>
              <a:rPr lang="ko-KR" altLang="en-US" sz="1200" b="0" i="1">
                <a:solidFill>
                  <a:schemeClr val="tx1"/>
                </a:solidFill>
              </a:rPr>
              <a:t>절</a:t>
            </a:r>
            <a:r>
              <a:rPr lang="en-US" altLang="ko-KR" sz="1200" b="0" i="1">
                <a:solidFill>
                  <a:schemeClr val="tx1"/>
                </a:solidFill>
              </a:rPr>
              <a:t/>
            </a:r>
            <a:br>
              <a:rPr lang="en-US" altLang="ko-KR" sz="1200" b="0" i="1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시스템이 함수에서 반환된 결과가 저장된 복사본을 사용하게 지시하는 최적화 힌트다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PARALLEL_ENABLE</a:t>
            </a:r>
            <a:r>
              <a:rPr lang="ko-KR" altLang="en-US" sz="1200" b="0">
                <a:solidFill>
                  <a:schemeClr val="tx1"/>
                </a:solidFill>
              </a:rPr>
              <a:t>절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select</a:t>
            </a:r>
            <a:r>
              <a:rPr lang="ko-KR" altLang="en-US" sz="1100" b="0">
                <a:solidFill>
                  <a:schemeClr val="tx1"/>
                </a:solidFill>
              </a:rPr>
              <a:t>문에서 호출될 때 함수를 병렬로 실행할 수 있게 하는 최적화 힌트다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함수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8239125" y="150813"/>
            <a:ext cx="160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11. </a:t>
            </a:r>
            <a:r>
              <a:rPr lang="ko-KR" altLang="en-US" sz="1300">
                <a:solidFill>
                  <a:schemeClr val="tx1"/>
                </a:solidFill>
              </a:rPr>
              <a:t>프로시져</a:t>
            </a:r>
            <a:r>
              <a:rPr lang="en-US" altLang="ko-KR" sz="1300">
                <a:solidFill>
                  <a:schemeClr val="tx1"/>
                </a:solidFill>
              </a:rPr>
              <a:t>(0/0)</a:t>
            </a:r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1" name="직사각형 6"/>
          <p:cNvSpPr>
            <a:spLocks noChangeArrowheads="1"/>
          </p:cNvSpPr>
          <p:nvPr/>
        </p:nvSpPr>
        <p:spPr bwMode="auto">
          <a:xfrm>
            <a:off x="452438" y="2214563"/>
            <a:ext cx="4286250" cy="4000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/>
            <a:r>
              <a:rPr lang="ko-KR" altLang="en-US" sz="1200">
                <a:solidFill>
                  <a:schemeClr val="tx1"/>
                </a:solidFill>
              </a:rPr>
              <a:t>함수일반적 </a:t>
            </a:r>
            <a:r>
              <a:rPr lang="en-US" altLang="ko-KR" sz="1200">
                <a:solidFill>
                  <a:schemeClr val="tx1"/>
                </a:solidFill>
              </a:rPr>
              <a:t>FORMAT</a:t>
            </a:r>
          </a:p>
          <a:p>
            <a:pPr algn="l" eaLnBrk="1" hangingPunct="1"/>
            <a:r>
              <a:rPr lang="en-US" altLang="ko-KR" sz="1200" i="1"/>
              <a:t>FUNCTION [schema.]name [ parameter, ... ]</a:t>
            </a:r>
            <a:br>
              <a:rPr lang="en-US" altLang="ko-KR" sz="1200" i="1"/>
            </a:br>
            <a:r>
              <a:rPr lang="en-US" altLang="ko-KR" sz="1200" i="1"/>
              <a:t>     RETURN return_datatype</a:t>
            </a:r>
            <a:br>
              <a:rPr lang="en-US" altLang="ko-KR" sz="1200" i="1"/>
            </a:br>
            <a:r>
              <a:rPr lang="en-US" altLang="ko-KR" sz="1200" i="1"/>
              <a:t>      [AUTHID DEFINER | CURRENT_USER]</a:t>
            </a:r>
            <a:br>
              <a:rPr lang="en-US" altLang="ko-KR" sz="1200" i="1"/>
            </a:br>
            <a:r>
              <a:rPr lang="en-US" altLang="ko-KR" sz="1200" i="1"/>
              <a:t>      [DETERMINISTIC]</a:t>
            </a:r>
            <a:br>
              <a:rPr lang="en-US" altLang="ko-KR" sz="1200" i="1"/>
            </a:br>
            <a:r>
              <a:rPr lang="en-US" altLang="ko-KR" sz="1200" i="1"/>
              <a:t>      [PARALLEL ENABLE ...]</a:t>
            </a:r>
          </a:p>
          <a:p>
            <a:pPr algn="l" eaLnBrk="1" hangingPunct="1"/>
            <a:r>
              <a:rPr lang="en-US" altLang="ko-KR" sz="1200" i="1"/>
              <a:t>IS</a:t>
            </a:r>
          </a:p>
          <a:p>
            <a:pPr algn="l" eaLnBrk="1" hangingPunct="1"/>
            <a:r>
              <a:rPr lang="en-US" altLang="ko-KR" sz="1200" i="1"/>
              <a:t>      [declaration statements]</a:t>
            </a:r>
          </a:p>
          <a:p>
            <a:pPr algn="l" eaLnBrk="1" hangingPunct="1"/>
            <a:r>
              <a:rPr lang="en-US" altLang="ko-KR" sz="1200" i="1"/>
              <a:t>BEGIN</a:t>
            </a:r>
          </a:p>
          <a:p>
            <a:pPr algn="l" eaLnBrk="1" hangingPunct="1"/>
            <a:r>
              <a:rPr lang="en-US" altLang="ko-KR" sz="1200" i="1"/>
              <a:t>       executable statements</a:t>
            </a:r>
          </a:p>
          <a:p>
            <a:pPr algn="l" eaLnBrk="1" hangingPunct="1"/>
            <a:r>
              <a:rPr lang="en-US" altLang="ko-KR" sz="1200" i="1"/>
              <a:t>[ EXCEPTION</a:t>
            </a:r>
          </a:p>
          <a:p>
            <a:pPr algn="l" eaLnBrk="1" hangingPunct="1"/>
            <a:r>
              <a:rPr lang="en-US" altLang="ko-KR" sz="1200" i="1"/>
              <a:t>       exception handlers ]</a:t>
            </a:r>
          </a:p>
          <a:p>
            <a:pPr algn="l" eaLnBrk="1" hangingPunct="1"/>
            <a:r>
              <a:rPr lang="en-US" altLang="ko-KR" sz="1200" i="1"/>
              <a:t>END [name];</a:t>
            </a:r>
            <a:endParaRPr lang="ko-KR" altLang="en-US" sz="1200" i="1"/>
          </a:p>
        </p:txBody>
      </p:sp>
      <p:sp>
        <p:nvSpPr>
          <p:cNvPr id="72712" name="AutoShape 75"/>
          <p:cNvSpPr>
            <a:spLocks noChangeArrowheads="1"/>
          </p:cNvSpPr>
          <p:nvPr/>
        </p:nvSpPr>
        <p:spPr bwMode="auto">
          <a:xfrm rot="5400000">
            <a:off x="8913813" y="5661025"/>
            <a:ext cx="611188" cy="611187"/>
          </a:xfrm>
          <a:custGeom>
            <a:avLst/>
            <a:gdLst>
              <a:gd name="T0" fmla="*/ 12353212 w 21600"/>
              <a:gd name="T1" fmla="*/ 0 h 21600"/>
              <a:gd name="T2" fmla="*/ 7411616 w 21600"/>
              <a:gd name="T3" fmla="*/ 5764653 h 21600"/>
              <a:gd name="T4" fmla="*/ 0 w 21600"/>
              <a:gd name="T5" fmla="*/ 14412439 h 21600"/>
              <a:gd name="T6" fmla="*/ 7411616 w 21600"/>
              <a:gd name="T7" fmla="*/ 17293961 h 21600"/>
              <a:gd name="T8" fmla="*/ 14823203 w 21600"/>
              <a:gd name="T9" fmla="*/ 12009682 h 21600"/>
              <a:gd name="T10" fmla="*/ 17294018 w 21600"/>
              <a:gd name="T11" fmla="*/ 576465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rgbClr val="96AB94"/>
              </a:gs>
              <a:gs pos="17000">
                <a:srgbClr val="D4DEFF"/>
              </a:gs>
              <a:gs pos="47000">
                <a:srgbClr val="D4DEFF"/>
              </a:gs>
              <a:gs pos="100000">
                <a:srgbClr val="8488C4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각 요소들의 설명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PIPELINED</a:t>
            </a:r>
            <a:r>
              <a:rPr lang="ko-KR" altLang="en-US" sz="1200" b="0">
                <a:solidFill>
                  <a:schemeClr val="tx1"/>
                </a:solidFill>
              </a:rPr>
              <a:t>절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PIPE ROW </a:t>
            </a:r>
            <a:r>
              <a:rPr lang="ko-KR" altLang="en-US" sz="1100" b="0">
                <a:solidFill>
                  <a:schemeClr val="tx1"/>
                </a:solidFill>
              </a:rPr>
              <a:t>명령어를 통해 이 테이블 함수의 결과가 반복적으로 반환되어야 한다는 것을 지정한다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Declaration</a:t>
            </a:r>
            <a:r>
              <a:rPr lang="ko-KR" altLang="en-US" sz="1200" b="0">
                <a:solidFill>
                  <a:schemeClr val="tx1"/>
                </a:solidFill>
              </a:rPr>
              <a:t>구문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함수 내에서 로컬 식별자를 선언한다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어떤 선언도 하지 않으면 </a:t>
            </a:r>
            <a:r>
              <a:rPr lang="en-US" altLang="ko-KR" sz="1100" b="0">
                <a:solidFill>
                  <a:schemeClr val="tx1"/>
                </a:solidFill>
              </a:rPr>
              <a:t>IS</a:t>
            </a:r>
            <a:r>
              <a:rPr lang="ko-KR" altLang="en-US" sz="1100" b="0">
                <a:solidFill>
                  <a:schemeClr val="tx1"/>
                </a:solidFill>
              </a:rPr>
              <a:t>와 </a:t>
            </a:r>
            <a:r>
              <a:rPr lang="en-US" altLang="ko-KR" sz="1100" b="0">
                <a:solidFill>
                  <a:schemeClr val="tx1"/>
                </a:solidFill>
              </a:rPr>
              <a:t>BEGIN</a:t>
            </a:r>
            <a:r>
              <a:rPr lang="ko-KR" altLang="en-US" sz="1100" b="0">
                <a:solidFill>
                  <a:schemeClr val="tx1"/>
                </a:solidFill>
              </a:rPr>
              <a:t>문 사이에는 문장이 없게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Executable </a:t>
            </a:r>
            <a:r>
              <a:rPr lang="ko-KR" altLang="en-US" sz="1200" b="0">
                <a:solidFill>
                  <a:schemeClr val="tx1"/>
                </a:solidFill>
              </a:rPr>
              <a:t>구문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호출될 때 함수가 실행하는 문장이다</a:t>
            </a:r>
            <a:r>
              <a:rPr lang="en-US" altLang="ko-KR" sz="1100" b="0">
                <a:solidFill>
                  <a:schemeClr val="tx1"/>
                </a:solidFill>
              </a:rPr>
              <a:t>. BEGIN </a:t>
            </a:r>
            <a:r>
              <a:rPr lang="ko-KR" altLang="en-US" sz="1100" b="0">
                <a:solidFill>
                  <a:schemeClr val="tx1"/>
                </a:solidFill>
              </a:rPr>
              <a:t>이후 </a:t>
            </a:r>
            <a:r>
              <a:rPr lang="en-US" altLang="ko-KR" sz="1100" b="0">
                <a:solidFill>
                  <a:schemeClr val="tx1"/>
                </a:solidFill>
              </a:rPr>
              <a:t>END</a:t>
            </a:r>
            <a:r>
              <a:rPr lang="ko-KR" altLang="en-US" sz="1100" b="0">
                <a:solidFill>
                  <a:schemeClr val="tx1"/>
                </a:solidFill>
              </a:rPr>
              <a:t>나 </a:t>
            </a:r>
            <a:r>
              <a:rPr lang="en-US" altLang="ko-KR" sz="1100" b="0">
                <a:solidFill>
                  <a:schemeClr val="tx1"/>
                </a:solidFill>
              </a:rPr>
              <a:t>EXCEPTION </a:t>
            </a:r>
            <a:r>
              <a:rPr lang="ko-KR" altLang="en-US" sz="1100" b="0">
                <a:solidFill>
                  <a:schemeClr val="tx1"/>
                </a:solidFill>
              </a:rPr>
              <a:t>키워드 전에 최소한 하나의 실행 문장이 있어야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 i="1">
                <a:solidFill>
                  <a:schemeClr val="tx1"/>
                </a:solidFill>
              </a:rPr>
              <a:t>Exception handler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함수에 대한 예외 처리기로 선택적으로 사용될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명시적으로 예외 처리를 하지 않으면</a:t>
            </a:r>
            <a:r>
              <a:rPr lang="en-US" altLang="ko-KR" sz="1100" b="0">
                <a:solidFill>
                  <a:schemeClr val="tx1"/>
                </a:solidFill>
              </a:rPr>
              <a:t>, EXCEPTION </a:t>
            </a:r>
            <a:r>
              <a:rPr lang="ko-KR" altLang="en-US" sz="1100" b="0">
                <a:solidFill>
                  <a:schemeClr val="tx1"/>
                </a:solidFill>
              </a:rPr>
              <a:t>키워드 밖으로 빠져나와 </a:t>
            </a:r>
            <a:r>
              <a:rPr lang="en-US" altLang="ko-KR" sz="1100" b="0">
                <a:solidFill>
                  <a:schemeClr val="tx1"/>
                </a:solidFill>
              </a:rPr>
              <a:t>END </a:t>
            </a:r>
            <a:r>
              <a:rPr lang="ko-KR" altLang="en-US" sz="1100" b="0">
                <a:solidFill>
                  <a:schemeClr val="tx1"/>
                </a:solidFill>
              </a:rPr>
              <a:t>키워드로 실행절을 종료한다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함수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8239125" y="150813"/>
            <a:ext cx="160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11. </a:t>
            </a:r>
            <a:r>
              <a:rPr lang="ko-KR" altLang="en-US" sz="1300">
                <a:solidFill>
                  <a:schemeClr val="tx1"/>
                </a:solidFill>
              </a:rPr>
              <a:t>프로시져</a:t>
            </a:r>
            <a:r>
              <a:rPr lang="en-US" altLang="ko-KR" sz="1300">
                <a:solidFill>
                  <a:schemeClr val="tx1"/>
                </a:solidFill>
              </a:rPr>
              <a:t>(0/0)</a:t>
            </a: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패키지란</a:t>
            </a:r>
            <a:r>
              <a:rPr lang="en-US" altLang="ko-KR" sz="1200">
                <a:solidFill>
                  <a:schemeClr val="tx1"/>
                </a:solidFill>
              </a:rPr>
              <a:t>?</a:t>
            </a: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패키지란 </a:t>
            </a: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코드 요소의 묶음 또는 패키징을 말한다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패키지는 논리적이고 물리적으로 프로그램과 </a:t>
            </a:r>
            <a:r>
              <a:rPr lang="en-US" altLang="ko-KR" sz="1100" b="0">
                <a:solidFill>
                  <a:schemeClr val="tx1"/>
                </a:solidFill>
              </a:rPr>
              <a:t>PLSQL </a:t>
            </a:r>
            <a:r>
              <a:rPr lang="ko-KR" altLang="en-US" sz="1100" b="0">
                <a:solidFill>
                  <a:schemeClr val="tx1"/>
                </a:solidFill>
              </a:rPr>
              <a:t>요소인 커서</a:t>
            </a:r>
            <a:r>
              <a:rPr lang="en-US" altLang="ko-KR" sz="1100" b="0">
                <a:solidFill>
                  <a:schemeClr val="tx1"/>
                </a:solidFill>
              </a:rPr>
              <a:t>, TYPE, </a:t>
            </a:r>
            <a:r>
              <a:rPr lang="ko-KR" altLang="en-US" sz="1100" b="0">
                <a:solidFill>
                  <a:schemeClr val="tx1"/>
                </a:solidFill>
              </a:rPr>
              <a:t>변수들을 조직화하는 구조를 제공한다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왜 패키지인가</a:t>
            </a:r>
            <a:r>
              <a:rPr lang="en-US" altLang="ko-KR" sz="1200">
                <a:solidFill>
                  <a:schemeClr val="tx1"/>
                </a:solidFill>
              </a:rPr>
              <a:t>?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애플리케이션의 유지보수 편이성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캡슐화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리터럴과 매직 값의 열거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논리적 연관된 기능의 그룹화까지 패키기 기반 디자인과 구현은 어플리케이션의 실패 지점을 줄여주는 역할을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애플리케이션의 전체 성능 향상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패키지를 사용하면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코드의 성능을 다양한 측면에서 향상 시킬 수 있다</a:t>
            </a:r>
            <a:r>
              <a:rPr lang="en-US" altLang="ko-KR" sz="1100" b="0">
                <a:solidFill>
                  <a:schemeClr val="tx1"/>
                </a:solidFill>
              </a:rPr>
              <a:t>.(</a:t>
            </a:r>
            <a:r>
              <a:rPr lang="ko-KR" altLang="en-US" sz="1100" b="0">
                <a:solidFill>
                  <a:schemeClr val="tx1"/>
                </a:solidFill>
              </a:rPr>
              <a:t>캐쉬를 이용한 응답시간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코드의 접근을 줄임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애플리케이션과 오라클에 내재된 약점들을 해결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단점이 존재하는 기능들에 추가적인 기능을 덧붙이는 패키지를 작성하는 작업은 직관적이다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자신만의 패키지를 오라클의 기능에 덧붙여 작성이 가능하다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177800" indent="-1778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534988" indent="-1778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패키지의 사용시기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데이터 조작의 캡슐화</a:t>
            </a:r>
            <a:r>
              <a:rPr lang="en-US" altLang="ko-KR" sz="1200" b="0" i="1">
                <a:solidFill>
                  <a:schemeClr val="tx1"/>
                </a:solidFill>
              </a:rPr>
              <a:t>(</a:t>
            </a:r>
            <a:r>
              <a:rPr lang="ko-KR" altLang="en-US" sz="1200" b="0" i="1">
                <a:solidFill>
                  <a:schemeClr val="tx1"/>
                </a:solidFill>
              </a:rPr>
              <a:t>숨김</a:t>
            </a:r>
            <a:r>
              <a:rPr lang="en-US" altLang="ko-KR" sz="1200" b="0" i="1">
                <a:solidFill>
                  <a:schemeClr val="tx1"/>
                </a:solidFill>
              </a:rPr>
              <a:t>)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개발자에게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문장을 작성하게하는 대신 </a:t>
            </a:r>
            <a:r>
              <a:rPr lang="en-US" altLang="ko-KR" sz="1100" b="0">
                <a:solidFill>
                  <a:schemeClr val="tx1"/>
                </a:solidFill>
              </a:rPr>
              <a:t>SQL</a:t>
            </a:r>
            <a:r>
              <a:rPr lang="ko-KR" altLang="en-US" sz="1100" b="0">
                <a:solidFill>
                  <a:schemeClr val="tx1"/>
                </a:solidFill>
              </a:rPr>
              <a:t>문장에 대한 인터페이스를 제공한다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리터럴의 하드코딩을 피함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패키지 상수의 사용은 리터럴에 대해 명칭을 주어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이를 개별 프로그램에 하드 코딩 하지않게 도와준다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내장 기능의 사용성 증대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UTL_FILE</a:t>
            </a:r>
            <a:r>
              <a:rPr lang="ko-KR" altLang="en-US" sz="1100" b="0">
                <a:solidFill>
                  <a:schemeClr val="tx1"/>
                </a:solidFill>
              </a:rPr>
              <a:t>과 </a:t>
            </a:r>
            <a:r>
              <a:rPr lang="en-US" altLang="ko-KR" sz="1100" b="0">
                <a:solidFill>
                  <a:schemeClr val="tx1"/>
                </a:solidFill>
              </a:rPr>
              <a:t>DBMS_OUTPUT</a:t>
            </a:r>
            <a:r>
              <a:rPr lang="ko-KR" altLang="en-US" sz="1100" b="0">
                <a:solidFill>
                  <a:schemeClr val="tx1"/>
                </a:solidFill>
              </a:rPr>
              <a:t>과 같은 오라클의 몇가지 유틸리티는 부족한 점이 많다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오라클의 패키지에 자신만의 패키지를 만들어  가능한 많은 문제를 해결할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논리적으로 연관된 기능의 그룹화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특정 기능별 다수의 프로시져와 함수를 하나의 패키지로 묶는다면 코드를 찾거나 관리하는 작업을 쉽게 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 i="1">
                <a:solidFill>
                  <a:schemeClr val="tx1"/>
                </a:solidFill>
              </a:rPr>
              <a:t>세션 정적인 데이터를 캐싱하여 애플리케이션 성능을 향상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영속적인 패키지 데이터를 사용해 정적 데이터를 캐싱하여</a:t>
            </a:r>
            <a:r>
              <a:rPr lang="en-US" altLang="ko-KR" sz="1100" b="0">
                <a:solidFill>
                  <a:schemeClr val="tx1"/>
                </a:solidFill>
              </a:rPr>
              <a:t>,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차후에는 질의를 재수행하지 않게 함으로써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응답시간을 향상시킨다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패키지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8415338" y="150813"/>
            <a:ext cx="1433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12. </a:t>
            </a:r>
            <a:r>
              <a:rPr lang="ko-KR" altLang="en-US" sz="1300">
                <a:solidFill>
                  <a:schemeClr val="tx1"/>
                </a:solidFill>
              </a:rPr>
              <a:t>패키지</a:t>
            </a:r>
            <a:r>
              <a:rPr lang="en-US" altLang="ko-KR" sz="1300">
                <a:solidFill>
                  <a:schemeClr val="tx1"/>
                </a:solidFill>
              </a:rPr>
              <a:t>(1/5)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패키지 명세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패키지의 이름과 인수의 이름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데이터형을 </a:t>
            </a:r>
            <a:r>
              <a:rPr lang="en-US" altLang="ko-KR" sz="1100" b="0">
                <a:solidFill>
                  <a:schemeClr val="tx1"/>
                </a:solidFill>
              </a:rPr>
              <a:t>public</a:t>
            </a:r>
            <a:r>
              <a:rPr lang="ko-KR" altLang="en-US" sz="1100" b="0">
                <a:solidFill>
                  <a:schemeClr val="tx1"/>
                </a:solidFill>
              </a:rPr>
              <a:t>으로 선언하는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부분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패키지에 선언된 오브젝트는 패키지 어디에서나 접근 가능하다</a:t>
            </a:r>
            <a:r>
              <a:rPr lang="en-US" altLang="ko-KR" sz="1100" b="0">
                <a:solidFill>
                  <a:schemeClr val="tx1"/>
                </a:solidFill>
              </a:rPr>
              <a:t>. (</a:t>
            </a:r>
            <a:r>
              <a:rPr lang="ko-KR" altLang="en-US" sz="1100" b="0">
                <a:solidFill>
                  <a:schemeClr val="tx1"/>
                </a:solidFill>
              </a:rPr>
              <a:t>패키지에 대해 전역적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응용 프로그램이 스토어드 서브 프로그램을 실행해야 하는 모든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정보는 패키지 명세에 들어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즉</a:t>
            </a:r>
            <a:r>
              <a:rPr lang="en-US" altLang="ko-KR" sz="1100" b="0">
                <a:solidFill>
                  <a:schemeClr val="tx1"/>
                </a:solidFill>
              </a:rPr>
              <a:t>, </a:t>
            </a:r>
            <a:r>
              <a:rPr lang="ko-KR" altLang="en-US" sz="1100" b="0">
                <a:solidFill>
                  <a:schemeClr val="tx1"/>
                </a:solidFill>
              </a:rPr>
              <a:t>패키지 내에 어떤 오브젝트들이 있는지 미리 이름과 형식을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알리는 것임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패키지 명세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367713" y="150813"/>
            <a:ext cx="14811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12. </a:t>
            </a:r>
            <a:r>
              <a:rPr lang="ko-KR" altLang="en-US" sz="1300">
                <a:solidFill>
                  <a:schemeClr val="tx1"/>
                </a:solidFill>
              </a:rPr>
              <a:t>패키지 </a:t>
            </a:r>
            <a:r>
              <a:rPr lang="en-US" altLang="ko-KR" sz="1300">
                <a:solidFill>
                  <a:schemeClr val="tx1"/>
                </a:solidFill>
              </a:rPr>
              <a:t>(2/5)</a:t>
            </a:r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2" name="Rectangle 16"/>
          <p:cNvSpPr>
            <a:spLocks noChangeArrowheads="1"/>
          </p:cNvSpPr>
          <p:nvPr/>
        </p:nvSpPr>
        <p:spPr bwMode="auto">
          <a:xfrm>
            <a:off x="560388" y="4076700"/>
            <a:ext cx="4032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AUTHID : </a:t>
            </a:r>
            <a:r>
              <a:rPr lang="ko-KR" altLang="en-US" sz="1100" b="0">
                <a:solidFill>
                  <a:schemeClr val="tx1"/>
                </a:solidFill>
              </a:rPr>
              <a:t>패키지 실행시 호출할 권한의 유형</a:t>
            </a: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CURRENT_USER : </a:t>
            </a:r>
            <a:r>
              <a:rPr lang="ko-KR" altLang="en-US" sz="1100" b="0">
                <a:solidFill>
                  <a:schemeClr val="tx1"/>
                </a:solidFill>
              </a:rPr>
              <a:t>현재 사용자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호출자</a:t>
            </a:r>
            <a:r>
              <a:rPr lang="en-US" altLang="ko-KR" sz="1100" b="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DEFINER : </a:t>
            </a:r>
            <a:r>
              <a:rPr lang="ko-KR" altLang="en-US" sz="1100" b="0">
                <a:solidFill>
                  <a:schemeClr val="tx1"/>
                </a:solidFill>
              </a:rPr>
              <a:t>생성자</a:t>
            </a:r>
          </a:p>
          <a:p>
            <a:pPr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패키지 본문 오브젝트 선언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패키지에서 생성될 오브젝트의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                                          목록을 적는 부분</a:t>
            </a: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560388" y="1587500"/>
            <a:ext cx="4032250" cy="21510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en-US" altLang="ko-KR" sz="1200" i="1"/>
              <a:t>CREATE [OR REPLACE] PACKAGE </a:t>
            </a:r>
            <a:r>
              <a:rPr lang="ko-KR" altLang="en-US" sz="1200" i="1"/>
              <a:t>패키지이름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endParaRPr lang="ko-KR" altLang="en-US" sz="1200" i="1"/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en-US" altLang="ko-KR" sz="1200" i="1"/>
              <a:t>[AUTHID {CURRENT_USER | DEFINER} {IS | AS}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endParaRPr lang="en-US" altLang="ko-KR" sz="1200" i="1"/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en-US" altLang="ko-KR" sz="1200" i="1"/>
              <a:t>[</a:t>
            </a:r>
            <a:r>
              <a:rPr lang="ko-KR" altLang="en-US" sz="1200" i="1"/>
              <a:t>패키지 본문 오브젝트 선언</a:t>
            </a:r>
            <a:r>
              <a:rPr lang="en-US" altLang="ko-KR" sz="1200" i="1"/>
              <a:t>]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endParaRPr lang="en-US" altLang="ko-KR" sz="1200" i="1"/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en-US" altLang="ko-KR" sz="1200" i="1"/>
              <a:t>END </a:t>
            </a:r>
            <a:r>
              <a:rPr lang="ko-KR" altLang="en-US" sz="1200" i="1"/>
              <a:t>패키지이름</a:t>
            </a:r>
            <a:r>
              <a:rPr lang="en-US" altLang="ko-KR" sz="1200" i="1"/>
              <a:t>;</a:t>
            </a:r>
          </a:p>
          <a:p>
            <a:pPr marL="534988" lvl="2"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ü"/>
              <a:tabLst>
                <a:tab pos="1079500" algn="l"/>
              </a:tabLst>
              <a:defRPr/>
            </a:pPr>
            <a:endParaRPr lang="ko-KR" altLang="en-US" sz="1200" i="1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560388" y="930275"/>
            <a:ext cx="4032250" cy="6572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179388" lvl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0" algn="l"/>
              </a:tabLst>
              <a:defRPr/>
            </a:pPr>
            <a:r>
              <a:rPr lang="en-US" altLang="ko-KR" sz="1600">
                <a:solidFill>
                  <a:schemeClr val="tx1"/>
                </a:solidFill>
              </a:rPr>
              <a:t>Package </a:t>
            </a:r>
            <a:r>
              <a:rPr lang="ko-KR" altLang="en-US" sz="1600">
                <a:solidFill>
                  <a:schemeClr val="tx1"/>
                </a:solidFill>
              </a:rPr>
              <a:t>명세 문법</a:t>
            </a:r>
          </a:p>
        </p:txBody>
      </p:sp>
      <p:sp>
        <p:nvSpPr>
          <p:cNvPr id="75785" name="Line 22"/>
          <p:cNvSpPr>
            <a:spLocks noChangeShapeType="1"/>
          </p:cNvSpPr>
          <p:nvPr/>
        </p:nvSpPr>
        <p:spPr bwMode="auto">
          <a:xfrm>
            <a:off x="560388" y="930275"/>
            <a:ext cx="403225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6" name="Line 23"/>
          <p:cNvSpPr>
            <a:spLocks noChangeShapeType="1"/>
          </p:cNvSpPr>
          <p:nvPr/>
        </p:nvSpPr>
        <p:spPr bwMode="auto">
          <a:xfrm>
            <a:off x="560388" y="1587500"/>
            <a:ext cx="4032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7" name="Line 24"/>
          <p:cNvSpPr>
            <a:spLocks noChangeShapeType="1"/>
          </p:cNvSpPr>
          <p:nvPr/>
        </p:nvSpPr>
        <p:spPr bwMode="auto">
          <a:xfrm>
            <a:off x="560388" y="3738563"/>
            <a:ext cx="403225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60388" y="930275"/>
            <a:ext cx="0" cy="28082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9" name="Line 27"/>
          <p:cNvSpPr>
            <a:spLocks noChangeShapeType="1"/>
          </p:cNvSpPr>
          <p:nvPr/>
        </p:nvSpPr>
        <p:spPr bwMode="auto">
          <a:xfrm>
            <a:off x="4592638" y="930275"/>
            <a:ext cx="0" cy="28082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*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저자의 충고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778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600">
                <a:solidFill>
                  <a:schemeClr val="tx1"/>
                </a:solidFill>
              </a:rPr>
              <a:t>3. </a:t>
            </a:r>
            <a:r>
              <a:rPr lang="ko-KR" altLang="en-US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때로는 창조적</a:t>
            </a:r>
            <a:r>
              <a:rPr lang="en-US" altLang="ko-KR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때로는 급진적인 접근 방식을 취하라</a:t>
            </a:r>
            <a:r>
              <a:rPr lang="en-US" altLang="ko-KR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인간은 습관의 산물이기 때문에 생활하는 모든 면에서 틀에 박히기 쉽다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여러분들은 얼마 동안은 코드 작성법을 배운다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그리고 나선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제품엔 어느정도 제한점이 있다고 생각해 버리고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단지 불가능할꺼라는 것을 </a:t>
            </a:r>
            <a:r>
              <a:rPr lang="en-US" altLang="ko-KR" sz="1200" b="0">
                <a:solidFill>
                  <a:schemeClr val="tx1"/>
                </a:solidFill>
              </a:rPr>
              <a:t>‘</a:t>
            </a:r>
            <a:r>
              <a:rPr lang="ko-KR" altLang="en-US" sz="1200" b="0" i="1">
                <a:solidFill>
                  <a:schemeClr val="tx1"/>
                </a:solidFill>
              </a:rPr>
              <a:t>알고 있다</a:t>
            </a:r>
            <a:r>
              <a:rPr lang="en-US" altLang="ko-KR" sz="1200" b="0">
                <a:solidFill>
                  <a:schemeClr val="tx1"/>
                </a:solidFill>
              </a:rPr>
              <a:t>’ </a:t>
            </a:r>
            <a:r>
              <a:rPr lang="ko-KR" altLang="en-US" sz="1200" b="0">
                <a:solidFill>
                  <a:schemeClr val="tx1"/>
                </a:solidFill>
              </a:rPr>
              <a:t>는 이유만으로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심각하게 </a:t>
            </a: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고려해 보지도 않고 해결 방법을 외면해 버린다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200" b="0">
                <a:solidFill>
                  <a:schemeClr val="tx1"/>
                </a:solidFill>
              </a:rPr>
              <a:t>개발자들은 종종 편견에 사로잡히게 되고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그 편견들은 대부분 긍정적이지 않다</a:t>
            </a:r>
            <a:r>
              <a:rPr lang="en-US" altLang="ko-KR" sz="1200" b="0">
                <a:solidFill>
                  <a:schemeClr val="tx1"/>
                </a:solidFill>
              </a:rPr>
              <a:t>!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“ </a:t>
            </a:r>
            <a:r>
              <a:rPr lang="ko-KR" altLang="en-US" sz="1200" b="0"/>
              <a:t>그것을 구현하는 일은 매우 어려운 일입니다</a:t>
            </a:r>
            <a:r>
              <a:rPr lang="en-US" altLang="ko-KR" sz="1200" b="0"/>
              <a:t>.</a:t>
            </a:r>
            <a:r>
              <a:rPr lang="en-US" altLang="ko-KR" sz="1200" b="0">
                <a:solidFill>
                  <a:schemeClr val="tx1"/>
                </a:solidFill>
              </a:rPr>
              <a:t> ”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“ </a:t>
            </a:r>
            <a:r>
              <a:rPr lang="ko-KR" altLang="en-US" sz="1200" b="0"/>
              <a:t>고객이 원하는 방식으론 처리가 불가능합니다</a:t>
            </a:r>
            <a:r>
              <a:rPr lang="en-US" altLang="ko-KR" sz="1200" b="0"/>
              <a:t>. </a:t>
            </a:r>
            <a:r>
              <a:rPr lang="ko-KR" altLang="en-US" sz="1200" b="0"/>
              <a:t>아마 다음 버전에서나 지원할 꺼 같네요</a:t>
            </a:r>
            <a:r>
              <a:rPr lang="en-US" altLang="ko-KR" sz="1200" b="0"/>
              <a:t>~</a:t>
            </a:r>
            <a:r>
              <a:rPr lang="en-US" altLang="ko-KR" sz="1200" b="0">
                <a:solidFill>
                  <a:schemeClr val="tx1"/>
                </a:solidFill>
              </a:rPr>
              <a:t> ”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“ </a:t>
            </a:r>
            <a:r>
              <a:rPr lang="en-US" altLang="ko-KR" sz="1200" b="0"/>
              <a:t>X</a:t>
            </a:r>
            <a:r>
              <a:rPr lang="ko-KR" altLang="en-US" sz="1200" b="0"/>
              <a:t>나 </a:t>
            </a:r>
            <a:r>
              <a:rPr lang="en-US" altLang="ko-KR" sz="1200" b="0"/>
              <a:t>Y </a:t>
            </a:r>
            <a:r>
              <a:rPr lang="ko-KR" altLang="en-US" sz="1200" b="0"/>
              <a:t>제품을 썻다면 이번 일이 매우 순탄했을 껍니다</a:t>
            </a:r>
            <a:r>
              <a:rPr lang="en-US" altLang="ko-KR" sz="1200" b="0"/>
              <a:t>. </a:t>
            </a:r>
            <a:r>
              <a:rPr lang="ko-KR" altLang="en-US" sz="1200" b="0"/>
              <a:t>왜 하필 </a:t>
            </a:r>
            <a:r>
              <a:rPr lang="en-US" altLang="ko-KR" sz="1200" b="0"/>
              <a:t>Z</a:t>
            </a:r>
            <a:r>
              <a:rPr lang="ko-KR" altLang="en-US" sz="1200" b="0"/>
              <a:t>제품을 써서 모든 일이 힘듭니다</a:t>
            </a:r>
            <a:r>
              <a:rPr lang="en-US" altLang="ko-KR" sz="1200" b="0"/>
              <a:t>~</a:t>
            </a:r>
            <a:r>
              <a:rPr lang="en-US" altLang="ko-KR" sz="1200" b="0">
                <a:solidFill>
                  <a:schemeClr val="tx1"/>
                </a:solidFill>
              </a:rPr>
              <a:t> “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실제로는 대부분 프로그램은 고객이 원하는 대로 구현이 가능하다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문제에 정면으로 달려 들고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변명꺼리를 만들지 않고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해결책을 강구해보는 자세</a:t>
            </a:r>
            <a:r>
              <a:rPr lang="en-US" altLang="ko-KR" sz="1200" b="0">
                <a:solidFill>
                  <a:schemeClr val="tx1"/>
                </a:solidFill>
              </a:rPr>
              <a:t>!! </a:t>
            </a:r>
            <a:r>
              <a:rPr lang="ko-KR" altLang="en-US" sz="1200" b="0">
                <a:solidFill>
                  <a:schemeClr val="tx1"/>
                </a:solidFill>
              </a:rPr>
              <a:t>그게 정답이다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굳어진 관점을 깨부수고</a:t>
            </a:r>
            <a:r>
              <a:rPr lang="en-US" altLang="ko-KR" sz="1400" i="1">
                <a:solidFill>
                  <a:schemeClr val="tx1"/>
                </a:solidFill>
              </a:rPr>
              <a:t>, </a:t>
            </a:r>
            <a:r>
              <a:rPr lang="ko-KR" altLang="en-US" sz="1400" i="1">
                <a:solidFill>
                  <a:schemeClr val="tx1"/>
                </a:solidFill>
              </a:rPr>
              <a:t>세상을 </a:t>
            </a:r>
            <a:r>
              <a:rPr lang="en-US" altLang="ko-KR" sz="1400" i="1">
                <a:solidFill>
                  <a:schemeClr val="tx1"/>
                </a:solidFill>
              </a:rPr>
              <a:t>(</a:t>
            </a:r>
            <a:r>
              <a:rPr lang="ko-KR" altLang="en-US" sz="1400" i="1">
                <a:solidFill>
                  <a:schemeClr val="tx1"/>
                </a:solidFill>
              </a:rPr>
              <a:t>여러분의 작은 공간</a:t>
            </a:r>
            <a:r>
              <a:rPr lang="en-US" altLang="ko-KR" sz="1400" i="1">
                <a:solidFill>
                  <a:schemeClr val="tx1"/>
                </a:solidFill>
              </a:rPr>
              <a:t>)</a:t>
            </a:r>
            <a:r>
              <a:rPr lang="ko-KR" altLang="en-US" sz="1400" i="1">
                <a:solidFill>
                  <a:schemeClr val="tx1"/>
                </a:solidFill>
              </a:rPr>
              <a:t>을 새로운 눈으로 봐라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  <a:r>
              <a:rPr lang="en-US" altLang="ko-KR" sz="1400" b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길들여진 프로그래밍 습관을 다시 창조적으로 생각해보기를 충고한다</a:t>
            </a:r>
            <a:r>
              <a:rPr lang="en-US" altLang="ko-KR" sz="1200" b="0">
                <a:solidFill>
                  <a:schemeClr val="tx1"/>
                </a:solidFill>
              </a:rPr>
              <a:t>.) 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400" i="1">
                <a:solidFill>
                  <a:schemeClr val="tx1"/>
                </a:solidFill>
              </a:rPr>
              <a:t>뭔가 새로운 것을 시도하길 바란다</a:t>
            </a:r>
            <a:r>
              <a:rPr lang="en-US" altLang="ko-KR" sz="1400" i="1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ko-KR" sz="1200" b="0">
                <a:solidFill>
                  <a:schemeClr val="tx1"/>
                </a:solidFill>
              </a:rPr>
              <a:t>	(</a:t>
            </a:r>
            <a:r>
              <a:rPr lang="ko-KR" altLang="en-US" sz="1200" b="0">
                <a:solidFill>
                  <a:schemeClr val="tx1"/>
                </a:solidFill>
              </a:rPr>
              <a:t>표준에서 벗어난 방법은 실험을 해봐라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결국 문제해결사로 써 얼마나 많이 배우고 성장하는지 깜짝 놀랄 것이다</a:t>
            </a:r>
            <a:r>
              <a:rPr lang="en-US" altLang="ko-KR" sz="1200" b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640763" y="150813"/>
            <a:ext cx="1208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1. </a:t>
            </a:r>
            <a:r>
              <a:rPr lang="ko-KR" altLang="en-US" sz="1400">
                <a:solidFill>
                  <a:schemeClr val="tx1"/>
                </a:solidFill>
                <a:ea typeface="휴먼엑스포" panose="02030504000101010101" pitchFamily="18" charset="-127"/>
              </a:rPr>
              <a:t>개요</a:t>
            </a:r>
            <a:r>
              <a:rPr lang="en-US" altLang="ko-KR" sz="1300">
                <a:solidFill>
                  <a:schemeClr val="tx1"/>
                </a:solidFill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패키지 명세</a:t>
            </a:r>
            <a:br>
              <a:rPr lang="ko-KR" altLang="en-US" sz="1200">
                <a:solidFill>
                  <a:schemeClr val="tx1"/>
                </a:solidFill>
              </a:rPr>
            </a:b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패키지 명세를 선언하였으면 패키지 본문 </a:t>
            </a:r>
            <a:r>
              <a:rPr lang="en-US" altLang="ko-KR" sz="1100" b="0">
                <a:solidFill>
                  <a:schemeClr val="tx1"/>
                </a:solidFill>
              </a:rPr>
              <a:t>(</a:t>
            </a:r>
            <a:r>
              <a:rPr lang="ko-KR" altLang="en-US" sz="1100" b="0">
                <a:solidFill>
                  <a:schemeClr val="tx1"/>
                </a:solidFill>
              </a:rPr>
              <a:t>바디</a:t>
            </a:r>
            <a:r>
              <a:rPr lang="en-US" altLang="ko-KR" sz="1100" b="0">
                <a:solidFill>
                  <a:schemeClr val="tx1"/>
                </a:solidFill>
              </a:rPr>
              <a:t>) </a:t>
            </a:r>
            <a:r>
              <a:rPr lang="ko-KR" altLang="en-US" sz="1100" b="0">
                <a:solidFill>
                  <a:schemeClr val="tx1"/>
                </a:solidFill>
              </a:rPr>
              <a:t>부를 꼭 만들어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  주어야 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/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buFontTx/>
              <a:buChar char="•"/>
            </a:pPr>
            <a:r>
              <a:rPr lang="en-US" altLang="ko-KR" sz="1100" b="0">
                <a:solidFill>
                  <a:schemeClr val="tx1"/>
                </a:solidFill>
              </a:rPr>
              <a:t> </a:t>
            </a:r>
            <a:r>
              <a:rPr lang="ko-KR" altLang="en-US" sz="1100" b="0">
                <a:solidFill>
                  <a:schemeClr val="tx1"/>
                </a:solidFill>
              </a:rPr>
              <a:t>패키지 본문부를 만들지 않고 패키지에 접근하거나 실행하면 </a:t>
            </a:r>
            <a:br>
              <a:rPr lang="ko-KR" altLang="en-US" sz="1100" b="0">
                <a:solidFill>
                  <a:schemeClr val="tx1"/>
                </a:solidFill>
              </a:rPr>
            </a:br>
            <a:r>
              <a:rPr lang="ko-KR" altLang="en-US" sz="1100" b="0">
                <a:solidFill>
                  <a:schemeClr val="tx1"/>
                </a:solidFill>
              </a:rPr>
              <a:t>   아래와 같은 오류 메시지를 볼 수 있다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패키지 명세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367713" y="150813"/>
            <a:ext cx="14811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12. </a:t>
            </a:r>
            <a:r>
              <a:rPr lang="ko-KR" altLang="en-US" sz="1300">
                <a:solidFill>
                  <a:schemeClr val="tx1"/>
                </a:solidFill>
              </a:rPr>
              <a:t>패키지 </a:t>
            </a:r>
            <a:r>
              <a:rPr lang="en-US" altLang="ko-KR" sz="1300">
                <a:solidFill>
                  <a:schemeClr val="tx1"/>
                </a:solidFill>
              </a:rPr>
              <a:t>(3/5)</a:t>
            </a:r>
          </a:p>
        </p:txBody>
      </p:sp>
      <p:sp>
        <p:nvSpPr>
          <p:cNvPr id="76805" name="Rectangle 16"/>
          <p:cNvSpPr>
            <a:spLocks noChangeArrowheads="1"/>
          </p:cNvSpPr>
          <p:nvPr/>
        </p:nvSpPr>
        <p:spPr bwMode="auto">
          <a:xfrm>
            <a:off x="415925" y="3429000"/>
            <a:ext cx="43926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본 예제의 패키지는 아래의 두개의 프로시져를 가지고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/>
            </a:r>
            <a:br>
              <a:rPr lang="en-US" altLang="ko-KR" sz="1100" b="0">
                <a:solidFill>
                  <a:schemeClr val="tx1"/>
                </a:solidFill>
              </a:rPr>
            </a:br>
            <a:r>
              <a:rPr lang="en-US" altLang="ko-KR" sz="1100" b="0">
                <a:solidFill>
                  <a:schemeClr val="tx1"/>
                </a:solidFill>
              </a:rPr>
              <a:t>     </a:t>
            </a:r>
            <a:r>
              <a:rPr lang="en-US" altLang="ko-KR" sz="1200" i="1">
                <a:solidFill>
                  <a:schemeClr val="tx1"/>
                </a:solidFill>
              </a:rPr>
              <a:t>ALL_EMP_INFO</a:t>
            </a:r>
            <a:r>
              <a:rPr lang="en-US" altLang="ko-KR" sz="1200">
                <a:solidFill>
                  <a:schemeClr val="tx1"/>
                </a:solidFill>
              </a:rPr>
              <a:t> [ </a:t>
            </a:r>
            <a:r>
              <a:rPr lang="ko-KR" altLang="en-US" sz="1200">
                <a:solidFill>
                  <a:schemeClr val="tx1"/>
                </a:solidFill>
              </a:rPr>
              <a:t>모든 사원 정보 조회 </a:t>
            </a:r>
            <a:r>
              <a:rPr lang="en-US" altLang="ko-KR" sz="1200">
                <a:solidFill>
                  <a:schemeClr val="tx1"/>
                </a:solidFill>
              </a:rPr>
              <a:t>]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en-US" altLang="ko-KR" sz="1200" i="1">
                <a:solidFill>
                  <a:schemeClr val="tx1"/>
                </a:solidFill>
              </a:rPr>
              <a:t> DEPT_SAL_INFO</a:t>
            </a:r>
            <a:r>
              <a:rPr lang="en-US" altLang="ko-KR" sz="1200">
                <a:solidFill>
                  <a:schemeClr val="tx1"/>
                </a:solidFill>
              </a:rPr>
              <a:t> [ </a:t>
            </a:r>
            <a:r>
              <a:rPr lang="ko-KR" altLang="en-US" sz="1200">
                <a:solidFill>
                  <a:schemeClr val="tx1"/>
                </a:solidFill>
              </a:rPr>
              <a:t>특정 부서의 급여 정보 조회 </a:t>
            </a:r>
            <a:r>
              <a:rPr lang="en-US" altLang="ko-KR" sz="1200">
                <a:solidFill>
                  <a:schemeClr val="tx1"/>
                </a:solidFill>
              </a:rPr>
              <a:t>]</a:t>
            </a:r>
          </a:p>
          <a:p>
            <a:pPr algn="l" eaLnBrk="1" hangingPunct="1">
              <a:buFontTx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 패키지에 속할 각각의 프로시져의 명세 정보만 선언해 주면 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6806" name="Picture 1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6975"/>
            <a:ext cx="475297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1"/>
                </a:solidFill>
              </a:rPr>
              <a:t>PACKAGE </a:t>
            </a:r>
            <a:r>
              <a:rPr lang="ko-KR" altLang="en-US" sz="2000">
                <a:solidFill>
                  <a:schemeClr val="tx1"/>
                </a:solidFill>
              </a:rPr>
              <a:t>명세 예제</a:t>
            </a:r>
          </a:p>
        </p:txBody>
      </p:sp>
      <p:pic>
        <p:nvPicPr>
          <p:cNvPr id="76808" name="Picture 16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3213100"/>
            <a:ext cx="4465638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628650" indent="-9366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패키지 서브 프로그램 호출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사용자가 서브 프로그램에 대한 실행 권한을 가지고 있는지 확인 한다.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Dictionary View에서 프로시저가 VALID 상태인지 확인 한다. INVALID 라면 실행 전에 자동으로 재 컴파일 한다.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패키지의 서브 프로그램을 실행 한다.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점(.)으로 패키지와 서브 프로그램을 구분하여 사용한다.</a:t>
            </a:r>
            <a:br>
              <a:rPr lang="en-US" altLang="ko-KR" sz="1200" b="0">
                <a:solidFill>
                  <a:schemeClr val="tx1"/>
                </a:solidFill>
              </a:rPr>
            </a:br>
            <a:endParaRPr lang="en-US" altLang="ko-KR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200" b="0" i="1">
                <a:solidFill>
                  <a:schemeClr val="tx1"/>
                </a:solidFill>
              </a:rPr>
              <a:t> </a:t>
            </a:r>
            <a:r>
              <a:rPr lang="en-US" altLang="ko-KR" sz="1400" i="1">
                <a:solidFill>
                  <a:schemeClr val="tx1"/>
                </a:solidFill>
              </a:rPr>
              <a:t>패키지.형 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400" i="1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400" i="1">
                <a:solidFill>
                  <a:schemeClr val="tx1"/>
                </a:solidFill>
              </a:rPr>
              <a:t> 패키지.오브젝트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1400" i="1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400" i="1">
                <a:solidFill>
                  <a:schemeClr val="tx1"/>
                </a:solidFill>
              </a:rPr>
              <a:t> 패키지.서브프로그램</a:t>
            </a:r>
            <a:endParaRPr lang="ko-KR" altLang="ko-KR" sz="1400" i="1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패키지 본문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367713" y="150813"/>
            <a:ext cx="14811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12. </a:t>
            </a:r>
            <a:r>
              <a:rPr lang="ko-KR" altLang="en-US" sz="1300">
                <a:solidFill>
                  <a:schemeClr val="tx1"/>
                </a:solidFill>
              </a:rPr>
              <a:t>패키지 </a:t>
            </a:r>
            <a:r>
              <a:rPr lang="en-US" altLang="ko-KR" sz="1300">
                <a:solidFill>
                  <a:schemeClr val="tx1"/>
                </a:solidFill>
              </a:rPr>
              <a:t>(4/5)</a:t>
            </a:r>
          </a:p>
        </p:txBody>
      </p:sp>
      <p:sp>
        <p:nvSpPr>
          <p:cNvPr id="77829" name="Rectangle 16"/>
          <p:cNvSpPr>
            <a:spLocks noChangeArrowheads="1"/>
          </p:cNvSpPr>
          <p:nvPr/>
        </p:nvSpPr>
        <p:spPr bwMode="auto">
          <a:xfrm>
            <a:off x="560388" y="3789363"/>
            <a:ext cx="40322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273050" indent="-93663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패키지 본문</a:t>
            </a:r>
            <a:br>
              <a:rPr lang="ko-KR" altLang="en-US" sz="1200">
                <a:solidFill>
                  <a:schemeClr val="tx1"/>
                </a:solidFill>
              </a:rPr>
            </a:b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패키지 본문은 패키지에서 선언된 부분의 실행을 정의한다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  <a:br>
              <a:rPr lang="en-US" altLang="ko-KR" sz="1100" b="0">
                <a:solidFill>
                  <a:schemeClr val="tx1"/>
                </a:solidFill>
              </a:rPr>
            </a:br>
            <a:endParaRPr lang="en-US" altLang="ko-KR" sz="1100" b="0">
              <a:solidFill>
                <a:schemeClr val="tx1"/>
              </a:solidFill>
            </a:endParaRPr>
          </a:p>
          <a:p>
            <a:pPr lvl="1" algn="l" eaLnBrk="1" hangingPunct="1">
              <a:buFontTx/>
              <a:buChar char="•"/>
            </a:pPr>
            <a:r>
              <a:rPr lang="ko-KR" altLang="en-US" sz="1100" b="0">
                <a:solidFill>
                  <a:schemeClr val="tx1"/>
                </a:solidFill>
              </a:rPr>
              <a:t>실재 프로시져나 함수의 내용에 해당하는 부분이 온다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7830" name="Group 14"/>
          <p:cNvGrpSpPr>
            <a:grpSpLocks/>
          </p:cNvGrpSpPr>
          <p:nvPr/>
        </p:nvGrpSpPr>
        <p:grpSpPr bwMode="auto">
          <a:xfrm>
            <a:off x="560388" y="703263"/>
            <a:ext cx="4032250" cy="3003550"/>
            <a:chOff x="353" y="586"/>
            <a:chExt cx="2540" cy="1892"/>
          </a:xfrm>
        </p:grpSpPr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53" y="1000"/>
              <a:ext cx="2540" cy="147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200" i="1"/>
                <a:t>CREATE [OR REPLACE] PACKAGE BODY 패키지이름</a:t>
              </a:r>
              <a:br>
                <a:rPr lang="en-US" altLang="ko-KR" sz="1200" i="1"/>
              </a:br>
              <a:r>
                <a:rPr lang="en-US" altLang="ko-KR" sz="1200" i="1"/>
                <a:t> {IS | AS}</a:t>
              </a:r>
              <a:br>
                <a:rPr lang="en-US" altLang="ko-KR" sz="1200" i="1"/>
              </a:br>
              <a:endParaRPr lang="en-US" altLang="ko-KR" sz="1200" i="1"/>
            </a:p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200" i="1"/>
                <a:t>   [패키지 본문 오브젝트 선언]</a:t>
              </a:r>
              <a:br>
                <a:rPr lang="en-US" altLang="ko-KR" sz="1200" i="1"/>
              </a:br>
              <a:endParaRPr lang="en-US" altLang="ko-KR" sz="1200" i="1"/>
            </a:p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200" i="1"/>
                <a:t>BEGIN</a:t>
              </a:r>
              <a:br>
                <a:rPr lang="en-US" altLang="ko-KR" sz="1200" i="1"/>
              </a:br>
              <a:endParaRPr lang="en-US" altLang="ko-KR" sz="1200" i="1"/>
            </a:p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200" i="1"/>
                <a:t>   프로그램문장</a:t>
              </a:r>
              <a:br>
                <a:rPr lang="en-US" altLang="ko-KR" sz="1200" i="1"/>
              </a:br>
              <a:endParaRPr lang="en-US" altLang="ko-KR" sz="1200" i="1"/>
            </a:p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200" i="1"/>
                <a:t>END 패키지이름;</a:t>
              </a:r>
              <a:endParaRPr lang="ko-KR" altLang="en-US" sz="1200" i="1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53" y="586"/>
              <a:ext cx="2540" cy="41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179388" lvl="1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en-US" altLang="ko-KR" sz="1600">
                  <a:solidFill>
                    <a:schemeClr val="tx1"/>
                  </a:solidFill>
                </a:rPr>
                <a:t>Package </a:t>
              </a:r>
              <a:r>
                <a:rPr lang="ko-KR" altLang="en-US" sz="1600">
                  <a:solidFill>
                    <a:schemeClr val="tx1"/>
                  </a:solidFill>
                </a:rPr>
                <a:t>본문 문법</a:t>
              </a:r>
            </a:p>
          </p:txBody>
        </p:sp>
        <p:sp>
          <p:nvSpPr>
            <p:cNvPr id="77833" name="Line 22"/>
            <p:cNvSpPr>
              <a:spLocks noChangeShapeType="1"/>
            </p:cNvSpPr>
            <p:nvPr/>
          </p:nvSpPr>
          <p:spPr bwMode="auto">
            <a:xfrm>
              <a:off x="353" y="586"/>
              <a:ext cx="25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34" name="Line 23"/>
            <p:cNvSpPr>
              <a:spLocks noChangeShapeType="1"/>
            </p:cNvSpPr>
            <p:nvPr/>
          </p:nvSpPr>
          <p:spPr bwMode="auto">
            <a:xfrm>
              <a:off x="353" y="1000"/>
              <a:ext cx="2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35" name="Line 25"/>
            <p:cNvSpPr>
              <a:spLocks noChangeShapeType="1"/>
            </p:cNvSpPr>
            <p:nvPr/>
          </p:nvSpPr>
          <p:spPr bwMode="auto">
            <a:xfrm>
              <a:off x="353" y="586"/>
              <a:ext cx="0" cy="176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36" name="Line 27"/>
            <p:cNvSpPr>
              <a:spLocks noChangeShapeType="1"/>
            </p:cNvSpPr>
            <p:nvPr/>
          </p:nvSpPr>
          <p:spPr bwMode="auto">
            <a:xfrm>
              <a:off x="2893" y="586"/>
              <a:ext cx="0" cy="176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패키지  실행 결과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100" b="0">
              <a:solidFill>
                <a:schemeClr val="tx1"/>
              </a:solidFill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패키지 본문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367713" y="150813"/>
            <a:ext cx="14811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12. </a:t>
            </a:r>
            <a:r>
              <a:rPr lang="ko-KR" altLang="en-US" sz="1300">
                <a:solidFill>
                  <a:schemeClr val="tx1"/>
                </a:solidFill>
              </a:rPr>
              <a:t>패키지 </a:t>
            </a:r>
            <a:r>
              <a:rPr lang="en-US" altLang="ko-KR" sz="1300">
                <a:solidFill>
                  <a:schemeClr val="tx1"/>
                </a:solidFill>
              </a:rPr>
              <a:t>(5/5)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0025" y="692150"/>
            <a:ext cx="47529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1"/>
                </a:solidFill>
              </a:rPr>
              <a:t>PACKAGE </a:t>
            </a:r>
            <a:r>
              <a:rPr lang="ko-KR" altLang="en-US" sz="2000">
                <a:solidFill>
                  <a:schemeClr val="tx1"/>
                </a:solidFill>
              </a:rPr>
              <a:t>본문 예제</a:t>
            </a:r>
          </a:p>
        </p:txBody>
      </p:sp>
      <p:pic>
        <p:nvPicPr>
          <p:cNvPr id="78854" name="Picture 9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2213"/>
            <a:ext cx="4752975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855" name="Group 14"/>
          <p:cNvGrpSpPr>
            <a:grpSpLocks/>
          </p:cNvGrpSpPr>
          <p:nvPr/>
        </p:nvGrpSpPr>
        <p:grpSpPr bwMode="auto">
          <a:xfrm>
            <a:off x="5240338" y="1125538"/>
            <a:ext cx="3062287" cy="5111750"/>
            <a:chOff x="3256" y="618"/>
            <a:chExt cx="1929" cy="3220"/>
          </a:xfrm>
        </p:grpSpPr>
        <p:grpSp>
          <p:nvGrpSpPr>
            <p:cNvPr id="78856" name="Group 12"/>
            <p:cNvGrpSpPr>
              <a:grpSpLocks/>
            </p:cNvGrpSpPr>
            <p:nvPr/>
          </p:nvGrpSpPr>
          <p:grpSpPr bwMode="auto">
            <a:xfrm>
              <a:off x="3280" y="663"/>
              <a:ext cx="1905" cy="3164"/>
              <a:chOff x="3280" y="663"/>
              <a:chExt cx="1905" cy="3164"/>
            </a:xfrm>
          </p:grpSpPr>
          <p:pic>
            <p:nvPicPr>
              <p:cNvPr id="78858" name="Picture 10" descr="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42"/>
              <a:stretch>
                <a:fillRect/>
              </a:stretch>
            </p:blipFill>
            <p:spPr bwMode="auto">
              <a:xfrm>
                <a:off x="3301" y="663"/>
                <a:ext cx="1639" cy="2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59" name="Picture 11" descr="5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" y="3242"/>
                <a:ext cx="1905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8857" name="Rectangle 13"/>
            <p:cNvSpPr>
              <a:spLocks noChangeArrowheads="1"/>
            </p:cNvSpPr>
            <p:nvPr/>
          </p:nvSpPr>
          <p:spPr bwMode="auto">
            <a:xfrm>
              <a:off x="3256" y="618"/>
              <a:ext cx="1905" cy="32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534988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Trigger..?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트리거란 특정 이벤트와 연결되어 있고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데이터베이스에 저장되어 있으며 이벤트가 발생할 때마다 실행되는 </a:t>
            </a: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블록을 말한다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  <a:r>
              <a:rPr lang="ko-KR" altLang="en-US" sz="1200" b="0">
                <a:solidFill>
                  <a:schemeClr val="tx1"/>
                </a:solidFill>
              </a:rPr>
              <a:t>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트리거는 특정 이벤트에 대한 반응으로 일어나는 절차적 로직을 작성하는데 사용하여 복잡한 업무규칙을 처리 할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600" i="1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트리거를 사용하는 목적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업무 규칙 실행하기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참조 무결성 유지하기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보안 실행하기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변경 내용의 기록을 관리하기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기본키 값을 비롯하여 컬럼값 생성하기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데이터 복제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트리거란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?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(1/8)</a:t>
            </a:r>
          </a:p>
        </p:txBody>
      </p:sp>
      <p:sp>
        <p:nvSpPr>
          <p:cNvPr id="79878" name="Rectangle 9"/>
          <p:cNvSpPr>
            <a:spLocks noChangeArrowheads="1"/>
          </p:cNvSpPr>
          <p:nvPr/>
        </p:nvSpPr>
        <p:spPr bwMode="auto">
          <a:xfrm>
            <a:off x="560388" y="11969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79879" name="Group 49"/>
          <p:cNvGrpSpPr>
            <a:grpSpLocks/>
          </p:cNvGrpSpPr>
          <p:nvPr/>
        </p:nvGrpSpPr>
        <p:grpSpPr bwMode="auto">
          <a:xfrm>
            <a:off x="560388" y="2708275"/>
            <a:ext cx="4032250" cy="3003550"/>
            <a:chOff x="353" y="1706"/>
            <a:chExt cx="2540" cy="1892"/>
          </a:xfrm>
        </p:grpSpPr>
        <p:sp>
          <p:nvSpPr>
            <p:cNvPr id="79880" name="Rectangle 16"/>
            <p:cNvSpPr>
              <a:spLocks noChangeArrowheads="1"/>
            </p:cNvSpPr>
            <p:nvPr/>
          </p:nvSpPr>
          <p:spPr bwMode="auto">
            <a:xfrm>
              <a:off x="2122" y="3022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53" y="2120"/>
              <a:ext cx="2540" cy="135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r>
                <a:rPr lang="ko-KR" altLang="en-US" sz="1400" b="0" i="1">
                  <a:solidFill>
                    <a:schemeClr val="tx1"/>
                  </a:solidFill>
                </a:rPr>
                <a:t>데이터 조작</a:t>
              </a:r>
              <a:r>
                <a:rPr lang="en-US" altLang="ko-KR" sz="1400" b="0" i="1">
                  <a:solidFill>
                    <a:schemeClr val="tx1"/>
                  </a:solidFill>
                </a:rPr>
                <a:t>(DML) </a:t>
              </a:r>
              <a:r>
                <a:rPr lang="ko-KR" altLang="en-US" sz="1400" b="0" i="1">
                  <a:solidFill>
                    <a:schemeClr val="tx1"/>
                  </a:solidFill>
                </a:rPr>
                <a:t>트리거</a:t>
              </a: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endParaRPr lang="ko-KR" altLang="en-US" sz="1400" b="0" i="1">
                <a:solidFill>
                  <a:schemeClr val="tx1"/>
                </a:solidFill>
              </a:endParaRP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r>
                <a:rPr lang="en-US" altLang="ko-KR" sz="1400" b="0" i="1">
                  <a:solidFill>
                    <a:schemeClr val="tx1"/>
                  </a:solidFill>
                </a:rPr>
                <a:t>Instead of </a:t>
              </a:r>
              <a:r>
                <a:rPr lang="ko-KR" altLang="en-US" sz="1400" b="0" i="1">
                  <a:solidFill>
                    <a:schemeClr val="tx1"/>
                  </a:solidFill>
                </a:rPr>
                <a:t>트리거</a:t>
              </a: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endParaRPr lang="ko-KR" altLang="en-US" sz="1400" b="0" i="1">
                <a:solidFill>
                  <a:schemeClr val="tx1"/>
                </a:solidFill>
              </a:endParaRP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r>
                <a:rPr lang="ko-KR" altLang="en-US" sz="1400" b="0" i="1">
                  <a:solidFill>
                    <a:schemeClr val="tx1"/>
                  </a:solidFill>
                </a:rPr>
                <a:t>데이터 정의 언어</a:t>
              </a:r>
              <a:r>
                <a:rPr lang="en-US" altLang="ko-KR" sz="1400" b="0" i="1">
                  <a:solidFill>
                    <a:schemeClr val="tx1"/>
                  </a:solidFill>
                </a:rPr>
                <a:t>(DDL) </a:t>
              </a:r>
              <a:r>
                <a:rPr lang="ko-KR" altLang="en-US" sz="1400" b="0" i="1">
                  <a:solidFill>
                    <a:schemeClr val="tx1"/>
                  </a:solidFill>
                </a:rPr>
                <a:t>트리거</a:t>
              </a: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endParaRPr lang="ko-KR" altLang="en-US" sz="1400" b="0" i="1">
                <a:solidFill>
                  <a:schemeClr val="tx1"/>
                </a:solidFill>
              </a:endParaRPr>
            </a:p>
            <a:p>
              <a:pPr marL="534988" lvl="2" algn="l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ü"/>
                <a:tabLst>
                  <a:tab pos="1079500" algn="l"/>
                </a:tabLst>
                <a:defRPr/>
              </a:pPr>
              <a:r>
                <a:rPr lang="ko-KR" altLang="en-US" sz="1400" b="0" i="1">
                  <a:solidFill>
                    <a:schemeClr val="tx1"/>
                  </a:solidFill>
                </a:rPr>
                <a:t>데이터베이스 이벤트 트리거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53" y="1706"/>
              <a:ext cx="2540" cy="41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179388" lvl="1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None/>
                <a:tabLst>
                  <a:tab pos="1079500" algn="l"/>
                </a:tabLst>
                <a:defRPr/>
              </a:pPr>
              <a:r>
                <a:rPr lang="ko-KR" altLang="en-US" sz="1600">
                  <a:solidFill>
                    <a:schemeClr val="tx1"/>
                  </a:solidFill>
                </a:rPr>
                <a:t>오라클 </a:t>
              </a:r>
              <a:r>
                <a:rPr lang="en-US" altLang="ko-KR" sz="1600">
                  <a:solidFill>
                    <a:schemeClr val="tx1"/>
                  </a:solidFill>
                </a:rPr>
                <a:t>4</a:t>
              </a:r>
              <a:r>
                <a:rPr lang="ko-KR" altLang="en-US" sz="1600">
                  <a:solidFill>
                    <a:schemeClr val="tx1"/>
                  </a:solidFill>
                </a:rPr>
                <a:t>가지 기본 트리거</a:t>
              </a:r>
            </a:p>
          </p:txBody>
        </p:sp>
        <p:sp>
          <p:nvSpPr>
            <p:cNvPr id="79883" name="Line 22"/>
            <p:cNvSpPr>
              <a:spLocks noChangeShapeType="1"/>
            </p:cNvSpPr>
            <p:nvPr/>
          </p:nvSpPr>
          <p:spPr bwMode="auto">
            <a:xfrm>
              <a:off x="353" y="1706"/>
              <a:ext cx="25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4" name="Line 23"/>
            <p:cNvSpPr>
              <a:spLocks noChangeShapeType="1"/>
            </p:cNvSpPr>
            <p:nvPr/>
          </p:nvSpPr>
          <p:spPr bwMode="auto">
            <a:xfrm>
              <a:off x="353" y="2120"/>
              <a:ext cx="25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5" name="Line 24"/>
            <p:cNvSpPr>
              <a:spLocks noChangeShapeType="1"/>
            </p:cNvSpPr>
            <p:nvPr/>
          </p:nvSpPr>
          <p:spPr bwMode="auto">
            <a:xfrm>
              <a:off x="353" y="3475"/>
              <a:ext cx="25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6" name="Line 25"/>
            <p:cNvSpPr>
              <a:spLocks noChangeShapeType="1"/>
            </p:cNvSpPr>
            <p:nvPr/>
          </p:nvSpPr>
          <p:spPr bwMode="auto">
            <a:xfrm>
              <a:off x="353" y="1706"/>
              <a:ext cx="0" cy="17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887" name="Line 27"/>
            <p:cNvSpPr>
              <a:spLocks noChangeShapeType="1"/>
            </p:cNvSpPr>
            <p:nvPr/>
          </p:nvSpPr>
          <p:spPr bwMode="auto">
            <a:xfrm>
              <a:off x="2893" y="1706"/>
              <a:ext cx="0" cy="17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DML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(2/8)</a:t>
            </a:r>
          </a:p>
        </p:txBody>
      </p:sp>
      <p:sp>
        <p:nvSpPr>
          <p:cNvPr id="80900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712788" indent="-1778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DML </a:t>
            </a:r>
            <a:r>
              <a:rPr lang="ko-KR" altLang="en-US" sz="1200">
                <a:solidFill>
                  <a:schemeClr val="tx1"/>
                </a:solidFill>
              </a:rPr>
              <a:t>트리거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TABLE ROW</a:t>
            </a:r>
            <a:r>
              <a:rPr lang="ko-KR" altLang="en-US" sz="1200" b="0">
                <a:solidFill>
                  <a:schemeClr val="tx1"/>
                </a:solidFill>
              </a:rPr>
              <a:t>에 </a:t>
            </a:r>
            <a:r>
              <a:rPr lang="en-US" altLang="ko-KR" sz="1200" b="0">
                <a:solidFill>
                  <a:schemeClr val="tx1"/>
                </a:solidFill>
              </a:rPr>
              <a:t>INSERT, UPDATE, DELETE </a:t>
            </a:r>
            <a:r>
              <a:rPr lang="ko-KR" altLang="en-US" sz="1200" b="0">
                <a:solidFill>
                  <a:schemeClr val="tx1"/>
                </a:solidFill>
              </a:rPr>
              <a:t>하는 이벤트가 발생할 때 동작하는 트리거이다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기본적 구성요소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트리거를 발생시키는 이벤트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이벤트가 발생해야 하는 데이터베이스 테이블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트리거가 실행될 때를 제어하는 선택적 조건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트리거가 일어날 때 실행되는 코드를 가지고 있는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블록 또는 스토어드 프로시져 </a:t>
            </a:r>
            <a:r>
              <a:rPr lang="en-US" altLang="ko-KR" sz="1200" b="0">
                <a:solidFill>
                  <a:schemeClr val="tx1"/>
                </a:solidFill>
              </a:rPr>
              <a:t>CALL</a:t>
            </a:r>
            <a:r>
              <a:rPr lang="ko-KR" altLang="en-US" sz="1200" b="0">
                <a:solidFill>
                  <a:schemeClr val="tx1"/>
                </a:solidFill>
              </a:rPr>
              <a:t>문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5240338" y="1773238"/>
            <a:ext cx="4248150" cy="2087562"/>
          </a:xfrm>
          <a:prstGeom prst="rect">
            <a:avLst/>
          </a:prstGeom>
          <a:gradFill rotWithShape="1">
            <a:gsLst>
              <a:gs pos="0">
                <a:srgbClr val="FFFFCC">
                  <a:alpha val="86000"/>
                </a:srgbClr>
              </a:gs>
              <a:gs pos="50000">
                <a:schemeClr val="bg1">
                  <a:alpha val="81000"/>
                </a:schemeClr>
              </a:gs>
              <a:gs pos="100000">
                <a:srgbClr val="FFFFCC">
                  <a:alpha val="86000"/>
                </a:srgbClr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CREATE [OR REPLACE] TRIGGER </a:t>
            </a:r>
            <a:r>
              <a:rPr lang="ko-KR" altLang="en-US" sz="1200" i="1"/>
              <a:t>트리거명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BEFORE | AFTER</a:t>
            </a:r>
          </a:p>
          <a:p>
            <a:pPr algn="l">
              <a:tabLst>
                <a:tab pos="1079500" algn="l"/>
              </a:tabLst>
              <a:defRPr/>
            </a:pPr>
            <a:r>
              <a:rPr lang="ko-KR" altLang="en-US" sz="1200" i="1"/>
              <a:t>         트리거이벤트 </a:t>
            </a:r>
            <a:r>
              <a:rPr lang="en-US" altLang="ko-KR" sz="1200" i="1"/>
              <a:t>ON </a:t>
            </a:r>
            <a:r>
              <a:rPr lang="ko-KR" altLang="en-US" sz="1200" i="1"/>
              <a:t>테이블명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[FOR EACH ROW]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[WHEN (</a:t>
            </a:r>
            <a:r>
              <a:rPr lang="ko-KR" altLang="en-US" sz="1200" i="1"/>
              <a:t>조건</a:t>
            </a:r>
            <a:r>
              <a:rPr lang="en-US" altLang="ko-KR" sz="1200" i="1"/>
              <a:t>) ]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   PL/SQL </a:t>
            </a:r>
            <a:r>
              <a:rPr lang="ko-KR" altLang="en-US" sz="1200" i="1"/>
              <a:t>블록</a:t>
            </a:r>
          </a:p>
        </p:txBody>
      </p:sp>
      <p:pic>
        <p:nvPicPr>
          <p:cNvPr id="80904" name="Picture 35" descr="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52975" cy="443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450850" indent="-188913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712788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BEFORE / AFTER, </a:t>
            </a:r>
            <a:r>
              <a:rPr lang="ko-KR" altLang="en-US" sz="1200">
                <a:solidFill>
                  <a:schemeClr val="tx1"/>
                </a:solidFill>
              </a:rPr>
              <a:t>행 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문장 수준 트리거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rgbClr val="000000"/>
                </a:solidFill>
              </a:rPr>
              <a:t>timing</a:t>
            </a:r>
            <a:r>
              <a:rPr lang="ko-KR" altLang="en-US" sz="1100" b="0">
                <a:solidFill>
                  <a:srgbClr val="000000"/>
                </a:solidFill>
              </a:rPr>
              <a:t>에 따른 분류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rgbClr val="000000"/>
                </a:solidFill>
              </a:rPr>
              <a:t> before trigger(SQL </a:t>
            </a:r>
            <a:r>
              <a:rPr lang="ko-KR" altLang="en-US" sz="1100" b="0">
                <a:solidFill>
                  <a:srgbClr val="000000"/>
                </a:solidFill>
              </a:rPr>
              <a:t>실행 전에 수행</a:t>
            </a:r>
            <a:r>
              <a:rPr lang="en-US" altLang="ko-KR" sz="1100" b="0">
                <a:solidFill>
                  <a:srgbClr val="000000"/>
                </a:solidFill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rgbClr val="000000"/>
                </a:solidFill>
              </a:rPr>
              <a:t> after trigger(SQL </a:t>
            </a:r>
            <a:r>
              <a:rPr lang="ko-KR" altLang="en-US" sz="1100" b="0">
                <a:solidFill>
                  <a:srgbClr val="000000"/>
                </a:solidFill>
              </a:rPr>
              <a:t>실행 후에 수행</a:t>
            </a:r>
            <a:r>
              <a:rPr lang="en-US" altLang="ko-KR" sz="1100" b="0">
                <a:solidFill>
                  <a:srgbClr val="000000"/>
                </a:solidFill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rgbClr val="000000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rgbClr val="000000"/>
                </a:solidFill>
              </a:rPr>
              <a:t>수행 차수에 따른 분류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rgbClr val="000000"/>
                </a:solidFill>
              </a:rPr>
              <a:t> statement trigger (</a:t>
            </a:r>
            <a:r>
              <a:rPr lang="ko-KR" altLang="en-US" sz="1100" b="0">
                <a:solidFill>
                  <a:srgbClr val="000000"/>
                </a:solidFill>
              </a:rPr>
              <a:t>한번만 수행</a:t>
            </a:r>
            <a:r>
              <a:rPr lang="en-US" altLang="ko-KR" sz="1100" b="0">
                <a:solidFill>
                  <a:srgbClr val="000000"/>
                </a:solidFill>
              </a:rPr>
              <a:t>) – </a:t>
            </a:r>
            <a:r>
              <a:rPr lang="ko-KR" altLang="en-US" sz="1100" b="0">
                <a:solidFill>
                  <a:srgbClr val="000000"/>
                </a:solidFill>
              </a:rPr>
              <a:t>문장 트리거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100" b="0">
                <a:solidFill>
                  <a:srgbClr val="000000"/>
                </a:solidFill>
              </a:rPr>
              <a:t> row trigger (</a:t>
            </a:r>
            <a:r>
              <a:rPr lang="ko-KR" altLang="en-US" sz="1100" b="0">
                <a:solidFill>
                  <a:srgbClr val="000000"/>
                </a:solidFill>
              </a:rPr>
              <a:t>처리되는 </a:t>
            </a:r>
            <a:r>
              <a:rPr lang="en-US" altLang="ko-KR" sz="1100" b="0">
                <a:solidFill>
                  <a:srgbClr val="000000"/>
                </a:solidFill>
              </a:rPr>
              <a:t>row</a:t>
            </a:r>
            <a:r>
              <a:rPr lang="ko-KR" altLang="en-US" sz="1100" b="0">
                <a:solidFill>
                  <a:srgbClr val="000000"/>
                </a:solidFill>
              </a:rPr>
              <a:t>마다 수행</a:t>
            </a:r>
            <a:r>
              <a:rPr lang="en-US" altLang="ko-KR" sz="1100" b="0">
                <a:solidFill>
                  <a:srgbClr val="000000"/>
                </a:solidFill>
              </a:rPr>
              <a:t>) – </a:t>
            </a:r>
            <a:r>
              <a:rPr lang="ko-KR" altLang="en-US" sz="1100" b="0">
                <a:solidFill>
                  <a:srgbClr val="000000"/>
                </a:solidFill>
              </a:rPr>
              <a:t>행 트리거</a:t>
            </a:r>
            <a:endParaRPr lang="en-US" altLang="ko-KR" sz="1100" b="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3. DML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 실행 순서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(3/8)</a:t>
            </a:r>
          </a:p>
        </p:txBody>
      </p:sp>
      <p:graphicFrame>
        <p:nvGraphicFramePr>
          <p:cNvPr id="101454" name="Group 78"/>
          <p:cNvGraphicFramePr>
            <a:graphicFrameLocks noGrp="1"/>
          </p:cNvGraphicFramePr>
          <p:nvPr/>
        </p:nvGraphicFramePr>
        <p:xfrm>
          <a:off x="5191125" y="3141663"/>
          <a:ext cx="4392613" cy="3087687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14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실행시기</a:t>
                      </a:r>
                    </a:p>
                  </a:txBody>
                  <a:tcPr marL="90000" marR="90000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수준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이전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문장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문이 실행되기 전에 그 문장에 대해 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한번 실행된다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이전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행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레코드가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UPDATE, DELETE, INSERT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되기 전에 트리거하는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문에 의해 영향을 받는 각 레코드에 대해 한번씩 실행된다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이후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행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레코드가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UPDATE, DELETE, INSERT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된 후에 트리거하는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문에 의해 영향을 받는 각 레코드에 대해 한번씩 실행된다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이후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문장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문이 실행된 후 그문장에 대해 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한번 실행된다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1951" name="Group 73"/>
          <p:cNvGrpSpPr>
            <a:grpSpLocks/>
          </p:cNvGrpSpPr>
          <p:nvPr/>
        </p:nvGrpSpPr>
        <p:grpSpPr bwMode="auto">
          <a:xfrm>
            <a:off x="355600" y="1411288"/>
            <a:ext cx="4537075" cy="4897437"/>
            <a:chOff x="262" y="663"/>
            <a:chExt cx="2858" cy="3085"/>
          </a:xfrm>
        </p:grpSpPr>
        <p:sp>
          <p:nvSpPr>
            <p:cNvPr id="81953" name="Rectangle 62"/>
            <p:cNvSpPr>
              <a:spLocks noChangeArrowheads="1"/>
            </p:cNvSpPr>
            <p:nvPr/>
          </p:nvSpPr>
          <p:spPr bwMode="auto">
            <a:xfrm>
              <a:off x="262" y="663"/>
              <a:ext cx="1724" cy="726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400"/>
                <a:t>이전 문장 트리거</a:t>
              </a:r>
            </a:p>
          </p:txBody>
        </p:sp>
        <p:sp>
          <p:nvSpPr>
            <p:cNvPr id="81954" name="Rectangle 63"/>
            <p:cNvSpPr>
              <a:spLocks noChangeArrowheads="1"/>
            </p:cNvSpPr>
            <p:nvPr/>
          </p:nvSpPr>
          <p:spPr bwMode="auto">
            <a:xfrm>
              <a:off x="262" y="3022"/>
              <a:ext cx="1724" cy="726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400"/>
                <a:t>이후 문장 트리거</a:t>
              </a:r>
            </a:p>
          </p:txBody>
        </p:sp>
        <p:sp>
          <p:nvSpPr>
            <p:cNvPr id="81955" name="Rectangle 64"/>
            <p:cNvSpPr>
              <a:spLocks noChangeArrowheads="1"/>
            </p:cNvSpPr>
            <p:nvPr/>
          </p:nvSpPr>
          <p:spPr bwMode="auto">
            <a:xfrm>
              <a:off x="1124" y="1389"/>
              <a:ext cx="862" cy="363"/>
            </a:xfrm>
            <a:prstGeom prst="rect">
              <a:avLst/>
            </a:prstGeom>
            <a:solidFill>
              <a:srgbClr val="EAEAEA">
                <a:alpha val="76077"/>
              </a:srgbClr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400"/>
                <a:t>이전 행 트리거</a:t>
              </a:r>
            </a:p>
          </p:txBody>
        </p:sp>
        <p:sp>
          <p:nvSpPr>
            <p:cNvPr id="81956" name="Rectangle 65"/>
            <p:cNvSpPr>
              <a:spLocks noChangeArrowheads="1"/>
            </p:cNvSpPr>
            <p:nvPr/>
          </p:nvSpPr>
          <p:spPr bwMode="auto">
            <a:xfrm>
              <a:off x="1124" y="1752"/>
              <a:ext cx="862" cy="907"/>
            </a:xfrm>
            <a:prstGeom prst="rect">
              <a:avLst/>
            </a:prstGeom>
            <a:solidFill>
              <a:srgbClr val="EAEAEA">
                <a:alpha val="30196"/>
              </a:srgbClr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solidFill>
                    <a:schemeClr val="tx1"/>
                  </a:solidFill>
                </a:rPr>
                <a:t>한 행이 </a:t>
              </a:r>
              <a:br>
                <a:rPr lang="ko-KR" altLang="en-US" sz="1400">
                  <a:solidFill>
                    <a:schemeClr val="tx1"/>
                  </a:solidFill>
                </a:rPr>
              </a:br>
              <a:r>
                <a:rPr lang="ko-KR" altLang="en-US" sz="1400">
                  <a:solidFill>
                    <a:schemeClr val="tx1"/>
                  </a:solidFill>
                </a:rPr>
                <a:t>삽입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br>
                <a:rPr lang="en-US" altLang="ko-KR" sz="1400">
                  <a:solidFill>
                    <a:schemeClr val="tx1"/>
                  </a:solidFill>
                </a:rPr>
              </a:br>
              <a:r>
                <a:rPr lang="ko-KR" altLang="en-US" sz="1400">
                  <a:solidFill>
                    <a:schemeClr val="tx1"/>
                  </a:solidFill>
                </a:rPr>
                <a:t>업데이트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br>
                <a:rPr lang="en-US" altLang="ko-KR" sz="1400">
                  <a:solidFill>
                    <a:schemeClr val="tx1"/>
                  </a:solidFill>
                </a:rPr>
              </a:br>
              <a:r>
                <a:rPr lang="ko-KR" altLang="en-US" sz="1400">
                  <a:solidFill>
                    <a:schemeClr val="tx1"/>
                  </a:solidFill>
                </a:rPr>
                <a:t>삭제된다</a:t>
              </a:r>
              <a:r>
                <a:rPr lang="en-US" altLang="ko-KR" sz="14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1957" name="Rectangle 66"/>
            <p:cNvSpPr>
              <a:spLocks noChangeArrowheads="1"/>
            </p:cNvSpPr>
            <p:nvPr/>
          </p:nvSpPr>
          <p:spPr bwMode="auto">
            <a:xfrm>
              <a:off x="1124" y="2659"/>
              <a:ext cx="862" cy="363"/>
            </a:xfrm>
            <a:prstGeom prst="rect">
              <a:avLst/>
            </a:prstGeom>
            <a:solidFill>
              <a:srgbClr val="EAEAEA">
                <a:alpha val="76077"/>
              </a:srgbClr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400"/>
                <a:t>이후 행 트리거</a:t>
              </a:r>
            </a:p>
          </p:txBody>
        </p:sp>
        <p:sp>
          <p:nvSpPr>
            <p:cNvPr id="81958" name="Rectangle 67"/>
            <p:cNvSpPr>
              <a:spLocks noChangeArrowheads="1"/>
            </p:cNvSpPr>
            <p:nvPr/>
          </p:nvSpPr>
          <p:spPr bwMode="auto">
            <a:xfrm>
              <a:off x="262" y="1389"/>
              <a:ext cx="862" cy="1633"/>
            </a:xfrm>
            <a:prstGeom prst="rect">
              <a:avLst/>
            </a:prstGeom>
            <a:solidFill>
              <a:srgbClr val="EAEAEA">
                <a:alpha val="43921"/>
              </a:srgbClr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chemeClr val="tx1"/>
                  </a:solidFill>
                </a:rPr>
                <a:t>SQL</a:t>
              </a:r>
              <a:r>
                <a:rPr lang="ko-KR" altLang="en-US" sz="1400">
                  <a:solidFill>
                    <a:schemeClr val="tx1"/>
                  </a:solidFill>
                </a:rPr>
                <a:t>문 실행</a:t>
              </a:r>
            </a:p>
            <a:p>
              <a:pPr eaLnBrk="1" hangingPunct="1"/>
              <a:r>
                <a:rPr lang="en-US" altLang="ko-KR" sz="1400">
                  <a:solidFill>
                    <a:schemeClr val="tx1"/>
                  </a:solidFill>
                </a:rPr>
                <a:t>(INSERT, </a:t>
              </a:r>
            </a:p>
            <a:p>
              <a:pPr eaLnBrk="1" hangingPunct="1"/>
              <a:r>
                <a:rPr lang="en-US" altLang="ko-KR" sz="1400">
                  <a:solidFill>
                    <a:schemeClr val="tx1"/>
                  </a:solidFill>
                </a:rPr>
                <a:t>UPDATE, </a:t>
              </a:r>
            </a:p>
            <a:p>
              <a:pPr eaLnBrk="1" hangingPunct="1"/>
              <a:r>
                <a:rPr lang="en-US" altLang="ko-KR" sz="1400">
                  <a:solidFill>
                    <a:schemeClr val="tx1"/>
                  </a:solidFill>
                </a:rPr>
                <a:t>DELETE)</a:t>
              </a:r>
            </a:p>
          </p:txBody>
        </p:sp>
        <p:sp>
          <p:nvSpPr>
            <p:cNvPr id="81959" name="Line 69"/>
            <p:cNvSpPr>
              <a:spLocks noChangeShapeType="1"/>
            </p:cNvSpPr>
            <p:nvPr/>
          </p:nvSpPr>
          <p:spPr bwMode="auto">
            <a:xfrm flipH="1" flipV="1">
              <a:off x="2031" y="1570"/>
              <a:ext cx="227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60" name="Line 70"/>
            <p:cNvSpPr>
              <a:spLocks noChangeShapeType="1"/>
            </p:cNvSpPr>
            <p:nvPr/>
          </p:nvSpPr>
          <p:spPr bwMode="auto">
            <a:xfrm flipH="1">
              <a:off x="2031" y="2160"/>
              <a:ext cx="227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61" name="Line 71"/>
            <p:cNvSpPr>
              <a:spLocks noChangeShapeType="1"/>
            </p:cNvSpPr>
            <p:nvPr/>
          </p:nvSpPr>
          <p:spPr bwMode="auto">
            <a:xfrm>
              <a:off x="2258" y="216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62" name="Rectangle 72"/>
            <p:cNvSpPr>
              <a:spLocks noChangeArrowheads="1"/>
            </p:cNvSpPr>
            <p:nvPr/>
          </p:nvSpPr>
          <p:spPr bwMode="auto">
            <a:xfrm>
              <a:off x="2440" y="1525"/>
              <a:ext cx="680" cy="12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eaLnBrk="0" hangingPunct="0"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tabLst>
                  <a:tab pos="1079500" algn="l"/>
                </a:tabLst>
                <a:defRPr kumimoji="1" sz="2800" b="1">
                  <a:solidFill>
                    <a:srgbClr val="FF0000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l" eaLnBrk="1" hangingPunct="1"/>
              <a:r>
                <a:rPr lang="ko-KR" altLang="en-US" sz="1400"/>
                <a:t>이 순서는</a:t>
              </a:r>
              <a:br>
                <a:rPr lang="ko-KR" altLang="en-US" sz="1400"/>
              </a:br>
              <a:r>
                <a:rPr lang="en-US" altLang="ko-KR" sz="1400"/>
                <a:t>SQL</a:t>
              </a:r>
              <a:r>
                <a:rPr lang="ko-KR" altLang="en-US" sz="1400"/>
                <a:t>문에</a:t>
              </a:r>
              <a:br>
                <a:rPr lang="ko-KR" altLang="en-US" sz="1400"/>
              </a:br>
              <a:r>
                <a:rPr lang="ko-KR" altLang="en-US" sz="1400"/>
                <a:t>영향을 </a:t>
              </a:r>
              <a:br>
                <a:rPr lang="ko-KR" altLang="en-US" sz="1400"/>
              </a:br>
              <a:r>
                <a:rPr lang="ko-KR" altLang="en-US" sz="1400"/>
                <a:t>받는 행에</a:t>
              </a:r>
              <a:br>
                <a:rPr lang="ko-KR" altLang="en-US" sz="1400"/>
              </a:br>
              <a:r>
                <a:rPr lang="ko-KR" altLang="en-US" sz="1400"/>
                <a:t>대해</a:t>
              </a:r>
              <a:br>
                <a:rPr lang="ko-KR" altLang="en-US" sz="1400"/>
              </a:br>
              <a:r>
                <a:rPr lang="ko-KR" altLang="en-US" sz="1400"/>
                <a:t>일어난다</a:t>
              </a:r>
              <a:r>
                <a:rPr lang="en-US" altLang="ko-KR" sz="1400"/>
                <a:t>.</a:t>
              </a:r>
            </a:p>
          </p:txBody>
        </p:sp>
      </p:grpSp>
      <p:sp>
        <p:nvSpPr>
          <p:cNvPr id="81952" name="Text Box 5"/>
          <p:cNvSpPr txBox="1">
            <a:spLocks noChangeArrowheads="1"/>
          </p:cNvSpPr>
          <p:nvPr/>
        </p:nvSpPr>
        <p:spPr bwMode="auto">
          <a:xfrm>
            <a:off x="361950" y="692150"/>
            <a:ext cx="4435475" cy="498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트리거 실행 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4. DML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 예제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(4/8)</a:t>
            </a:r>
          </a:p>
        </p:txBody>
      </p:sp>
      <p:pic>
        <p:nvPicPr>
          <p:cNvPr id="82948" name="Picture 8" descr="mai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52975" cy="3884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12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692150"/>
            <a:ext cx="4681537" cy="3890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Rectangle 13"/>
          <p:cNvSpPr>
            <a:spLocks noChangeArrowheads="1"/>
          </p:cNvSpPr>
          <p:nvPr/>
        </p:nvSpPr>
        <p:spPr bwMode="auto">
          <a:xfrm>
            <a:off x="488950" y="4870450"/>
            <a:ext cx="38877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PL/SQL </a:t>
            </a:r>
            <a:r>
              <a:rPr lang="ko-KR" altLang="en-US" sz="1200" b="0">
                <a:solidFill>
                  <a:schemeClr val="tx1"/>
                </a:solidFill>
              </a:rPr>
              <a:t>블록이 있는 트리거 예제</a:t>
            </a:r>
          </a:p>
          <a:p>
            <a:pPr algn="l" eaLnBrk="1" hangingPunct="1"/>
            <a:r>
              <a:rPr lang="en-US" altLang="ko-KR" sz="1200" b="0">
                <a:solidFill>
                  <a:schemeClr val="tx1"/>
                </a:solidFill>
              </a:rPr>
              <a:t>:OLD </a:t>
            </a:r>
            <a:r>
              <a:rPr lang="ko-KR" altLang="en-US" sz="1200" b="0">
                <a:solidFill>
                  <a:schemeClr val="tx1"/>
                </a:solidFill>
              </a:rPr>
              <a:t>와 </a:t>
            </a:r>
            <a:r>
              <a:rPr lang="en-US" altLang="ko-KR" sz="1200" b="0">
                <a:solidFill>
                  <a:schemeClr val="tx1"/>
                </a:solidFill>
              </a:rPr>
              <a:t>:NEW</a:t>
            </a:r>
            <a:r>
              <a:rPr lang="ko-KR" altLang="en-US" sz="1200" b="0">
                <a:solidFill>
                  <a:schemeClr val="tx1"/>
                </a:solidFill>
              </a:rPr>
              <a:t>는 따로 선언할 필요가 없다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:OLD</a:t>
            </a:r>
            <a:r>
              <a:rPr lang="ko-KR" altLang="en-US" sz="1200" b="0">
                <a:solidFill>
                  <a:schemeClr val="tx1"/>
                </a:solidFill>
              </a:rPr>
              <a:t>는 업데이트되기 전의 필드값을 가지고 있으며</a:t>
            </a:r>
            <a:r>
              <a:rPr lang="en-US" altLang="ko-KR" sz="1200" b="0">
                <a:solidFill>
                  <a:schemeClr val="tx1"/>
                </a:solidFill>
              </a:rPr>
              <a:t>,</a:t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:NEW</a:t>
            </a:r>
            <a:r>
              <a:rPr lang="ko-KR" altLang="en-US" sz="1200" b="0">
                <a:solidFill>
                  <a:schemeClr val="tx1"/>
                </a:solidFill>
              </a:rPr>
              <a:t>는 업데이트가 된 후의 필드값을 가지고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2951" name="Rectangle 14"/>
          <p:cNvSpPr>
            <a:spLocks noChangeArrowheads="1"/>
          </p:cNvSpPr>
          <p:nvPr/>
        </p:nvSpPr>
        <p:spPr bwMode="auto">
          <a:xfrm>
            <a:off x="5457825" y="4797425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ko-KR" altLang="en-US" sz="1200" b="0">
                <a:solidFill>
                  <a:schemeClr val="tx1"/>
                </a:solidFill>
              </a:rPr>
              <a:t>테이블에 시간제한을 주는 트리거 예제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(</a:t>
            </a:r>
            <a:r>
              <a:rPr lang="ko-KR" altLang="en-US" sz="1200" b="0">
                <a:solidFill>
                  <a:schemeClr val="tx1"/>
                </a:solidFill>
              </a:rPr>
              <a:t>월요일부터 금요일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오후</a:t>
            </a:r>
            <a:r>
              <a:rPr lang="en-US" altLang="ko-KR" sz="1200" b="0">
                <a:solidFill>
                  <a:schemeClr val="tx1"/>
                </a:solidFill>
              </a:rPr>
              <a:t>1</a:t>
            </a:r>
            <a:r>
              <a:rPr lang="ko-KR" altLang="en-US" sz="1200" b="0">
                <a:solidFill>
                  <a:schemeClr val="tx1"/>
                </a:solidFill>
              </a:rPr>
              <a:t>시</a:t>
            </a:r>
            <a:r>
              <a:rPr lang="en-US" altLang="ko-KR" sz="1200" b="0">
                <a:solidFill>
                  <a:schemeClr val="tx1"/>
                </a:solidFill>
              </a:rPr>
              <a:t>~</a:t>
            </a:r>
            <a:r>
              <a:rPr lang="ko-KR" altLang="en-US" sz="1200" b="0">
                <a:solidFill>
                  <a:schemeClr val="tx1"/>
                </a:solidFill>
              </a:rPr>
              <a:t>오후</a:t>
            </a:r>
            <a:r>
              <a:rPr lang="en-US" altLang="ko-KR" sz="1200" b="0">
                <a:solidFill>
                  <a:schemeClr val="tx1"/>
                </a:solidFill>
              </a:rPr>
              <a:t>6</a:t>
            </a:r>
            <a:r>
              <a:rPr lang="ko-KR" altLang="en-US" sz="1200" b="0">
                <a:solidFill>
                  <a:schemeClr val="tx1"/>
                </a:solidFill>
              </a:rPr>
              <a:t>시까지만 허용</a:t>
            </a:r>
            <a:r>
              <a:rPr lang="en-US" altLang="ko-KR" sz="1200" b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5. DataBase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이벤트 트리거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(5/8)</a:t>
            </a:r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이벤트 트리거  유형 및 예약어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오라클은 이벤트 트리거에 참조할 수 있는 여러 속성을 제공한다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다음 페이지에 사용 가능한 속성을 살표보자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DB </a:t>
            </a:r>
            <a:r>
              <a:rPr lang="ko-KR" altLang="en-US" sz="1200">
                <a:solidFill>
                  <a:schemeClr val="tx1"/>
                </a:solidFill>
              </a:rPr>
              <a:t>이벤트 트리거</a:t>
            </a:r>
            <a:endParaRPr lang="ko-KR" altLang="en-US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특정 데이터베이스 이벤트나 데이터 정의 이벤트에 대해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동작하는 트리거를 작성할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이 이벤트 트리거는 </a:t>
            </a:r>
            <a:r>
              <a:rPr lang="en-US" altLang="ko-KR" sz="1200" b="0">
                <a:solidFill>
                  <a:schemeClr val="tx1"/>
                </a:solidFill>
              </a:rPr>
              <a:t>DB</a:t>
            </a:r>
            <a:r>
              <a:rPr lang="ko-KR" altLang="en-US" sz="1200" b="0">
                <a:solidFill>
                  <a:schemeClr val="tx1"/>
                </a:solidFill>
              </a:rPr>
              <a:t>수준이나 스키마 수준에서 정의 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데이터베이스 수준 트리거를 생성하기 위해서는 </a:t>
            </a:r>
            <a:r>
              <a:rPr lang="en-US" altLang="ko-KR" sz="1200" b="0">
                <a:solidFill>
                  <a:schemeClr val="tx1"/>
                </a:solidFill>
              </a:rPr>
              <a:t>administrator database tigger</a:t>
            </a:r>
            <a:r>
              <a:rPr lang="ko-KR" altLang="en-US" sz="1200" b="0">
                <a:solidFill>
                  <a:schemeClr val="tx1"/>
                </a:solidFill>
              </a:rPr>
              <a:t>시스템 권한을 갖고 있어야 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graphicFrame>
        <p:nvGraphicFramePr>
          <p:cNvPr id="106570" name="Group 74"/>
          <p:cNvGraphicFramePr>
            <a:graphicFrameLocks noGrp="1"/>
          </p:cNvGraphicFramePr>
          <p:nvPr/>
        </p:nvGraphicFramePr>
        <p:xfrm>
          <a:off x="5213350" y="1133475"/>
          <a:ext cx="4392613" cy="3457575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8619006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170681575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4905521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63585171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이벤트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트리거 예약어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스키마 수준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데이터베이스 수준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5379624"/>
                  </a:ext>
                </a:extLst>
              </a:tr>
              <a:tr h="265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데이터베이스 시작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STARTUP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206511"/>
                  </a:ext>
                </a:extLst>
              </a:tr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데이터베이스 종료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SHUTDOWN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193227"/>
                  </a:ext>
                </a:extLst>
              </a:tr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서버 오류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SERVER</a:t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ERROR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417928"/>
                  </a:ext>
                </a:extLst>
              </a:tr>
              <a:tr h="265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로그온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LOGON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73985"/>
                  </a:ext>
                </a:extLst>
              </a:tr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로그오프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LOGOFF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041581"/>
                  </a:ext>
                </a:extLst>
              </a:tr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오브젝트 생성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CREATE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829799"/>
                  </a:ext>
                </a:extLst>
              </a:tr>
              <a:tr h="265113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오브젝트 수정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ALTER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854947"/>
                  </a:ext>
                </a:extLst>
              </a:tr>
              <a:tr h="263525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오브젝트 삭제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DROP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새굴림" panose="02030600000101010101" pitchFamily="18" charset="-127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9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9500" algn="l"/>
                        </a:tabLs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새굴림" panose="02030600000101010101" pitchFamily="18" charset="-127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18640"/>
                  </a:ext>
                </a:extLst>
              </a:tr>
            </a:tbl>
          </a:graphicData>
        </a:graphic>
      </p:graphicFrame>
      <p:sp>
        <p:nvSpPr>
          <p:cNvPr id="84026" name="AutoShape 75"/>
          <p:cNvSpPr>
            <a:spLocks noChangeArrowheads="1"/>
          </p:cNvSpPr>
          <p:nvPr/>
        </p:nvSpPr>
        <p:spPr bwMode="auto">
          <a:xfrm rot="5400000">
            <a:off x="8913813" y="5661025"/>
            <a:ext cx="611188" cy="611187"/>
          </a:xfrm>
          <a:custGeom>
            <a:avLst/>
            <a:gdLst>
              <a:gd name="T0" fmla="*/ 12353212 w 21600"/>
              <a:gd name="T1" fmla="*/ 0 h 21600"/>
              <a:gd name="T2" fmla="*/ 7411616 w 21600"/>
              <a:gd name="T3" fmla="*/ 5764653 h 21600"/>
              <a:gd name="T4" fmla="*/ 0 w 21600"/>
              <a:gd name="T5" fmla="*/ 14412439 h 21600"/>
              <a:gd name="T6" fmla="*/ 7411616 w 21600"/>
              <a:gd name="T7" fmla="*/ 17293961 h 21600"/>
              <a:gd name="T8" fmla="*/ 14823203 w 21600"/>
              <a:gd name="T9" fmla="*/ 12009682 h 21600"/>
              <a:gd name="T10" fmla="*/ 17294018 w 21600"/>
              <a:gd name="T11" fmla="*/ 576465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rgbClr val="96AB94"/>
              </a:gs>
              <a:gs pos="17000">
                <a:srgbClr val="D4DEFF"/>
              </a:gs>
              <a:gs pos="47000">
                <a:srgbClr val="D4DEFF"/>
              </a:gs>
              <a:gs pos="100000">
                <a:srgbClr val="8488C4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6572" name="Rectangle 76"/>
          <p:cNvSpPr>
            <a:spLocks noChangeArrowheads="1"/>
          </p:cNvSpPr>
          <p:nvPr/>
        </p:nvSpPr>
        <p:spPr bwMode="auto">
          <a:xfrm>
            <a:off x="427038" y="2925763"/>
            <a:ext cx="4248150" cy="2087562"/>
          </a:xfrm>
          <a:prstGeom prst="rect">
            <a:avLst/>
          </a:prstGeom>
          <a:gradFill rotWithShape="1">
            <a:gsLst>
              <a:gs pos="0">
                <a:srgbClr val="FFFFCC">
                  <a:alpha val="86000"/>
                </a:srgbClr>
              </a:gs>
              <a:gs pos="50000">
                <a:schemeClr val="bg1">
                  <a:alpha val="81000"/>
                </a:schemeClr>
              </a:gs>
              <a:gs pos="100000">
                <a:srgbClr val="FFFFCC">
                  <a:alpha val="86000"/>
                </a:srgbClr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CREATE [OR REPLACE] TRIGGER </a:t>
            </a:r>
            <a:r>
              <a:rPr lang="ko-KR" altLang="en-US" sz="1200" i="1"/>
              <a:t>트리거명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BEFORE | AFTER</a:t>
            </a:r>
          </a:p>
          <a:p>
            <a:pPr algn="l">
              <a:tabLst>
                <a:tab pos="1079500" algn="l"/>
              </a:tabLst>
              <a:defRPr/>
            </a:pPr>
            <a:r>
              <a:rPr lang="ko-KR" altLang="en-US" sz="1200" i="1"/>
              <a:t>         데이터베이스 이벤트</a:t>
            </a:r>
            <a:r>
              <a:rPr lang="en-US" altLang="ko-KR" sz="1200" i="1"/>
              <a:t>(OR </a:t>
            </a:r>
            <a:r>
              <a:rPr lang="ko-KR" altLang="en-US" sz="1200" i="1"/>
              <a:t>데이터베이스 이벤트</a:t>
            </a:r>
            <a:r>
              <a:rPr lang="en-US" altLang="ko-KR" sz="1200" i="1"/>
              <a:t>) </a:t>
            </a:r>
            <a:br>
              <a:rPr lang="en-US" altLang="ko-KR" sz="1200" i="1"/>
            </a:br>
            <a:r>
              <a:rPr lang="en-US" altLang="ko-KR" sz="1200" i="1"/>
              <a:t>         ON {DATABASE | </a:t>
            </a:r>
            <a:r>
              <a:rPr lang="ko-KR" altLang="en-US" sz="1200" i="1"/>
              <a:t>스키마</a:t>
            </a:r>
            <a:r>
              <a:rPr lang="en-US" altLang="ko-KR" sz="1200" i="1"/>
              <a:t>}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[WHEN (</a:t>
            </a:r>
            <a:r>
              <a:rPr lang="ko-KR" altLang="en-US" sz="1200" i="1"/>
              <a:t>조건</a:t>
            </a:r>
            <a:r>
              <a:rPr lang="en-US" altLang="ko-KR" sz="1200" i="1"/>
              <a:t>) ]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   PL/SQL </a:t>
            </a:r>
            <a:r>
              <a:rPr lang="ko-KR" altLang="en-US" sz="1200" i="1"/>
              <a:t>블록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6. DataBase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이벤트 속성</a:t>
            </a:r>
            <a:endParaRPr lang="en-US" altLang="ko-KR" sz="2000">
              <a:solidFill>
                <a:schemeClr val="tx1"/>
              </a:solidFill>
              <a:ea typeface="휴먼엑스포" panose="02030504000101010101" pitchFamily="18" charset="-127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(6/8)</a:t>
            </a:r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이벤트 속성</a:t>
            </a:r>
          </a:p>
        </p:txBody>
      </p:sp>
      <p:graphicFrame>
        <p:nvGraphicFramePr>
          <p:cNvPr id="105558" name="Group 86"/>
          <p:cNvGraphicFramePr>
            <a:graphicFrameLocks noGrp="1"/>
          </p:cNvGraphicFramePr>
          <p:nvPr/>
        </p:nvGraphicFramePr>
        <p:xfrm>
          <a:off x="415925" y="1114425"/>
          <a:ext cx="9074150" cy="5160963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속성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적용 트리거 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Sys.sysevent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트리거를 발생시키는 이벤트를 설명하는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20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자 스트링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모두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Sys.instance_num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오라클 인스턴스 수를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모두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Sys.server_error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오류 스택에서 가리키는 위치로부터 오류번호를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최근 오류를 찾을 시에는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sys.server_error(1)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을 사용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SERVERERROR(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스택 위치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Is_servererror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주어진 오류가 오류 스택에서 발견되면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TRUE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를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  <a:endParaRPr kumimoji="1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새굴림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SERVERERROR(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오류 번호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Sys.login_user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트리거를 발생시키는 시용자의 이름을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모두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DDL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트리거가 발생할 때 수반되는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_obj_type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오브젝트의 종류를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ALTER, DROP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DDL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트리거가 발생할 때 수반되는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_obj_name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오브젝트의 이름을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ALTER, DROP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DDL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트리거가 발생할 때 오브젝트의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_obj_name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소유자 이름을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ALTER, DROP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Sys.des_encrypted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사용자가 생성되거나 변경될 때 사용자에 대해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_password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암호화된 암호를 반환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l"/>
                        </a:tabLst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새굴림" pitchFamily="18" charset="-127"/>
                        </a:rPr>
                        <a:t>ALTER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7.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이벤트 트리거 예제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(7/8)</a:t>
            </a:r>
          </a:p>
        </p:txBody>
      </p:sp>
      <p:pic>
        <p:nvPicPr>
          <p:cNvPr id="86020" name="Picture 67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048125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1" name="Picture 68" descr="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692150"/>
            <a:ext cx="4314825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2" name="Rectangle 69"/>
          <p:cNvSpPr>
            <a:spLocks noChangeArrowheads="1"/>
          </p:cNvSpPr>
          <p:nvPr/>
        </p:nvSpPr>
        <p:spPr bwMode="auto">
          <a:xfrm>
            <a:off x="5024438" y="3429000"/>
            <a:ext cx="435768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88900" indent="-889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 ORACLE</a:t>
            </a:r>
            <a:r>
              <a:rPr lang="ko-KR" altLang="en-US" sz="1200" b="0">
                <a:solidFill>
                  <a:schemeClr val="tx1"/>
                </a:solidFill>
              </a:rPr>
              <a:t>이 </a:t>
            </a:r>
            <a:r>
              <a:rPr lang="en-US" altLang="ko-KR" sz="1200" b="0">
                <a:solidFill>
                  <a:schemeClr val="tx1"/>
                </a:solidFill>
              </a:rPr>
              <a:t>SHUTDOWN</a:t>
            </a:r>
            <a:r>
              <a:rPr lang="ko-KR" altLang="en-US" sz="1200" b="0">
                <a:solidFill>
                  <a:schemeClr val="tx1"/>
                </a:solidFill>
              </a:rPr>
              <a:t>되었거나 </a:t>
            </a:r>
            <a:r>
              <a:rPr lang="en-US" altLang="ko-KR" sz="1200" b="0">
                <a:solidFill>
                  <a:schemeClr val="tx1"/>
                </a:solidFill>
              </a:rPr>
              <a:t>STARTUP </a:t>
            </a:r>
            <a:r>
              <a:rPr lang="ko-KR" altLang="en-US" sz="1200" b="0">
                <a:solidFill>
                  <a:schemeClr val="tx1"/>
                </a:solidFill>
              </a:rPr>
              <a:t>되었을 시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   로그를 남기는 트리거 예제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SYS </a:t>
            </a:r>
            <a:r>
              <a:rPr lang="ko-KR" altLang="en-US" sz="1200" b="0">
                <a:solidFill>
                  <a:schemeClr val="tx1"/>
                </a:solidFill>
              </a:rPr>
              <a:t>속성을 많이 사용한 것을 확인할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SHUTDOWN </a:t>
            </a:r>
            <a:r>
              <a:rPr lang="ko-KR" altLang="en-US" sz="1200" b="0">
                <a:solidFill>
                  <a:schemeClr val="tx1"/>
                </a:solidFill>
              </a:rPr>
              <a:t>트리거는 </a:t>
            </a:r>
            <a:r>
              <a:rPr lang="en-US" altLang="ko-KR" sz="1200" b="0">
                <a:solidFill>
                  <a:schemeClr val="tx1"/>
                </a:solidFill>
              </a:rPr>
              <a:t>NORMAL </a:t>
            </a:r>
            <a:r>
              <a:rPr lang="ko-KR" altLang="en-US" sz="1200" b="0">
                <a:solidFill>
                  <a:schemeClr val="tx1"/>
                </a:solidFill>
              </a:rPr>
              <a:t>또는 </a:t>
            </a:r>
            <a:r>
              <a:rPr lang="en-US" altLang="ko-KR" sz="1200" b="0">
                <a:solidFill>
                  <a:schemeClr val="tx1"/>
                </a:solidFill>
              </a:rPr>
              <a:t>IMMEDIATE </a:t>
            </a:r>
            <a:r>
              <a:rPr lang="ko-KR" altLang="en-US" sz="1200" b="0">
                <a:solidFill>
                  <a:schemeClr val="tx1"/>
                </a:solidFill>
              </a:rPr>
              <a:t>모드로 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  </a:t>
            </a:r>
            <a:r>
              <a:rPr lang="ko-KR" altLang="en-US" sz="1200" b="0">
                <a:solidFill>
                  <a:schemeClr val="tx1"/>
                </a:solidFill>
              </a:rPr>
              <a:t>데이터베이스를 종료할 때만 실행 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en-US" altLang="ko-KR" sz="1200" b="0">
                <a:solidFill>
                  <a:schemeClr val="tx1"/>
                </a:solidFill>
              </a:rPr>
              <a:t>  </a:t>
            </a:r>
            <a:r>
              <a:rPr lang="ko-KR" altLang="en-US" sz="1200" b="0">
                <a:solidFill>
                  <a:schemeClr val="tx1"/>
                </a:solidFill>
              </a:rPr>
              <a:t>비 정상적 종료시에는 실행되지 않는다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00025" y="692150"/>
            <a:ext cx="9505950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PL/SQL </a:t>
            </a:r>
            <a:r>
              <a:rPr lang="ko-KR" altLang="en-US" sz="1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무엇인가</a:t>
            </a:r>
            <a:r>
              <a:rPr lang="en-US" altLang="ko-KR" sz="1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600" b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400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r>
              <a:rPr lang="en-US" altLang="ko-KR" sz="140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</a:t>
            </a:r>
            <a:endParaRPr lang="en-US" altLang="ko-KR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endParaRPr lang="en-US" altLang="ko-KR" sz="1400" i="1">
              <a:solidFill>
                <a:schemeClr val="tx1"/>
              </a:solidFill>
            </a:endParaRP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에 프로그래밍 언어 설계 기능을 절차적으로 추가한 것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en-US" sz="1200" b="0">
                <a:solidFill>
                  <a:schemeClr val="tx1"/>
                </a:solidFill>
              </a:rPr>
              <a:t>오라클사가 데이터베이스에서 </a:t>
            </a: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에 대해 절차적 로직을 실행하는 방법을 제공하기 위해 개발한 절차적 언어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en-US" sz="1200" b="0">
                <a:solidFill>
                  <a:schemeClr val="tx1"/>
                </a:solidFill>
              </a:rPr>
              <a:t>데이터 캡슐화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예외 처리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정보 숨김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객체 지향 등의 현대 </a:t>
            </a:r>
            <a:r>
              <a:rPr lang="en-US" altLang="ko-KR" sz="1200" b="0">
                <a:solidFill>
                  <a:schemeClr val="tx1"/>
                </a:solidFill>
              </a:rPr>
              <a:t>S/W </a:t>
            </a:r>
            <a:r>
              <a:rPr lang="ko-KR" altLang="en-US" sz="1200" b="0">
                <a:solidFill>
                  <a:schemeClr val="tx1"/>
                </a:solidFill>
              </a:rPr>
              <a:t>공학 기능 제공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문을 블록 구조 및 프로시저 단위 코드에 포함시킬 수 있는 강력한 트랜잭션 처리 언어</a:t>
            </a: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endParaRPr lang="ko-KR" altLang="en-US" sz="1200" b="0">
              <a:solidFill>
                <a:schemeClr val="tx1"/>
              </a:solidFill>
            </a:endParaRPr>
          </a:p>
          <a:p>
            <a:pPr marL="266700" indent="-266700" algn="l">
              <a:spcBef>
                <a:spcPct val="20000"/>
              </a:spcBef>
              <a:tabLst>
                <a:tab pos="1079500" algn="l"/>
              </a:tabLst>
              <a:defRPr/>
            </a:pPr>
            <a:endParaRPr lang="ko-KR" altLang="en-US" sz="1200" b="0">
              <a:solidFill>
                <a:schemeClr val="tx1"/>
              </a:solidFill>
            </a:endParaRP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v"/>
              <a:tabLst>
                <a:tab pos="1079500" algn="l"/>
              </a:tabLst>
              <a:defRPr/>
            </a:pPr>
            <a:r>
              <a:rPr lang="ko-KR" altLang="en-US" sz="1200">
                <a:solidFill>
                  <a:schemeClr val="tx1"/>
                </a:solidFill>
              </a:rPr>
              <a:t>처리과정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ko-KR" altLang="en-US" sz="1200" b="0">
                <a:solidFill>
                  <a:schemeClr val="tx1"/>
                </a:solidFill>
              </a:rPr>
              <a:t>오라클 선행 컴파일러에서 </a:t>
            </a: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블록</a:t>
            </a:r>
            <a:r>
              <a:rPr lang="en-US" altLang="ko-KR" sz="1200" b="0">
                <a:solidFill>
                  <a:schemeClr val="tx1"/>
                </a:solidFill>
              </a:rPr>
              <a:t>(</a:t>
            </a:r>
            <a:r>
              <a:rPr lang="ko-KR" altLang="en-US" sz="1200" b="0">
                <a:solidFill>
                  <a:schemeClr val="tx1"/>
                </a:solidFill>
              </a:rPr>
              <a:t>코드</a:t>
            </a:r>
            <a:r>
              <a:rPr lang="en-US" altLang="ko-KR" sz="1200" b="0">
                <a:solidFill>
                  <a:schemeClr val="tx1"/>
                </a:solidFill>
              </a:rPr>
              <a:t>)</a:t>
            </a:r>
            <a:r>
              <a:rPr lang="ko-KR" altLang="en-US" sz="1200" b="0">
                <a:solidFill>
                  <a:schemeClr val="tx1"/>
                </a:solidFill>
              </a:rPr>
              <a:t>를 제출하면 </a:t>
            </a:r>
            <a:r>
              <a:rPr lang="en-US" altLang="ko-KR" sz="1200" b="0">
                <a:solidFill>
                  <a:schemeClr val="tx1"/>
                </a:solidFill>
              </a:rPr>
              <a:t>Oracle Server </a:t>
            </a:r>
            <a:r>
              <a:rPr lang="ko-KR" altLang="en-US" sz="1200" b="0">
                <a:solidFill>
                  <a:schemeClr val="tx1"/>
                </a:solidFill>
              </a:rPr>
              <a:t>내의 </a:t>
            </a: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엔진이 이를 처리한다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엔진은 블록 내의 </a:t>
            </a: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문을 분리하여 하나씩 </a:t>
            </a:r>
            <a:r>
              <a:rPr lang="en-US" altLang="ko-KR" sz="1200" b="0">
                <a:solidFill>
                  <a:schemeClr val="tx1"/>
                </a:solidFill>
              </a:rPr>
              <a:t>SQL</a:t>
            </a:r>
            <a:r>
              <a:rPr lang="ko-KR" altLang="en-US" sz="1200" b="0">
                <a:solidFill>
                  <a:schemeClr val="tx1"/>
                </a:solidFill>
              </a:rPr>
              <a:t>문 실행자로 전송한다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코드는 </a:t>
            </a:r>
            <a:r>
              <a:rPr lang="en-US" altLang="ko-KR" sz="1200" b="0">
                <a:solidFill>
                  <a:schemeClr val="tx1"/>
                </a:solidFill>
              </a:rPr>
              <a:t>Oracle Server </a:t>
            </a:r>
            <a:r>
              <a:rPr lang="ko-KR" altLang="en-US" sz="1200" b="0">
                <a:solidFill>
                  <a:schemeClr val="tx1"/>
                </a:solidFill>
              </a:rPr>
              <a:t>에 저장할 수 있으며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이름 앞에 </a:t>
            </a:r>
            <a:r>
              <a:rPr lang="en-US" altLang="ko-KR" sz="1200" b="0">
                <a:solidFill>
                  <a:schemeClr val="tx1"/>
                </a:solidFill>
              </a:rPr>
              <a:t>Stored</a:t>
            </a:r>
            <a:r>
              <a:rPr lang="ko-KR" altLang="en-US" sz="1200" b="0">
                <a:solidFill>
                  <a:schemeClr val="tx1"/>
                </a:solidFill>
              </a:rPr>
              <a:t>를 붙여 부른다</a:t>
            </a:r>
            <a:r>
              <a:rPr lang="en-US" altLang="ko-KR" sz="1200" b="0">
                <a:solidFill>
                  <a:schemeClr val="tx1"/>
                </a:solidFill>
              </a:rPr>
              <a:t>. (Stored Procedure)</a:t>
            </a:r>
          </a:p>
          <a:p>
            <a:pPr marL="266700" indent="-266700" algn="l">
              <a:spcBef>
                <a:spcPct val="20000"/>
              </a:spcBef>
              <a:buFont typeface="Wingdings" pitchFamily="2" charset="2"/>
              <a:buChar char="§"/>
              <a:tabLst>
                <a:tab pos="1079500" algn="l"/>
              </a:tabLst>
              <a:defRPr/>
            </a:pPr>
            <a:r>
              <a:rPr lang="en-US" altLang="ko-KR" sz="1200" b="0">
                <a:solidFill>
                  <a:schemeClr val="tx1"/>
                </a:solidFill>
              </a:rPr>
              <a:t>Oracle Developer </a:t>
            </a:r>
            <a:r>
              <a:rPr lang="ko-KR" altLang="en-US" sz="1200" b="0">
                <a:solidFill>
                  <a:schemeClr val="tx1"/>
                </a:solidFill>
              </a:rPr>
              <a:t>와 같은 오라클 툴에는 </a:t>
            </a:r>
            <a:r>
              <a:rPr lang="en-US" altLang="ko-KR" sz="1200" b="0">
                <a:solidFill>
                  <a:schemeClr val="tx1"/>
                </a:solidFill>
              </a:rPr>
              <a:t>Oracle Server</a:t>
            </a:r>
            <a:r>
              <a:rPr lang="ko-KR" altLang="en-US" sz="1200" b="0">
                <a:solidFill>
                  <a:schemeClr val="tx1"/>
                </a:solidFill>
              </a:rPr>
              <a:t>의 엔진과는 별도로 자체 </a:t>
            </a:r>
            <a:r>
              <a:rPr lang="en-US" altLang="ko-KR" sz="1200" b="0">
                <a:solidFill>
                  <a:schemeClr val="tx1"/>
                </a:solidFill>
              </a:rPr>
              <a:t>PL/SQL </a:t>
            </a:r>
            <a:r>
              <a:rPr lang="ko-KR" altLang="en-US" sz="1200" b="0">
                <a:solidFill>
                  <a:schemeClr val="tx1"/>
                </a:solidFill>
              </a:rPr>
              <a:t>엔진이 존재한다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1313" y="1485900"/>
            <a:ext cx="6481762" cy="6477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HY헤드라인M" pitchFamily="18" charset="-127"/>
              </a:rPr>
              <a:t>Procedural Language / Structured Query Language</a:t>
            </a:r>
            <a:endParaRPr lang="ko-KR" altLang="en-US" sz="18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PL/SQL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이란</a:t>
            </a: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862888" y="150813"/>
            <a:ext cx="198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2. PL/SQL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구조 </a:t>
            </a:r>
            <a:r>
              <a:rPr lang="en-US" altLang="ko-KR" sz="1300">
                <a:solidFill>
                  <a:schemeClr val="tx1"/>
                </a:solidFill>
              </a:rPr>
              <a:t>(1/5)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8. DDL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 트리거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8255000" y="150813"/>
            <a:ext cx="159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13. Trigger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(8/8)</a:t>
            </a:r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712788" indent="-1778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sz="1200">
                <a:solidFill>
                  <a:schemeClr val="tx1"/>
                </a:solidFill>
              </a:rPr>
              <a:t> DDL</a:t>
            </a:r>
            <a:r>
              <a:rPr lang="ko-KR" altLang="en-US" sz="1200">
                <a:solidFill>
                  <a:schemeClr val="tx1"/>
                </a:solidFill>
              </a:rPr>
              <a:t> 트리거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사용자가 테이블이나 뷰등과 같은 오브젝트를 생성하거나 수정할 때 발생하는 트리거이다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기본적 구성요소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1200" b="0">
              <a:solidFill>
                <a:schemeClr val="tx1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DDL</a:t>
            </a:r>
            <a:r>
              <a:rPr lang="ko-KR" altLang="en-US" sz="1200" b="0">
                <a:solidFill>
                  <a:schemeClr val="tx1"/>
                </a:solidFill>
              </a:rPr>
              <a:t> 이벤트</a:t>
            </a:r>
            <a:r>
              <a:rPr lang="en-US" altLang="ko-KR" sz="1200" b="0">
                <a:solidFill>
                  <a:schemeClr val="tx1"/>
                </a:solidFill>
              </a:rPr>
              <a:t>: CREATE, ALTER, DELETE ... </a:t>
            </a:r>
            <a:r>
              <a:rPr lang="ko-KR" altLang="en-US" sz="1200" b="0">
                <a:solidFill>
                  <a:schemeClr val="tx1"/>
                </a:solidFill>
              </a:rPr>
              <a:t>등등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스키마</a:t>
            </a:r>
            <a:r>
              <a:rPr lang="en-US" altLang="ko-KR" sz="1200" b="0">
                <a:solidFill>
                  <a:schemeClr val="tx1"/>
                </a:solidFill>
              </a:rPr>
              <a:t>: </a:t>
            </a:r>
            <a:r>
              <a:rPr lang="ko-KR" altLang="en-US" sz="1200" b="0">
                <a:solidFill>
                  <a:schemeClr val="tx1"/>
                </a:solidFill>
              </a:rPr>
              <a:t>트리거가 적용되는 스키마의 이름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            또는 사용자 이름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ko-KR" altLang="en-US" sz="1200" b="0">
                <a:solidFill>
                  <a:schemeClr val="tx1"/>
                </a:solidFill>
              </a:rPr>
              <a:t>조건</a:t>
            </a:r>
            <a:r>
              <a:rPr lang="en-US" altLang="ko-KR" sz="1200" b="0">
                <a:solidFill>
                  <a:schemeClr val="tx1"/>
                </a:solidFill>
              </a:rPr>
              <a:t>: </a:t>
            </a:r>
            <a:r>
              <a:rPr lang="ko-KR" altLang="en-US" sz="1200" b="0">
                <a:solidFill>
                  <a:schemeClr val="tx1"/>
                </a:solidFill>
              </a:rPr>
              <a:t>트리거 실행을 제어하는 선택적 조건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151876" y="1773238"/>
            <a:ext cx="4443612" cy="2087562"/>
          </a:xfrm>
          <a:prstGeom prst="rect">
            <a:avLst/>
          </a:prstGeom>
          <a:gradFill rotWithShape="1">
            <a:gsLst>
              <a:gs pos="0">
                <a:srgbClr val="FFFFCC">
                  <a:alpha val="86000"/>
                </a:srgbClr>
              </a:gs>
              <a:gs pos="50000">
                <a:schemeClr val="bg1">
                  <a:alpha val="81000"/>
                </a:schemeClr>
              </a:gs>
              <a:gs pos="100000">
                <a:srgbClr val="FFFFCC">
                  <a:alpha val="86000"/>
                </a:srgbClr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CREATE [OR REPLACE] TRIGGER </a:t>
            </a:r>
            <a:r>
              <a:rPr lang="ko-KR" altLang="en-US" sz="1200" i="1"/>
              <a:t>트리거명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BEFORE | AFTER</a:t>
            </a:r>
          </a:p>
          <a:p>
            <a:pPr algn="l">
              <a:tabLst>
                <a:tab pos="1079500" algn="l"/>
              </a:tabLst>
              <a:defRPr/>
            </a:pPr>
            <a:r>
              <a:rPr lang="ko-KR" altLang="en-US" sz="1200" i="1"/>
              <a:t>     </a:t>
            </a:r>
            <a:r>
              <a:rPr lang="en-US" altLang="ko-KR" sz="1200" i="1"/>
              <a:t>DDL</a:t>
            </a:r>
            <a:r>
              <a:rPr lang="ko-KR" altLang="en-US" sz="1200" i="1"/>
              <a:t>이벤트</a:t>
            </a:r>
            <a:r>
              <a:rPr lang="en-US" altLang="ko-KR" sz="1200" i="1"/>
              <a:t>(OR DDL</a:t>
            </a:r>
            <a:r>
              <a:rPr lang="ko-KR" altLang="en-US" sz="1200" i="1"/>
              <a:t> 이벤트</a:t>
            </a:r>
            <a:r>
              <a:rPr lang="en-US" altLang="ko-KR" sz="1200" i="1"/>
              <a:t>) ON {DATABASE | </a:t>
            </a:r>
            <a:r>
              <a:rPr lang="ko-KR" altLang="en-US" sz="1200" i="1"/>
              <a:t>스키마</a:t>
            </a:r>
            <a:r>
              <a:rPr lang="en-US" altLang="ko-KR" sz="1200" i="1"/>
              <a:t>}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[WHEN (</a:t>
            </a:r>
            <a:r>
              <a:rPr lang="ko-KR" altLang="en-US" sz="1200" i="1"/>
              <a:t>조건</a:t>
            </a:r>
            <a:r>
              <a:rPr lang="en-US" altLang="ko-KR" sz="1200" i="1"/>
              <a:t>) ]</a:t>
            </a:r>
          </a:p>
          <a:p>
            <a:pPr algn="l">
              <a:tabLst>
                <a:tab pos="1079500" algn="l"/>
              </a:tabLst>
              <a:defRPr/>
            </a:pPr>
            <a:r>
              <a:rPr lang="en-US" altLang="ko-KR" sz="1200" i="1"/>
              <a:t>         PL/SQL </a:t>
            </a:r>
            <a:r>
              <a:rPr lang="ko-KR" altLang="en-US" sz="1200" i="1"/>
              <a:t>블록</a:t>
            </a:r>
          </a:p>
        </p:txBody>
      </p:sp>
      <p:pic>
        <p:nvPicPr>
          <p:cNvPr id="87048" name="Picture 7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92150"/>
            <a:ext cx="4752975" cy="446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488950" y="5230813"/>
            <a:ext cx="388778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ko-KR" sz="1200" b="0">
                <a:solidFill>
                  <a:schemeClr val="tx1"/>
                </a:solidFill>
              </a:rPr>
              <a:t> SCOTT</a:t>
            </a:r>
            <a:r>
              <a:rPr lang="ko-KR" altLang="en-US" sz="1200" b="0">
                <a:solidFill>
                  <a:schemeClr val="tx1"/>
                </a:solidFill>
              </a:rPr>
              <a:t>계정에 </a:t>
            </a:r>
            <a:r>
              <a:rPr lang="en-US" altLang="ko-KR" sz="1200" b="0">
                <a:solidFill>
                  <a:schemeClr val="tx1"/>
                </a:solidFill>
              </a:rPr>
              <a:t>ALTER</a:t>
            </a:r>
            <a:r>
              <a:rPr lang="ko-KR" altLang="en-US" sz="1200" b="0">
                <a:solidFill>
                  <a:schemeClr val="tx1"/>
                </a:solidFill>
              </a:rPr>
              <a:t>이벤트가 발생 시 실행되는 트리거</a:t>
            </a:r>
          </a:p>
          <a:p>
            <a:pPr algn="l" eaLnBrk="1" hangingPunct="1"/>
            <a:r>
              <a:rPr lang="ko-KR" altLang="en-US" sz="1200" b="0">
                <a:solidFill>
                  <a:schemeClr val="tx1"/>
                </a:solidFill>
              </a:rPr>
              <a:t>이 트리거는 누군가 </a:t>
            </a:r>
            <a:r>
              <a:rPr lang="en-US" altLang="ko-KR" sz="1200" b="0">
                <a:solidFill>
                  <a:schemeClr val="tx1"/>
                </a:solidFill>
              </a:rPr>
              <a:t>SCOTT </a:t>
            </a:r>
            <a:r>
              <a:rPr lang="ko-KR" altLang="en-US" sz="1200" b="0">
                <a:solidFill>
                  <a:schemeClr val="tx1"/>
                </a:solidFill>
              </a:rPr>
              <a:t>계정을 오브젝트를 변경 시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변경 내역을 </a:t>
            </a:r>
            <a:r>
              <a:rPr lang="en-US" altLang="ko-KR" sz="1200" b="0">
                <a:solidFill>
                  <a:schemeClr val="tx1"/>
                </a:solidFill>
              </a:rPr>
              <a:t>ALTER_AUDIT_SCOTT</a:t>
            </a:r>
            <a:r>
              <a:rPr lang="ko-KR" altLang="en-US" sz="1200" b="0">
                <a:solidFill>
                  <a:schemeClr val="tx1"/>
                </a:solidFill>
              </a:rPr>
              <a:t>이라는 테이블에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기록하는 트리거이다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 관리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7883525" y="150813"/>
            <a:ext cx="19653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14. Trigger </a:t>
            </a:r>
            <a:r>
              <a:rPr lang="ko-KR" altLang="en-US" sz="1300">
                <a:solidFill>
                  <a:schemeClr val="tx1"/>
                </a:solidFill>
              </a:rPr>
              <a:t>관리 </a:t>
            </a:r>
            <a:r>
              <a:rPr lang="en-US" altLang="ko-KR" sz="1300">
                <a:solidFill>
                  <a:schemeClr val="tx1"/>
                </a:solidFill>
              </a:rPr>
              <a:t>(1/2)</a:t>
            </a:r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트리거 관리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ko-KR" altLang="en-US" sz="120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트리거 코드를 관리하기 위해 알고 있어야 할 몇가지 유형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트리거 목록 조회 방법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GUI</a:t>
            </a:r>
            <a:r>
              <a:rPr lang="ko-KR" altLang="en-US" sz="1200" b="0">
                <a:solidFill>
                  <a:schemeClr val="tx1"/>
                </a:solidFill>
              </a:rPr>
              <a:t>툴 사용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오라클 엔터프라이즈 메니져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토드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오렌지 등 </a:t>
            </a:r>
            <a:r>
              <a:rPr lang="en-US" altLang="ko-KR" sz="1200" b="0">
                <a:solidFill>
                  <a:schemeClr val="tx1"/>
                </a:solidFill>
              </a:rPr>
              <a:t>GUI </a:t>
            </a:r>
            <a:r>
              <a:rPr lang="ko-KR" altLang="en-US" sz="1200" b="0">
                <a:solidFill>
                  <a:schemeClr val="tx1"/>
                </a:solidFill>
              </a:rPr>
              <a:t>기반 툴을 사용하면 쉽게 관리할수 있다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br>
              <a:rPr lang="en-US" altLang="ko-KR" sz="1200" b="0">
                <a:solidFill>
                  <a:schemeClr val="tx1"/>
                </a:solidFill>
              </a:rPr>
            </a:b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</a:rPr>
              <a:t>SQL*PLUS</a:t>
            </a:r>
            <a:r>
              <a:rPr lang="ko-KR" altLang="en-US" sz="1200" b="0">
                <a:solidFill>
                  <a:schemeClr val="tx1"/>
                </a:solidFill>
              </a:rPr>
              <a:t>를 이용하는 경우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다음의 데이터 딕셔너리 뷰를 조회하여 각 트리거에 대해 </a:t>
            </a:r>
            <a:r>
              <a:rPr lang="en-US" altLang="ko-KR" sz="1200" b="0">
                <a:solidFill>
                  <a:schemeClr val="tx1"/>
                </a:solidFill>
              </a:rPr>
              <a:t/>
            </a:r>
            <a:br>
              <a:rPr lang="en-US" altLang="ko-KR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정보를 확인 할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ALL_TRIGGERS: </a:t>
            </a:r>
            <a:r>
              <a:rPr lang="ko-KR" altLang="en-US" sz="1200" b="0">
                <a:solidFill>
                  <a:schemeClr val="tx1"/>
                </a:solidFill>
              </a:rPr>
              <a:t>현재사용자가 접근 가능한 모든 트리거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DBA_TRIGGERS: </a:t>
            </a:r>
            <a:r>
              <a:rPr lang="ko-KR" altLang="en-US" sz="1200" b="0">
                <a:solidFill>
                  <a:schemeClr val="tx1"/>
                </a:solidFill>
              </a:rPr>
              <a:t>데이터베이스 내의 모든 트리거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1200" b="0">
                <a:solidFill>
                  <a:schemeClr val="tx1"/>
                </a:solidFill>
              </a:rPr>
              <a:t>USER_TRIGGERS: </a:t>
            </a:r>
            <a:r>
              <a:rPr lang="ko-KR" altLang="en-US" sz="1200" b="0">
                <a:solidFill>
                  <a:schemeClr val="tx1"/>
                </a:solidFill>
              </a:rPr>
              <a:t>현재 사용자가 소유한 모든 트리거</a:t>
            </a: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트리거 목록 조회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5745163" y="1700213"/>
            <a:ext cx="3024187" cy="143986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bg1"/>
              </a:gs>
              <a:gs pos="100000">
                <a:srgbClr val="33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 typeface="Wingdings" pitchFamily="2" charset="2"/>
              <a:buChar char="ü"/>
              <a:tabLst>
                <a:tab pos="1079500" algn="l"/>
              </a:tabLst>
              <a:defRPr/>
            </a:pPr>
            <a:r>
              <a:rPr lang="ko-KR" altLang="en-US" sz="1200" dirty="0"/>
              <a:t> 트리거 목록 조회</a:t>
            </a:r>
          </a:p>
          <a:p>
            <a:pPr algn="l">
              <a:buFont typeface="Wingdings" pitchFamily="2" charset="2"/>
              <a:buChar char="ü"/>
              <a:tabLst>
                <a:tab pos="1079500" algn="l"/>
              </a:tabLst>
              <a:defRPr/>
            </a:pPr>
            <a:r>
              <a:rPr lang="ko-KR" altLang="en-US" sz="1200" dirty="0"/>
              <a:t>트리거 제거 </a:t>
            </a:r>
            <a:endParaRPr lang="en-US" altLang="ko-KR" sz="1200" dirty="0"/>
          </a:p>
          <a:p>
            <a:pPr algn="l">
              <a:buFont typeface="Wingdings" pitchFamily="2" charset="2"/>
              <a:buChar char="ü"/>
              <a:tabLst>
                <a:tab pos="1079500" algn="l"/>
              </a:tabLst>
              <a:defRPr/>
            </a:pPr>
            <a:r>
              <a:rPr lang="ko-KR" altLang="en-US" sz="1200" dirty="0"/>
              <a:t>트리거 사용  가능 </a:t>
            </a:r>
            <a:r>
              <a:rPr lang="en-US" altLang="ko-KR" sz="1200" dirty="0"/>
              <a:t>/ </a:t>
            </a:r>
            <a:r>
              <a:rPr lang="ko-KR" altLang="en-US" sz="1200" dirty="0"/>
              <a:t>불가능 설정 </a:t>
            </a:r>
          </a:p>
        </p:txBody>
      </p:sp>
      <p:pic>
        <p:nvPicPr>
          <p:cNvPr id="88071" name="Picture 1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4176713" cy="413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트리거 관리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7883525" y="150813"/>
            <a:ext cx="19653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300">
                <a:solidFill>
                  <a:schemeClr val="tx1"/>
                </a:solidFill>
              </a:rPr>
              <a:t>14. Trigger </a:t>
            </a:r>
            <a:r>
              <a:rPr lang="ko-KR" altLang="en-US" sz="1300">
                <a:solidFill>
                  <a:schemeClr val="tx1"/>
                </a:solidFill>
              </a:rPr>
              <a:t>관리 </a:t>
            </a:r>
            <a:r>
              <a:rPr lang="en-US" altLang="ko-KR" sz="1300">
                <a:solidFill>
                  <a:schemeClr val="tx1"/>
                </a:solidFill>
              </a:rPr>
              <a:t>(2/2)</a:t>
            </a: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트리거 활성 </a:t>
            </a:r>
            <a:r>
              <a:rPr lang="en-US" altLang="ko-KR" sz="1200">
                <a:solidFill>
                  <a:schemeClr val="tx1"/>
                </a:solidFill>
              </a:rPr>
              <a:t>/ </a:t>
            </a:r>
            <a:r>
              <a:rPr lang="ko-KR" altLang="en-US" sz="1200">
                <a:solidFill>
                  <a:schemeClr val="tx1"/>
                </a:solidFill>
              </a:rPr>
              <a:t>비활성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트리거를 삭제 후 재생성하는 과정을 거치지 않고도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일시적으로 사용할 수 없게 만들 수 있다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이것은 데이터를 대량 적재 할때와 같이 특별한 처리에 </a:t>
            </a:r>
            <a:br>
              <a:rPr lang="ko-KR" altLang="en-US" sz="1200" b="0">
                <a:solidFill>
                  <a:schemeClr val="tx1"/>
                </a:solidFill>
              </a:rPr>
            </a:br>
            <a:r>
              <a:rPr lang="ko-KR" altLang="en-US" sz="1200" b="0">
                <a:solidFill>
                  <a:schemeClr val="tx1"/>
                </a:solidFill>
              </a:rPr>
              <a:t>유용하게 사용 할 수 있으며 명령은 </a:t>
            </a:r>
            <a:r>
              <a:rPr lang="en-US" altLang="ko-KR" sz="1200" b="0">
                <a:solidFill>
                  <a:schemeClr val="tx1"/>
                </a:solidFill>
              </a:rPr>
              <a:t>ALTER TRIGGER</a:t>
            </a:r>
            <a:r>
              <a:rPr lang="ko-KR" altLang="en-US" sz="1200" b="0">
                <a:solidFill>
                  <a:schemeClr val="tx1"/>
                </a:solidFill>
              </a:rPr>
              <a:t>문이다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0">
              <a:solidFill>
                <a:schemeClr val="tx1"/>
              </a:solidFill>
            </a:endParaRPr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200025" y="692150"/>
            <a:ext cx="4752975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355600" indent="-176213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62865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sz="1200">
                <a:solidFill>
                  <a:schemeClr val="tx1"/>
                </a:solidFill>
              </a:rPr>
              <a:t> 트리거 삭제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ko-KR" sz="1200" b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</a:rPr>
              <a:t>트리거 오브젝트를 데이터베이스에서 영구히 제거한다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5373688" y="1179513"/>
            <a:ext cx="4027487" cy="431800"/>
          </a:xfrm>
          <a:prstGeom prst="rect">
            <a:avLst/>
          </a:prstGeom>
          <a:gradFill rotWithShape="1">
            <a:gsLst>
              <a:gs pos="0">
                <a:srgbClr val="FFFFCC">
                  <a:alpha val="86000"/>
                </a:srgbClr>
              </a:gs>
              <a:gs pos="50000">
                <a:schemeClr val="bg1">
                  <a:alpha val="81000"/>
                </a:schemeClr>
              </a:gs>
              <a:gs pos="100000">
                <a:srgbClr val="FFFFCC">
                  <a:alpha val="86000"/>
                </a:srgbClr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200" i="1"/>
              <a:t>ALTER TRIGGER </a:t>
            </a:r>
            <a:r>
              <a:rPr lang="ko-KR" altLang="en-US" sz="1200" i="1"/>
              <a:t>트리거명 </a:t>
            </a:r>
            <a:r>
              <a:rPr lang="en-US" altLang="ko-KR" sz="1200" i="1"/>
              <a:t>{ ENABLE | DISABLE }</a:t>
            </a:r>
          </a:p>
        </p:txBody>
      </p:sp>
      <p:pic>
        <p:nvPicPr>
          <p:cNvPr id="89097" name="Picture 7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3257550"/>
            <a:ext cx="4114800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052513" y="1185863"/>
            <a:ext cx="2859087" cy="431800"/>
          </a:xfrm>
          <a:prstGeom prst="rect">
            <a:avLst/>
          </a:prstGeom>
          <a:gradFill rotWithShape="1">
            <a:gsLst>
              <a:gs pos="0">
                <a:srgbClr val="FFFFCC">
                  <a:alpha val="86000"/>
                </a:srgbClr>
              </a:gs>
              <a:gs pos="50000">
                <a:schemeClr val="bg1">
                  <a:alpha val="81000"/>
                </a:schemeClr>
              </a:gs>
              <a:gs pos="100000">
                <a:srgbClr val="FFFFCC">
                  <a:alpha val="86000"/>
                </a:srgbClr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tabLst>
                <a:tab pos="1079500" algn="l"/>
              </a:tabLst>
              <a:defRPr/>
            </a:pPr>
            <a:r>
              <a:rPr lang="en-US" altLang="ko-KR" sz="1200" i="1"/>
              <a:t>DROP TRIGGER </a:t>
            </a:r>
            <a:r>
              <a:rPr lang="ko-KR" altLang="en-US" sz="1200" i="1"/>
              <a:t>트리거명</a:t>
            </a:r>
            <a:endParaRPr lang="en-US" altLang="ko-KR" sz="1200" i="1"/>
          </a:p>
        </p:txBody>
      </p:sp>
      <p:pic>
        <p:nvPicPr>
          <p:cNvPr id="89101" name="Picture 9" descr="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636838"/>
            <a:ext cx="3457575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594725" y="158750"/>
            <a:ext cx="1254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altLang="ko-KR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휴먼엑스포" pitchFamily="18" charset="-127"/>
              </a:rPr>
              <a:t>SOLTRONIX</a:t>
            </a:r>
          </a:p>
        </p:txBody>
      </p:sp>
      <p:sp>
        <p:nvSpPr>
          <p:cNvPr id="128003" name="Rectangle 30"/>
          <p:cNvSpPr>
            <a:spLocks noChangeArrowheads="1"/>
          </p:cNvSpPr>
          <p:nvPr/>
        </p:nvSpPr>
        <p:spPr bwMode="auto">
          <a:xfrm>
            <a:off x="3579813" y="2060575"/>
            <a:ext cx="2894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1400">
                <a:solidFill>
                  <a:srgbClr val="E1E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HY헤드라인M" pitchFamily="18" charset="-127"/>
              </a:rPr>
              <a:t>G O O D  E X P E R I E N C E</a:t>
            </a:r>
          </a:p>
        </p:txBody>
      </p:sp>
      <p:sp>
        <p:nvSpPr>
          <p:cNvPr id="128004" name="Rectangle 33"/>
          <p:cNvSpPr>
            <a:spLocks noChangeArrowheads="1"/>
          </p:cNvSpPr>
          <p:nvPr/>
        </p:nvSpPr>
        <p:spPr bwMode="auto">
          <a:xfrm>
            <a:off x="3484563" y="2606675"/>
            <a:ext cx="314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3200" b="0">
                <a:solidFill>
                  <a:srgbClr val="9696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 H A N K  Y O U</a:t>
            </a:r>
          </a:p>
        </p:txBody>
      </p:sp>
      <p:sp>
        <p:nvSpPr>
          <p:cNvPr id="90117" name="Rectangle 34"/>
          <p:cNvSpPr>
            <a:spLocks noChangeArrowheads="1"/>
          </p:cNvSpPr>
          <p:nvPr/>
        </p:nvSpPr>
        <p:spPr bwMode="auto">
          <a:xfrm>
            <a:off x="1196975" y="4652963"/>
            <a:ext cx="7773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3600" b="0">
                <a:solidFill>
                  <a:srgbClr val="C0C0C0"/>
                </a:solidFill>
                <a:latin typeface="Verdana" panose="020B0604030504040204" pitchFamily="34" charset="0"/>
                <a:ea typeface="HY헤드라인M" panose="02030600000101010101" pitchFamily="18" charset="-127"/>
              </a:rPr>
              <a:t>Oracle PL/SQL Programing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80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2800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6248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ea typeface="휴먼엑스포" panose="02030504000101010101" pitchFamily="18" charset="-127"/>
              </a:rPr>
              <a:t>2. PL/SQL Block </a:t>
            </a:r>
            <a:r>
              <a:rPr lang="ko-KR" altLang="en-US" sz="2000">
                <a:solidFill>
                  <a:schemeClr val="tx1"/>
                </a:solidFill>
                <a:ea typeface="휴먼엑스포" panose="02030504000101010101" pitchFamily="18" charset="-127"/>
              </a:rPr>
              <a:t>구조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24438" y="692150"/>
            <a:ext cx="4681537" cy="5689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2550" indent="-825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 변수선언문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블럭에서 사용할 변수를 정의</a:t>
            </a:r>
            <a:r>
              <a:rPr lang="en-US" altLang="ko-KR" sz="1100" b="0">
                <a:solidFill>
                  <a:schemeClr val="tx1"/>
                </a:solidFill>
              </a:rPr>
              <a:t>. </a:t>
            </a:r>
            <a:r>
              <a:rPr lang="ko-KR" altLang="en-US" sz="1100" b="0">
                <a:solidFill>
                  <a:schemeClr val="tx1"/>
                </a:solidFill>
              </a:rPr>
              <a:t>커서 정의와 중첩된  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100" b="0">
                <a:solidFill>
                  <a:schemeClr val="tx1"/>
                </a:solidFill>
              </a:rPr>
              <a:t>	  PL/SQL </a:t>
            </a:r>
            <a:r>
              <a:rPr lang="ko-KR" altLang="en-US" sz="1100" b="0">
                <a:solidFill>
                  <a:schemeClr val="tx1"/>
                </a:solidFill>
              </a:rPr>
              <a:t>프로시저 및 함수도 여기서 정의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 프로그램코드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블럭을 구성하는 </a:t>
            </a:r>
            <a:r>
              <a:rPr lang="en-US" altLang="ko-KR" sz="1100" b="0">
                <a:solidFill>
                  <a:schemeClr val="tx1"/>
                </a:solidFill>
              </a:rPr>
              <a:t>PL/SQL </a:t>
            </a:r>
            <a:r>
              <a:rPr lang="ko-KR" altLang="en-US" sz="1100" b="0">
                <a:solidFill>
                  <a:schemeClr val="tx1"/>
                </a:solidFill>
              </a:rPr>
              <a:t>문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 예외처리문 </a:t>
            </a:r>
            <a:r>
              <a:rPr lang="en-US" altLang="ko-KR" sz="1100" b="0">
                <a:solidFill>
                  <a:schemeClr val="tx1"/>
                </a:solidFill>
              </a:rPr>
              <a:t>: </a:t>
            </a:r>
            <a:r>
              <a:rPr lang="ko-KR" altLang="en-US" sz="1100" b="0">
                <a:solidFill>
                  <a:schemeClr val="tx1"/>
                </a:solidFill>
              </a:rPr>
              <a:t>런타임 오류나 예외 발생시 트리거되는 프로그램  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100" b="0">
                <a:solidFill>
                  <a:schemeClr val="tx1"/>
                </a:solidFill>
              </a:rPr>
              <a:t>	 코드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100" b="0">
                <a:solidFill>
                  <a:schemeClr val="tx1"/>
                </a:solidFill>
              </a:rPr>
              <a:t> 각 블럭에서 문장의 끝을 알리기 위해 반드시 세미콜론</a:t>
            </a:r>
            <a:r>
              <a:rPr lang="en-US" altLang="ko-KR" sz="1100" b="0">
                <a:solidFill>
                  <a:schemeClr val="tx1"/>
                </a:solidFill>
              </a:rPr>
              <a:t>(;)</a:t>
            </a:r>
            <a:r>
              <a:rPr lang="ko-KR" altLang="en-US" sz="1100" b="0">
                <a:solidFill>
                  <a:schemeClr val="tx1"/>
                </a:solidFill>
              </a:rPr>
              <a:t>을 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100" b="0">
                <a:solidFill>
                  <a:schemeClr val="tx1"/>
                </a:solidFill>
              </a:rPr>
              <a:t>	 붙인다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1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</a:rPr>
              <a:t> BEGIN </a:t>
            </a:r>
            <a:r>
              <a:rPr lang="ko-KR" altLang="en-US" sz="1100" b="0">
                <a:solidFill>
                  <a:schemeClr val="tx1"/>
                </a:solidFill>
              </a:rPr>
              <a:t>내에 다른 블럭을 내포할 수 있다</a:t>
            </a:r>
            <a:r>
              <a:rPr lang="en-US" altLang="ko-KR" sz="11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862888" y="150813"/>
            <a:ext cx="198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400">
                <a:solidFill>
                  <a:schemeClr val="tx1"/>
                </a:solidFill>
              </a:rPr>
              <a:t>2. </a:t>
            </a:r>
            <a:r>
              <a:rPr lang="ko-KR" altLang="ko-KR" sz="1400">
                <a:solidFill>
                  <a:schemeClr val="tx1"/>
                </a:solidFill>
              </a:rPr>
              <a:t>PL/SQL </a:t>
            </a:r>
            <a:r>
              <a:rPr lang="ko-KR" altLang="ko-KR" sz="1400">
                <a:solidFill>
                  <a:schemeClr val="tx1"/>
                </a:solidFill>
                <a:ea typeface="휴먼엑스포" panose="02030504000101010101" pitchFamily="18" charset="-127"/>
              </a:rPr>
              <a:t>구조</a:t>
            </a:r>
            <a:r>
              <a:rPr lang="ko-KR" altLang="ko-KR" sz="14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(2/5)</a:t>
            </a:r>
          </a:p>
        </p:txBody>
      </p:sp>
      <p:sp>
        <p:nvSpPr>
          <p:cNvPr id="14341" name="AutoShape 9" descr="5%"/>
          <p:cNvSpPr>
            <a:spLocks noChangeArrowheads="1"/>
          </p:cNvSpPr>
          <p:nvPr/>
        </p:nvSpPr>
        <p:spPr bwMode="auto">
          <a:xfrm>
            <a:off x="2289175" y="1612900"/>
            <a:ext cx="1800225" cy="863600"/>
          </a:xfrm>
          <a:prstGeom prst="flowChartDocumen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 선언문</a:t>
            </a:r>
          </a:p>
        </p:txBody>
      </p:sp>
      <p:sp>
        <p:nvSpPr>
          <p:cNvPr id="14342" name="AutoShape 10" descr="5%"/>
          <p:cNvSpPr>
            <a:spLocks noChangeArrowheads="1"/>
          </p:cNvSpPr>
          <p:nvPr/>
        </p:nvSpPr>
        <p:spPr bwMode="auto">
          <a:xfrm>
            <a:off x="2289175" y="2714625"/>
            <a:ext cx="1800225" cy="863600"/>
          </a:xfrm>
          <a:prstGeom prst="flowChartDocumen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 코드</a:t>
            </a:r>
          </a:p>
        </p:txBody>
      </p:sp>
      <p:sp>
        <p:nvSpPr>
          <p:cNvPr id="14343" name="AutoShape 11" descr="5%"/>
          <p:cNvSpPr>
            <a:spLocks noChangeArrowheads="1"/>
          </p:cNvSpPr>
          <p:nvPr/>
        </p:nvSpPr>
        <p:spPr bwMode="auto">
          <a:xfrm>
            <a:off x="2289175" y="3844925"/>
            <a:ext cx="1800225" cy="863600"/>
          </a:xfrm>
          <a:prstGeom prst="flowChartDocumen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6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처리문</a:t>
            </a:r>
          </a:p>
        </p:txBody>
      </p:sp>
      <p:sp>
        <p:nvSpPr>
          <p:cNvPr id="14344" name="AutoShape 5"/>
          <p:cNvSpPr>
            <a:spLocks noChangeArrowheads="1"/>
          </p:cNvSpPr>
          <p:nvPr/>
        </p:nvSpPr>
        <p:spPr bwMode="auto">
          <a:xfrm>
            <a:off x="992188" y="1108075"/>
            <a:ext cx="2232025" cy="647700"/>
          </a:xfrm>
          <a:prstGeom prst="flowChartProcess">
            <a:avLst/>
          </a:prstGeom>
          <a:gradFill rotWithShape="1">
            <a:gsLst>
              <a:gs pos="0">
                <a:srgbClr val="BABABA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tx1"/>
                </a:solidFill>
              </a:rPr>
              <a:t>DECLARE</a:t>
            </a:r>
          </a:p>
        </p:txBody>
      </p:sp>
      <p:sp>
        <p:nvSpPr>
          <p:cNvPr id="14345" name="AutoShape 6"/>
          <p:cNvSpPr>
            <a:spLocks noChangeArrowheads="1"/>
          </p:cNvSpPr>
          <p:nvPr/>
        </p:nvSpPr>
        <p:spPr bwMode="auto">
          <a:xfrm>
            <a:off x="992188" y="2222500"/>
            <a:ext cx="2232025" cy="647700"/>
          </a:xfrm>
          <a:prstGeom prst="flowChartProcess">
            <a:avLst/>
          </a:prstGeom>
          <a:gradFill rotWithShape="1">
            <a:gsLst>
              <a:gs pos="0">
                <a:srgbClr val="BABABA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4346" name="AutoShape 7"/>
          <p:cNvSpPr>
            <a:spLocks noChangeArrowheads="1"/>
          </p:cNvSpPr>
          <p:nvPr/>
        </p:nvSpPr>
        <p:spPr bwMode="auto">
          <a:xfrm>
            <a:off x="992188" y="3352800"/>
            <a:ext cx="2232025" cy="647700"/>
          </a:xfrm>
          <a:prstGeom prst="flowChartProcess">
            <a:avLst/>
          </a:prstGeom>
          <a:gradFill rotWithShape="1">
            <a:gsLst>
              <a:gs pos="0">
                <a:srgbClr val="BABABA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4347" name="AutoShape 8"/>
          <p:cNvSpPr>
            <a:spLocks noChangeArrowheads="1"/>
          </p:cNvSpPr>
          <p:nvPr/>
        </p:nvSpPr>
        <p:spPr bwMode="auto">
          <a:xfrm>
            <a:off x="992188" y="4471988"/>
            <a:ext cx="2232025" cy="647700"/>
          </a:xfrm>
          <a:prstGeom prst="flowChartProcess">
            <a:avLst/>
          </a:prstGeom>
          <a:gradFill rotWithShape="1">
            <a:gsLst>
              <a:gs pos="0">
                <a:srgbClr val="BABABA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eaLnBrk="0" hangingPunct="0"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tabLst>
                <a:tab pos="1079500" algn="l"/>
              </a:tabLst>
              <a:defRPr kumimoji="1" sz="2800" b="1">
                <a:solidFill>
                  <a:srgbClr val="FF0000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ahoma"/>
        <a:ea typeface="휴먼엑스포"/>
        <a:cs typeface=""/>
      </a:majorFont>
      <a:minorFont>
        <a:latin typeface="Tahoma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5742</Words>
  <Application>Microsoft Office PowerPoint</Application>
  <PresentationFormat>A4 용지(210x297mm)</PresentationFormat>
  <Paragraphs>2023</Paragraphs>
  <Slides>83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6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103" baseType="lpstr">
      <vt:lpstr>Tahoma</vt:lpstr>
      <vt:lpstr>새굴림</vt:lpstr>
      <vt:lpstr>Arial</vt:lpstr>
      <vt:lpstr>휴먼엑스포</vt:lpstr>
      <vt:lpstr>굴림</vt:lpstr>
      <vt:lpstr>Wingdings</vt:lpstr>
      <vt:lpstr>휴먼매직체</vt:lpstr>
      <vt:lpstr>Times New Roman</vt:lpstr>
      <vt:lpstr>HY헤드라인M</vt:lpstr>
      <vt:lpstr>돋움</vt:lpstr>
      <vt:lpstr>Verdana</vt:lpstr>
      <vt:lpstr>batang</vt:lpstr>
      <vt:lpstr>바탕</vt:lpstr>
      <vt:lpstr>디자인 사용자 지정</vt:lpstr>
      <vt:lpstr>2_기본 디자인</vt:lpstr>
      <vt:lpstr>기본 디자인</vt:lpstr>
      <vt:lpstr>2_디자인 사용자 지정</vt:lpstr>
      <vt:lpstr>1_디자인 사용자 지정</vt:lpstr>
      <vt:lpstr>1_기본 디자인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PshesiGn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PshesiGn</dc:creator>
  <cp:lastModifiedBy>Windows 사용자</cp:lastModifiedBy>
  <cp:revision>1286</cp:revision>
  <dcterms:created xsi:type="dcterms:W3CDTF">2009-01-29T05:18:46Z</dcterms:created>
  <dcterms:modified xsi:type="dcterms:W3CDTF">2019-10-07T00:27:47Z</dcterms:modified>
</cp:coreProperties>
</file>