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713F-2571-289A-8610-4A8C3C9E2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CEAAB-8CBC-B034-6204-26146DBC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DC7F-C069-BEB8-0A28-56A3AB6F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12C0B-B342-BB43-6D65-EF174B99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D1B8C-C8F0-05D6-A483-4ACC123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D43-050B-D008-3575-CD6F9EFA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A5415-E9AC-6F0C-5910-99FE7AB4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E0D7-1CD8-6977-0252-72334260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B1AF-115B-4B5C-6201-076955D3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64B7-D411-B807-B7F4-F3F25B4B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7271A-927F-2CA6-417A-3C4980028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582D6-52F2-C410-43A8-209353B09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76ED-7EB6-A020-04FA-DF2F96A4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B200-AD34-9879-9577-4E041082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ABF0-BBAB-6604-FA3D-508CDEB9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4F-6981-F3F9-4462-9C8E349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A5A4-6E17-AA03-0E2C-9ED3F530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A054-A43F-8AD2-4F0F-CC1A6B96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0D35-6F98-6899-EBCC-EE982841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43D2-D2A6-8FDC-F44E-FADE0ED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E9B-69B2-AE81-81EC-AAFB9714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30D8-8A19-7C71-7A89-3BCFCFFB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5DE0-DC10-6CA1-3251-2F11533B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A9557-D12C-A5A1-13F6-61765ACE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37B9-9422-99D5-25F3-764F19D2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CD2D-C35B-8813-F99D-61D925FB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73F0-842F-C93A-67C8-8A18F68EB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3ABFD-A214-8DB0-1BC7-3A019A597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DED56-3C84-7696-FFB6-AEAA32CA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DA87-55C9-1C39-6F30-45DB57F5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3F09-B55D-919A-3317-52F9297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FAB9-B40F-B73A-447A-0744E832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7855-D462-661E-6C7B-EC335D87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B01E3-103B-DC0C-E8B4-BF77F13A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C17AD-B0E4-03B9-506A-8F14F328A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272FA-E3DC-7D1B-29B3-7B0E511C4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25075-F15F-9BD3-85B2-DBA1335E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9A39D-34D8-FB5D-F5CF-03946D4A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56FE4-9D0D-C6A1-6F72-0B117D64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4307-C060-F735-2243-E73CAB5C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4828E-44AC-1700-9A15-23D9189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B8DC5-2F08-170A-D2E4-B9AE9F3C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B140-CD90-9CE9-7554-C6A1FF50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995C5-D96F-A0F3-74E4-991EAC3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52F80-5B83-4AD2-393D-5D2D77BF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72ED3-FC60-3440-2A5A-D5C7F608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EBAE-509A-D417-8254-4734D7A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007D-FE4D-EF9B-AEEA-7B822236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26F7-A3FE-B80F-E6A8-811AF71D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A99CC-8183-BA4F-67F8-B32995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BB3C2-D158-BF39-2000-A0A57FF5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5F4-A2EA-AFB2-FBDB-58E1DEC2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6EAE-B544-14D3-9809-6436D8C8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C38DF-0455-4794-0E55-128E7D953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49375-8618-A641-F687-533AAF02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A610F-A936-3114-4E6C-1A7055CB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69676-F9B3-B63B-CC8B-782D1C77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DCC6F-C55F-D232-FCDD-65D6FC2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94AA7-DC10-A1FB-24AB-49D2F0B4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75115-4365-8730-6E75-BB6A6869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21A1-0733-D9B3-0336-83C1EE074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8139-CF9E-7846-A4CE-118DC74B0FB8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761A-F2F3-EB88-C6B0-EB916F52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EF46-CB78-D9CD-2D74-911066BB2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3CC9-FA80-D24D-B629-F8D5E46C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A984-DFA4-CD37-C205-554923624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1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Predicting Health Outcomes from Environmental Pollutants</a:t>
            </a:r>
          </a:p>
        </p:txBody>
      </p:sp>
    </p:spTree>
    <p:extLst>
      <p:ext uri="{BB962C8B-B14F-4D97-AF65-F5344CB8AC3E}">
        <p14:creationId xmlns:p14="http://schemas.microsoft.com/office/powerpoint/2010/main" val="28611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C3C5-09D5-9D5D-490C-86E88D60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50F9-6A7F-3638-706C-33D8C759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Health outcomes data </a:t>
            </a:r>
          </a:p>
          <a:p>
            <a:pPr marL="0" indent="0">
              <a:buNone/>
            </a:pPr>
            <a:endParaRPr lang="en-US" sz="4400" kern="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Environmental pollution over time</a:t>
            </a:r>
          </a:p>
          <a:p>
            <a:pPr marL="0" indent="0">
              <a:buNone/>
            </a:pPr>
            <a:endParaRPr lang="en-US" sz="4000" kern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FC6-29A6-DB04-E703-9A414D47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ED51-1FDE-F4F3-1EFB-C17446FC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Obtain objective health data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kern="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Include only people who have been living in the same census tract for 10 years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kern="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more than one year of environmental data.</a:t>
            </a:r>
            <a:endParaRPr lang="en-US" sz="4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A855-B78E-FD03-3DBB-1093C4BD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3C0B-18F2-16ED-6432-D07E74D1E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09" y="1662980"/>
            <a:ext cx="6227618" cy="5013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Asthma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Cancer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COPD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Congestive Heart Failure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Kidney Disease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Stroke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B5C7DC-C390-63FA-229B-8ED723D3206A}"/>
              </a:ext>
            </a:extLst>
          </p:cNvPr>
          <p:cNvSpPr txBox="1">
            <a:spLocks/>
          </p:cNvSpPr>
          <p:nvPr/>
        </p:nvSpPr>
        <p:spPr>
          <a:xfrm>
            <a:off x="7474528" y="1177635"/>
            <a:ext cx="4177145" cy="501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9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EA10-4A63-B9C7-5D70-EC41D7F3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From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4129-0684-1C89-D9BB-3154386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825625"/>
            <a:ext cx="4932218" cy="4351338"/>
          </a:xfrm>
        </p:spPr>
        <p:txBody>
          <a:bodyPr>
            <a:normAutofit fontScale="92500" lnSpcReduction="10000"/>
          </a:bodyPr>
          <a:lstStyle/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Particulate matter 2.5 level in air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Ozone level in air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Diesel particulate matter level in air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Air toxics cancer risk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Air toxics respiratory hazard index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Traffic proximity and volume  </a:t>
            </a:r>
            <a:endParaRPr lang="en-US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899EC4-9EAB-1E10-8CA0-C3DE2BEC3E33}"/>
              </a:ext>
            </a:extLst>
          </p:cNvPr>
          <p:cNvSpPr txBox="1">
            <a:spLocks/>
          </p:cNvSpPr>
          <p:nvPr/>
        </p:nvSpPr>
        <p:spPr>
          <a:xfrm>
            <a:off x="5874327" y="1343818"/>
            <a:ext cx="6054436" cy="5401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Percent 1960 housing (lead paint indicator)  </a:t>
            </a:r>
            <a:endParaRPr lang="en-US" sz="36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Proximity to National Priorities List (NPL) [superfund] sites  </a:t>
            </a:r>
            <a:endParaRPr lang="en-US" sz="36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Proximity to Risk Management Plan (RMP) facilities</a:t>
            </a:r>
            <a:endParaRPr lang="en-US" sz="36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Proximity to Treatment Storage and Disposal facilities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kern="0" dirty="0">
              <a:solidFill>
                <a:schemeClr val="bg1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kern="0" dirty="0">
                <a:solidFill>
                  <a:schemeClr val="bg1"/>
                </a:solidFill>
                <a:ea typeface="Times New Roman" panose="02020603050405020304" pitchFamily="18" charset="0"/>
              </a:rPr>
              <a:t>Indicator for major direct dischargers to water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5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C2BA-774B-12A7-850F-76C47B62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4" name="Picture 3" descr="A graph of copd heatmap with environmental factors&#10;&#10;Description automatically generated with low confidence">
            <a:extLst>
              <a:ext uri="{FF2B5EF4-FFF2-40B4-BE49-F238E27FC236}">
                <a16:creationId xmlns:a16="http://schemas.microsoft.com/office/drawing/2014/main" id="{AAACE3A8-04F3-D039-9509-54092519A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82" y="905342"/>
            <a:ext cx="7643836" cy="59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9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FD6B-B8F7-686E-2989-2AC16830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Normalizing Data</a:t>
            </a:r>
          </a:p>
        </p:txBody>
      </p:sp>
      <p:pic>
        <p:nvPicPr>
          <p:cNvPr id="8" name="Picture 7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C24590D9-F9F9-37DD-5E92-B852AE66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" y="1415618"/>
            <a:ext cx="5861499" cy="4446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Content Placeholder 8" descr="A picture containing text, diagram, plan&#10;&#10;Description automatically generated">
            <a:extLst>
              <a:ext uri="{FF2B5EF4-FFF2-40B4-BE49-F238E27FC236}">
                <a16:creationId xmlns:a16="http://schemas.microsoft.com/office/drawing/2014/main" id="{F1600782-5DCD-A50A-4215-D6ED38767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415618"/>
            <a:ext cx="5862049" cy="44465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5C83ED-3B26-C24D-990D-AB9AB2445D5D}"/>
              </a:ext>
            </a:extLst>
          </p:cNvPr>
          <p:cNvSpPr txBox="1">
            <a:spLocks/>
          </p:cNvSpPr>
          <p:nvPr/>
        </p:nvSpPr>
        <p:spPr>
          <a:xfrm>
            <a:off x="990600" y="446892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        Before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BD93DC-2D11-7014-976B-493F48E27CA6}"/>
              </a:ext>
            </a:extLst>
          </p:cNvPr>
          <p:cNvSpPr txBox="1">
            <a:spLocks/>
          </p:cNvSpPr>
          <p:nvPr/>
        </p:nvSpPr>
        <p:spPr>
          <a:xfrm>
            <a:off x="7218220" y="446892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         After</a:t>
            </a:r>
          </a:p>
        </p:txBody>
      </p:sp>
    </p:spTree>
    <p:extLst>
      <p:ext uri="{BB962C8B-B14F-4D97-AF65-F5344CB8AC3E}">
        <p14:creationId xmlns:p14="http://schemas.microsoft.com/office/powerpoint/2010/main" val="1535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D77D-F2BF-D90D-ADF8-F22F079B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Types of Regression Modeling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F0175-5F28-34B3-54ED-59E80889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2" y="1839478"/>
            <a:ext cx="4218709" cy="52924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bg1"/>
                </a:solidFill>
              </a:rPr>
              <a:t>Multiple 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bg1"/>
                </a:solidFill>
              </a:rPr>
              <a:t>Random Forest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bg1"/>
                </a:solidFill>
              </a:rPr>
              <a:t>AdaBoost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bg1"/>
                </a:solidFill>
              </a:rPr>
              <a:t>Gradient Boost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0ACAF1-28E9-A47B-F770-C57E4DB780BC}"/>
              </a:ext>
            </a:extLst>
          </p:cNvPr>
          <p:cNvSpPr txBox="1">
            <a:spLocks/>
          </p:cNvSpPr>
          <p:nvPr/>
        </p:nvSpPr>
        <p:spPr>
          <a:xfrm>
            <a:off x="6629400" y="1825625"/>
            <a:ext cx="472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bg1"/>
                </a:solidFill>
              </a:rPr>
              <a:t>XGBoost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bg1"/>
                </a:solidFill>
              </a:rPr>
              <a:t>LightGBM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bg1"/>
                </a:solidFill>
              </a:rPr>
              <a:t>SVM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6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1654-86A8-EF09-FEE0-A1328392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B978-CFFE-3526-6608-094A31BE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6D3BC4AD-BA55-E156-55D8-3A36AD8C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2" y="175202"/>
            <a:ext cx="11629835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D71292E-BDC3-295A-A820-65FF51397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93037"/>
              </p:ext>
            </p:extLst>
          </p:nvPr>
        </p:nvGraphicFramePr>
        <p:xfrm>
          <a:off x="2977590" y="1330884"/>
          <a:ext cx="8003302" cy="802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237">
                  <a:extLst>
                    <a:ext uri="{9D8B030D-6E8A-4147-A177-3AD203B41FA5}">
                      <a16:colId xmlns:a16="http://schemas.microsoft.com/office/drawing/2014/main" val="1332240880"/>
                    </a:ext>
                  </a:extLst>
                </a:gridCol>
                <a:gridCol w="3477759">
                  <a:extLst>
                    <a:ext uri="{9D8B030D-6E8A-4147-A177-3AD203B41FA5}">
                      <a16:colId xmlns:a16="http://schemas.microsoft.com/office/drawing/2014/main" val="2846461797"/>
                    </a:ext>
                  </a:extLst>
                </a:gridCol>
                <a:gridCol w="1315306">
                  <a:extLst>
                    <a:ext uri="{9D8B030D-6E8A-4147-A177-3AD203B41FA5}">
                      <a16:colId xmlns:a16="http://schemas.microsoft.com/office/drawing/2014/main" val="4149380700"/>
                    </a:ext>
                  </a:extLst>
                </a:gridCol>
              </a:tblGrid>
              <a:tr h="802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Best Model 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Type of Tuning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R</a:t>
                      </a:r>
                      <a:r>
                        <a:rPr lang="en-US" sz="3600" u="none" strike="noStrike" baseline="30000" dirty="0">
                          <a:effectLst/>
                        </a:rPr>
                        <a:t>2 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808354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76163BD-4B64-18AE-27C1-C2E7B788D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36800"/>
              </p:ext>
            </p:extLst>
          </p:nvPr>
        </p:nvGraphicFramePr>
        <p:xfrm>
          <a:off x="1035135" y="2125514"/>
          <a:ext cx="9945753" cy="56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3479324389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2605695119"/>
                    </a:ext>
                  </a:extLst>
                </a:gridCol>
                <a:gridCol w="3471002">
                  <a:extLst>
                    <a:ext uri="{9D8B030D-6E8A-4147-A177-3AD203B41FA5}">
                      <a16:colId xmlns:a16="http://schemas.microsoft.com/office/drawing/2014/main" val="2257851851"/>
                    </a:ext>
                  </a:extLst>
                </a:gridCol>
                <a:gridCol w="1312750">
                  <a:extLst>
                    <a:ext uri="{9D8B030D-6E8A-4147-A177-3AD203B41FA5}">
                      <a16:colId xmlns:a16="http://schemas.microsoft.com/office/drawing/2014/main" val="3241972388"/>
                    </a:ext>
                  </a:extLst>
                </a:gridCol>
              </a:tblGrid>
              <a:tr h="567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COPD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Bayesian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0.568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643911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AC523A8-433D-68B6-4262-D52740404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3268"/>
              </p:ext>
            </p:extLst>
          </p:nvPr>
        </p:nvGraphicFramePr>
        <p:xfrm>
          <a:off x="1035135" y="2703561"/>
          <a:ext cx="9945753" cy="56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658363941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2534825653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3065541647"/>
                    </a:ext>
                  </a:extLst>
                </a:gridCol>
                <a:gridCol w="1312751">
                  <a:extLst>
                    <a:ext uri="{9D8B030D-6E8A-4147-A177-3AD203B41FA5}">
                      <a16:colId xmlns:a16="http://schemas.microsoft.com/office/drawing/2014/main" val="1722926392"/>
                    </a:ext>
                  </a:extLst>
                </a:gridCol>
              </a:tblGrid>
              <a:tr h="567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Asthma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XGBoost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Bayesian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0.554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274375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996A0C9-97DB-E216-776C-739868EF7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83632"/>
              </p:ext>
            </p:extLst>
          </p:nvPr>
        </p:nvGraphicFramePr>
        <p:xfrm>
          <a:off x="1035134" y="3284664"/>
          <a:ext cx="9945753" cy="567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359049697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2799506605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242970108"/>
                    </a:ext>
                  </a:extLst>
                </a:gridCol>
                <a:gridCol w="1312751">
                  <a:extLst>
                    <a:ext uri="{9D8B030D-6E8A-4147-A177-3AD203B41FA5}">
                      <a16:colId xmlns:a16="http://schemas.microsoft.com/office/drawing/2014/main" val="75798721"/>
                    </a:ext>
                  </a:extLst>
                </a:gridCol>
              </a:tblGrid>
              <a:tr h="567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CHD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Randomized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96213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E056AFE-2503-C282-4707-9A1C64AA2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34734"/>
              </p:ext>
            </p:extLst>
          </p:nvPr>
        </p:nvGraphicFramePr>
        <p:xfrm>
          <a:off x="1035135" y="3862711"/>
          <a:ext cx="9945752" cy="567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654448430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404734645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3658496902"/>
                    </a:ext>
                  </a:extLst>
                </a:gridCol>
                <a:gridCol w="1312750">
                  <a:extLst>
                    <a:ext uri="{9D8B030D-6E8A-4147-A177-3AD203B41FA5}">
                      <a16:colId xmlns:a16="http://schemas.microsoft.com/office/drawing/2014/main" val="3666017223"/>
                    </a:ext>
                  </a:extLst>
                </a:gridCol>
              </a:tblGrid>
              <a:tr h="56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Stroke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0.506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873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8B61B98-D284-5CD5-2237-DB7322FDB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81545"/>
              </p:ext>
            </p:extLst>
          </p:nvPr>
        </p:nvGraphicFramePr>
        <p:xfrm>
          <a:off x="1035134" y="4440757"/>
          <a:ext cx="9945753" cy="567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1287727880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3118305380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3444602694"/>
                    </a:ext>
                  </a:extLst>
                </a:gridCol>
                <a:gridCol w="1312751">
                  <a:extLst>
                    <a:ext uri="{9D8B030D-6E8A-4147-A177-3AD203B41FA5}">
                      <a16:colId xmlns:a16="http://schemas.microsoft.com/office/drawing/2014/main" val="432566104"/>
                    </a:ext>
                  </a:extLst>
                </a:gridCol>
              </a:tblGrid>
              <a:tr h="567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Kidney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0.481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32033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ECF0F72-72E1-BD9D-C376-F6BC4A60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39006"/>
              </p:ext>
            </p:extLst>
          </p:nvPr>
        </p:nvGraphicFramePr>
        <p:xfrm>
          <a:off x="1035134" y="5018802"/>
          <a:ext cx="9945753" cy="567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001">
                  <a:extLst>
                    <a:ext uri="{9D8B030D-6E8A-4147-A177-3AD203B41FA5}">
                      <a16:colId xmlns:a16="http://schemas.microsoft.com/office/drawing/2014/main" val="2698946446"/>
                    </a:ext>
                  </a:extLst>
                </a:gridCol>
                <a:gridCol w="3204001">
                  <a:extLst>
                    <a:ext uri="{9D8B030D-6E8A-4147-A177-3AD203B41FA5}">
                      <a16:colId xmlns:a16="http://schemas.microsoft.com/office/drawing/2014/main" val="2294173742"/>
                    </a:ext>
                  </a:extLst>
                </a:gridCol>
                <a:gridCol w="3471001">
                  <a:extLst>
                    <a:ext uri="{9D8B030D-6E8A-4147-A177-3AD203B41FA5}">
                      <a16:colId xmlns:a16="http://schemas.microsoft.com/office/drawing/2014/main" val="587541837"/>
                    </a:ext>
                  </a:extLst>
                </a:gridCol>
                <a:gridCol w="1312750">
                  <a:extLst>
                    <a:ext uri="{9D8B030D-6E8A-4147-A177-3AD203B41FA5}">
                      <a16:colId xmlns:a16="http://schemas.microsoft.com/office/drawing/2014/main" val="3130860920"/>
                    </a:ext>
                  </a:extLst>
                </a:gridCol>
              </a:tblGrid>
              <a:tr h="567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Cancer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Randomized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0.455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85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5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431E-085E-FBEF-20B6-1270309F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03B5-05F8-05AB-7B67-7443D999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None of the models are good predictors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maximum R</a:t>
            </a:r>
            <a:r>
              <a:rPr lang="en-US" sz="4400" baseline="30000" dirty="0">
                <a:solidFill>
                  <a:schemeClr val="bg1"/>
                </a:solidFill>
              </a:rPr>
              <a:t>2</a:t>
            </a:r>
            <a:r>
              <a:rPr lang="en-US" sz="4400" dirty="0">
                <a:solidFill>
                  <a:schemeClr val="bg1"/>
                </a:solidFill>
              </a:rPr>
              <a:t> value of 0.568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The tree ensemble methods work better     than the SVM or OLS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211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Office Theme</vt:lpstr>
      <vt:lpstr>Predicting Health Outcomes from Environmental Pollutants</vt:lpstr>
      <vt:lpstr>Predicting</vt:lpstr>
      <vt:lpstr>From</vt:lpstr>
      <vt:lpstr>Exploratory Data Analysis</vt:lpstr>
      <vt:lpstr>Normalizing Data</vt:lpstr>
      <vt:lpstr>Types of Regression Modeling Done</vt:lpstr>
      <vt:lpstr>PowerPoint Presentation</vt:lpstr>
      <vt:lpstr>PowerPoint Presentation</vt:lpstr>
      <vt:lpstr>Analysis</vt:lpstr>
      <vt:lpstr>Difficulties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Health Outcomes from Environmental Pollutants</dc:title>
  <dc:creator>Butler, Kelly</dc:creator>
  <cp:lastModifiedBy>Butler, Kelly</cp:lastModifiedBy>
  <cp:revision>2</cp:revision>
  <dcterms:created xsi:type="dcterms:W3CDTF">2023-06-25T22:06:44Z</dcterms:created>
  <dcterms:modified xsi:type="dcterms:W3CDTF">2023-06-26T01:25:35Z</dcterms:modified>
</cp:coreProperties>
</file>