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7" r:id="rId4"/>
    <p:sldId id="273" r:id="rId5"/>
    <p:sldId id="268" r:id="rId6"/>
    <p:sldId id="269" r:id="rId7"/>
    <p:sldId id="271" r:id="rId8"/>
    <p:sldId id="270" r:id="rId9"/>
    <p:sldId id="276" r:id="rId10"/>
    <p:sldId id="262" r:id="rId11"/>
    <p:sldId id="265" r:id="rId12"/>
    <p:sldId id="272" r:id="rId13"/>
    <p:sldId id="260" r:id="rId14"/>
    <p:sldId id="275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87595" autoAdjust="0"/>
  </p:normalViewPr>
  <p:slideViewPr>
    <p:cSldViewPr>
      <p:cViewPr varScale="1">
        <p:scale>
          <a:sx n="106" d="100"/>
          <a:sy n="106" d="100"/>
        </p:scale>
        <p:origin x="-9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5/21/14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5/21/14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5/21/14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" y="819150"/>
            <a:ext cx="7620000" cy="3333750"/>
          </a:xfrm>
        </p:spPr>
        <p:txBody>
          <a:bodyPr>
            <a:normAutofit/>
          </a:bodyPr>
          <a:lstStyle>
            <a:extLst/>
          </a:lstStyle>
          <a:p>
            <a:r>
              <a:rPr lang="en-US" sz="6000" dirty="0" smtClean="0"/>
              <a:t>Bay Area Bike Share: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i="1" dirty="0" smtClean="0"/>
              <a:t>Where Are the Bikes Going?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DAT5 Final Project – Michael Keba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3333750"/>
            <a:ext cx="479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Model to Predict Where a Biker is Headed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Model: Decision Trees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304800" y="1428750"/>
            <a:ext cx="4114800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/>
              <a:t>No distribution </a:t>
            </a:r>
            <a:r>
              <a:rPr lang="en-US" altLang="x-none" dirty="0" smtClean="0"/>
              <a:t>assumptions (</a:t>
            </a:r>
            <a:r>
              <a:rPr lang="en-US" altLang="x-none" dirty="0"/>
              <a:t>Non-</a:t>
            </a:r>
            <a:r>
              <a:rPr lang="en-US" altLang="x-none" dirty="0" smtClean="0"/>
              <a:t>parametric)</a:t>
            </a:r>
          </a:p>
          <a:p>
            <a:pPr marL="274320" lvl="1"/>
            <a:r>
              <a:rPr lang="en-US" dirty="0" smtClean="0"/>
              <a:t>Hierarchical</a:t>
            </a:r>
            <a:endParaRPr lang="en-US" dirty="0"/>
          </a:p>
        </p:txBody>
      </p:sp>
      <p:pic>
        <p:nvPicPr>
          <p:cNvPr id="3" name="Picture 2" descr="p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38550"/>
            <a:ext cx="8361222" cy="1362490"/>
          </a:xfrm>
          <a:prstGeom prst="rect">
            <a:avLst/>
          </a:prstGeom>
        </p:spPr>
      </p:pic>
      <p:pic>
        <p:nvPicPr>
          <p:cNvPr id="4" name="Picture 3" descr="Screen Shot 2014-05-21 at 5.47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64" y="1581150"/>
            <a:ext cx="4867836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915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4800600" cy="3581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n-US" dirty="0" smtClean="0"/>
              <a:t>Selected only SF data</a:t>
            </a:r>
          </a:p>
          <a:p>
            <a:pPr marL="274320" lvl="1"/>
            <a:r>
              <a:rPr lang="en-US" dirty="0" smtClean="0"/>
              <a:t>Grouped stations by neighborhood</a:t>
            </a:r>
          </a:p>
          <a:p>
            <a:pPr marL="274320" lvl="1"/>
            <a:r>
              <a:rPr lang="en-US" dirty="0" smtClean="0"/>
              <a:t>Used </a:t>
            </a:r>
            <a:r>
              <a:rPr lang="en-US" dirty="0" smtClean="0"/>
              <a:t>LabelEncoder</a:t>
            </a:r>
            <a:r>
              <a:rPr lang="en-US" dirty="0" smtClean="0"/>
              <a:t> for encoding categorical features</a:t>
            </a:r>
          </a:p>
          <a:p>
            <a:pPr marL="274320" lvl="1"/>
            <a:r>
              <a:rPr lang="en-US" dirty="0" smtClean="0"/>
              <a:t>Weather metrics were continuous features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1428750"/>
            <a:ext cx="25007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Caltrain</a:t>
            </a:r>
            <a:r>
              <a:rPr lang="en-US" dirty="0"/>
              <a:t>	</a:t>
            </a:r>
          </a:p>
          <a:p>
            <a:r>
              <a:rPr lang="en-US" dirty="0"/>
              <a:t>Civic Center/Mid-</a:t>
            </a:r>
            <a:r>
              <a:rPr lang="en-US" dirty="0" smtClean="0"/>
              <a:t>Market</a:t>
            </a:r>
            <a:endParaRPr lang="en-US" dirty="0"/>
          </a:p>
          <a:p>
            <a:r>
              <a:rPr lang="en-US" dirty="0" smtClean="0"/>
              <a:t>FiDi</a:t>
            </a:r>
            <a:endParaRPr lang="en-US" dirty="0"/>
          </a:p>
          <a:p>
            <a:r>
              <a:rPr lang="en-US" dirty="0"/>
              <a:t>North Beach/</a:t>
            </a:r>
            <a:r>
              <a:rPr lang="en-US" dirty="0" smtClean="0"/>
              <a:t>Telegraph</a:t>
            </a:r>
            <a:endParaRPr lang="en-US" dirty="0"/>
          </a:p>
          <a:p>
            <a:r>
              <a:rPr lang="en-US" dirty="0"/>
              <a:t>Soma	</a:t>
            </a:r>
          </a:p>
          <a:p>
            <a:r>
              <a:rPr lang="en-US" dirty="0"/>
              <a:t>South Beach	</a:t>
            </a:r>
          </a:p>
          <a:p>
            <a:r>
              <a:rPr lang="en-US" dirty="0"/>
              <a:t>Union Square	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95800" y="1962150"/>
            <a:ext cx="1752600" cy="76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0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Results: 10X Cross Validation Mean Scores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44901" y="1733550"/>
            <a:ext cx="3886200" cy="32686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No Max Tree Depth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Decision Tree: 0.509</a:t>
            </a:r>
          </a:p>
          <a:p>
            <a:r>
              <a:rPr lang="en-US" dirty="0" smtClean="0"/>
              <a:t>Random Forest: 0.472</a:t>
            </a:r>
          </a:p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533400" y="1733551"/>
            <a:ext cx="3886200" cy="32686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Max Tree Depth = 10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Decision Tree: 0.420</a:t>
            </a:r>
          </a:p>
          <a:p>
            <a:r>
              <a:rPr lang="en-US" dirty="0" smtClean="0"/>
              <a:t>Random Forest: </a:t>
            </a:r>
            <a:r>
              <a:rPr lang="en-US" dirty="0"/>
              <a:t>0.399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114800" cy="3276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~</a:t>
            </a:r>
            <a:r>
              <a:rPr lang="en-US" dirty="0" smtClean="0"/>
              <a:t>2.7K </a:t>
            </a:r>
            <a:r>
              <a:rPr lang="en-US" dirty="0" smtClean="0"/>
              <a:t>zip codes represented, long tail</a:t>
            </a:r>
          </a:p>
          <a:p>
            <a:pPr lvl="1"/>
            <a:r>
              <a:rPr lang="en-US" dirty="0" smtClean="0"/>
              <a:t>Group by city/state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would PA/SJ data affect predictions?</a:t>
            </a:r>
          </a:p>
          <a:p>
            <a:r>
              <a:rPr lang="en-US" dirty="0" smtClean="0"/>
              <a:t>Has consumer behavior changed after first 6 months to be more predictable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Heard rumor that there’s London bike share data with customer ID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06" y="1352550"/>
            <a:ext cx="4448594" cy="3659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2038350"/>
            <a:ext cx="8153400" cy="1005840"/>
          </a:xfrm>
        </p:spPr>
        <p:txBody>
          <a:bodyPr anchor="b">
            <a:noAutofit/>
          </a:bodyPr>
          <a:lstStyle>
            <a:extLst/>
          </a:lstStyle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4248150"/>
            <a:ext cx="261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mjkeba@gmail.com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19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My Original </a:t>
            </a:r>
            <a:r>
              <a:rPr lang="en-US" dirty="0"/>
              <a:t>Idea: </a:t>
            </a:r>
            <a:br>
              <a:rPr lang="en-US" dirty="0"/>
            </a:br>
            <a:r>
              <a:rPr lang="en-US" dirty="0" smtClean="0"/>
              <a:t>Productize a Tool for Video Publishers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733800"/>
          </a:xfrm>
        </p:spPr>
        <p:txBody>
          <a:bodyPr anchor="ctr">
            <a:normAutofit/>
          </a:bodyPr>
          <a:lstStyle>
            <a:extLst/>
          </a:lstStyle>
          <a:p>
            <a:pPr marL="0" lvl="1" indent="0" algn="ctr">
              <a:buNone/>
            </a:pPr>
            <a:r>
              <a:rPr lang="en-US" sz="2800" b="1" dirty="0" smtClean="0"/>
              <a:t>Price Floor Optimizer for Video Ad RTB Inventory</a:t>
            </a:r>
            <a:r>
              <a:rPr lang="en-US" sz="1400" b="1" dirty="0" smtClean="0"/>
              <a:t>©</a:t>
            </a:r>
            <a:br>
              <a:rPr lang="en-US" sz="1400" b="1" dirty="0" smtClean="0"/>
            </a:br>
            <a:endParaRPr lang="en-US" sz="2800" b="1" dirty="0" smtClean="0"/>
          </a:p>
          <a:p>
            <a:pPr marL="457200" lvl="1" indent="-457200"/>
            <a:r>
              <a:rPr lang="en-US" sz="2800" dirty="0" smtClean="0"/>
              <a:t>Step 1: get historical ad data from video publisher</a:t>
            </a:r>
          </a:p>
          <a:p>
            <a:pPr marL="457200" lvl="1" indent="-457200"/>
            <a:r>
              <a:rPr lang="en-US" sz="2800" dirty="0" smtClean="0"/>
              <a:t>Step 2: build model </a:t>
            </a:r>
          </a:p>
          <a:p>
            <a:pPr marL="457200" lvl="1" indent="-457200"/>
            <a:r>
              <a:rPr lang="en-US" sz="2800" dirty="0" smtClean="0"/>
              <a:t>Step 3: ???</a:t>
            </a:r>
          </a:p>
          <a:p>
            <a:pPr marL="457200" lvl="1" indent="-457200"/>
            <a:r>
              <a:rPr lang="en-US" sz="2800" dirty="0" smtClean="0"/>
              <a:t>Step 4: profit!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636169_3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86200"/>
            <a:ext cx="1581150" cy="158115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The Problem: Too Much No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428750"/>
            <a:ext cx="4114800" cy="3679417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/>
            <a:r>
              <a:rPr lang="en-US" dirty="0" smtClean="0"/>
              <a:t>“I really want to help you out, but our higher ups don’t want to release data”</a:t>
            </a:r>
          </a:p>
          <a:p>
            <a:pPr marL="274320" lvl="1"/>
            <a:r>
              <a:rPr lang="en-US" dirty="0" smtClean="0"/>
              <a:t>“Why don’t you just try using stock data as a stand in?”</a:t>
            </a:r>
          </a:p>
          <a:p>
            <a:pPr marL="274320" lvl="1"/>
            <a:r>
              <a:rPr lang="en-US" dirty="0" smtClean="0"/>
              <a:t>“Sorry bro”</a:t>
            </a:r>
          </a:p>
          <a:p>
            <a:pPr marL="274320" lvl="1"/>
            <a:r>
              <a:rPr lang="en-US" dirty="0" smtClean="0"/>
              <a:t>“This is definitely an area we’re interested in, let’s keep in touch as we might have a position open up in the near future”</a:t>
            </a:r>
          </a:p>
        </p:txBody>
      </p:sp>
      <p:pic>
        <p:nvPicPr>
          <p:cNvPr id="4" name="Picture 3" descr="SpotXchan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81150"/>
            <a:ext cx="2226469" cy="1047750"/>
          </a:xfrm>
          <a:prstGeom prst="rect">
            <a:avLst/>
          </a:prstGeom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04950"/>
            <a:ext cx="1920100" cy="1517222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05150"/>
            <a:ext cx="2285528" cy="427201"/>
          </a:xfrm>
          <a:prstGeom prst="rect">
            <a:avLst/>
          </a:prstGeom>
        </p:spPr>
      </p:pic>
      <p:pic>
        <p:nvPicPr>
          <p:cNvPr id="9" name="Picture 8" descr="27DA352C8-B9D7-D4E2-138C59B5D8E583E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43150"/>
            <a:ext cx="1321741" cy="1321741"/>
          </a:xfrm>
          <a:prstGeom prst="rect">
            <a:avLst/>
          </a:prstGeom>
        </p:spPr>
      </p:pic>
      <p:sp>
        <p:nvSpPr>
          <p:cNvPr id="10" name="&quot;No&quot; Symbol 9"/>
          <p:cNvSpPr/>
          <p:nvPr/>
        </p:nvSpPr>
        <p:spPr>
          <a:xfrm>
            <a:off x="5029200" y="1276350"/>
            <a:ext cx="3886200" cy="2895600"/>
          </a:xfrm>
          <a:prstGeom prst="noSmoking">
            <a:avLst>
              <a:gd name="adj" fmla="val 6478"/>
            </a:avLst>
          </a:prstGeom>
          <a:solidFill>
            <a:srgbClr val="DA1F2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qual 12"/>
          <p:cNvSpPr/>
          <p:nvPr/>
        </p:nvSpPr>
        <p:spPr>
          <a:xfrm>
            <a:off x="7010400" y="4476750"/>
            <a:ext cx="609600" cy="3810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4171950"/>
            <a:ext cx="83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?</a:t>
            </a:r>
            <a:endParaRPr lang="en-US" sz="5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9957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636169_300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67150"/>
            <a:ext cx="1581150" cy="158115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Key Takeaway from OG Idea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3886200" cy="3200400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>
              <a:buClr>
                <a:schemeClr val="bg1"/>
              </a:buClr>
            </a:pPr>
            <a:r>
              <a:rPr lang="en-US" dirty="0" smtClean="0">
                <a:solidFill>
                  <a:srgbClr val="E3E3E3"/>
                </a:solidFill>
              </a:rPr>
              <a:t>“Let me check with our data team”</a:t>
            </a:r>
          </a:p>
          <a:p>
            <a:pPr marL="274320" lvl="1">
              <a:buClr>
                <a:schemeClr val="bg1"/>
              </a:buClr>
            </a:pPr>
            <a:r>
              <a:rPr lang="en-US" dirty="0" smtClean="0">
                <a:solidFill>
                  <a:srgbClr val="E3E3E3"/>
                </a:solidFill>
              </a:rPr>
              <a:t>“I really want to help you out, but our higher ups don’t want to release data”</a:t>
            </a:r>
          </a:p>
          <a:p>
            <a:pPr marL="274320" lvl="1">
              <a:buClr>
                <a:schemeClr val="bg1"/>
              </a:buClr>
            </a:pPr>
            <a:r>
              <a:rPr lang="en-US" dirty="0" smtClean="0">
                <a:solidFill>
                  <a:srgbClr val="E3E3E3"/>
                </a:solidFill>
              </a:rPr>
              <a:t>“Why don’t you just try using stock data as a stand in?”</a:t>
            </a:r>
          </a:p>
          <a:p>
            <a:pPr marL="274320" lvl="1">
              <a:buClr>
                <a:schemeClr val="bg1"/>
              </a:buClr>
            </a:pPr>
            <a:r>
              <a:rPr lang="en-US" dirty="0" smtClean="0">
                <a:solidFill>
                  <a:srgbClr val="E3E3E3"/>
                </a:solidFill>
              </a:rPr>
              <a:t>“Sorry bro”</a:t>
            </a:r>
          </a:p>
        </p:txBody>
      </p:sp>
      <p:pic>
        <p:nvPicPr>
          <p:cNvPr id="4" name="Picture 3" descr="SpotXchange.jp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81150"/>
            <a:ext cx="2226469" cy="1047750"/>
          </a:xfrm>
          <a:prstGeom prst="rect">
            <a:avLst/>
          </a:prstGeom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5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04950"/>
            <a:ext cx="1920100" cy="1517222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6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05150"/>
            <a:ext cx="2285528" cy="427201"/>
          </a:xfrm>
          <a:prstGeom prst="rect">
            <a:avLst/>
          </a:prstGeom>
        </p:spPr>
      </p:pic>
      <p:pic>
        <p:nvPicPr>
          <p:cNvPr id="9" name="Picture 8" descr="27DA352C8-B9D7-D4E2-138C59B5D8E583EE.jpg"/>
          <p:cNvPicPr>
            <a:picLocks noChangeAspect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43150"/>
            <a:ext cx="1321741" cy="1321741"/>
          </a:xfrm>
          <a:prstGeom prst="rect">
            <a:avLst/>
          </a:prstGeom>
        </p:spPr>
      </p:pic>
      <p:sp>
        <p:nvSpPr>
          <p:cNvPr id="13" name="Equal 12"/>
          <p:cNvSpPr/>
          <p:nvPr/>
        </p:nvSpPr>
        <p:spPr>
          <a:xfrm>
            <a:off x="7010400" y="4476750"/>
            <a:ext cx="609600" cy="381000"/>
          </a:xfrm>
          <a:prstGeom prst="mathEqual">
            <a:avLst/>
          </a:prstGeom>
          <a:solidFill>
            <a:schemeClr val="dk1">
              <a:alpha val="1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4171950"/>
            <a:ext cx="83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E3E3E3"/>
                </a:solidFill>
                <a:latin typeface="Arial Black"/>
                <a:cs typeface="Arial Black"/>
              </a:rPr>
              <a:t>?</a:t>
            </a:r>
            <a:endParaRPr lang="en-US" sz="5400" dirty="0">
              <a:solidFill>
                <a:srgbClr val="E3E3E3"/>
              </a:solidFill>
              <a:latin typeface="Arial Black"/>
              <a:cs typeface="Arial Black"/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5029200" y="1276350"/>
            <a:ext cx="3886200" cy="2895600"/>
          </a:xfrm>
          <a:prstGeom prst="noSmoking">
            <a:avLst>
              <a:gd name="adj" fmla="val 6478"/>
            </a:avLst>
          </a:prstGeom>
          <a:solidFill>
            <a:srgbClr val="DA1F28">
              <a:alpha val="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885950"/>
            <a:ext cx="888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Proprietary Data is Gold!</a:t>
            </a:r>
            <a:endParaRPr lang="en-US" sz="6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79557"/>
            <a:ext cx="77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 went on a bike ride to clear my head…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79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hot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336900"/>
            <a:ext cx="5054600" cy="379095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…Scrapped Original Project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1295400" y="514350"/>
            <a:ext cx="6934200" cy="5029200"/>
          </a:xfrm>
          <a:prstGeom prst="mathMultiply">
            <a:avLst>
              <a:gd name="adj1" fmla="val 84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Back to Roots: Bikes!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5105400" cy="3810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n-US" altLang="x-none" b="1" dirty="0" smtClean="0"/>
              <a:t>Who</a:t>
            </a:r>
            <a:r>
              <a:rPr lang="en-US" altLang="x-none" dirty="0" smtClean="0"/>
              <a:t>: Bay Area Bike Share (BABS)</a:t>
            </a:r>
          </a:p>
          <a:p>
            <a:pPr marL="274320" lvl="1"/>
            <a:r>
              <a:rPr lang="en-US" altLang="x-none" b="1" dirty="0" smtClean="0"/>
              <a:t>What</a:t>
            </a:r>
            <a:r>
              <a:rPr lang="en-US" altLang="x-none" dirty="0" smtClean="0"/>
              <a:t>: </a:t>
            </a:r>
            <a:r>
              <a:rPr lang="en-US" altLang="x-none" dirty="0"/>
              <a:t>Open Data </a:t>
            </a:r>
            <a:r>
              <a:rPr lang="en-US" altLang="x-none" dirty="0" smtClean="0"/>
              <a:t>Challenge</a:t>
            </a:r>
          </a:p>
          <a:p>
            <a:pPr marL="274320" lvl="1"/>
            <a:r>
              <a:rPr lang="en-US" altLang="x-none" b="1" dirty="0" smtClean="0"/>
              <a:t>When</a:t>
            </a:r>
            <a:r>
              <a:rPr lang="en-US" altLang="x-none" dirty="0" smtClean="0"/>
              <a:t>: August 2013 through February 2014</a:t>
            </a:r>
          </a:p>
          <a:p>
            <a:pPr marL="274320" lvl="1"/>
            <a:r>
              <a:rPr lang="en-US" altLang="x-none" b="1" dirty="0" smtClean="0"/>
              <a:t>Where</a:t>
            </a:r>
            <a:r>
              <a:rPr lang="en-US" altLang="x-none" dirty="0" smtClean="0"/>
              <a:t>: competition over, but</a:t>
            </a:r>
            <a:br>
              <a:rPr lang="en-US" altLang="x-none" dirty="0" smtClean="0"/>
            </a:br>
            <a:r>
              <a:rPr lang="en-US" altLang="x-none" dirty="0" smtClean="0"/>
              <a:t>data set available on website</a:t>
            </a:r>
          </a:p>
          <a:p>
            <a:pPr marL="274320" lvl="1"/>
            <a:r>
              <a:rPr lang="en-US" altLang="x-none" b="1" dirty="0" smtClean="0"/>
              <a:t>Why</a:t>
            </a:r>
            <a:r>
              <a:rPr lang="en-US" altLang="x-none" dirty="0" smtClean="0"/>
              <a:t>: no models like I envisioned were entered in competition</a:t>
            </a:r>
          </a:p>
        </p:txBody>
      </p:sp>
      <p:pic>
        <p:nvPicPr>
          <p:cNvPr id="7" name="Picture 6" descr="bike_pric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81150"/>
            <a:ext cx="369214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The Data: 130K Lines of Greatness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4038600" cy="3014132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/>
            <a:r>
              <a:rPr lang="en-US" dirty="0" smtClean="0"/>
              <a:t>Bike number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b="1" dirty="0" smtClean="0"/>
              <a:t>Trip start day and time</a:t>
            </a:r>
          </a:p>
          <a:p>
            <a:pPr marL="274320" lvl="1"/>
            <a:r>
              <a:rPr lang="en-US" dirty="0" smtClean="0"/>
              <a:t>Trip end day and time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b="1" dirty="0" smtClean="0"/>
              <a:t>Trip start station</a:t>
            </a:r>
          </a:p>
          <a:p>
            <a:pPr marL="274320" lvl="1"/>
            <a:r>
              <a:rPr lang="en-US" dirty="0" smtClean="0"/>
              <a:t>Trip end station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b="1" dirty="0" smtClean="0"/>
              <a:t>Rider type – Annual or Casual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b="1" dirty="0" smtClean="0"/>
              <a:t>If annual, member’s home zip code</a:t>
            </a:r>
          </a:p>
          <a:p>
            <a:pPr marL="457200" lvl="1" indent="-457200">
              <a:buFont typeface="Wingdings" charset="2"/>
              <a:buChar char="ü"/>
            </a:pPr>
            <a:r>
              <a:rPr lang="en-US" b="1" dirty="0" smtClean="0"/>
              <a:t>Daily weather info</a:t>
            </a:r>
          </a:p>
          <a:p>
            <a:pPr marL="0" lvl="1" indent="0">
              <a:buNone/>
            </a:pPr>
            <a:r>
              <a:rPr lang="en-US" b="1" i="1" dirty="0" smtClean="0"/>
              <a:t>*      </a:t>
            </a:r>
            <a:r>
              <a:rPr lang="en-US" b="1" dirty="0" smtClean="0"/>
              <a:t>Start neighborhood</a:t>
            </a:r>
          </a:p>
          <a:p>
            <a:pPr marL="0" lvl="1" indent="0">
              <a:buNone/>
            </a:pPr>
            <a:r>
              <a:rPr lang="en-US" b="1" i="1" dirty="0" smtClean="0"/>
              <a:t>*      </a:t>
            </a:r>
            <a:r>
              <a:rPr lang="en-US" b="1" dirty="0" smtClean="0"/>
              <a:t>End neighborhood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7200" y="1352550"/>
            <a:ext cx="3886200" cy="530352"/>
          </a:xfr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 Features: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4-05-21 at 3.09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08564"/>
            <a:ext cx="2743200" cy="3372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4781550"/>
            <a:ext cx="1704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The SF BABS Universe</a:t>
            </a:r>
            <a:endParaRPr lang="en-US" sz="1400" i="1" dirty="0"/>
          </a:p>
        </p:txBody>
      </p:sp>
      <p:pic>
        <p:nvPicPr>
          <p:cNvPr id="9" name="Picture 8" descr="Screen Shot 2014-05-21 at 3.16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5" y="1352550"/>
            <a:ext cx="486428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Question: Can I Predict Where You’re Going?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428750"/>
            <a:ext cx="3800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Destination from All Starting Points, All Times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38350"/>
            <a:ext cx="3670315" cy="2876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02" y="1885950"/>
            <a:ext cx="3081398" cy="30289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0" y="1428750"/>
            <a:ext cx="444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Destination from </a:t>
            </a:r>
            <a:r>
              <a:rPr lang="en-US" sz="1600" dirty="0" smtClean="0"/>
              <a:t>Caltrain</a:t>
            </a:r>
            <a:r>
              <a:rPr lang="en-US" sz="1600" dirty="0" smtClean="0"/>
              <a:t> on Weekdays 7AM-10AM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66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Exploratory Visualizations</a:t>
            </a:r>
            <a:endParaRPr lang="en-US" dirty="0"/>
          </a:p>
        </p:txBody>
      </p:sp>
      <p:pic>
        <p:nvPicPr>
          <p:cNvPr id="3" name="Picture 2" descr="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" y="2342848"/>
            <a:ext cx="2706290" cy="1829102"/>
          </a:xfrm>
          <a:prstGeom prst="rect">
            <a:avLst/>
          </a:prstGeom>
        </p:spPr>
      </p:pic>
      <p:pic>
        <p:nvPicPr>
          <p:cNvPr id="4" name="Picture 3" descr="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43150"/>
            <a:ext cx="3021782" cy="2322655"/>
          </a:xfrm>
          <a:prstGeom prst="rect">
            <a:avLst/>
          </a:prstGeom>
        </p:spPr>
      </p:pic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3151"/>
            <a:ext cx="2990850" cy="1938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962150"/>
            <a:ext cx="13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of day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1962150"/>
            <a:ext cx="209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Subscriber/Customer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962150"/>
            <a:ext cx="215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Code (Binned 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428750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Rides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424</Words>
  <Application>Microsoft Macintosh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 Presentation</vt:lpstr>
      <vt:lpstr>Bay Area Bike Share: Where Are the Bikes Going?  </vt:lpstr>
      <vt:lpstr>My Original Idea:  Productize a Tool for Video Publishers</vt:lpstr>
      <vt:lpstr>The Problem: Too Much No</vt:lpstr>
      <vt:lpstr>Key Takeaway from OG Idea</vt:lpstr>
      <vt:lpstr>…Scrapped Original Project</vt:lpstr>
      <vt:lpstr>Back to Roots: Bikes!</vt:lpstr>
      <vt:lpstr>The Data: 130K Lines of Greatness</vt:lpstr>
      <vt:lpstr>Question: Can I Predict Where You’re Going? </vt:lpstr>
      <vt:lpstr>Exploratory Visualizations</vt:lpstr>
      <vt:lpstr>Model: Decision Trees</vt:lpstr>
      <vt:lpstr>Preprocessing</vt:lpstr>
      <vt:lpstr>Results: 10X Cross Validation Mean Scores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2014-05-24T00:03:03Z</dcterms:modified>
</cp:coreProperties>
</file>