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7" r:id="rId4"/>
    <p:sldId id="268" r:id="rId5"/>
    <p:sldId id="273" r:id="rId6"/>
    <p:sldId id="269" r:id="rId7"/>
    <p:sldId id="272" r:id="rId8"/>
    <p:sldId id="275" r:id="rId9"/>
    <p:sldId id="276" r:id="rId10"/>
    <p:sldId id="274" r:id="rId11"/>
    <p:sldId id="278" r:id="rId12"/>
    <p:sldId id="270" r:id="rId13"/>
    <p:sldId id="27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4684"/>
  </p:normalViewPr>
  <p:slideViewPr>
    <p:cSldViewPr snapToGrid="0">
      <p:cViewPr varScale="1">
        <p:scale>
          <a:sx n="91" d="100"/>
          <a:sy n="91" d="100"/>
        </p:scale>
        <p:origin x="192"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C78C-F3D4-8075-3F0D-1ED74E96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32D7E3-3BDA-83DB-33A5-F71A15712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4FC7A-ED66-B1C7-05DC-4CE6E22722B8}"/>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D8806718-854E-F49B-EF20-FFFEFC1B6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ECABF-D87D-CB49-3DE3-04A56A9C1AF9}"/>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79415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1C6E-8C95-6443-FD71-1A04A68D7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0865D-004A-3A25-C5E1-9DAFDF0AA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A4DF5-88A2-E33C-0DEB-A0D10634E401}"/>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70A079AA-0F50-1BE6-923E-73D90DF8F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3F971-C5B1-B607-DB33-41B6FF46203B}"/>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805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1EF9E-7190-BCB4-63D4-AFC8BED041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154FC-8EA4-C05F-2EF2-A57A6DCFE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E06C4-3849-5FEC-DBAB-E42D5BA073E7}"/>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3D533429-2EA1-62CD-B160-4B4E400C7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B8CD6-A97E-D730-51B9-657B0F22911F}"/>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33561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7C71-857E-4A53-9C7E-BDD624455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B99C7-B6F1-696F-EBB6-6CF90D207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022F-0D4C-DA3D-F5F9-FEFBC3023EBE}"/>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AA3F621E-218C-3DC8-A115-B69BAA79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D67D0-B3C6-B794-4C71-3CA6740548D7}"/>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5128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6CE0-E080-BBA3-404F-05AC85283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D8859A-746A-A03B-1058-B506DFA1D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27773-D974-D2E0-8C24-57E63F67F0EC}"/>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76162091-FC2E-25A2-C400-9BF69F2BF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DC9EE-FB8C-0A37-4893-22108DB94909}"/>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7098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FCD5-106F-157F-521F-6172BACC2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3CDED-7BD2-2026-0C94-F6695F932D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5DA76-CABE-3039-6D9A-BF4959998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7DCCE-E473-EA9F-0F34-4EF028A08FAF}"/>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6" name="Footer Placeholder 5">
            <a:extLst>
              <a:ext uri="{FF2B5EF4-FFF2-40B4-BE49-F238E27FC236}">
                <a16:creationId xmlns:a16="http://schemas.microsoft.com/office/drawing/2014/main" id="{16AE470C-8FA1-FB38-7F85-74B0A348C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805BD-730F-E58A-886F-ADFA2D19ADF7}"/>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76504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0480-2C51-7832-A03D-13B1B4079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217CB4-6EF4-C50A-3573-04CEAF250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5D0A9-0651-4665-2BAC-0A598F8DA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4CDF1-E2C5-EE0C-4D0A-C26AD1B3A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6020-749A-767C-D8AB-EEE2BD701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02443-46F5-E375-CCA9-26EECA2D0A29}"/>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8" name="Footer Placeholder 7">
            <a:extLst>
              <a:ext uri="{FF2B5EF4-FFF2-40B4-BE49-F238E27FC236}">
                <a16:creationId xmlns:a16="http://schemas.microsoft.com/office/drawing/2014/main" id="{D6C93223-2959-9BB4-FB61-4A11737AC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D6FE0-0AB5-80F1-7035-CD2DFB6311C2}"/>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613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67C7-D812-4B76-809A-3A72596EC2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EBC2E-306D-91AA-D8D4-732EED885A68}"/>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4" name="Footer Placeholder 3">
            <a:extLst>
              <a:ext uri="{FF2B5EF4-FFF2-40B4-BE49-F238E27FC236}">
                <a16:creationId xmlns:a16="http://schemas.microsoft.com/office/drawing/2014/main" id="{200DF238-1A69-85FD-12CF-B39F1ED28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71A08-8882-980F-9CA1-769D59D4C902}"/>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64153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65E51-84E9-C157-A735-569425B875E8}"/>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3" name="Footer Placeholder 2">
            <a:extLst>
              <a:ext uri="{FF2B5EF4-FFF2-40B4-BE49-F238E27FC236}">
                <a16:creationId xmlns:a16="http://schemas.microsoft.com/office/drawing/2014/main" id="{9C563162-0F12-6D2E-3D9B-E4525FAC6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FC18CB-8E9F-E05E-4DFF-4F87B20CF70A}"/>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93130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3E3A-3AF5-57B7-E853-1CF85BB20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D323C2-86DD-BEE2-23CB-30E3447FD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40B36-578F-EDCB-A391-291E71716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BDF5-15C0-A1E9-D15E-4CE1620E95E8}"/>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6" name="Footer Placeholder 5">
            <a:extLst>
              <a:ext uri="{FF2B5EF4-FFF2-40B4-BE49-F238E27FC236}">
                <a16:creationId xmlns:a16="http://schemas.microsoft.com/office/drawing/2014/main" id="{DF110F12-F414-E610-2AB2-166A0076F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7969A-B142-1D0A-CB34-3FFE861A7E4E}"/>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5501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4D48-F6A3-82CE-FE07-BD39C47CC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F2E46-48AC-83B8-4B9B-F8DE36D7D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65272-75B7-CDEA-11BD-83790E2E1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58736-B860-7DD6-50C2-70DAF8BDECFE}"/>
              </a:ext>
            </a:extLst>
          </p:cNvPr>
          <p:cNvSpPr>
            <a:spLocks noGrp="1"/>
          </p:cNvSpPr>
          <p:nvPr>
            <p:ph type="dt" sz="half" idx="10"/>
          </p:nvPr>
        </p:nvSpPr>
        <p:spPr/>
        <p:txBody>
          <a:bodyPr/>
          <a:lstStyle/>
          <a:p>
            <a:fld id="{F97813B8-5235-D54A-9E10-3C95313C75AB}" type="datetimeFigureOut">
              <a:rPr lang="en-US" smtClean="0"/>
              <a:t>1/10/24</a:t>
            </a:fld>
            <a:endParaRPr lang="en-US"/>
          </a:p>
        </p:txBody>
      </p:sp>
      <p:sp>
        <p:nvSpPr>
          <p:cNvPr id="6" name="Footer Placeholder 5">
            <a:extLst>
              <a:ext uri="{FF2B5EF4-FFF2-40B4-BE49-F238E27FC236}">
                <a16:creationId xmlns:a16="http://schemas.microsoft.com/office/drawing/2014/main" id="{608F9DAB-C63B-39B9-FE80-751A59AF4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B5DD5-DB7B-6520-15DE-7F93948E843F}"/>
              </a:ext>
            </a:extLst>
          </p:cNvPr>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3656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7A9D5-B018-EADC-4168-C2D81D538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87407-8528-C845-C9A6-EAEEF9D69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997C3-2E7E-1713-F135-750A00666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813B8-5235-D54A-9E10-3C95313C75AB}" type="datetimeFigureOut">
              <a:rPr lang="en-US" smtClean="0"/>
              <a:t>1/10/24</a:t>
            </a:fld>
            <a:endParaRPr lang="en-US"/>
          </a:p>
        </p:txBody>
      </p:sp>
      <p:sp>
        <p:nvSpPr>
          <p:cNvPr id="5" name="Footer Placeholder 4">
            <a:extLst>
              <a:ext uri="{FF2B5EF4-FFF2-40B4-BE49-F238E27FC236}">
                <a16:creationId xmlns:a16="http://schemas.microsoft.com/office/drawing/2014/main" id="{96D8F7EE-0C99-E3F3-6D92-A2F44C3D9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CE9F7F-DAD9-74C5-ECAF-487A57CF1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73079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rapidapi.com/hub"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https://rapidapi.com/hub" TargetMode="External"/><Relationship Id="rId5" Type="http://schemas.openxmlformats.org/officeDocument/2006/relationships/image" Target="../media/image8.e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3" Type="http://schemas.openxmlformats.org/officeDocument/2006/relationships/hyperlink" Target="https://www.nba.com/stats/help/glossary"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FBB0E-1FA9-3915-1D32-5967F0194FEF}"/>
              </a:ext>
            </a:extLst>
          </p:cNvPr>
          <p:cNvPicPr>
            <a:picLocks noChangeAspect="1"/>
          </p:cNvPicPr>
          <p:nvPr/>
        </p:nvPicPr>
        <p:blipFill>
          <a:blip r:embed="rId2"/>
          <a:stretch>
            <a:fillRect/>
          </a:stretch>
        </p:blipFill>
        <p:spPr>
          <a:xfrm>
            <a:off x="5974499" y="1035640"/>
            <a:ext cx="2638761" cy="1786238"/>
          </a:xfrm>
          <a:prstGeom prst="rect">
            <a:avLst/>
          </a:prstGeom>
        </p:spPr>
      </p:pic>
      <p:pic>
        <p:nvPicPr>
          <p:cNvPr id="6" name="Picture 5">
            <a:extLst>
              <a:ext uri="{FF2B5EF4-FFF2-40B4-BE49-F238E27FC236}">
                <a16:creationId xmlns:a16="http://schemas.microsoft.com/office/drawing/2014/main" id="{C755E1DA-7DE4-10BA-96CF-A88B1E7AD7F1}"/>
              </a:ext>
            </a:extLst>
          </p:cNvPr>
          <p:cNvPicPr>
            <a:picLocks noChangeAspect="1"/>
          </p:cNvPicPr>
          <p:nvPr/>
        </p:nvPicPr>
        <p:blipFill>
          <a:blip r:embed="rId3"/>
          <a:stretch>
            <a:fillRect/>
          </a:stretch>
        </p:blipFill>
        <p:spPr>
          <a:xfrm>
            <a:off x="5974499" y="3849131"/>
            <a:ext cx="2638761" cy="1786238"/>
          </a:xfrm>
          <a:prstGeom prst="rect">
            <a:avLst/>
          </a:prstGeom>
        </p:spPr>
      </p:pic>
      <p:pic>
        <p:nvPicPr>
          <p:cNvPr id="8" name="Picture 7">
            <a:extLst>
              <a:ext uri="{FF2B5EF4-FFF2-40B4-BE49-F238E27FC236}">
                <a16:creationId xmlns:a16="http://schemas.microsoft.com/office/drawing/2014/main" id="{9F27F874-9657-0660-76B1-A844A34D967D}"/>
              </a:ext>
            </a:extLst>
          </p:cNvPr>
          <p:cNvPicPr>
            <a:picLocks noChangeAspect="1"/>
          </p:cNvPicPr>
          <p:nvPr/>
        </p:nvPicPr>
        <p:blipFill>
          <a:blip r:embed="rId4"/>
          <a:stretch>
            <a:fillRect/>
          </a:stretch>
        </p:blipFill>
        <p:spPr>
          <a:xfrm>
            <a:off x="9130723" y="3849131"/>
            <a:ext cx="2638761" cy="1786238"/>
          </a:xfrm>
          <a:prstGeom prst="rect">
            <a:avLst/>
          </a:prstGeom>
        </p:spPr>
      </p:pic>
      <p:pic>
        <p:nvPicPr>
          <p:cNvPr id="9" name="Picture 8">
            <a:extLst>
              <a:ext uri="{FF2B5EF4-FFF2-40B4-BE49-F238E27FC236}">
                <a16:creationId xmlns:a16="http://schemas.microsoft.com/office/drawing/2014/main" id="{9BAD0F5B-6AB5-E1A4-CDC7-20E49284716E}"/>
              </a:ext>
            </a:extLst>
          </p:cNvPr>
          <p:cNvPicPr>
            <a:picLocks noChangeAspect="1"/>
          </p:cNvPicPr>
          <p:nvPr/>
        </p:nvPicPr>
        <p:blipFill>
          <a:blip r:embed="rId5"/>
          <a:stretch>
            <a:fillRect/>
          </a:stretch>
        </p:blipFill>
        <p:spPr>
          <a:xfrm>
            <a:off x="9130723" y="955026"/>
            <a:ext cx="2546413" cy="1786238"/>
          </a:xfrm>
          <a:prstGeom prst="rect">
            <a:avLst/>
          </a:prstGeom>
        </p:spPr>
      </p:pic>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5974499" y="3008869"/>
            <a:ext cx="2638760" cy="338554"/>
          </a:xfrm>
          <a:prstGeom prst="rect">
            <a:avLst/>
          </a:prstGeom>
          <a:solidFill>
            <a:schemeClr val="accent1">
              <a:lumMod val="50000"/>
            </a:schemeClr>
          </a:solidFill>
        </p:spPr>
        <p:txBody>
          <a:bodyPr wrap="square" rtlCol="0">
            <a:spAutoFit/>
          </a:bodyPr>
          <a:lstStyle/>
          <a:p>
            <a:pPr algn="ctr"/>
            <a:r>
              <a:rPr lang="en-US" sz="1600" b="1" dirty="0">
                <a:solidFill>
                  <a:schemeClr val="bg1"/>
                </a:solidFill>
              </a:rPr>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9130723" y="3008869"/>
            <a:ext cx="2638760" cy="338554"/>
          </a:xfrm>
          <a:prstGeom prst="rect">
            <a:avLst/>
          </a:prstGeom>
          <a:solidFill>
            <a:schemeClr val="accent1">
              <a:lumMod val="50000"/>
            </a:schemeClr>
          </a:solidFill>
        </p:spPr>
        <p:txBody>
          <a:bodyPr wrap="square" rtlCol="0">
            <a:spAutoFit/>
          </a:bodyPr>
          <a:lstStyle/>
          <a:p>
            <a:pPr algn="ctr"/>
            <a:r>
              <a:rPr lang="en-US" sz="1600" b="1" dirty="0">
                <a:solidFill>
                  <a:schemeClr val="bg1"/>
                </a:solidFill>
              </a:rPr>
              <a:t>Bobby Chang</a:t>
            </a:r>
          </a:p>
        </p:txBody>
      </p:sp>
      <p:sp>
        <p:nvSpPr>
          <p:cNvPr id="17" name="TextBox 16">
            <a:extLst>
              <a:ext uri="{FF2B5EF4-FFF2-40B4-BE49-F238E27FC236}">
                <a16:creationId xmlns:a16="http://schemas.microsoft.com/office/drawing/2014/main" id="{88272B95-6D37-4283-616A-FA518D53F136}"/>
              </a:ext>
            </a:extLst>
          </p:cNvPr>
          <p:cNvSpPr txBox="1"/>
          <p:nvPr/>
        </p:nvSpPr>
        <p:spPr>
          <a:xfrm>
            <a:off x="5974499" y="5829350"/>
            <a:ext cx="2638760" cy="338554"/>
          </a:xfrm>
          <a:prstGeom prst="rect">
            <a:avLst/>
          </a:prstGeom>
          <a:solidFill>
            <a:schemeClr val="accent1">
              <a:lumMod val="50000"/>
            </a:schemeClr>
          </a:solidFill>
        </p:spPr>
        <p:txBody>
          <a:bodyPr wrap="square" rtlCol="0">
            <a:spAutoFit/>
          </a:bodyPr>
          <a:lstStyle/>
          <a:p>
            <a:pPr algn="ctr"/>
            <a:r>
              <a:rPr lang="en-US" sz="1600" b="1" dirty="0">
                <a:solidFill>
                  <a:schemeClr val="bg1"/>
                </a:solidFill>
              </a:rPr>
              <a:t>Bhagya Prasad</a:t>
            </a:r>
          </a:p>
        </p:txBody>
      </p:sp>
      <p:sp>
        <p:nvSpPr>
          <p:cNvPr id="18" name="TextBox 17">
            <a:extLst>
              <a:ext uri="{FF2B5EF4-FFF2-40B4-BE49-F238E27FC236}">
                <a16:creationId xmlns:a16="http://schemas.microsoft.com/office/drawing/2014/main" id="{5FE761BB-653D-F2ED-6201-7EE5A9E59889}"/>
              </a:ext>
            </a:extLst>
          </p:cNvPr>
          <p:cNvSpPr txBox="1"/>
          <p:nvPr/>
        </p:nvSpPr>
        <p:spPr>
          <a:xfrm>
            <a:off x="9130723" y="582935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solidFill>
                  <a:schemeClr val="bg1"/>
                </a:solidFill>
                <a:effectLst/>
                <a:latin typeface="Calibri" panose="020F0502020204030204" pitchFamily="34" charset="0"/>
              </a:rPr>
              <a:t>Eliezer</a:t>
            </a:r>
            <a:r>
              <a:rPr lang="en-US" sz="1600" b="1" dirty="0">
                <a:solidFill>
                  <a:schemeClr val="bg1"/>
                </a:solidFill>
              </a:rPr>
              <a:t> </a:t>
            </a:r>
            <a:r>
              <a:rPr lang="en-US" sz="1600" b="1" i="0" u="none" strike="noStrike" dirty="0">
                <a:solidFill>
                  <a:schemeClr val="bg1"/>
                </a:solidFill>
                <a:effectLst/>
                <a:latin typeface="Calibri" panose="020F0502020204030204" pitchFamily="34" charset="0"/>
              </a:rPr>
              <a:t>Flores</a:t>
            </a:r>
            <a:endParaRPr lang="en-US" sz="1600" b="1" dirty="0">
              <a:solidFill>
                <a:schemeClr val="bg1"/>
              </a:solidFill>
            </a:endParaRPr>
          </a:p>
        </p:txBody>
      </p:sp>
      <p:sp>
        <p:nvSpPr>
          <p:cNvPr id="23" name="TextBox 22">
            <a:extLst>
              <a:ext uri="{FF2B5EF4-FFF2-40B4-BE49-F238E27FC236}">
                <a16:creationId xmlns:a16="http://schemas.microsoft.com/office/drawing/2014/main" id="{3C0920B1-55BD-501A-8C28-BC27EDA59C75}"/>
              </a:ext>
            </a:extLst>
          </p:cNvPr>
          <p:cNvSpPr txBox="1"/>
          <p:nvPr/>
        </p:nvSpPr>
        <p:spPr>
          <a:xfrm>
            <a:off x="1731810" y="4544510"/>
            <a:ext cx="3621142" cy="1569660"/>
          </a:xfrm>
          <a:prstGeom prst="rect">
            <a:avLst/>
          </a:prstGeom>
          <a:noFill/>
        </p:spPr>
        <p:txBody>
          <a:bodyPr wrap="square" rtlCol="0">
            <a:spAutoFit/>
          </a:bodyPr>
          <a:lstStyle/>
          <a:p>
            <a:r>
              <a:rPr lang="en-US" sz="2400" b="1" dirty="0"/>
              <a:t>PSEG RUTGERS ANALYTICS BOOTCAMP PROGRAM</a:t>
            </a:r>
          </a:p>
          <a:p>
            <a:endParaRPr lang="en-US" sz="2400" b="1" dirty="0"/>
          </a:p>
          <a:p>
            <a:r>
              <a:rPr lang="en-US" sz="2400" b="1" dirty="0"/>
              <a:t>             PROJECT 01</a:t>
            </a:r>
          </a:p>
        </p:txBody>
      </p:sp>
      <p:sp>
        <p:nvSpPr>
          <p:cNvPr id="24" name="TextBox 23">
            <a:extLst>
              <a:ext uri="{FF2B5EF4-FFF2-40B4-BE49-F238E27FC236}">
                <a16:creationId xmlns:a16="http://schemas.microsoft.com/office/drawing/2014/main" id="{734C9631-8A25-2FDA-3DA5-7A5C091DD155}"/>
              </a:ext>
            </a:extLst>
          </p:cNvPr>
          <p:cNvSpPr txBox="1"/>
          <p:nvPr/>
        </p:nvSpPr>
        <p:spPr>
          <a:xfrm>
            <a:off x="1611771" y="3222015"/>
            <a:ext cx="2756283" cy="369332"/>
          </a:xfrm>
          <a:prstGeom prst="rect">
            <a:avLst/>
          </a:prstGeom>
          <a:noFill/>
        </p:spPr>
        <p:txBody>
          <a:bodyPr wrap="square" rtlCol="0">
            <a:spAutoFit/>
          </a:bodyPr>
          <a:lstStyle/>
          <a:p>
            <a:r>
              <a:rPr lang="en-US" b="1" dirty="0"/>
              <a:t>PROJECT 01</a:t>
            </a:r>
          </a:p>
        </p:txBody>
      </p:sp>
      <p:sp>
        <p:nvSpPr>
          <p:cNvPr id="25" name="TextBox 24">
            <a:extLst>
              <a:ext uri="{FF2B5EF4-FFF2-40B4-BE49-F238E27FC236}">
                <a16:creationId xmlns:a16="http://schemas.microsoft.com/office/drawing/2014/main" id="{C49D323A-2EB0-6C50-270B-F90A1D4CCAA3}"/>
              </a:ext>
            </a:extLst>
          </p:cNvPr>
          <p:cNvSpPr txBox="1"/>
          <p:nvPr/>
        </p:nvSpPr>
        <p:spPr>
          <a:xfrm>
            <a:off x="3526610" y="6329846"/>
            <a:ext cx="2756283" cy="307777"/>
          </a:xfrm>
          <a:prstGeom prst="rect">
            <a:avLst/>
          </a:prstGeom>
          <a:noFill/>
        </p:spPr>
        <p:txBody>
          <a:bodyPr wrap="square" rtlCol="0">
            <a:spAutoFit/>
          </a:bodyPr>
          <a:lstStyle/>
          <a:p>
            <a:r>
              <a:rPr lang="en-US" sz="1400" b="1" dirty="0">
                <a:solidFill>
                  <a:schemeClr val="tx1">
                    <a:lumMod val="50000"/>
                    <a:lumOff val="50000"/>
                  </a:schemeClr>
                </a:solidFill>
              </a:rPr>
              <a:t>11 JANUARY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TEAM NUGGETS</a:t>
            </a:r>
          </a:p>
        </p:txBody>
      </p:sp>
      <p:pic>
        <p:nvPicPr>
          <p:cNvPr id="4" name="Picture 2" descr="Beat the Timberwolves! - Governor Jared Polis | Facebook">
            <a:extLst>
              <a:ext uri="{FF2B5EF4-FFF2-40B4-BE49-F238E27FC236}">
                <a16:creationId xmlns:a16="http://schemas.microsoft.com/office/drawing/2014/main" id="{2C7B24DC-04BD-563E-B3AA-322A8D9F7D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1771" y="870008"/>
            <a:ext cx="3985497" cy="320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KEY FINDINGS 4 – IMPACT OF FIELD GOAL % on MVP VOTES</a:t>
            </a:r>
          </a:p>
        </p:txBody>
      </p:sp>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53" y="913172"/>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4BCA360-5D4E-8DD7-9FE7-30198B06576B}"/>
              </a:ext>
            </a:extLst>
          </p:cNvPr>
          <p:cNvPicPr>
            <a:picLocks noChangeAspect="1"/>
          </p:cNvPicPr>
          <p:nvPr/>
        </p:nvPicPr>
        <p:blipFill>
          <a:blip r:embed="rId3"/>
          <a:stretch>
            <a:fillRect/>
          </a:stretch>
        </p:blipFill>
        <p:spPr>
          <a:xfrm>
            <a:off x="1077417" y="870968"/>
            <a:ext cx="5379654" cy="3619500"/>
          </a:xfrm>
          <a:prstGeom prst="rect">
            <a:avLst/>
          </a:prstGeom>
        </p:spPr>
      </p:pic>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r>
              <a:rPr lang="en-US" sz="2800" dirty="0"/>
              <a:t>Shooting accuracy has a bigger impact with the voters</a:t>
            </a:r>
          </a:p>
        </p:txBody>
      </p:sp>
      <p:pic>
        <p:nvPicPr>
          <p:cNvPr id="6" name="Picture 2" descr="Basketball ball icon team sport league symbol">
            <a:extLst>
              <a:ext uri="{FF2B5EF4-FFF2-40B4-BE49-F238E27FC236}">
                <a16:creationId xmlns:a16="http://schemas.microsoft.com/office/drawing/2014/main" id="{21C064DD-C90E-71E2-3058-23A52C0A1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340" y="5025220"/>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6327B176-0960-9088-D53C-AF7096691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906" y="870968"/>
            <a:ext cx="5552890" cy="356724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859D407-2A44-45DD-C100-E7E58C90E6D0}"/>
              </a:ext>
            </a:extLst>
          </p:cNvPr>
          <p:cNvGrpSpPr/>
          <p:nvPr/>
        </p:nvGrpSpPr>
        <p:grpSpPr>
          <a:xfrm>
            <a:off x="1365303" y="6274191"/>
            <a:ext cx="10440382" cy="380769"/>
            <a:chOff x="1585092" y="6320684"/>
            <a:chExt cx="10440382" cy="323788"/>
          </a:xfrm>
        </p:grpSpPr>
        <p:sp>
          <p:nvSpPr>
            <p:cNvPr id="12" name="TextBox 11">
              <a:extLst>
                <a:ext uri="{FF2B5EF4-FFF2-40B4-BE49-F238E27FC236}">
                  <a16:creationId xmlns:a16="http://schemas.microsoft.com/office/drawing/2014/main" id="{64615B8D-1CEE-F4AC-9F6D-231BA7B27FE5}"/>
                </a:ext>
              </a:extLst>
            </p:cNvPr>
            <p:cNvSpPr txBox="1"/>
            <p:nvPr/>
          </p:nvSpPr>
          <p:spPr>
            <a:xfrm>
              <a:off x="3649737" y="6320684"/>
              <a:ext cx="2246893" cy="307777"/>
            </a:xfrm>
            <a:prstGeom prst="rect">
              <a:avLst/>
            </a:prstGeom>
            <a:solidFill>
              <a:schemeClr val="accent2"/>
            </a:solidFill>
          </p:spPr>
          <p:txBody>
            <a:bodyPr wrap="square" rtlCol="0">
              <a:spAutoFit/>
            </a:bodyPr>
            <a:lstStyle/>
            <a:p>
              <a:r>
                <a:rPr lang="en-US" sz="1400" b="1" dirty="0"/>
                <a:t>20 Antetokounmpo</a:t>
              </a:r>
            </a:p>
          </p:txBody>
        </p:sp>
        <p:sp>
          <p:nvSpPr>
            <p:cNvPr id="13" name="TextBox 12">
              <a:extLst>
                <a:ext uri="{FF2B5EF4-FFF2-40B4-BE49-F238E27FC236}">
                  <a16:creationId xmlns:a16="http://schemas.microsoft.com/office/drawing/2014/main" id="{5AB4F8F0-AD46-F41D-225A-279BA6922178}"/>
                </a:ext>
              </a:extLst>
            </p:cNvPr>
            <p:cNvSpPr txBox="1"/>
            <p:nvPr/>
          </p:nvSpPr>
          <p:spPr>
            <a:xfrm>
              <a:off x="6041334" y="6320684"/>
              <a:ext cx="1591201" cy="307777"/>
            </a:xfrm>
            <a:prstGeom prst="rect">
              <a:avLst/>
            </a:prstGeom>
            <a:solidFill>
              <a:schemeClr val="accent2"/>
            </a:solidFill>
          </p:spPr>
          <p:txBody>
            <a:bodyPr wrap="square" rtlCol="0">
              <a:spAutoFit/>
            </a:bodyPr>
            <a:lstStyle/>
            <a:p>
              <a:r>
                <a:rPr lang="en-US" sz="1400" b="1" dirty="0"/>
                <a:t>279 Jokic</a:t>
              </a:r>
            </a:p>
          </p:txBody>
        </p:sp>
        <p:sp>
          <p:nvSpPr>
            <p:cNvPr id="14" name="TextBox 13">
              <a:extLst>
                <a:ext uri="{FF2B5EF4-FFF2-40B4-BE49-F238E27FC236}">
                  <a16:creationId xmlns:a16="http://schemas.microsoft.com/office/drawing/2014/main" id="{BF0136ED-F4F4-05D5-7507-F64AF9BE5D81}"/>
                </a:ext>
              </a:extLst>
            </p:cNvPr>
            <p:cNvSpPr txBox="1"/>
            <p:nvPr/>
          </p:nvSpPr>
          <p:spPr>
            <a:xfrm>
              <a:off x="7816948" y="6320684"/>
              <a:ext cx="1777220" cy="307777"/>
            </a:xfrm>
            <a:prstGeom prst="rect">
              <a:avLst/>
            </a:prstGeom>
            <a:solidFill>
              <a:schemeClr val="accent2"/>
            </a:solidFill>
          </p:spPr>
          <p:txBody>
            <a:bodyPr wrap="square" rtlCol="0">
              <a:spAutoFit/>
            </a:bodyPr>
            <a:lstStyle/>
            <a:p>
              <a:r>
                <a:rPr lang="en-US" sz="1400" b="1" dirty="0"/>
                <a:t>159 Embiid</a:t>
              </a:r>
            </a:p>
          </p:txBody>
        </p:sp>
        <p:sp>
          <p:nvSpPr>
            <p:cNvPr id="15" name="TextBox 14">
              <a:extLst>
                <a:ext uri="{FF2B5EF4-FFF2-40B4-BE49-F238E27FC236}">
                  <a16:creationId xmlns:a16="http://schemas.microsoft.com/office/drawing/2014/main" id="{8D38DA11-E666-254C-702D-6ED53F3FF14D}"/>
                </a:ext>
              </a:extLst>
            </p:cNvPr>
            <p:cNvSpPr txBox="1"/>
            <p:nvPr/>
          </p:nvSpPr>
          <p:spPr>
            <a:xfrm>
              <a:off x="9778581" y="6336695"/>
              <a:ext cx="2246893" cy="307777"/>
            </a:xfrm>
            <a:prstGeom prst="rect">
              <a:avLst/>
            </a:prstGeom>
            <a:solidFill>
              <a:schemeClr val="accent2"/>
            </a:solidFill>
          </p:spPr>
          <p:txBody>
            <a:bodyPr wrap="square" rtlCol="0">
              <a:spAutoFit/>
            </a:bodyPr>
            <a:lstStyle/>
            <a:p>
              <a:r>
                <a:rPr lang="en-US" sz="1400" b="1" dirty="0"/>
                <a:t>124 Curry</a:t>
              </a:r>
            </a:p>
          </p:txBody>
        </p:sp>
        <p:sp>
          <p:nvSpPr>
            <p:cNvPr id="16" name="TextBox 15">
              <a:extLst>
                <a:ext uri="{FF2B5EF4-FFF2-40B4-BE49-F238E27FC236}">
                  <a16:creationId xmlns:a16="http://schemas.microsoft.com/office/drawing/2014/main" id="{74F1F41C-65DC-025E-4300-7366DB25A4C5}"/>
                </a:ext>
              </a:extLst>
            </p:cNvPr>
            <p:cNvSpPr txBox="1"/>
            <p:nvPr/>
          </p:nvSpPr>
          <p:spPr>
            <a:xfrm>
              <a:off x="1585092" y="6320684"/>
              <a:ext cx="1915865" cy="307777"/>
            </a:xfrm>
            <a:prstGeom prst="rect">
              <a:avLst/>
            </a:prstGeom>
            <a:solidFill>
              <a:schemeClr val="accent2"/>
            </a:solidFill>
          </p:spPr>
          <p:txBody>
            <a:bodyPr wrap="square" rtlCol="0">
              <a:spAutoFit/>
            </a:bodyPr>
            <a:lstStyle/>
            <a:p>
              <a:r>
                <a:rPr lang="en-US" sz="1400" b="1" dirty="0"/>
                <a:t>PLAYERID NAME</a:t>
              </a:r>
            </a:p>
          </p:txBody>
        </p:sp>
      </p:grpSp>
    </p:spTree>
    <p:extLst>
      <p:ext uri="{BB962C8B-B14F-4D97-AF65-F5344CB8AC3E}">
        <p14:creationId xmlns:p14="http://schemas.microsoft.com/office/powerpoint/2010/main" val="70351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KEY FINDINGS 5 – IMPACT OF OTHER FACTORS on MVP VOTES</a:t>
            </a:r>
          </a:p>
        </p:txBody>
      </p:sp>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729" y="4896413"/>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5CBFA3-9C20-2818-221E-43138C062FE1}"/>
              </a:ext>
            </a:extLst>
          </p:cNvPr>
          <p:cNvPicPr>
            <a:picLocks noChangeAspect="1"/>
          </p:cNvPicPr>
          <p:nvPr/>
        </p:nvPicPr>
        <p:blipFill>
          <a:blip r:embed="rId3"/>
          <a:stretch>
            <a:fillRect/>
          </a:stretch>
        </p:blipFill>
        <p:spPr>
          <a:xfrm>
            <a:off x="2335128" y="804110"/>
            <a:ext cx="7992794" cy="3754982"/>
          </a:xfrm>
          <a:prstGeom prst="rect">
            <a:avLst/>
          </a:prstGeom>
        </p:spPr>
      </p:pic>
      <p:grpSp>
        <p:nvGrpSpPr>
          <p:cNvPr id="8" name="Group 7">
            <a:extLst>
              <a:ext uri="{FF2B5EF4-FFF2-40B4-BE49-F238E27FC236}">
                <a16:creationId xmlns:a16="http://schemas.microsoft.com/office/drawing/2014/main" id="{BF77B8EE-B02A-FD8E-22D0-BA9E96B1D363}"/>
              </a:ext>
            </a:extLst>
          </p:cNvPr>
          <p:cNvGrpSpPr/>
          <p:nvPr/>
        </p:nvGrpSpPr>
        <p:grpSpPr>
          <a:xfrm>
            <a:off x="1365303" y="6274191"/>
            <a:ext cx="10440382" cy="380769"/>
            <a:chOff x="1585092" y="6320684"/>
            <a:chExt cx="10440382" cy="323788"/>
          </a:xfrm>
        </p:grpSpPr>
        <p:sp>
          <p:nvSpPr>
            <p:cNvPr id="9" name="TextBox 8">
              <a:extLst>
                <a:ext uri="{FF2B5EF4-FFF2-40B4-BE49-F238E27FC236}">
                  <a16:creationId xmlns:a16="http://schemas.microsoft.com/office/drawing/2014/main" id="{BB976DFB-A239-2DEB-142A-B6C410935F6B}"/>
                </a:ext>
              </a:extLst>
            </p:cNvPr>
            <p:cNvSpPr txBox="1"/>
            <p:nvPr/>
          </p:nvSpPr>
          <p:spPr>
            <a:xfrm>
              <a:off x="3649737" y="6320684"/>
              <a:ext cx="2246893" cy="307777"/>
            </a:xfrm>
            <a:prstGeom prst="rect">
              <a:avLst/>
            </a:prstGeom>
            <a:solidFill>
              <a:schemeClr val="accent2"/>
            </a:solidFill>
          </p:spPr>
          <p:txBody>
            <a:bodyPr wrap="square" rtlCol="0">
              <a:spAutoFit/>
            </a:bodyPr>
            <a:lstStyle/>
            <a:p>
              <a:r>
                <a:rPr lang="en-US" sz="1400" b="1" dirty="0"/>
                <a:t>20 Antetokounmpo</a:t>
              </a:r>
            </a:p>
          </p:txBody>
        </p:sp>
        <p:sp>
          <p:nvSpPr>
            <p:cNvPr id="12" name="TextBox 11">
              <a:extLst>
                <a:ext uri="{FF2B5EF4-FFF2-40B4-BE49-F238E27FC236}">
                  <a16:creationId xmlns:a16="http://schemas.microsoft.com/office/drawing/2014/main" id="{CD214FD0-98F1-E375-9FF8-10CD8D18CFFA}"/>
                </a:ext>
              </a:extLst>
            </p:cNvPr>
            <p:cNvSpPr txBox="1"/>
            <p:nvPr/>
          </p:nvSpPr>
          <p:spPr>
            <a:xfrm>
              <a:off x="6041334" y="6320684"/>
              <a:ext cx="1591201" cy="307777"/>
            </a:xfrm>
            <a:prstGeom prst="rect">
              <a:avLst/>
            </a:prstGeom>
            <a:solidFill>
              <a:schemeClr val="accent2"/>
            </a:solidFill>
          </p:spPr>
          <p:txBody>
            <a:bodyPr wrap="square" rtlCol="0">
              <a:spAutoFit/>
            </a:bodyPr>
            <a:lstStyle/>
            <a:p>
              <a:r>
                <a:rPr lang="en-US" sz="1400" b="1" dirty="0"/>
                <a:t>279 Jokic</a:t>
              </a:r>
            </a:p>
          </p:txBody>
        </p:sp>
        <p:sp>
          <p:nvSpPr>
            <p:cNvPr id="13" name="TextBox 12">
              <a:extLst>
                <a:ext uri="{FF2B5EF4-FFF2-40B4-BE49-F238E27FC236}">
                  <a16:creationId xmlns:a16="http://schemas.microsoft.com/office/drawing/2014/main" id="{B802A30E-01E3-D941-9073-A9E845448E3C}"/>
                </a:ext>
              </a:extLst>
            </p:cNvPr>
            <p:cNvSpPr txBox="1"/>
            <p:nvPr/>
          </p:nvSpPr>
          <p:spPr>
            <a:xfrm>
              <a:off x="7816948" y="6320684"/>
              <a:ext cx="1777220" cy="307777"/>
            </a:xfrm>
            <a:prstGeom prst="rect">
              <a:avLst/>
            </a:prstGeom>
            <a:solidFill>
              <a:schemeClr val="accent2"/>
            </a:solidFill>
          </p:spPr>
          <p:txBody>
            <a:bodyPr wrap="square" rtlCol="0">
              <a:spAutoFit/>
            </a:bodyPr>
            <a:lstStyle/>
            <a:p>
              <a:r>
                <a:rPr lang="en-US" sz="1400" b="1" dirty="0"/>
                <a:t>159 Embiid</a:t>
              </a:r>
            </a:p>
          </p:txBody>
        </p:sp>
        <p:sp>
          <p:nvSpPr>
            <p:cNvPr id="14" name="TextBox 13">
              <a:extLst>
                <a:ext uri="{FF2B5EF4-FFF2-40B4-BE49-F238E27FC236}">
                  <a16:creationId xmlns:a16="http://schemas.microsoft.com/office/drawing/2014/main" id="{8969E8F2-CB58-91A9-F821-506361FD82F0}"/>
                </a:ext>
              </a:extLst>
            </p:cNvPr>
            <p:cNvSpPr txBox="1"/>
            <p:nvPr/>
          </p:nvSpPr>
          <p:spPr>
            <a:xfrm>
              <a:off x="9778581" y="6336695"/>
              <a:ext cx="2246893" cy="307777"/>
            </a:xfrm>
            <a:prstGeom prst="rect">
              <a:avLst/>
            </a:prstGeom>
            <a:solidFill>
              <a:schemeClr val="accent2"/>
            </a:solidFill>
          </p:spPr>
          <p:txBody>
            <a:bodyPr wrap="square" rtlCol="0">
              <a:spAutoFit/>
            </a:bodyPr>
            <a:lstStyle/>
            <a:p>
              <a:r>
                <a:rPr lang="en-US" sz="1400" b="1" dirty="0"/>
                <a:t>124 Curry</a:t>
              </a:r>
            </a:p>
          </p:txBody>
        </p:sp>
        <p:sp>
          <p:nvSpPr>
            <p:cNvPr id="15" name="TextBox 14">
              <a:extLst>
                <a:ext uri="{FF2B5EF4-FFF2-40B4-BE49-F238E27FC236}">
                  <a16:creationId xmlns:a16="http://schemas.microsoft.com/office/drawing/2014/main" id="{78032EC1-1B7F-1478-E9AF-CF54F4585374}"/>
                </a:ext>
              </a:extLst>
            </p:cNvPr>
            <p:cNvSpPr txBox="1"/>
            <p:nvPr/>
          </p:nvSpPr>
          <p:spPr>
            <a:xfrm>
              <a:off x="1585092" y="6320684"/>
              <a:ext cx="1915865" cy="307777"/>
            </a:xfrm>
            <a:prstGeom prst="rect">
              <a:avLst/>
            </a:prstGeom>
            <a:solidFill>
              <a:schemeClr val="accent2"/>
            </a:solidFill>
          </p:spPr>
          <p:txBody>
            <a:bodyPr wrap="square" rtlCol="0">
              <a:spAutoFit/>
            </a:bodyPr>
            <a:lstStyle/>
            <a:p>
              <a:r>
                <a:rPr lang="en-US" sz="1400" b="1" dirty="0"/>
                <a:t>PLAYERID NAME</a:t>
              </a:r>
            </a:p>
          </p:txBody>
        </p:sp>
      </p:gr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rgbClr val="002060"/>
                </a:solidFill>
                <a:latin typeface="Söhne"/>
              </a:rPr>
              <a:t>Amongst other factors, ASSISTS and STEALS shows a significantly higher influence on voting as compared to PERSONAL FOULS and BLOCKS</a:t>
            </a:r>
            <a:endParaRPr lang="en-US" sz="2800" b="1" i="0" u="none" strike="noStrike" dirty="0">
              <a:solidFill>
                <a:srgbClr val="002060"/>
              </a:solidFill>
              <a:effectLst/>
              <a:latin typeface="Söhne"/>
            </a:endParaRPr>
          </a:p>
        </p:txBody>
      </p:sp>
    </p:spTree>
    <p:extLst>
      <p:ext uri="{BB962C8B-B14F-4D97-AF65-F5344CB8AC3E}">
        <p14:creationId xmlns:p14="http://schemas.microsoft.com/office/powerpoint/2010/main" val="248367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CONCLUSION | ACKNOWLEDGEMENTS</a:t>
            </a:r>
          </a:p>
        </p:txBody>
      </p:sp>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649133435"/>
              </p:ext>
            </p:extLst>
          </p:nvPr>
        </p:nvGraphicFramePr>
        <p:xfrm>
          <a:off x="1094384" y="1057564"/>
          <a:ext cx="5911327" cy="2114962"/>
        </p:xfrm>
        <a:graphic>
          <a:graphicData uri="http://schemas.openxmlformats.org/drawingml/2006/table">
            <a:tbl>
              <a:tblPr firstRow="1" bandRow="1">
                <a:tableStyleId>{5C22544A-7EE6-4342-B048-85BDC9FD1C3A}</a:tableStyleId>
              </a:tblPr>
              <a:tblGrid>
                <a:gridCol w="5911327">
                  <a:extLst>
                    <a:ext uri="{9D8B030D-6E8A-4147-A177-3AD203B41FA5}">
                      <a16:colId xmlns:a16="http://schemas.microsoft.com/office/drawing/2014/main" val="1701787909"/>
                    </a:ext>
                  </a:extLst>
                </a:gridCol>
              </a:tblGrid>
              <a:tr h="375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Söhne"/>
                        </a:rPr>
                        <a:t>Directions for future work</a:t>
                      </a:r>
                    </a:p>
                  </a:txBody>
                  <a:tcPr/>
                </a:tc>
                <a:extLst>
                  <a:ext uri="{0D108BD9-81ED-4DB2-BD59-A6C34878D82A}">
                    <a16:rowId xmlns:a16="http://schemas.microsoft.com/office/drawing/2014/main" val="1670084651"/>
                  </a:ext>
                </a:extLst>
              </a:tr>
              <a:tr h="338125">
                <a:tc>
                  <a:txBody>
                    <a:bodyPr/>
                    <a:lstStyle/>
                    <a:p>
                      <a:pPr algn="l">
                        <a:buFont typeface="Arial" panose="020B0604020202020204" pitchFamily="34" charset="0"/>
                        <a:buNone/>
                      </a:pPr>
                      <a:r>
                        <a:rPr lang="en-US" sz="1800" dirty="0">
                          <a:latin typeface="Söhne"/>
                        </a:rPr>
                        <a:t>      More in-person collaboration</a:t>
                      </a:r>
                    </a:p>
                  </a:txBody>
                  <a:tcPr/>
                </a:tc>
                <a:extLst>
                  <a:ext uri="{0D108BD9-81ED-4DB2-BD59-A6C34878D82A}">
                    <a16:rowId xmlns:a16="http://schemas.microsoft.com/office/drawing/2014/main" val="3395297791"/>
                  </a:ext>
                </a:extLst>
              </a:tr>
              <a:tr h="338125">
                <a:tc>
                  <a:txBody>
                    <a:bodyPr/>
                    <a:lstStyle/>
                    <a:p>
                      <a:pPr algn="l">
                        <a:buFont typeface="Arial" panose="020B0604020202020204" pitchFamily="34" charset="0"/>
                        <a:buNone/>
                      </a:pPr>
                      <a:r>
                        <a:rPr lang="en-US" sz="1800" b="0" i="0" u="none" strike="noStrike" dirty="0">
                          <a:effectLst/>
                          <a:latin typeface="Söhne"/>
                        </a:rPr>
                        <a:t>      Defining the ch</a:t>
                      </a:r>
                      <a:r>
                        <a:rPr lang="en-US" sz="1800" dirty="0">
                          <a:latin typeface="Söhne"/>
                        </a:rPr>
                        <a:t>oice of tools</a:t>
                      </a:r>
                    </a:p>
                  </a:txBody>
                  <a:tcPr/>
                </a:tc>
                <a:extLst>
                  <a:ext uri="{0D108BD9-81ED-4DB2-BD59-A6C34878D82A}">
                    <a16:rowId xmlns:a16="http://schemas.microsoft.com/office/drawing/2014/main" val="1935961995"/>
                  </a:ext>
                </a:extLst>
              </a:tr>
              <a:tr h="503840">
                <a:tc>
                  <a:txBody>
                    <a:bodyPr/>
                    <a:lstStyle/>
                    <a:p>
                      <a:pPr algn="l">
                        <a:buFont typeface="Arial" panose="020B0604020202020204" pitchFamily="34" charset="0"/>
                        <a:buNone/>
                      </a:pPr>
                      <a:r>
                        <a:rPr lang="en-US" sz="1800" dirty="0">
                          <a:latin typeface="Söhne"/>
                        </a:rPr>
                        <a:t>      Cost analysis &amp; potential impact</a:t>
                      </a:r>
                    </a:p>
                  </a:txBody>
                  <a:tcPr/>
                </a:tc>
                <a:extLst>
                  <a:ext uri="{0D108BD9-81ED-4DB2-BD59-A6C34878D82A}">
                    <a16:rowId xmlns:a16="http://schemas.microsoft.com/office/drawing/2014/main" val="1313064658"/>
                  </a:ext>
                </a:extLst>
              </a:tr>
              <a:tr h="503840">
                <a:tc>
                  <a:txBody>
                    <a:bodyPr/>
                    <a:lstStyle/>
                    <a:p>
                      <a:pPr algn="l">
                        <a:buFont typeface="Arial" panose="020B0604020202020204" pitchFamily="34" charset="0"/>
                        <a:buNone/>
                      </a:pPr>
                      <a:r>
                        <a:rPr lang="en-US" sz="1800" dirty="0">
                          <a:latin typeface="Söhne"/>
                        </a:rPr>
                        <a:t>      Data Labeling on the charts and plots</a:t>
                      </a:r>
                    </a:p>
                  </a:txBody>
                  <a:tcPr/>
                </a:tc>
                <a:extLst>
                  <a:ext uri="{0D108BD9-81ED-4DB2-BD59-A6C34878D82A}">
                    <a16:rowId xmlns:a16="http://schemas.microsoft.com/office/drawing/2014/main" val="2331991369"/>
                  </a:ext>
                </a:extLst>
              </a:tr>
            </a:tbl>
          </a:graphicData>
        </a:graphic>
      </p:graphicFrame>
      <p:grpSp>
        <p:nvGrpSpPr>
          <p:cNvPr id="8" name="Group 7">
            <a:extLst>
              <a:ext uri="{FF2B5EF4-FFF2-40B4-BE49-F238E27FC236}">
                <a16:creationId xmlns:a16="http://schemas.microsoft.com/office/drawing/2014/main" id="{AE58E20E-5DAD-FF15-9C9B-F9FF5C48BE72}"/>
              </a:ext>
            </a:extLst>
          </p:cNvPr>
          <p:cNvGrpSpPr/>
          <p:nvPr/>
        </p:nvGrpSpPr>
        <p:grpSpPr>
          <a:xfrm>
            <a:off x="1111235" y="1526186"/>
            <a:ext cx="265574" cy="1042286"/>
            <a:chOff x="3605052" y="1535422"/>
            <a:chExt cx="265574" cy="1042286"/>
          </a:xfrm>
        </p:grpSpPr>
        <p:pic>
          <p:nvPicPr>
            <p:cNvPr id="4" name="Picture 2" descr="Basketball ball icon team sport league symbol">
              <a:extLst>
                <a:ext uri="{FF2B5EF4-FFF2-40B4-BE49-F238E27FC236}">
                  <a16:creationId xmlns:a16="http://schemas.microsoft.com/office/drawing/2014/main" id="{F2172A49-F62E-A0D1-CDB8-23725785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535422"/>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asketball ball icon team sport league symbol">
              <a:extLst>
                <a:ext uri="{FF2B5EF4-FFF2-40B4-BE49-F238E27FC236}">
                  <a16:creationId xmlns:a16="http://schemas.microsoft.com/office/drawing/2014/main" id="{881E2E56-9C79-0130-0188-935A1CCD3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923778"/>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sketball ball icon team sport league symbol">
              <a:extLst>
                <a:ext uri="{FF2B5EF4-FFF2-40B4-BE49-F238E27FC236}">
                  <a16:creationId xmlns:a16="http://schemas.microsoft.com/office/drawing/2014/main" id="{F4DFA4C8-FFC0-9153-6CD7-79945C21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2312134"/>
              <a:ext cx="265574" cy="265574"/>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descr="Basketball ball icon team sport league symbol">
            <a:extLst>
              <a:ext uri="{FF2B5EF4-FFF2-40B4-BE49-F238E27FC236}">
                <a16:creationId xmlns:a16="http://schemas.microsoft.com/office/drawing/2014/main" id="{06B8BD23-43B8-6EC1-1076-1BF06D97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35" y="2800521"/>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Thank You Images - Free Download on Freepik">
            <a:extLst>
              <a:ext uri="{FF2B5EF4-FFF2-40B4-BE49-F238E27FC236}">
                <a16:creationId xmlns:a16="http://schemas.microsoft.com/office/drawing/2014/main" id="{74A9E089-EB8A-5864-93FC-8EBBC2716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708" y="4092737"/>
            <a:ext cx="2527300" cy="23749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he Future Road Sign with dramatic clouds and sky. | Mad Scientist  Laboratory">
            <a:extLst>
              <a:ext uri="{FF2B5EF4-FFF2-40B4-BE49-F238E27FC236}">
                <a16:creationId xmlns:a16="http://schemas.microsoft.com/office/drawing/2014/main" id="{DEDCD649-AD30-C25B-D1EA-ABFAE8233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892" y="1041139"/>
            <a:ext cx="420145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Profile photo for Raina">
            <a:extLst>
              <a:ext uri="{FF2B5EF4-FFF2-40B4-BE49-F238E27FC236}">
                <a16:creationId xmlns:a16="http://schemas.microsoft.com/office/drawing/2014/main" id="{AE05EB26-CAD2-60BA-D7F4-D1FE7DE0A7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636" y="4424160"/>
            <a:ext cx="1715833" cy="171583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F6030A0-687D-F855-1C19-0204E6B24FB8}"/>
              </a:ext>
            </a:extLst>
          </p:cNvPr>
          <p:cNvSpPr txBox="1"/>
          <p:nvPr/>
        </p:nvSpPr>
        <p:spPr>
          <a:xfrm>
            <a:off x="3882682" y="6223040"/>
            <a:ext cx="1787923" cy="369332"/>
          </a:xfrm>
          <a:prstGeom prst="rect">
            <a:avLst/>
          </a:prstGeom>
          <a:noFill/>
        </p:spPr>
        <p:txBody>
          <a:bodyPr wrap="square">
            <a:spAutoFit/>
          </a:bodyPr>
          <a:lstStyle/>
          <a:p>
            <a:r>
              <a:rPr lang="en-US" b="1" i="0" dirty="0">
                <a:solidFill>
                  <a:srgbClr val="002060"/>
                </a:solidFill>
                <a:effectLst/>
                <a:latin typeface="Slack-Lato"/>
              </a:rPr>
              <a:t>Raina Gustafson</a:t>
            </a:r>
            <a:endParaRPr lang="en-US" b="1" dirty="0">
              <a:solidFill>
                <a:srgbClr val="002060"/>
              </a:solidFill>
            </a:endParaRPr>
          </a:p>
        </p:txBody>
      </p:sp>
      <p:pic>
        <p:nvPicPr>
          <p:cNvPr id="10248" name="Picture 8" descr="Profile photo for Sheri Rosalia - TA">
            <a:extLst>
              <a:ext uri="{FF2B5EF4-FFF2-40B4-BE49-F238E27FC236}">
                <a16:creationId xmlns:a16="http://schemas.microsoft.com/office/drawing/2014/main" id="{869A5A0E-7BA0-76F9-8969-7A5E8630D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6481" y="4424160"/>
            <a:ext cx="1715833" cy="171583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5A1CC1E-04D6-ACE7-9CA8-0C6469610D4F}"/>
              </a:ext>
            </a:extLst>
          </p:cNvPr>
          <p:cNvSpPr txBox="1"/>
          <p:nvPr/>
        </p:nvSpPr>
        <p:spPr>
          <a:xfrm>
            <a:off x="5844391" y="6223040"/>
            <a:ext cx="1787923" cy="369332"/>
          </a:xfrm>
          <a:prstGeom prst="rect">
            <a:avLst/>
          </a:prstGeom>
          <a:noFill/>
        </p:spPr>
        <p:txBody>
          <a:bodyPr wrap="square">
            <a:spAutoFit/>
          </a:bodyPr>
          <a:lstStyle>
            <a:defPPr>
              <a:defRPr lang="en-US"/>
            </a:defPPr>
            <a:lvl1pPr>
              <a:defRPr b="1" i="0">
                <a:solidFill>
                  <a:srgbClr val="002060"/>
                </a:solidFill>
                <a:effectLst/>
                <a:latin typeface="Slack-Lato"/>
              </a:defRPr>
            </a:lvl1pPr>
          </a:lstStyle>
          <a:p>
            <a:r>
              <a:rPr lang="en-US" dirty="0"/>
              <a:t>Sheri Rosalia</a:t>
            </a:r>
          </a:p>
        </p:txBody>
      </p:sp>
      <p:pic>
        <p:nvPicPr>
          <p:cNvPr id="10250" name="Picture 10" descr="Profile photo for Jeanette Luu - TA">
            <a:extLst>
              <a:ext uri="{FF2B5EF4-FFF2-40B4-BE49-F238E27FC236}">
                <a16:creationId xmlns:a16="http://schemas.microsoft.com/office/drawing/2014/main" id="{4BC4894B-2A74-0B46-28E6-26E1D8F76E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868" y="4424159"/>
            <a:ext cx="1715833" cy="171583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54390EA-E9B9-7047-7C15-01C5368CF92C}"/>
              </a:ext>
            </a:extLst>
          </p:cNvPr>
          <p:cNvSpPr txBox="1"/>
          <p:nvPr/>
        </p:nvSpPr>
        <p:spPr>
          <a:xfrm>
            <a:off x="7848868" y="6227586"/>
            <a:ext cx="1787923" cy="369332"/>
          </a:xfrm>
          <a:prstGeom prst="rect">
            <a:avLst/>
          </a:prstGeom>
          <a:noFill/>
        </p:spPr>
        <p:txBody>
          <a:bodyPr wrap="square">
            <a:spAutoFit/>
          </a:bodyPr>
          <a:lstStyle>
            <a:defPPr>
              <a:defRPr lang="en-US"/>
            </a:defPPr>
            <a:lvl1pPr>
              <a:defRPr b="1" i="0">
                <a:solidFill>
                  <a:srgbClr val="002060"/>
                </a:solidFill>
                <a:effectLst/>
                <a:latin typeface="Slack-Lato"/>
              </a:defRPr>
            </a:lvl1pPr>
          </a:lstStyle>
          <a:p>
            <a:r>
              <a:rPr lang="en-US" dirty="0"/>
              <a:t>Jeanette </a:t>
            </a:r>
            <a:r>
              <a:rPr lang="en-US" dirty="0" err="1"/>
              <a:t>Luu</a:t>
            </a:r>
            <a:endParaRPr lang="en-US" dirty="0"/>
          </a:p>
        </p:txBody>
      </p:sp>
      <p:sp>
        <p:nvSpPr>
          <p:cNvPr id="16" name="TextBox 15">
            <a:extLst>
              <a:ext uri="{FF2B5EF4-FFF2-40B4-BE49-F238E27FC236}">
                <a16:creationId xmlns:a16="http://schemas.microsoft.com/office/drawing/2014/main" id="{30329C52-5549-06EF-1A40-04E2363172FB}"/>
              </a:ext>
            </a:extLst>
          </p:cNvPr>
          <p:cNvSpPr txBox="1"/>
          <p:nvPr/>
        </p:nvSpPr>
        <p:spPr>
          <a:xfrm>
            <a:off x="10035666" y="4385673"/>
            <a:ext cx="2343906" cy="369332"/>
          </a:xfrm>
          <a:prstGeom prst="rect">
            <a:avLst/>
          </a:prstGeom>
          <a:noFill/>
        </p:spPr>
        <p:txBody>
          <a:bodyPr wrap="square">
            <a:spAutoFit/>
          </a:bodyPr>
          <a:lstStyle/>
          <a:p>
            <a:r>
              <a:rPr lang="en-US" b="1" i="0" dirty="0" err="1">
                <a:solidFill>
                  <a:srgbClr val="002060"/>
                </a:solidFill>
                <a:effectLst/>
                <a:latin typeface="Slack-Lato"/>
              </a:rPr>
              <a:t>Enkhsanaa</a:t>
            </a:r>
            <a:r>
              <a:rPr lang="en-US" b="1" i="0" dirty="0">
                <a:solidFill>
                  <a:srgbClr val="002060"/>
                </a:solidFill>
                <a:effectLst/>
                <a:latin typeface="Slack-Lato"/>
              </a:rPr>
              <a:t> Sommers</a:t>
            </a:r>
            <a:endParaRPr lang="en-US" b="1" dirty="0">
              <a:solidFill>
                <a:srgbClr val="002060"/>
              </a:solidFill>
            </a:endParaRPr>
          </a:p>
        </p:txBody>
      </p:sp>
      <p:pic>
        <p:nvPicPr>
          <p:cNvPr id="17" name="Picture 2" descr="Basketball ball icon team sport league symbol">
            <a:extLst>
              <a:ext uri="{FF2B5EF4-FFF2-40B4-BE49-F238E27FC236}">
                <a16:creationId xmlns:a16="http://schemas.microsoft.com/office/drawing/2014/main" id="{17C87626-CA15-D986-4228-73318CCD8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713" y="4437552"/>
            <a:ext cx="265574" cy="2655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DD3FA1F-8EB0-F3F4-6DFE-5BE208750A08}"/>
              </a:ext>
            </a:extLst>
          </p:cNvPr>
          <p:cNvSpPr txBox="1"/>
          <p:nvPr/>
        </p:nvSpPr>
        <p:spPr>
          <a:xfrm>
            <a:off x="10047386" y="4735024"/>
            <a:ext cx="2343906" cy="369332"/>
          </a:xfrm>
          <a:prstGeom prst="rect">
            <a:avLst/>
          </a:prstGeom>
          <a:noFill/>
        </p:spPr>
        <p:txBody>
          <a:bodyPr wrap="square">
            <a:spAutoFit/>
          </a:bodyPr>
          <a:lstStyle/>
          <a:p>
            <a:r>
              <a:rPr lang="en-US" b="1" i="0" dirty="0" err="1">
                <a:solidFill>
                  <a:srgbClr val="002060"/>
                </a:solidFill>
                <a:effectLst/>
                <a:latin typeface="Slack-Lato"/>
              </a:rPr>
              <a:t>Kourt</a:t>
            </a:r>
            <a:r>
              <a:rPr lang="en-US" b="1" i="0" dirty="0">
                <a:solidFill>
                  <a:srgbClr val="002060"/>
                </a:solidFill>
                <a:effectLst/>
                <a:latin typeface="Slack-Lato"/>
              </a:rPr>
              <a:t> Bailey</a:t>
            </a:r>
            <a:endParaRPr lang="en-US" b="1" dirty="0">
              <a:solidFill>
                <a:srgbClr val="002060"/>
              </a:solidFill>
            </a:endParaRPr>
          </a:p>
        </p:txBody>
      </p:sp>
      <p:pic>
        <p:nvPicPr>
          <p:cNvPr id="19" name="Picture 2" descr="Basketball ball icon team sport league symbol">
            <a:extLst>
              <a:ext uri="{FF2B5EF4-FFF2-40B4-BE49-F238E27FC236}">
                <a16:creationId xmlns:a16="http://schemas.microsoft.com/office/drawing/2014/main" id="{325F612C-0500-3234-79B3-953AC9D82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5433" y="4786903"/>
            <a:ext cx="265574" cy="26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8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APPENDIX</a:t>
            </a:r>
          </a:p>
        </p:txBody>
      </p:sp>
    </p:spTree>
    <p:extLst>
      <p:ext uri="{BB962C8B-B14F-4D97-AF65-F5344CB8AC3E}">
        <p14:creationId xmlns:p14="http://schemas.microsoft.com/office/powerpoint/2010/main" val="309150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MORE KEY FINDINGS  – IMPACT OF OTHER KEYS on MVP VOTES</a:t>
            </a:r>
          </a:p>
        </p:txBody>
      </p:sp>
      <p:pic>
        <p:nvPicPr>
          <p:cNvPr id="21" name="Picture 2" descr="Basketball ball icon team sport league symbol">
            <a:extLst>
              <a:ext uri="{FF2B5EF4-FFF2-40B4-BE49-F238E27FC236}">
                <a16:creationId xmlns:a16="http://schemas.microsoft.com/office/drawing/2014/main" id="{8A7C755E-0F4B-4DA8-A6C2-C02117A78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378" y="4876652"/>
            <a:ext cx="265574" cy="26557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AA07B58C-F964-A73E-E2D7-7A690D57CDB5}"/>
              </a:ext>
            </a:extLst>
          </p:cNvPr>
          <p:cNvSpPr txBox="1">
            <a:spLocks/>
          </p:cNvSpPr>
          <p:nvPr/>
        </p:nvSpPr>
        <p:spPr>
          <a:xfrm>
            <a:off x="1689440" y="4417255"/>
            <a:ext cx="9591713" cy="1971349"/>
          </a:xfrm>
          <a:prstGeom prst="rect">
            <a:avLst/>
          </a:prstGeom>
        </p:spPr>
        <p:txBody>
          <a:bodyPr vert="horz" lIns="91440" tIns="45720" rIns="91440" bIns="45720" rtlCol="0" anchor="b">
            <a:noAutofit/>
          </a:bodyPr>
          <a:lstStyle>
            <a:defPPr>
              <a:defRPr lang="en-US"/>
            </a:defPPr>
            <a:lvl1pPr>
              <a:lnSpc>
                <a:spcPct val="90000"/>
              </a:lnSpc>
              <a:spcBef>
                <a:spcPct val="0"/>
              </a:spcBef>
              <a:buNone/>
              <a:defRPr sz="2800" b="1" i="0" u="none" strike="noStrike">
                <a:solidFill>
                  <a:srgbClr val="002060"/>
                </a:solidFill>
                <a:effectLst/>
                <a:latin typeface="Söhne"/>
                <a:ea typeface="+mj-ea"/>
                <a:cs typeface="+mj-cs"/>
              </a:defRPr>
            </a:lvl1pPr>
          </a:lstStyle>
          <a:p>
            <a:r>
              <a:rPr lang="en-US" dirty="0"/>
              <a:t>While the Plus Minus statistic is used to measure overall impact on the game, it has limitations. Voters seems to look holistically when casting their votes as the MVP winner had the second lowest plus minus, although assists, steals, offensive rebounds, defensive rebounds, and field goal % were highest.</a:t>
            </a:r>
          </a:p>
        </p:txBody>
      </p:sp>
      <p:graphicFrame>
        <p:nvGraphicFramePr>
          <p:cNvPr id="6" name="Table 5">
            <a:extLst>
              <a:ext uri="{FF2B5EF4-FFF2-40B4-BE49-F238E27FC236}">
                <a16:creationId xmlns:a16="http://schemas.microsoft.com/office/drawing/2014/main" id="{B6A5DD6B-4721-0795-C55D-29C782C3AA86}"/>
              </a:ext>
            </a:extLst>
          </p:cNvPr>
          <p:cNvGraphicFramePr>
            <a:graphicFrameLocks noGrp="1"/>
          </p:cNvGraphicFramePr>
          <p:nvPr>
            <p:extLst>
              <p:ext uri="{D42A27DB-BD31-4B8C-83A1-F6EECF244321}">
                <p14:modId xmlns:p14="http://schemas.microsoft.com/office/powerpoint/2010/main" val="3954511244"/>
              </p:ext>
            </p:extLst>
          </p:nvPr>
        </p:nvGraphicFramePr>
        <p:xfrm>
          <a:off x="1430952" y="1066947"/>
          <a:ext cx="4801036" cy="2829800"/>
        </p:xfrm>
        <a:graphic>
          <a:graphicData uri="http://schemas.openxmlformats.org/drawingml/2006/table">
            <a:tbl>
              <a:tblPr/>
              <a:tblGrid>
                <a:gridCol w="2908154">
                  <a:extLst>
                    <a:ext uri="{9D8B030D-6E8A-4147-A177-3AD203B41FA5}">
                      <a16:colId xmlns:a16="http://schemas.microsoft.com/office/drawing/2014/main" val="3820510604"/>
                    </a:ext>
                  </a:extLst>
                </a:gridCol>
                <a:gridCol w="998065">
                  <a:extLst>
                    <a:ext uri="{9D8B030D-6E8A-4147-A177-3AD203B41FA5}">
                      <a16:colId xmlns:a16="http://schemas.microsoft.com/office/drawing/2014/main" val="2479719050"/>
                    </a:ext>
                  </a:extLst>
                </a:gridCol>
                <a:gridCol w="894817">
                  <a:extLst>
                    <a:ext uri="{9D8B030D-6E8A-4147-A177-3AD203B41FA5}">
                      <a16:colId xmlns:a16="http://schemas.microsoft.com/office/drawing/2014/main" val="3283430904"/>
                    </a:ext>
                  </a:extLst>
                </a:gridCol>
              </a:tblGrid>
              <a:tr h="282980">
                <a:tc>
                  <a:txBody>
                    <a:bodyPr/>
                    <a:lstStyle/>
                    <a:p>
                      <a:pPr algn="ctr" fontAlgn="b"/>
                      <a:r>
                        <a:rPr lang="en-US" sz="1400" b="1" i="0" u="none" strike="noStrike" dirty="0">
                          <a:solidFill>
                            <a:srgbClr val="000000"/>
                          </a:solidFill>
                          <a:effectLst/>
                          <a:latin typeface="Calibri" panose="020F0502020204030204" pitchFamily="34" charset="0"/>
                        </a:rPr>
                        <a:t>Comparison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Correlation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6223526"/>
                  </a:ext>
                </a:extLst>
              </a:tr>
              <a:tr h="282980">
                <a:tc>
                  <a:txBody>
                    <a:bodyPr/>
                    <a:lstStyle/>
                    <a:p>
                      <a:pPr algn="l" fontAlgn="b"/>
                      <a:r>
                        <a:rPr lang="en-US" sz="1400" b="0" i="0" u="none" strike="noStrike">
                          <a:solidFill>
                            <a:srgbClr val="000000"/>
                          </a:solidFill>
                          <a:effectLst/>
                          <a:latin typeface="Calibri" panose="020F0502020204030204" pitchFamily="34" charset="0"/>
                        </a:rPr>
                        <a:t>Plus Minus vs Steals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dirty="0">
                          <a:solidFill>
                            <a:srgbClr val="000000"/>
                          </a:solidFill>
                          <a:effectLst/>
                          <a:latin typeface="Calibri" panose="020F0502020204030204" pitchFamily="34" charset="0"/>
                        </a:rPr>
                        <a:t>0.39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dirty="0">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96020127"/>
                  </a:ext>
                </a:extLst>
              </a:tr>
              <a:tr h="282980">
                <a:tc>
                  <a:txBody>
                    <a:bodyPr/>
                    <a:lstStyle/>
                    <a:p>
                      <a:pPr algn="l" fontAlgn="b"/>
                      <a:r>
                        <a:rPr lang="en-US" sz="1400" b="0" i="0" u="none" strike="noStrike">
                          <a:solidFill>
                            <a:srgbClr val="000000"/>
                          </a:solidFill>
                          <a:effectLst/>
                          <a:latin typeface="Calibri" panose="020F0502020204030204" pitchFamily="34" charset="0"/>
                        </a:rPr>
                        <a:t>Plus Minus vs Assists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a:solidFill>
                            <a:srgbClr val="000000"/>
                          </a:solidFill>
                          <a:effectLst/>
                          <a:latin typeface="Calibri" panose="020F0502020204030204" pitchFamily="34" charset="0"/>
                        </a:rPr>
                        <a:t>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dirty="0">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73487562"/>
                  </a:ext>
                </a:extLst>
              </a:tr>
              <a:tr h="282980">
                <a:tc>
                  <a:txBody>
                    <a:bodyPr/>
                    <a:lstStyle/>
                    <a:p>
                      <a:pPr algn="l" fontAlgn="b"/>
                      <a:r>
                        <a:rPr lang="en-US" sz="1400" b="0" i="0" u="none" strike="noStrike">
                          <a:solidFill>
                            <a:srgbClr val="000000"/>
                          </a:solidFill>
                          <a:effectLst/>
                          <a:latin typeface="Calibri" panose="020F0502020204030204" pitchFamily="34" charset="0"/>
                        </a:rPr>
                        <a:t>Plus Minus vs Points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a:solidFill>
                            <a:srgbClr val="000000"/>
                          </a:solidFill>
                          <a:effectLst/>
                          <a:latin typeface="Calibri" panose="020F0502020204030204" pitchFamily="34" charset="0"/>
                        </a:rPr>
                        <a:t>-0.15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dirty="0">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306623725"/>
                  </a:ext>
                </a:extLst>
              </a:tr>
              <a:tr h="282980">
                <a:tc>
                  <a:txBody>
                    <a:bodyPr/>
                    <a:lstStyle/>
                    <a:p>
                      <a:pPr algn="l" fontAlgn="b"/>
                      <a:r>
                        <a:rPr lang="en-US" sz="1400" b="0" i="0" u="none" strike="noStrike">
                          <a:solidFill>
                            <a:srgbClr val="000000"/>
                          </a:solidFill>
                          <a:effectLst/>
                          <a:latin typeface="Calibri" panose="020F0502020204030204" pitchFamily="34" charset="0"/>
                        </a:rPr>
                        <a:t>Plus Minus vs Field Goal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a:solidFill>
                            <a:srgbClr val="000000"/>
                          </a:solidFill>
                          <a:effectLst/>
                          <a:latin typeface="Calibri" panose="020F0502020204030204" pitchFamily="34" charset="0"/>
                        </a:rPr>
                        <a:t>-0.62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dirty="0">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98582271"/>
                  </a:ext>
                </a:extLst>
              </a:tr>
              <a:tr h="282980">
                <a:tc>
                  <a:txBody>
                    <a:bodyPr/>
                    <a:lstStyle/>
                    <a:p>
                      <a:pPr algn="l" fontAlgn="b"/>
                      <a:r>
                        <a:rPr lang="en-US" sz="1400" b="0" i="0" u="none" strike="noStrike" dirty="0">
                          <a:solidFill>
                            <a:srgbClr val="000000"/>
                          </a:solidFill>
                          <a:effectLst/>
                          <a:latin typeface="Calibri" panose="020F0502020204030204" pitchFamily="34" charset="0"/>
                        </a:rPr>
                        <a:t>Plus Minus vs Blocks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dirty="0">
                          <a:solidFill>
                            <a:srgbClr val="000000"/>
                          </a:solidFill>
                          <a:effectLst/>
                          <a:latin typeface="Calibri" panose="020F0502020204030204" pitchFamily="34" charset="0"/>
                        </a:rPr>
                        <a:t>-0.73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dirty="0">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62178249"/>
                  </a:ext>
                </a:extLst>
              </a:tr>
              <a:tr h="282980">
                <a:tc>
                  <a:txBody>
                    <a:bodyPr/>
                    <a:lstStyle/>
                    <a:p>
                      <a:pPr algn="l" fontAlgn="b"/>
                      <a:r>
                        <a:rPr lang="en-US" sz="1400" b="0" i="0" u="none" strike="noStrike">
                          <a:solidFill>
                            <a:srgbClr val="000000"/>
                          </a:solidFill>
                          <a:effectLst/>
                          <a:latin typeface="Calibri" panose="020F0502020204030204" pitchFamily="34" charset="0"/>
                        </a:rPr>
                        <a:t>Plus Minus vs Defensive Rebounds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a:solidFill>
                            <a:srgbClr val="000000"/>
                          </a:solidFill>
                          <a:effectLst/>
                          <a:latin typeface="Calibri" panose="020F0502020204030204" pitchFamily="34" charset="0"/>
                        </a:rPr>
                        <a:t>-0.89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dirty="0">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878518929"/>
                  </a:ext>
                </a:extLst>
              </a:tr>
              <a:tr h="282980">
                <a:tc>
                  <a:txBody>
                    <a:bodyPr/>
                    <a:lstStyle/>
                    <a:p>
                      <a:pPr algn="l" fontAlgn="b"/>
                      <a:r>
                        <a:rPr lang="en-US" sz="1400" b="0" i="0" u="none" strike="noStrike" dirty="0">
                          <a:solidFill>
                            <a:srgbClr val="000000"/>
                          </a:solidFill>
                          <a:effectLst/>
                          <a:latin typeface="Calibri" panose="020F0502020204030204" pitchFamily="34" charset="0"/>
                        </a:rPr>
                        <a:t>Plus Minus vs Offensive Rebounds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a:solidFill>
                            <a:srgbClr val="000000"/>
                          </a:solidFill>
                          <a:effectLst/>
                          <a:latin typeface="Calibri" panose="020F0502020204030204" pitchFamily="34" charset="0"/>
                        </a:rPr>
                        <a:t>-0.92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dirty="0">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533849321"/>
                  </a:ext>
                </a:extLst>
              </a:tr>
              <a:tr h="282980">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0646451"/>
                  </a:ext>
                </a:extLst>
              </a:tr>
              <a:tr h="282980">
                <a:tc>
                  <a:txBody>
                    <a:bodyPr/>
                    <a:lstStyle/>
                    <a:p>
                      <a:pPr algn="l" fontAlgn="b"/>
                      <a:r>
                        <a:rPr lang="fr-FR" sz="1400" b="0" i="0" u="none" strike="noStrike">
                          <a:solidFill>
                            <a:srgbClr val="000000"/>
                          </a:solidFill>
                          <a:effectLst/>
                          <a:latin typeface="Calibri" panose="020F0502020204030204" pitchFamily="34" charset="0"/>
                        </a:rPr>
                        <a:t>Plus Minus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Calibri" panose="020F0502020204030204" pitchFamily="34" charset="0"/>
                        </a:rPr>
                        <a:t>-0.59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Calibri" panose="020F0502020204030204" pitchFamily="34" charset="0"/>
                        </a:rPr>
                        <a:t>Overall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3031567"/>
                  </a:ext>
                </a:extLst>
              </a:tr>
            </a:tbl>
          </a:graphicData>
        </a:graphic>
      </p:graphicFrame>
      <p:graphicFrame>
        <p:nvGraphicFramePr>
          <p:cNvPr id="7" name="Table 6">
            <a:extLst>
              <a:ext uri="{FF2B5EF4-FFF2-40B4-BE49-F238E27FC236}">
                <a16:creationId xmlns:a16="http://schemas.microsoft.com/office/drawing/2014/main" id="{37F55424-A795-1D24-051B-54723C7B2F32}"/>
              </a:ext>
            </a:extLst>
          </p:cNvPr>
          <p:cNvGraphicFramePr>
            <a:graphicFrameLocks noGrp="1"/>
          </p:cNvGraphicFramePr>
          <p:nvPr>
            <p:extLst>
              <p:ext uri="{D42A27DB-BD31-4B8C-83A1-F6EECF244321}">
                <p14:modId xmlns:p14="http://schemas.microsoft.com/office/powerpoint/2010/main" val="1094647299"/>
              </p:ext>
            </p:extLst>
          </p:nvPr>
        </p:nvGraphicFramePr>
        <p:xfrm>
          <a:off x="6485297" y="1066947"/>
          <a:ext cx="5235647" cy="2829800"/>
        </p:xfrm>
        <a:graphic>
          <a:graphicData uri="http://schemas.openxmlformats.org/drawingml/2006/table">
            <a:tbl>
              <a:tblPr/>
              <a:tblGrid>
                <a:gridCol w="3178786">
                  <a:extLst>
                    <a:ext uri="{9D8B030D-6E8A-4147-A177-3AD203B41FA5}">
                      <a16:colId xmlns:a16="http://schemas.microsoft.com/office/drawing/2014/main" val="3818582397"/>
                    </a:ext>
                  </a:extLst>
                </a:gridCol>
                <a:gridCol w="1084527">
                  <a:extLst>
                    <a:ext uri="{9D8B030D-6E8A-4147-A177-3AD203B41FA5}">
                      <a16:colId xmlns:a16="http://schemas.microsoft.com/office/drawing/2014/main" val="3301093850"/>
                    </a:ext>
                  </a:extLst>
                </a:gridCol>
                <a:gridCol w="972334">
                  <a:extLst>
                    <a:ext uri="{9D8B030D-6E8A-4147-A177-3AD203B41FA5}">
                      <a16:colId xmlns:a16="http://schemas.microsoft.com/office/drawing/2014/main" val="2477676127"/>
                    </a:ext>
                  </a:extLst>
                </a:gridCol>
              </a:tblGrid>
              <a:tr h="282980">
                <a:tc>
                  <a:txBody>
                    <a:bodyPr/>
                    <a:lstStyle/>
                    <a:p>
                      <a:pPr algn="ctr" fontAlgn="b"/>
                      <a:r>
                        <a:rPr lang="en-US" sz="1400" b="1" i="0" u="none" strike="noStrike" dirty="0">
                          <a:solidFill>
                            <a:srgbClr val="000000"/>
                          </a:solidFill>
                          <a:effectLst/>
                          <a:latin typeface="Calibri" panose="020F0502020204030204" pitchFamily="34" charset="0"/>
                        </a:rPr>
                        <a:t>Comparison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Correlation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7143002"/>
                  </a:ext>
                </a:extLst>
              </a:tr>
              <a:tr h="282980">
                <a:tc>
                  <a:txBody>
                    <a:bodyPr/>
                    <a:lstStyle/>
                    <a:p>
                      <a:pPr algn="l" fontAlgn="b"/>
                      <a:r>
                        <a:rPr lang="en-US" sz="1400" b="0" i="0" u="none" strike="noStrike" dirty="0">
                          <a:solidFill>
                            <a:srgbClr val="000000"/>
                          </a:solidFill>
                          <a:effectLst/>
                          <a:latin typeface="Calibri" panose="020F0502020204030204" pitchFamily="34" charset="0"/>
                        </a:rPr>
                        <a:t>Offensive Rebounds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a:solidFill>
                            <a:srgbClr val="000000"/>
                          </a:solidFill>
                          <a:effectLst/>
                          <a:latin typeface="Calibri" panose="020F0502020204030204" pitchFamily="34" charset="0"/>
                        </a:rPr>
                        <a:t>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85534283"/>
                  </a:ext>
                </a:extLst>
              </a:tr>
              <a:tr h="282980">
                <a:tc>
                  <a:txBody>
                    <a:bodyPr/>
                    <a:lstStyle/>
                    <a:p>
                      <a:pPr algn="l" fontAlgn="b"/>
                      <a:r>
                        <a:rPr lang="en-US" sz="1400" b="0" i="0" u="none" strike="noStrike" dirty="0">
                          <a:solidFill>
                            <a:srgbClr val="000000"/>
                          </a:solidFill>
                          <a:effectLst/>
                          <a:latin typeface="Calibri" panose="020F0502020204030204" pitchFamily="34" charset="0"/>
                        </a:rPr>
                        <a:t>Field Goal %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71803330"/>
                  </a:ext>
                </a:extLst>
              </a:tr>
              <a:tr h="282980">
                <a:tc>
                  <a:txBody>
                    <a:bodyPr/>
                    <a:lstStyle/>
                    <a:p>
                      <a:pPr algn="l" fontAlgn="b"/>
                      <a:r>
                        <a:rPr lang="en-US" sz="1400" b="0" i="0" u="none" strike="noStrike">
                          <a:solidFill>
                            <a:srgbClr val="000000"/>
                          </a:solidFill>
                          <a:effectLst/>
                          <a:latin typeface="Calibri" panose="020F0502020204030204" pitchFamily="34" charset="0"/>
                        </a:rPr>
                        <a:t>Assists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dirty="0">
                          <a:solidFill>
                            <a:srgbClr val="000000"/>
                          </a:solidFill>
                          <a:effectLst/>
                          <a:latin typeface="Calibri" panose="020F0502020204030204" pitchFamily="34" charset="0"/>
                        </a:rPr>
                        <a:t>0.51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24551409"/>
                  </a:ext>
                </a:extLst>
              </a:tr>
              <a:tr h="282980">
                <a:tc>
                  <a:txBody>
                    <a:bodyPr/>
                    <a:lstStyle/>
                    <a:p>
                      <a:pPr algn="l" fontAlgn="b"/>
                      <a:r>
                        <a:rPr lang="en-US" sz="1400" b="0" i="0" u="none" strike="noStrike" dirty="0">
                          <a:solidFill>
                            <a:srgbClr val="000000"/>
                          </a:solidFill>
                          <a:effectLst/>
                          <a:latin typeface="Calibri" panose="020F0502020204030204" pitchFamily="34" charset="0"/>
                        </a:rPr>
                        <a:t>Steals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dirty="0">
                          <a:solidFill>
                            <a:srgbClr val="000000"/>
                          </a:solidFill>
                          <a:effectLst/>
                          <a:latin typeface="Calibri" panose="020F0502020204030204" pitchFamily="34" charset="0"/>
                        </a:rPr>
                        <a:t>0.51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271140440"/>
                  </a:ext>
                </a:extLst>
              </a:tr>
              <a:tr h="282980">
                <a:tc>
                  <a:txBody>
                    <a:bodyPr/>
                    <a:lstStyle/>
                    <a:p>
                      <a:pPr algn="l" fontAlgn="b"/>
                      <a:r>
                        <a:rPr lang="en-US" sz="1400" b="0" i="0" u="none" strike="noStrike">
                          <a:solidFill>
                            <a:srgbClr val="000000"/>
                          </a:solidFill>
                          <a:effectLst/>
                          <a:latin typeface="Calibri" panose="020F0502020204030204" pitchFamily="34" charset="0"/>
                        </a:rPr>
                        <a:t>Defensive Rebounds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dirty="0">
                          <a:solidFill>
                            <a:srgbClr val="000000"/>
                          </a:solidFill>
                          <a:effectLst/>
                          <a:latin typeface="Calibri" panose="020F0502020204030204" pitchFamily="34" charset="0"/>
                        </a:rPr>
                        <a:t>0.49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961549988"/>
                  </a:ext>
                </a:extLst>
              </a:tr>
              <a:tr h="282980">
                <a:tc>
                  <a:txBody>
                    <a:bodyPr/>
                    <a:lstStyle/>
                    <a:p>
                      <a:pPr algn="l" fontAlgn="b"/>
                      <a:r>
                        <a:rPr lang="en-US" sz="1400" b="0" i="0" u="none" strike="noStrike" dirty="0">
                          <a:solidFill>
                            <a:srgbClr val="000000"/>
                          </a:solidFill>
                          <a:effectLst/>
                          <a:latin typeface="Calibri" panose="020F0502020204030204" pitchFamily="34" charset="0"/>
                        </a:rPr>
                        <a:t>Blocks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1400" b="0" i="0" u="none" strike="noStrike" dirty="0">
                          <a:solidFill>
                            <a:srgbClr val="000000"/>
                          </a:solidFill>
                          <a:effectLst/>
                          <a:latin typeface="Calibri" panose="020F0502020204030204" pitchFamily="34" charset="0"/>
                        </a:rPr>
                        <a:t>-0.1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400" b="0" i="0" u="none" strike="noStrike">
                          <a:solidFill>
                            <a:srgbClr val="000000"/>
                          </a:solidFill>
                          <a:effectLst/>
                          <a:latin typeface="Calibri" panose="020F0502020204030204" pitchFamily="34" charset="0"/>
                        </a:rPr>
                        <a:t>Defensive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939633678"/>
                  </a:ext>
                </a:extLst>
              </a:tr>
              <a:tr h="282980">
                <a:tc>
                  <a:txBody>
                    <a:bodyPr/>
                    <a:lstStyle/>
                    <a:p>
                      <a:pPr algn="l" fontAlgn="b"/>
                      <a:r>
                        <a:rPr lang="en-US" sz="1400" b="0" i="0" u="none" strike="noStrike">
                          <a:solidFill>
                            <a:srgbClr val="000000"/>
                          </a:solidFill>
                          <a:effectLst/>
                          <a:latin typeface="Calibri" panose="020F0502020204030204" pitchFamily="34" charset="0"/>
                        </a:rPr>
                        <a:t>Points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400" b="0" i="0" u="none" strike="noStrike" dirty="0">
                          <a:solidFill>
                            <a:srgbClr val="000000"/>
                          </a:solidFill>
                          <a:effectLst/>
                          <a:latin typeface="Calibri" panose="020F0502020204030204" pitchFamily="34" charset="0"/>
                        </a:rPr>
                        <a:t>-0.71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400" b="0" i="0" u="none" strike="noStrike">
                          <a:solidFill>
                            <a:srgbClr val="000000"/>
                          </a:solidFill>
                          <a:effectLst/>
                          <a:latin typeface="Calibri" panose="020F0502020204030204" pitchFamily="34" charset="0"/>
                        </a:rPr>
                        <a:t>Offensive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19725949"/>
                  </a:ext>
                </a:extLst>
              </a:tr>
              <a:tr h="282980">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9275187"/>
                  </a:ext>
                </a:extLst>
              </a:tr>
              <a:tr h="282980">
                <a:tc>
                  <a:txBody>
                    <a:bodyPr/>
                    <a:lstStyle/>
                    <a:p>
                      <a:pPr algn="l" fontAlgn="b"/>
                      <a:r>
                        <a:rPr lang="fr-FR" sz="1400" b="0" i="0" u="none" strike="noStrike">
                          <a:solidFill>
                            <a:srgbClr val="000000"/>
                          </a:solidFill>
                          <a:effectLst/>
                          <a:latin typeface="Calibri" panose="020F0502020204030204" pitchFamily="34" charset="0"/>
                        </a:rPr>
                        <a:t>Plus Minus vs MVP Votes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rPr>
                        <a:t>-0.59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Calibri" panose="020F0502020204030204" pitchFamily="34" charset="0"/>
                        </a:rPr>
                        <a:t>Overall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9280433"/>
                  </a:ext>
                </a:extLst>
              </a:tr>
            </a:tbl>
          </a:graphicData>
        </a:graphic>
      </p:graphicFrame>
    </p:spTree>
    <p:extLst>
      <p:ext uri="{BB962C8B-B14F-4D97-AF65-F5344CB8AC3E}">
        <p14:creationId xmlns:p14="http://schemas.microsoft.com/office/powerpoint/2010/main" val="99852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1164021"/>
            <a:ext cx="9872055" cy="4529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b="0" i="0" u="none" strike="noStrike" dirty="0">
              <a:effectLst/>
              <a:latin typeface="+mn-lt"/>
            </a:endParaRPr>
          </a:p>
          <a:p>
            <a:pPr algn="l">
              <a:buFont typeface="Arial" panose="020B0604020202020204" pitchFamily="34" charset="0"/>
              <a:buChar char="•"/>
            </a:pPr>
            <a:r>
              <a:rPr lang="en-US" sz="2400" b="1" i="0" dirty="0">
                <a:effectLst/>
                <a:latin typeface="+mn-lt"/>
              </a:rPr>
              <a:t>    IDEA</a:t>
            </a:r>
            <a:r>
              <a:rPr lang="en-US" sz="2400" b="0" i="0" dirty="0">
                <a:effectLst/>
                <a:latin typeface="+mn-lt"/>
              </a:rPr>
              <a:t> </a:t>
            </a:r>
          </a:p>
          <a:p>
            <a:pPr algn="l"/>
            <a:endParaRPr lang="en-US" sz="2400" dirty="0">
              <a:latin typeface="+mn-lt"/>
            </a:endParaRPr>
          </a:p>
          <a:p>
            <a:pPr algn="l"/>
            <a:r>
              <a:rPr lang="en-US" sz="2400" dirty="0">
                <a:latin typeface="+mn-lt"/>
              </a:rPr>
              <a:t>Analyze how much NBA players statistics is used by the voters to determine the results of the MVP vote in season 2020-21</a:t>
            </a:r>
          </a:p>
          <a:p>
            <a:pPr algn="l"/>
            <a:endParaRPr lang="en-US" sz="2400" b="0" i="0" dirty="0">
              <a:effectLst/>
              <a:latin typeface="+mn-lt"/>
            </a:endParaRPr>
          </a:p>
          <a:p>
            <a:pPr algn="l"/>
            <a:r>
              <a:rPr lang="en-US" sz="2400" dirty="0">
                <a:latin typeface="+mn-lt"/>
              </a:rPr>
              <a:t>Voters are the basketball media correspondents and the broadcasters</a:t>
            </a:r>
            <a:endParaRPr lang="en-US" sz="2400" b="0" i="0" dirty="0">
              <a:effectLst/>
              <a:latin typeface="+mn-lt"/>
            </a:endParaRPr>
          </a:p>
          <a:p>
            <a:pPr algn="l"/>
            <a:endParaRPr lang="en-US" sz="2400" b="0" i="0" dirty="0">
              <a:effectLst/>
              <a:latin typeface="+mn-lt"/>
            </a:endParaRPr>
          </a:p>
          <a:p>
            <a:pPr algn="l"/>
            <a:endParaRPr lang="en-US" sz="2400" b="0" i="0" u="none" strike="noStrike" dirty="0">
              <a:effectLst/>
              <a:latin typeface="+mn-lt"/>
            </a:endParaRPr>
          </a:p>
          <a:p>
            <a:pPr algn="l">
              <a:buFont typeface="Arial" panose="020B0604020202020204" pitchFamily="34" charset="0"/>
              <a:buChar char="•"/>
            </a:pPr>
            <a:r>
              <a:rPr lang="en-US" sz="2400" b="0" i="0" u="none" strike="noStrike" dirty="0">
                <a:effectLst/>
                <a:latin typeface="+mn-lt"/>
              </a:rPr>
              <a:t>    </a:t>
            </a:r>
            <a:r>
              <a:rPr lang="en-US" sz="2400" b="1" dirty="0">
                <a:latin typeface="+mn-lt"/>
              </a:rPr>
              <a:t>PURPOSE</a:t>
            </a:r>
          </a:p>
          <a:p>
            <a:pPr algn="l"/>
            <a:r>
              <a:rPr lang="en-US" sz="2400" b="0" i="0" u="none" strike="noStrike" dirty="0">
                <a:effectLst/>
                <a:latin typeface="+mn-lt"/>
              </a:rPr>
              <a:t>Analyze the accuracy the number of MVP votes cast by the voters</a:t>
            </a:r>
          </a:p>
          <a:p>
            <a:pPr algn="l"/>
            <a:endParaRPr lang="en-US" sz="2400" b="0" i="0" u="none" strike="noStrike" dirty="0">
              <a:effectLst/>
              <a:latin typeface="+mn-lt"/>
            </a:endParaRPr>
          </a:p>
          <a:p>
            <a:pPr algn="l"/>
            <a:r>
              <a:rPr lang="en-US" sz="2400" b="0" i="0" u="none" strike="noStrike" dirty="0">
                <a:effectLst/>
                <a:latin typeface="+mn-lt"/>
              </a:rPr>
              <a:t>Learn and apply Python, API Management and Statistics concepts in determining the influence of the outcome</a:t>
            </a:r>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INTRODUCTION</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2724872730"/>
              </p:ext>
            </p:extLst>
          </p:nvPr>
        </p:nvGraphicFramePr>
        <p:xfrm>
          <a:off x="1073699" y="1096052"/>
          <a:ext cx="11000190" cy="4495578"/>
        </p:xfrm>
        <a:graphic>
          <a:graphicData uri="http://schemas.openxmlformats.org/drawingml/2006/table">
            <a:tbl>
              <a:tblPr firstRow="1" bandRow="1">
                <a:tableStyleId>{5C22544A-7EE6-4342-B048-85BDC9FD1C3A}</a:tableStyleId>
              </a:tblPr>
              <a:tblGrid>
                <a:gridCol w="2200038">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ctr"/>
                      <a:r>
                        <a:rPr lang="en-US" sz="1600" dirty="0"/>
                        <a:t>PROJECT ANALYSYS</a:t>
                      </a:r>
                    </a:p>
                  </a:txBody>
                  <a:tcPr>
                    <a:solidFill>
                      <a:schemeClr val="tx1">
                        <a:lumMod val="85000"/>
                        <a:lumOff val="15000"/>
                      </a:schemeClr>
                    </a:solidFill>
                  </a:tcPr>
                </a:tc>
                <a:tc>
                  <a:txBody>
                    <a:bodyPr/>
                    <a:lstStyle/>
                    <a:p>
                      <a:pPr algn="ctr"/>
                      <a:r>
                        <a:rPr lang="en-US" sz="1600" dirty="0"/>
                        <a:t>API MANAGEMENT</a:t>
                      </a:r>
                    </a:p>
                  </a:txBody>
                  <a:tcPr>
                    <a:solidFill>
                      <a:schemeClr val="tx1">
                        <a:lumMod val="85000"/>
                        <a:lumOff val="15000"/>
                      </a:schemeClr>
                    </a:solidFill>
                  </a:tcPr>
                </a:tc>
                <a:tc>
                  <a:txBody>
                    <a:bodyPr/>
                    <a:lstStyle/>
                    <a:p>
                      <a:pPr algn="ctr"/>
                      <a:r>
                        <a:rPr lang="en-US" sz="1600" dirty="0"/>
                        <a:t>DATA GATHERING</a:t>
                      </a:r>
                    </a:p>
                  </a:txBody>
                  <a:tcPr>
                    <a:solidFill>
                      <a:schemeClr val="tx1">
                        <a:lumMod val="85000"/>
                        <a:lumOff val="15000"/>
                      </a:schemeClr>
                    </a:solidFill>
                  </a:tcPr>
                </a:tc>
                <a:tc>
                  <a:txBody>
                    <a:bodyPr/>
                    <a:lstStyle/>
                    <a:p>
                      <a:pPr algn="ctr"/>
                      <a:r>
                        <a:rPr lang="en-US" sz="1600" dirty="0"/>
                        <a:t>DATA PREPARATION</a:t>
                      </a:r>
                    </a:p>
                  </a:txBody>
                  <a:tcPr>
                    <a:solidFill>
                      <a:schemeClr val="tx1">
                        <a:lumMod val="85000"/>
                        <a:lumOff val="15000"/>
                      </a:schemeClr>
                    </a:solidFill>
                  </a:tcPr>
                </a:tc>
                <a:tc>
                  <a:txBody>
                    <a:bodyPr/>
                    <a:lstStyle/>
                    <a:p>
                      <a:pPr algn="ctr"/>
                      <a:r>
                        <a:rPr lang="en-US" sz="1600" dirty="0"/>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Created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buFont typeface="Arial" panose="020B0604020202020204" pitchFamily="34" charset="0"/>
                        <a:buChar char="•"/>
                      </a:pPr>
                      <a:r>
                        <a:rPr lang="en-US" sz="1600" dirty="0"/>
                        <a:t>Subscribe to NBA players statistics</a:t>
                      </a:r>
                    </a:p>
                    <a:p>
                      <a:pPr marL="285750" indent="-285750">
                        <a:buFont typeface="Arial" panose="020B0604020202020204" pitchFamily="34" charset="0"/>
                        <a:buChar char="•"/>
                      </a:pPr>
                      <a:r>
                        <a:rPr lang="en-US" sz="1600" dirty="0"/>
                        <a:t>Establish the API Connectivity</a:t>
                      </a:r>
                    </a:p>
                    <a:p>
                      <a:pPr marL="285750" indent="-285750">
                        <a:buFont typeface="Arial" panose="020B0604020202020204" pitchFamily="34" charset="0"/>
                        <a:buChar char="•"/>
                      </a:pPr>
                      <a:r>
                        <a:rPr lang="en-US" sz="1600" dirty="0"/>
                        <a:t>Determine the API dataset architecture</a:t>
                      </a:r>
                    </a:p>
                    <a:p>
                      <a:pPr marL="285750" indent="-285750">
                        <a:buFont typeface="Arial" panose="020B0604020202020204" pitchFamily="34" charset="0"/>
                        <a:buChar char="•"/>
                      </a:pPr>
                      <a:r>
                        <a:rPr lang="en-US" sz="1600" dirty="0"/>
                        <a:t>Determine the data format</a:t>
                      </a:r>
                    </a:p>
                  </a:txBody>
                  <a:tcPr/>
                </a:tc>
                <a:tc>
                  <a:txBody>
                    <a:bodyPr/>
                    <a:lstStyle/>
                    <a:p>
                      <a:pPr marL="285750" indent="-285750">
                        <a:buFont typeface="Arial" panose="020B0604020202020204" pitchFamily="34" charset="0"/>
                        <a:buChar char="•"/>
                      </a:pPr>
                      <a:r>
                        <a:rPr lang="en-US" sz="1600" dirty="0"/>
                        <a:t>Collect players data and statistics</a:t>
                      </a:r>
                    </a:p>
                    <a:p>
                      <a:pPr marL="285750" indent="-285750">
                        <a:buFont typeface="Arial" panose="020B0604020202020204" pitchFamily="34" charset="0"/>
                        <a:buChar char="•"/>
                      </a:pPr>
                      <a:r>
                        <a:rPr lang="en-US" sz="1600" dirty="0"/>
                        <a:t>Normalize/Filter to use only the subset of the data</a:t>
                      </a:r>
                    </a:p>
                    <a:p>
                      <a:pPr marL="285750" indent="-285750">
                        <a:buFont typeface="Arial" panose="020B0604020202020204" pitchFamily="34" charset="0"/>
                        <a:buChar char="•"/>
                      </a:pPr>
                      <a:r>
                        <a:rPr lang="en-US" sz="1600" dirty="0"/>
                        <a:t>Apply data conversion techniques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a:t>
                      </a:r>
                    </a:p>
                    <a:p>
                      <a:pPr marL="285750" indent="-285750">
                        <a:buFont typeface="Arial" panose="020B0604020202020204" pitchFamily="34" charset="0"/>
                        <a:buChar char="•"/>
                      </a:pPr>
                      <a:r>
                        <a:rPr lang="en-US" sz="1600" dirty="0"/>
                        <a:t>Perform error handling</a:t>
                      </a:r>
                    </a:p>
                  </a:txBody>
                  <a:tcPr/>
                </a:tc>
                <a:tc>
                  <a:txBody>
                    <a:bodyPr/>
                    <a:lstStyle/>
                    <a:p>
                      <a:pPr marL="285750" indent="-285750">
                        <a:buFont typeface="Arial" panose="020B0604020202020204" pitchFamily="34" charset="0"/>
                        <a:buChar char="•"/>
                      </a:pPr>
                      <a:r>
                        <a:rPr lang="en-US" sz="1600" dirty="0"/>
                        <a:t>Build various graphs and charts based on the key finding and conclusions</a:t>
                      </a:r>
                    </a:p>
                    <a:p>
                      <a:pPr marL="285750" indent="-285750">
                        <a:buFont typeface="Arial" panose="020B0604020202020204" pitchFamily="34" charset="0"/>
                        <a:buChar char="•"/>
                      </a:pPr>
                      <a:r>
                        <a:rPr lang="en-US" sz="1600" dirty="0"/>
                        <a:t>Used Pandas </a:t>
                      </a:r>
                      <a:r>
                        <a:rPr lang="en-US" sz="1600" dirty="0" err="1"/>
                        <a:t>dataframe</a:t>
                      </a:r>
                      <a:r>
                        <a:rPr lang="en-US" sz="1600" dirty="0"/>
                        <a:t>, Matplotlib, </a:t>
                      </a:r>
                      <a:r>
                        <a:rPr lang="en-US" sz="1600" dirty="0" err="1"/>
                        <a:t>Pyplots</a:t>
                      </a:r>
                      <a:r>
                        <a:rPr lang="en-US" sz="1600" dirty="0"/>
                        <a:t> libraries</a:t>
                      </a:r>
                    </a:p>
                  </a:txBody>
                  <a:tcPr/>
                </a:tc>
                <a:extLst>
                  <a:ext uri="{0D108BD9-81ED-4DB2-BD59-A6C34878D82A}">
                    <a16:rowId xmlns:a16="http://schemas.microsoft.com/office/drawing/2014/main" val="2766992962"/>
                  </a:ext>
                </a:extLst>
              </a:tr>
              <a:tr h="814265">
                <a:tc>
                  <a:txBody>
                    <a:bodyPr/>
                    <a:lstStyle/>
                    <a:p>
                      <a:endParaRPr lang="en-US" sz="1600"/>
                    </a:p>
                  </a:txBody>
                  <a:tcPr/>
                </a:tc>
                <a:tc>
                  <a:txBody>
                    <a:bodyPr/>
                    <a:lstStyle/>
                    <a:p>
                      <a:r>
                        <a:rPr lang="en-US" sz="1600" dirty="0">
                          <a:hlinkClick r:id="rId2"/>
                        </a:rPr>
                        <a:t>RAPID API NBA</a:t>
                      </a:r>
                      <a:r>
                        <a:rPr lang="en-US" sz="1600" dirty="0"/>
                        <a:t> </a:t>
                      </a:r>
                    </a:p>
                  </a:txBody>
                  <a:tcPr/>
                </a:tc>
                <a:tc>
                  <a:txBody>
                    <a:bodyPr/>
                    <a:lstStyle/>
                    <a:p>
                      <a:r>
                        <a:rPr lang="en-US" sz="1600" dirty="0"/>
                        <a:t>[names of the players, season, key categories]</a:t>
                      </a:r>
                    </a:p>
                  </a:txBody>
                  <a:tcPr/>
                </a:tc>
                <a:tc>
                  <a:txBody>
                    <a:bodyPr/>
                    <a:lstStyle/>
                    <a:p>
                      <a:r>
                        <a:rPr lang="en-US" sz="1600" dirty="0"/>
                        <a:t>[</a:t>
                      </a:r>
                      <a:r>
                        <a:rPr lang="en-US" sz="1600" dirty="0" err="1"/>
                        <a:t>NaN</a:t>
                      </a:r>
                      <a:r>
                        <a:rPr lang="en-US" sz="1600" dirty="0"/>
                        <a:t>, ]</a:t>
                      </a:r>
                    </a:p>
                  </a:txBody>
                  <a:tcPr/>
                </a:tc>
                <a:tc>
                  <a:txBody>
                    <a:bodyPr/>
                    <a:lstStyle/>
                    <a:p>
                      <a:endParaRPr lang="en-US" sz="1600" dirty="0"/>
                    </a:p>
                  </a:txBody>
                  <a:tcPr/>
                </a:tc>
                <a:extLst>
                  <a:ext uri="{0D108BD9-81ED-4DB2-BD59-A6C34878D82A}">
                    <a16:rowId xmlns:a16="http://schemas.microsoft.com/office/drawing/2014/main" val="1847700262"/>
                  </a:ext>
                </a:extLst>
              </a:tr>
              <a:tr h="806652">
                <a:tc gridSpan="5">
                  <a:txBody>
                    <a:bodyPr/>
                    <a:lstStyle/>
                    <a:p>
                      <a:r>
                        <a:rPr lang="en-US" sz="1600" dirty="0" err="1"/>
                        <a:t>Jupyter</a:t>
                      </a:r>
                      <a:r>
                        <a:rPr lang="en-US" sz="1600" dirty="0"/>
                        <a:t> Notebook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pic>
        <p:nvPicPr>
          <p:cNvPr id="1026" name="Picture 2" descr="Basketball ball icon team sport league symbol">
            <a:extLst>
              <a:ext uri="{FF2B5EF4-FFF2-40B4-BE49-F238E27FC236}">
                <a16:creationId xmlns:a16="http://schemas.microsoft.com/office/drawing/2014/main" id="{DEAB3149-B10A-D7EB-6DB7-2DE84F7B6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99" y="148471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asketball ball icon team sport league symbol">
            <a:extLst>
              <a:ext uri="{FF2B5EF4-FFF2-40B4-BE49-F238E27FC236}">
                <a16:creationId xmlns:a16="http://schemas.microsoft.com/office/drawing/2014/main" id="{01059EE9-AA93-D051-9A12-9CD9A4B35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7" y="2292315"/>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asketball ball icon team sport league symbol">
            <a:extLst>
              <a:ext uri="{FF2B5EF4-FFF2-40B4-BE49-F238E27FC236}">
                <a16:creationId xmlns:a16="http://schemas.microsoft.com/office/drawing/2014/main" id="{36073105-87BA-012E-055C-BB16967E9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99" y="2751148"/>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DD3CAB1F-B836-CD07-9970-C8469F461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322" y="3236053"/>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asketball ball icon team sport league symbol">
            <a:extLst>
              <a:ext uri="{FF2B5EF4-FFF2-40B4-BE49-F238E27FC236}">
                <a16:creationId xmlns:a16="http://schemas.microsoft.com/office/drawing/2014/main" id="{581FEE68-162A-0931-C59D-5D59DB2A7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336" y="1493369"/>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Basketball ball icon team sport league symbol">
            <a:extLst>
              <a:ext uri="{FF2B5EF4-FFF2-40B4-BE49-F238E27FC236}">
                <a16:creationId xmlns:a16="http://schemas.microsoft.com/office/drawing/2014/main" id="{11B6F7FB-0AC1-A6AD-3C1E-413B5D309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464" y="200540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Basketball ball icon team sport league symbol">
            <a:extLst>
              <a:ext uri="{FF2B5EF4-FFF2-40B4-BE49-F238E27FC236}">
                <a16:creationId xmlns:a16="http://schemas.microsoft.com/office/drawing/2014/main" id="{8E7A110B-B9B1-296B-6911-AEA75FDE5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336" y="250118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Basketball ball icon team sport league symbol">
            <a:extLst>
              <a:ext uri="{FF2B5EF4-FFF2-40B4-BE49-F238E27FC236}">
                <a16:creationId xmlns:a16="http://schemas.microsoft.com/office/drawing/2014/main" id="{76E6A94F-EA96-AD44-C1A3-9AFD046B5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959" y="2986094"/>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Basketball ball icon team sport league symbol">
            <a:extLst>
              <a:ext uri="{FF2B5EF4-FFF2-40B4-BE49-F238E27FC236}">
                <a16:creationId xmlns:a16="http://schemas.microsoft.com/office/drawing/2014/main" id="{EB4F850C-C5D3-6BBE-0F0F-3B25DC6AE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443" y="1525698"/>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asketball ball icon team sport league symbol">
            <a:extLst>
              <a:ext uri="{FF2B5EF4-FFF2-40B4-BE49-F238E27FC236}">
                <a16:creationId xmlns:a16="http://schemas.microsoft.com/office/drawing/2014/main" id="{90E352C5-6403-D619-CB09-1197BA5C3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571" y="203773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Basketball ball icon team sport league symbol">
            <a:extLst>
              <a:ext uri="{FF2B5EF4-FFF2-40B4-BE49-F238E27FC236}">
                <a16:creationId xmlns:a16="http://schemas.microsoft.com/office/drawing/2014/main" id="{409BED27-6CC8-282D-5E29-9D3A78752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443" y="274594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asketball ball icon team sport league symbol">
            <a:extLst>
              <a:ext uri="{FF2B5EF4-FFF2-40B4-BE49-F238E27FC236}">
                <a16:creationId xmlns:a16="http://schemas.microsoft.com/office/drawing/2014/main" id="{263CC895-3854-9A2E-3970-0484F4ADB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080" y="15303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Basketball ball icon team sport league symbol">
            <a:extLst>
              <a:ext uri="{FF2B5EF4-FFF2-40B4-BE49-F238E27FC236}">
                <a16:creationId xmlns:a16="http://schemas.microsoft.com/office/drawing/2014/main" id="{1F0C2DB9-1271-F698-8019-5EF1BF62F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691" y="2477420"/>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Basketball ball icon team sport league symbol">
            <a:extLst>
              <a:ext uri="{FF2B5EF4-FFF2-40B4-BE49-F238E27FC236}">
                <a16:creationId xmlns:a16="http://schemas.microsoft.com/office/drawing/2014/main" id="{CD3550F8-4949-D857-F751-EE4AF1996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080" y="322094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asketball ball icon team sport league symbol">
            <a:extLst>
              <a:ext uri="{FF2B5EF4-FFF2-40B4-BE49-F238E27FC236}">
                <a16:creationId xmlns:a16="http://schemas.microsoft.com/office/drawing/2014/main" id="{A8CB8EEF-4FDC-F44D-3B42-FA5F925C9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200" y="1525698"/>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Basketball ball icon team sport league symbol">
            <a:extLst>
              <a:ext uri="{FF2B5EF4-FFF2-40B4-BE49-F238E27FC236}">
                <a16:creationId xmlns:a16="http://schemas.microsoft.com/office/drawing/2014/main" id="{AC7E42E5-E347-32EC-18CF-B43742D55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589" y="2500130"/>
            <a:ext cx="265574" cy="26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9680"/>
            <a:ext cx="11720945" cy="44919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PLAYER STATISTICS DATA ARCHITECTURE – ENTITY DATA MAPPING</a:t>
            </a:r>
          </a:p>
        </p:txBody>
      </p:sp>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385" y="6209489"/>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CFA886B-20F1-07DC-ED7A-A6473F9EF0AF}"/>
              </a:ext>
            </a:extLst>
          </p:cNvPr>
          <p:cNvPicPr>
            <a:picLocks noChangeAspect="1"/>
          </p:cNvPicPr>
          <p:nvPr/>
        </p:nvPicPr>
        <p:blipFill>
          <a:blip r:embed="rId3"/>
          <a:stretch>
            <a:fillRect/>
          </a:stretch>
        </p:blipFill>
        <p:spPr>
          <a:xfrm>
            <a:off x="1191183" y="895493"/>
            <a:ext cx="5010993" cy="4426575"/>
          </a:xfrm>
          <a:prstGeom prst="rect">
            <a:avLst/>
          </a:prstGeom>
        </p:spPr>
      </p:pic>
      <p:graphicFrame>
        <p:nvGraphicFramePr>
          <p:cNvPr id="7" name="Object 6">
            <a:extLst>
              <a:ext uri="{FF2B5EF4-FFF2-40B4-BE49-F238E27FC236}">
                <a16:creationId xmlns:a16="http://schemas.microsoft.com/office/drawing/2014/main" id="{8D6D385E-CF8B-2ACE-4CDF-2D7A616EE198}"/>
              </a:ext>
            </a:extLst>
          </p:cNvPr>
          <p:cNvGraphicFramePr>
            <a:graphicFrameLocks noChangeAspect="1"/>
          </p:cNvGraphicFramePr>
          <p:nvPr>
            <p:extLst>
              <p:ext uri="{D42A27DB-BD31-4B8C-83A1-F6EECF244321}">
                <p14:modId xmlns:p14="http://schemas.microsoft.com/office/powerpoint/2010/main" val="3906661040"/>
              </p:ext>
            </p:extLst>
          </p:nvPr>
        </p:nvGraphicFramePr>
        <p:xfrm>
          <a:off x="5923756" y="1190194"/>
          <a:ext cx="6100618" cy="2451100"/>
        </p:xfrm>
        <a:graphic>
          <a:graphicData uri="http://schemas.openxmlformats.org/presentationml/2006/ole">
            <mc:AlternateContent xmlns:mc="http://schemas.openxmlformats.org/markup-compatibility/2006">
              <mc:Choice xmlns:v="urn:schemas-microsoft-com:vml" Requires="v">
                <p:oleObj name="Worksheet" r:id="rId4" imgW="6908800" imgH="2451100" progId="Excel.Sheet.12">
                  <p:embed/>
                </p:oleObj>
              </mc:Choice>
              <mc:Fallback>
                <p:oleObj name="Worksheet" r:id="rId4" imgW="6908800" imgH="2451100" progId="Excel.Sheet.12">
                  <p:embed/>
                  <p:pic>
                    <p:nvPicPr>
                      <p:cNvPr id="8" name="Object 7">
                        <a:extLst>
                          <a:ext uri="{FF2B5EF4-FFF2-40B4-BE49-F238E27FC236}">
                            <a16:creationId xmlns:a16="http://schemas.microsoft.com/office/drawing/2014/main" id="{4AD8FC44-F118-AC7A-CC98-4018A539F956}"/>
                          </a:ext>
                        </a:extLst>
                      </p:cNvPr>
                      <p:cNvPicPr/>
                      <p:nvPr/>
                    </p:nvPicPr>
                    <p:blipFill>
                      <a:blip r:embed="rId5"/>
                      <a:stretch>
                        <a:fillRect/>
                      </a:stretch>
                    </p:blipFill>
                    <p:spPr>
                      <a:xfrm>
                        <a:off x="5923756" y="1190194"/>
                        <a:ext cx="6100618" cy="2451100"/>
                      </a:xfrm>
                      <a:prstGeom prst="rect">
                        <a:avLst/>
                      </a:prstGeom>
                    </p:spPr>
                  </p:pic>
                </p:oleObj>
              </mc:Fallback>
            </mc:AlternateContent>
          </a:graphicData>
        </a:graphic>
      </p:graphicFrame>
      <p:pic>
        <p:nvPicPr>
          <p:cNvPr id="8" name="Picture 2" descr="Basketball ball icon team sport league symbol">
            <a:extLst>
              <a:ext uri="{FF2B5EF4-FFF2-40B4-BE49-F238E27FC236}">
                <a16:creationId xmlns:a16="http://schemas.microsoft.com/office/drawing/2014/main" id="{BF2E6189-29EE-A893-9BDA-CD57A0959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55" y="831736"/>
            <a:ext cx="265574" cy="26557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EB07E3-CD34-04BB-3312-0E9EC533A192}"/>
              </a:ext>
            </a:extLst>
          </p:cNvPr>
          <p:cNvSpPr txBox="1"/>
          <p:nvPr/>
        </p:nvSpPr>
        <p:spPr>
          <a:xfrm>
            <a:off x="6230925" y="771761"/>
            <a:ext cx="6100618" cy="369332"/>
          </a:xfrm>
          <a:prstGeom prst="rect">
            <a:avLst/>
          </a:prstGeom>
          <a:noFill/>
        </p:spPr>
        <p:txBody>
          <a:bodyPr wrap="square">
            <a:spAutoFit/>
          </a:bodyPr>
          <a:lstStyle/>
          <a:p>
            <a:r>
              <a:rPr lang="en-US" sz="1800" b="1" dirty="0">
                <a:latin typeface="+mn-lt"/>
              </a:rPr>
              <a:t>DATA ENTITY MAPPING</a:t>
            </a:r>
            <a:endParaRPr lang="en-US" dirty="0"/>
          </a:p>
        </p:txBody>
      </p:sp>
      <p:sp>
        <p:nvSpPr>
          <p:cNvPr id="14" name="TextBox 13">
            <a:extLst>
              <a:ext uri="{FF2B5EF4-FFF2-40B4-BE49-F238E27FC236}">
                <a16:creationId xmlns:a16="http://schemas.microsoft.com/office/drawing/2014/main" id="{36F5FE42-5EB8-BBD8-7D68-E8B3285BE206}"/>
              </a:ext>
            </a:extLst>
          </p:cNvPr>
          <p:cNvSpPr txBox="1"/>
          <p:nvPr/>
        </p:nvSpPr>
        <p:spPr>
          <a:xfrm>
            <a:off x="2382828" y="936815"/>
            <a:ext cx="2152381" cy="276999"/>
          </a:xfrm>
          <a:prstGeom prst="rect">
            <a:avLst/>
          </a:prstGeom>
          <a:noFill/>
        </p:spPr>
        <p:txBody>
          <a:bodyPr wrap="square">
            <a:spAutoFit/>
          </a:bodyPr>
          <a:lstStyle/>
          <a:p>
            <a:r>
              <a:rPr lang="en-US" sz="1200" dirty="0">
                <a:hlinkClick r:id="rId6"/>
              </a:rPr>
              <a:t>RAPID API NBA</a:t>
            </a:r>
            <a:r>
              <a:rPr lang="en-US" sz="1200" dirty="0"/>
              <a:t> </a:t>
            </a:r>
          </a:p>
        </p:txBody>
      </p:sp>
      <p:sp>
        <p:nvSpPr>
          <p:cNvPr id="4" name="Title 1">
            <a:extLst>
              <a:ext uri="{FF2B5EF4-FFF2-40B4-BE49-F238E27FC236}">
                <a16:creationId xmlns:a16="http://schemas.microsoft.com/office/drawing/2014/main" id="{694445E0-42E1-3B9C-D18E-0A8EEC820174}"/>
              </a:ext>
            </a:extLst>
          </p:cNvPr>
          <p:cNvSpPr txBox="1">
            <a:spLocks/>
          </p:cNvSpPr>
          <p:nvPr/>
        </p:nvSpPr>
        <p:spPr>
          <a:xfrm>
            <a:off x="1991449" y="5801261"/>
            <a:ext cx="9591713" cy="816457"/>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r>
              <a:rPr lang="en-US" sz="2800" dirty="0"/>
              <a:t>Fine-grained analysis using entity data mapping from the data architecture </a:t>
            </a:r>
          </a:p>
          <a:p>
            <a:r>
              <a:rPr lang="en-US" sz="2800" dirty="0"/>
              <a:t>Narrow down data points and relationships </a:t>
            </a:r>
          </a:p>
        </p:txBody>
      </p:sp>
      <p:pic>
        <p:nvPicPr>
          <p:cNvPr id="6" name="Picture 2" descr="Basketball ball icon team sport league symbol">
            <a:extLst>
              <a:ext uri="{FF2B5EF4-FFF2-40B4-BE49-F238E27FC236}">
                <a16:creationId xmlns:a16="http://schemas.microsoft.com/office/drawing/2014/main" id="{C398337E-29C9-C1BA-8A7D-40470CEDA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428" y="5525612"/>
            <a:ext cx="265574" cy="26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1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ABOUT NBA STATISTICS – PLAYER TEAM – FIELD NAME REFERENCE </a:t>
            </a:r>
          </a:p>
        </p:txBody>
      </p:sp>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879823439"/>
              </p:ext>
            </p:extLst>
          </p:nvPr>
        </p:nvGraphicFramePr>
        <p:xfrm>
          <a:off x="1176177" y="707334"/>
          <a:ext cx="10051391" cy="1842130"/>
        </p:xfrm>
        <a:graphic>
          <a:graphicData uri="http://schemas.openxmlformats.org/drawingml/2006/table">
            <a:tbl>
              <a:tblPr firstRow="1" bandRow="1">
                <a:tableStyleId>{5C22544A-7EE6-4342-B048-85BDC9FD1C3A}</a:tableStyleId>
              </a:tblPr>
              <a:tblGrid>
                <a:gridCol w="1330496">
                  <a:extLst>
                    <a:ext uri="{9D8B030D-6E8A-4147-A177-3AD203B41FA5}">
                      <a16:colId xmlns:a16="http://schemas.microsoft.com/office/drawing/2014/main" val="1701787909"/>
                    </a:ext>
                  </a:extLst>
                </a:gridCol>
                <a:gridCol w="2835973">
                  <a:extLst>
                    <a:ext uri="{9D8B030D-6E8A-4147-A177-3AD203B41FA5}">
                      <a16:colId xmlns:a16="http://schemas.microsoft.com/office/drawing/2014/main" val="583779411"/>
                    </a:ext>
                  </a:extLst>
                </a:gridCol>
                <a:gridCol w="2835973">
                  <a:extLst>
                    <a:ext uri="{9D8B030D-6E8A-4147-A177-3AD203B41FA5}">
                      <a16:colId xmlns:a16="http://schemas.microsoft.com/office/drawing/2014/main" val="2599460671"/>
                    </a:ext>
                  </a:extLst>
                </a:gridCol>
                <a:gridCol w="3048949">
                  <a:extLst>
                    <a:ext uri="{9D8B030D-6E8A-4147-A177-3AD203B41FA5}">
                      <a16:colId xmlns:a16="http://schemas.microsoft.com/office/drawing/2014/main" val="1552027598"/>
                    </a:ext>
                  </a:extLst>
                </a:gridCol>
              </a:tblGrid>
              <a:tr h="385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Söhne"/>
                        </a:rPr>
                        <a:t>Player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Söhne"/>
                        </a:rPr>
                        <a:t>Player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Söhne"/>
                        </a:rPr>
                        <a:t>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Söhne"/>
                        </a:rPr>
                        <a:t>TEAM</a:t>
                      </a:r>
                    </a:p>
                  </a:txBody>
                  <a:tcPr/>
                </a:tc>
                <a:extLst>
                  <a:ext uri="{0D108BD9-81ED-4DB2-BD59-A6C34878D82A}">
                    <a16:rowId xmlns:a16="http://schemas.microsoft.com/office/drawing/2014/main" val="1670084651"/>
                  </a:ext>
                </a:extLst>
              </a:tr>
              <a:tr h="323517">
                <a:tc>
                  <a:txBody>
                    <a:bodyPr/>
                    <a:lstStyle/>
                    <a:p>
                      <a:pPr algn="l">
                        <a:buFont typeface="Arial" panose="020B0604020202020204" pitchFamily="34" charset="0"/>
                        <a:buNone/>
                      </a:pPr>
                      <a:r>
                        <a:rPr lang="en-US" sz="1400" dirty="0">
                          <a:latin typeface="Söhne"/>
                        </a:rPr>
                        <a:t>20</a:t>
                      </a:r>
                    </a:p>
                  </a:txBody>
                  <a:tcPr/>
                </a:tc>
                <a:tc>
                  <a:txBody>
                    <a:bodyPr/>
                    <a:lstStyle/>
                    <a:p>
                      <a:pPr algn="l">
                        <a:buFont typeface="Arial" panose="020B0604020202020204" pitchFamily="34" charset="0"/>
                        <a:buNone/>
                      </a:pPr>
                      <a:r>
                        <a:rPr lang="en-US" sz="1400" dirty="0">
                          <a:latin typeface="Söhne"/>
                        </a:rPr>
                        <a:t>Giannis Antetokounmpo</a:t>
                      </a:r>
                    </a:p>
                  </a:txBody>
                  <a:tcPr/>
                </a:tc>
                <a:tc>
                  <a:txBody>
                    <a:bodyPr/>
                    <a:lstStyle/>
                    <a:p>
                      <a:pPr algn="l">
                        <a:buFont typeface="Arial" panose="020B0604020202020204" pitchFamily="34" charset="0"/>
                        <a:buNone/>
                      </a:pPr>
                      <a:r>
                        <a:rPr lang="en-US" sz="1400" dirty="0">
                          <a:latin typeface="Söhne"/>
                        </a:rPr>
                        <a:t>Power Forward</a:t>
                      </a:r>
                    </a:p>
                  </a:txBody>
                  <a:tcPr/>
                </a:tc>
                <a:tc>
                  <a:txBody>
                    <a:bodyPr/>
                    <a:lstStyle/>
                    <a:p>
                      <a:pPr algn="l">
                        <a:buFont typeface="Arial" panose="020B0604020202020204" pitchFamily="34" charset="0"/>
                        <a:buNone/>
                      </a:pPr>
                      <a:r>
                        <a:rPr lang="en-US" sz="1400" dirty="0">
                          <a:latin typeface="Söhne"/>
                        </a:rPr>
                        <a:t>Milwaukee Bucks</a:t>
                      </a:r>
                    </a:p>
                  </a:txBody>
                  <a:tcPr/>
                </a:tc>
                <a:extLst>
                  <a:ext uri="{0D108BD9-81ED-4DB2-BD59-A6C34878D82A}">
                    <a16:rowId xmlns:a16="http://schemas.microsoft.com/office/drawing/2014/main" val="3395297791"/>
                  </a:ext>
                </a:extLst>
              </a:tr>
              <a:tr h="323517">
                <a:tc>
                  <a:txBody>
                    <a:bodyPr/>
                    <a:lstStyle/>
                    <a:p>
                      <a:pPr algn="l">
                        <a:buFont typeface="Arial" panose="020B0604020202020204" pitchFamily="34" charset="0"/>
                        <a:buNone/>
                      </a:pPr>
                      <a:r>
                        <a:rPr lang="en-US" sz="1400" b="0" i="0" u="none" strike="noStrike" dirty="0">
                          <a:effectLst/>
                          <a:latin typeface="Söhne"/>
                        </a:rPr>
                        <a:t>279</a:t>
                      </a:r>
                      <a:endParaRPr lang="en-US" sz="1400" dirty="0">
                        <a:latin typeface="Söhne"/>
                      </a:endParaRPr>
                    </a:p>
                  </a:txBody>
                  <a:tcPr/>
                </a:tc>
                <a:tc>
                  <a:txBody>
                    <a:bodyPr/>
                    <a:lstStyle/>
                    <a:p>
                      <a:pPr algn="l">
                        <a:buFont typeface="Arial" panose="020B0604020202020204" pitchFamily="34" charset="0"/>
                        <a:buNone/>
                      </a:pPr>
                      <a:r>
                        <a:rPr lang="en-US" sz="1400" dirty="0">
                          <a:latin typeface="Söhne"/>
                        </a:rPr>
                        <a:t>Nikola </a:t>
                      </a:r>
                      <a:r>
                        <a:rPr lang="en-US" sz="1400" dirty="0" err="1">
                          <a:latin typeface="Söhne"/>
                        </a:rPr>
                        <a:t>Jokić</a:t>
                      </a:r>
                      <a:endParaRPr lang="en-US" sz="1400" dirty="0">
                        <a:latin typeface="Söhne"/>
                      </a:endParaRPr>
                    </a:p>
                  </a:txBody>
                  <a:tcPr/>
                </a:tc>
                <a:tc>
                  <a:txBody>
                    <a:bodyPr/>
                    <a:lstStyle/>
                    <a:p>
                      <a:pPr algn="l">
                        <a:buFont typeface="Arial" panose="020B0604020202020204" pitchFamily="34" charset="0"/>
                        <a:buNone/>
                      </a:pPr>
                      <a:r>
                        <a:rPr lang="en-US" sz="1400" dirty="0">
                          <a:latin typeface="Söhne"/>
                        </a:rPr>
                        <a:t>Center</a:t>
                      </a:r>
                    </a:p>
                  </a:txBody>
                  <a:tcPr/>
                </a:tc>
                <a:tc>
                  <a:txBody>
                    <a:bodyPr/>
                    <a:lstStyle/>
                    <a:p>
                      <a:pPr algn="l">
                        <a:buFont typeface="Arial" panose="020B0604020202020204" pitchFamily="34" charset="0"/>
                        <a:buNone/>
                      </a:pPr>
                      <a:r>
                        <a:rPr lang="en-US" sz="1400" dirty="0">
                          <a:latin typeface="Söhne"/>
                        </a:rPr>
                        <a:t>Denver Nuggets</a:t>
                      </a:r>
                    </a:p>
                  </a:txBody>
                  <a:tcPr/>
                </a:tc>
                <a:extLst>
                  <a:ext uri="{0D108BD9-81ED-4DB2-BD59-A6C34878D82A}">
                    <a16:rowId xmlns:a16="http://schemas.microsoft.com/office/drawing/2014/main" val="1935961995"/>
                  </a:ext>
                </a:extLst>
              </a:tr>
              <a:tr h="327167">
                <a:tc>
                  <a:txBody>
                    <a:bodyPr/>
                    <a:lstStyle/>
                    <a:p>
                      <a:pPr algn="l">
                        <a:buFont typeface="Arial" panose="020B0604020202020204" pitchFamily="34" charset="0"/>
                        <a:buNone/>
                      </a:pPr>
                      <a:r>
                        <a:rPr lang="en-US" sz="1400" dirty="0">
                          <a:latin typeface="Söhne"/>
                        </a:rPr>
                        <a:t>159</a:t>
                      </a:r>
                    </a:p>
                  </a:txBody>
                  <a:tcPr/>
                </a:tc>
                <a:tc>
                  <a:txBody>
                    <a:bodyPr/>
                    <a:lstStyle/>
                    <a:p>
                      <a:pPr algn="l">
                        <a:buFont typeface="Arial" panose="020B0604020202020204" pitchFamily="34" charset="0"/>
                        <a:buNone/>
                      </a:pPr>
                      <a:r>
                        <a:rPr lang="en-US" sz="1400" dirty="0">
                          <a:latin typeface="Söhne"/>
                        </a:rPr>
                        <a:t>Joel Embiid</a:t>
                      </a:r>
                    </a:p>
                  </a:txBody>
                  <a:tcPr/>
                </a:tc>
                <a:tc>
                  <a:txBody>
                    <a:bodyPr/>
                    <a:lstStyle/>
                    <a:p>
                      <a:pPr algn="l">
                        <a:buFont typeface="Arial" panose="020B0604020202020204" pitchFamily="34" charset="0"/>
                        <a:buNone/>
                      </a:pPr>
                      <a:r>
                        <a:rPr lang="en-US" sz="1400" dirty="0">
                          <a:latin typeface="Söhne"/>
                        </a:rPr>
                        <a:t>Power Forward</a:t>
                      </a:r>
                    </a:p>
                  </a:txBody>
                  <a:tcPr/>
                </a:tc>
                <a:tc>
                  <a:txBody>
                    <a:bodyPr/>
                    <a:lstStyle/>
                    <a:p>
                      <a:pPr algn="l">
                        <a:buFont typeface="Arial" panose="020B0604020202020204" pitchFamily="34" charset="0"/>
                        <a:buNone/>
                      </a:pPr>
                      <a:r>
                        <a:rPr lang="en-US" sz="1400" dirty="0">
                          <a:latin typeface="Söhne"/>
                        </a:rPr>
                        <a:t>Philadelphia 76ers</a:t>
                      </a:r>
                    </a:p>
                  </a:txBody>
                  <a:tcPr/>
                </a:tc>
                <a:extLst>
                  <a:ext uri="{0D108BD9-81ED-4DB2-BD59-A6C34878D82A}">
                    <a16:rowId xmlns:a16="http://schemas.microsoft.com/office/drawing/2014/main" val="1313064658"/>
                  </a:ext>
                </a:extLst>
              </a:tr>
              <a:tr h="482073">
                <a:tc>
                  <a:txBody>
                    <a:bodyPr/>
                    <a:lstStyle/>
                    <a:p>
                      <a:pPr algn="l">
                        <a:buFont typeface="Arial" panose="020B0604020202020204" pitchFamily="34" charset="0"/>
                        <a:buNone/>
                      </a:pPr>
                      <a:r>
                        <a:rPr lang="en-US" sz="1400" dirty="0">
                          <a:latin typeface="Söhne"/>
                        </a:rPr>
                        <a:t>124</a:t>
                      </a:r>
                    </a:p>
                  </a:txBody>
                  <a:tcPr/>
                </a:tc>
                <a:tc>
                  <a:txBody>
                    <a:bodyPr/>
                    <a:lstStyle/>
                    <a:p>
                      <a:pPr algn="l">
                        <a:buFont typeface="Arial" panose="020B0604020202020204" pitchFamily="34" charset="0"/>
                        <a:buNone/>
                      </a:pPr>
                      <a:r>
                        <a:rPr lang="en-US" sz="1400" dirty="0">
                          <a:latin typeface="Söhne"/>
                        </a:rPr>
                        <a:t>Stephen Curry</a:t>
                      </a:r>
                    </a:p>
                  </a:txBody>
                  <a:tcPr/>
                </a:tc>
                <a:tc>
                  <a:txBody>
                    <a:bodyPr/>
                    <a:lstStyle/>
                    <a:p>
                      <a:pPr algn="l">
                        <a:buFont typeface="Arial" panose="020B0604020202020204" pitchFamily="34" charset="0"/>
                        <a:buNone/>
                      </a:pPr>
                      <a:r>
                        <a:rPr lang="en-US" sz="1400" dirty="0">
                          <a:latin typeface="Söhne"/>
                        </a:rPr>
                        <a:t>Point Guard</a:t>
                      </a:r>
                    </a:p>
                  </a:txBody>
                  <a:tcPr/>
                </a:tc>
                <a:tc>
                  <a:txBody>
                    <a:bodyPr/>
                    <a:lstStyle/>
                    <a:p>
                      <a:pPr algn="l">
                        <a:buFont typeface="Arial" panose="020B0604020202020204" pitchFamily="34" charset="0"/>
                        <a:buNone/>
                      </a:pPr>
                      <a:r>
                        <a:rPr lang="en-US" sz="1400" dirty="0">
                          <a:latin typeface="Söhne"/>
                        </a:rPr>
                        <a:t>Golden State Warriors</a:t>
                      </a:r>
                    </a:p>
                  </a:txBody>
                  <a:tcPr/>
                </a:tc>
                <a:extLst>
                  <a:ext uri="{0D108BD9-81ED-4DB2-BD59-A6C34878D82A}">
                    <a16:rowId xmlns:a16="http://schemas.microsoft.com/office/drawing/2014/main" val="2864484810"/>
                  </a:ext>
                </a:extLst>
              </a:tr>
            </a:tbl>
          </a:graphicData>
        </a:graphic>
      </p:graphicFrame>
      <p:grpSp>
        <p:nvGrpSpPr>
          <p:cNvPr id="9" name="Group 8">
            <a:extLst>
              <a:ext uri="{FF2B5EF4-FFF2-40B4-BE49-F238E27FC236}">
                <a16:creationId xmlns:a16="http://schemas.microsoft.com/office/drawing/2014/main" id="{7A9A96A5-28AD-85EF-A0A0-B7D7A67D42C3}"/>
              </a:ext>
            </a:extLst>
          </p:cNvPr>
          <p:cNvGrpSpPr/>
          <p:nvPr/>
        </p:nvGrpSpPr>
        <p:grpSpPr>
          <a:xfrm>
            <a:off x="960582" y="1096304"/>
            <a:ext cx="269425" cy="1213280"/>
            <a:chOff x="1421821" y="1394522"/>
            <a:chExt cx="269425" cy="1213280"/>
          </a:xfrm>
        </p:grpSpPr>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21" y="1394522"/>
              <a:ext cx="265574" cy="26557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E58E20E-5DAD-FF15-9C9B-F9FF5C48BE72}"/>
                </a:ext>
              </a:extLst>
            </p:cNvPr>
            <p:cNvGrpSpPr/>
            <p:nvPr/>
          </p:nvGrpSpPr>
          <p:grpSpPr>
            <a:xfrm>
              <a:off x="1425672" y="1722831"/>
              <a:ext cx="265574" cy="884971"/>
              <a:chOff x="3605052" y="1535422"/>
              <a:chExt cx="265574" cy="884971"/>
            </a:xfrm>
          </p:grpSpPr>
          <p:pic>
            <p:nvPicPr>
              <p:cNvPr id="4" name="Picture 2" descr="Basketball ball icon team sport league symbol">
                <a:extLst>
                  <a:ext uri="{FF2B5EF4-FFF2-40B4-BE49-F238E27FC236}">
                    <a16:creationId xmlns:a16="http://schemas.microsoft.com/office/drawing/2014/main" id="{F2172A49-F62E-A0D1-CDB8-23725785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535422"/>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asketball ball icon team sport league symbol">
                <a:extLst>
                  <a:ext uri="{FF2B5EF4-FFF2-40B4-BE49-F238E27FC236}">
                    <a16:creationId xmlns:a16="http://schemas.microsoft.com/office/drawing/2014/main" id="{881E2E56-9C79-0130-0188-935A1CCD3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81562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sketball ball icon team sport league symbol">
                <a:extLst>
                  <a:ext uri="{FF2B5EF4-FFF2-40B4-BE49-F238E27FC236}">
                    <a16:creationId xmlns:a16="http://schemas.microsoft.com/office/drawing/2014/main" id="{F4DFA4C8-FFC0-9153-6CD7-79945C21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2154819"/>
                <a:ext cx="265574" cy="265574"/>
              </a:xfrm>
              <a:prstGeom prst="rect">
                <a:avLst/>
              </a:prstGeom>
              <a:noFill/>
              <a:extLst>
                <a:ext uri="{909E8E84-426E-40DD-AFC4-6F175D3DCCD1}">
                  <a14:hiddenFill xmlns:a14="http://schemas.microsoft.com/office/drawing/2010/main">
                    <a:solidFill>
                      <a:srgbClr val="FFFFFF"/>
                    </a:solidFill>
                  </a14:hiddenFill>
                </a:ext>
              </a:extLst>
            </p:spPr>
          </p:pic>
        </p:grpSp>
      </p:grpSp>
      <p:graphicFrame>
        <p:nvGraphicFramePr>
          <p:cNvPr id="12" name="Table 11">
            <a:extLst>
              <a:ext uri="{FF2B5EF4-FFF2-40B4-BE49-F238E27FC236}">
                <a16:creationId xmlns:a16="http://schemas.microsoft.com/office/drawing/2014/main" id="{09D4EF10-4997-DF10-64B5-8657BAC6DC27}"/>
              </a:ext>
            </a:extLst>
          </p:cNvPr>
          <p:cNvGraphicFramePr>
            <a:graphicFrameLocks noGrp="1"/>
          </p:cNvGraphicFramePr>
          <p:nvPr>
            <p:extLst>
              <p:ext uri="{D42A27DB-BD31-4B8C-83A1-F6EECF244321}">
                <p14:modId xmlns:p14="http://schemas.microsoft.com/office/powerpoint/2010/main" val="2429374880"/>
              </p:ext>
            </p:extLst>
          </p:nvPr>
        </p:nvGraphicFramePr>
        <p:xfrm>
          <a:off x="1176178" y="2790337"/>
          <a:ext cx="10878172" cy="2218322"/>
        </p:xfrm>
        <a:graphic>
          <a:graphicData uri="http://schemas.openxmlformats.org/drawingml/2006/table">
            <a:tbl>
              <a:tblPr>
                <a:tableStyleId>{5C22544A-7EE6-4342-B048-85BDC9FD1C3A}</a:tableStyleId>
              </a:tblPr>
              <a:tblGrid>
                <a:gridCol w="868932">
                  <a:extLst>
                    <a:ext uri="{9D8B030D-6E8A-4147-A177-3AD203B41FA5}">
                      <a16:colId xmlns:a16="http://schemas.microsoft.com/office/drawing/2014/main" val="2005662851"/>
                    </a:ext>
                  </a:extLst>
                </a:gridCol>
                <a:gridCol w="694270">
                  <a:extLst>
                    <a:ext uri="{9D8B030D-6E8A-4147-A177-3AD203B41FA5}">
                      <a16:colId xmlns:a16="http://schemas.microsoft.com/office/drawing/2014/main" val="591834737"/>
                    </a:ext>
                  </a:extLst>
                </a:gridCol>
                <a:gridCol w="931497">
                  <a:extLst>
                    <a:ext uri="{9D8B030D-6E8A-4147-A177-3AD203B41FA5}">
                      <a16:colId xmlns:a16="http://schemas.microsoft.com/office/drawing/2014/main" val="439825300"/>
                    </a:ext>
                  </a:extLst>
                </a:gridCol>
                <a:gridCol w="931497">
                  <a:extLst>
                    <a:ext uri="{9D8B030D-6E8A-4147-A177-3AD203B41FA5}">
                      <a16:colId xmlns:a16="http://schemas.microsoft.com/office/drawing/2014/main" val="3749978986"/>
                    </a:ext>
                  </a:extLst>
                </a:gridCol>
                <a:gridCol w="931497">
                  <a:extLst>
                    <a:ext uri="{9D8B030D-6E8A-4147-A177-3AD203B41FA5}">
                      <a16:colId xmlns:a16="http://schemas.microsoft.com/office/drawing/2014/main" val="3668029135"/>
                    </a:ext>
                  </a:extLst>
                </a:gridCol>
                <a:gridCol w="931497">
                  <a:extLst>
                    <a:ext uri="{9D8B030D-6E8A-4147-A177-3AD203B41FA5}">
                      <a16:colId xmlns:a16="http://schemas.microsoft.com/office/drawing/2014/main" val="4262311833"/>
                    </a:ext>
                  </a:extLst>
                </a:gridCol>
                <a:gridCol w="931497">
                  <a:extLst>
                    <a:ext uri="{9D8B030D-6E8A-4147-A177-3AD203B41FA5}">
                      <a16:colId xmlns:a16="http://schemas.microsoft.com/office/drawing/2014/main" val="1900688653"/>
                    </a:ext>
                  </a:extLst>
                </a:gridCol>
                <a:gridCol w="720193">
                  <a:extLst>
                    <a:ext uri="{9D8B030D-6E8A-4147-A177-3AD203B41FA5}">
                      <a16:colId xmlns:a16="http://schemas.microsoft.com/office/drawing/2014/main" val="3341699814"/>
                    </a:ext>
                  </a:extLst>
                </a:gridCol>
                <a:gridCol w="1142801">
                  <a:extLst>
                    <a:ext uri="{9D8B030D-6E8A-4147-A177-3AD203B41FA5}">
                      <a16:colId xmlns:a16="http://schemas.microsoft.com/office/drawing/2014/main" val="81269411"/>
                    </a:ext>
                  </a:extLst>
                </a:gridCol>
                <a:gridCol w="931497">
                  <a:extLst>
                    <a:ext uri="{9D8B030D-6E8A-4147-A177-3AD203B41FA5}">
                      <a16:colId xmlns:a16="http://schemas.microsoft.com/office/drawing/2014/main" val="2889595886"/>
                    </a:ext>
                  </a:extLst>
                </a:gridCol>
                <a:gridCol w="931497">
                  <a:extLst>
                    <a:ext uri="{9D8B030D-6E8A-4147-A177-3AD203B41FA5}">
                      <a16:colId xmlns:a16="http://schemas.microsoft.com/office/drawing/2014/main" val="2180686449"/>
                    </a:ext>
                  </a:extLst>
                </a:gridCol>
                <a:gridCol w="931497">
                  <a:extLst>
                    <a:ext uri="{9D8B030D-6E8A-4147-A177-3AD203B41FA5}">
                      <a16:colId xmlns:a16="http://schemas.microsoft.com/office/drawing/2014/main" val="3940077419"/>
                    </a:ext>
                  </a:extLst>
                </a:gridCol>
              </a:tblGrid>
              <a:tr h="437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Player Name</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points</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fgp</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ftp</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tpp</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offReb</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defReb</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assists</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steals</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lt1"/>
                          </a:solidFill>
                          <a:effectLst/>
                          <a:latin typeface="+mn-lt"/>
                          <a:ea typeface="+mn-ea"/>
                          <a:cs typeface="+mn-cs"/>
                        </a:rPr>
                        <a:t>blocks</a:t>
                      </a: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plusMinus</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lt1"/>
                          </a:solidFill>
                          <a:effectLst/>
                          <a:latin typeface="+mn-lt"/>
                          <a:ea typeface="+mn-ea"/>
                          <a:cs typeface="+mn-cs"/>
                        </a:rPr>
                        <a:t>mvpvotes</a:t>
                      </a:r>
                      <a:endParaRPr lang="en-US" sz="1200" b="0" i="0" u="none" strike="noStrike" kern="1200" dirty="0">
                        <a:solidFill>
                          <a:schemeClr val="lt1"/>
                        </a:solidFill>
                        <a:effectLst/>
                        <a:latin typeface="+mn-lt"/>
                        <a:ea typeface="+mn-ea"/>
                        <a:cs typeface="+mn-cs"/>
                      </a:endParaRPr>
                    </a:p>
                  </a:txBody>
                  <a:tcPr marL="9525" marR="9525" marT="9525" marB="0" anchor="b">
                    <a:solidFill>
                      <a:schemeClr val="accent1"/>
                    </a:solidFill>
                  </a:tcPr>
                </a:tc>
                <a:extLst>
                  <a:ext uri="{0D108BD9-81ED-4DB2-BD59-A6C34878D82A}">
                    <a16:rowId xmlns:a16="http://schemas.microsoft.com/office/drawing/2014/main" val="2420501564"/>
                  </a:ext>
                </a:extLst>
              </a:tr>
              <a:tr h="682852">
                <a:tc>
                  <a:txBody>
                    <a:bodyPr/>
                    <a:lstStyle/>
                    <a:p>
                      <a:pPr algn="l" fontAlgn="b"/>
                      <a:endParaRPr lang="en-US" sz="1200" b="0"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Points</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Field Goal Percentage</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Free Throw Percentage</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Three Point Percentage</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Offensive Rebound</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Defensive Rebound</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Assists</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Steals</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Blocks</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Team performance player on the court</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tc>
                  <a:txBody>
                    <a:bodyPr/>
                    <a:lstStyle/>
                    <a:p>
                      <a:pPr algn="l" fontAlgn="b"/>
                      <a:r>
                        <a:rPr lang="en-US" sz="1200" b="1" u="none" strike="noStrike" dirty="0">
                          <a:effectLst/>
                          <a:latin typeface="+mn-lt"/>
                        </a:rPr>
                        <a:t>Most Valuable Player Votes</a:t>
                      </a:r>
                      <a:endParaRPr lang="en-US" sz="1200" b="1" i="0" u="none" strike="noStrike" dirty="0">
                        <a:solidFill>
                          <a:srgbClr val="000000"/>
                        </a:solidFill>
                        <a:effectLst/>
                        <a:latin typeface="+mn-lt"/>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4235928015"/>
                  </a:ext>
                </a:extLst>
              </a:tr>
              <a:tr h="259912">
                <a:tc>
                  <a:txBody>
                    <a:bodyPr/>
                    <a:lstStyle/>
                    <a:p>
                      <a:pPr algn="l" fontAlgn="b"/>
                      <a:r>
                        <a:rPr lang="en-US" sz="1400" u="none" strike="noStrike" dirty="0">
                          <a:effectLst/>
                          <a:latin typeface="+mn-lt"/>
                        </a:rPr>
                        <a:t>Giannis</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29.72</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55.03735</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70.49759</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26.97711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2.036145</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9.831325</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5.879518</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1.048193</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1.301205</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5.975904</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348</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extLst>
                  <a:ext uri="{0D108BD9-81ED-4DB2-BD59-A6C34878D82A}">
                    <a16:rowId xmlns:a16="http://schemas.microsoft.com/office/drawing/2014/main" val="1996812053"/>
                  </a:ext>
                </a:extLst>
              </a:tr>
              <a:tr h="259912">
                <a:tc>
                  <a:txBody>
                    <a:bodyPr/>
                    <a:lstStyle/>
                    <a:p>
                      <a:pPr algn="l" fontAlgn="b"/>
                      <a:r>
                        <a:rPr lang="en-US" sz="1400" u="none" strike="noStrike" dirty="0" err="1">
                          <a:effectLst/>
                          <a:latin typeface="+mn-lt"/>
                        </a:rPr>
                        <a:t>Jokić</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26.72</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59.87711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78.97229</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33.87831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2.795181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10.75904</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7.686747</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1.445783</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0.879518</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4.927711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971</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extLst>
                  <a:ext uri="{0D108BD9-81ED-4DB2-BD59-A6C34878D82A}">
                    <a16:rowId xmlns:a16="http://schemas.microsoft.com/office/drawing/2014/main" val="3068254224"/>
                  </a:ext>
                </a:extLst>
              </a:tr>
              <a:tr h="259912">
                <a:tc>
                  <a:txBody>
                    <a:bodyPr/>
                    <a:lstStyle/>
                    <a:p>
                      <a:pPr algn="l" fontAlgn="b"/>
                      <a:r>
                        <a:rPr lang="en-US" sz="1400" u="none" strike="noStrike">
                          <a:effectLst/>
                          <a:latin typeface="+mn-lt"/>
                        </a:rPr>
                        <a:t>Joel</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29.1</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49.70633</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82.47468</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34.73924</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2.075949</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9.189873</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3.911392</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1.012658</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1.291139</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4.835443</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586</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extLst>
                  <a:ext uri="{0D108BD9-81ED-4DB2-BD59-A6C34878D82A}">
                    <a16:rowId xmlns:a16="http://schemas.microsoft.com/office/drawing/2014/main" val="211075394"/>
                  </a:ext>
                </a:extLst>
              </a:tr>
              <a:tr h="259912">
                <a:tc>
                  <a:txBody>
                    <a:bodyPr/>
                    <a:lstStyle/>
                    <a:p>
                      <a:pPr algn="l" fontAlgn="b"/>
                      <a:r>
                        <a:rPr lang="en-US" sz="1400" u="none" strike="noStrike">
                          <a:effectLst/>
                          <a:latin typeface="+mn-lt"/>
                        </a:rPr>
                        <a:t>Curry</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27.36</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46.38621</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82.52759</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40.16667</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0.528736</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4.908046</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a:effectLst/>
                          <a:latin typeface="+mn-lt"/>
                        </a:rPr>
                        <a:t>6.264368</a:t>
                      </a:r>
                      <a:endParaRPr lang="en-US" sz="1400" b="0" i="0" u="none" strike="noStrike">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1.436782</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0.37931</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7.563218</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tc>
                  <a:txBody>
                    <a:bodyPr/>
                    <a:lstStyle/>
                    <a:p>
                      <a:pPr algn="r" fontAlgn="b"/>
                      <a:r>
                        <a:rPr lang="en-US" sz="1400" u="none" strike="noStrike" dirty="0">
                          <a:effectLst/>
                          <a:latin typeface="+mn-lt"/>
                        </a:rPr>
                        <a:t>453</a:t>
                      </a:r>
                      <a:endParaRPr lang="en-US" sz="1400" b="0" i="0" u="none" strike="noStrike" dirty="0">
                        <a:solidFill>
                          <a:srgbClr val="000000"/>
                        </a:solidFill>
                        <a:effectLst/>
                        <a:latin typeface="+mn-lt"/>
                      </a:endParaRPr>
                    </a:p>
                  </a:txBody>
                  <a:tcPr marL="9525" marR="9525" marT="9525" marB="0" anchor="b">
                    <a:solidFill>
                      <a:schemeClr val="bg2">
                        <a:lumMod val="90000"/>
                      </a:schemeClr>
                    </a:solidFill>
                  </a:tcPr>
                </a:tc>
                <a:extLst>
                  <a:ext uri="{0D108BD9-81ED-4DB2-BD59-A6C34878D82A}">
                    <a16:rowId xmlns:a16="http://schemas.microsoft.com/office/drawing/2014/main" val="62731239"/>
                  </a:ext>
                </a:extLst>
              </a:tr>
            </a:tbl>
          </a:graphicData>
        </a:graphic>
      </p:graphicFrame>
      <p:grpSp>
        <p:nvGrpSpPr>
          <p:cNvPr id="13" name="Group 12">
            <a:extLst>
              <a:ext uri="{FF2B5EF4-FFF2-40B4-BE49-F238E27FC236}">
                <a16:creationId xmlns:a16="http://schemas.microsoft.com/office/drawing/2014/main" id="{D2624408-BCB2-2FF2-C219-EDF11499B040}"/>
              </a:ext>
            </a:extLst>
          </p:cNvPr>
          <p:cNvGrpSpPr/>
          <p:nvPr/>
        </p:nvGrpSpPr>
        <p:grpSpPr>
          <a:xfrm>
            <a:off x="901590" y="4104757"/>
            <a:ext cx="269425" cy="1065800"/>
            <a:chOff x="1421821" y="1561666"/>
            <a:chExt cx="269425" cy="1065800"/>
          </a:xfrm>
        </p:grpSpPr>
        <p:pic>
          <p:nvPicPr>
            <p:cNvPr id="14" name="Picture 2" descr="Basketball ball icon team sport league symbol">
              <a:extLst>
                <a:ext uri="{FF2B5EF4-FFF2-40B4-BE49-F238E27FC236}">
                  <a16:creationId xmlns:a16="http://schemas.microsoft.com/office/drawing/2014/main" id="{47763F1D-CACE-1CBF-C959-C44ED49A1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21" y="1561666"/>
              <a:ext cx="265574" cy="26557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0A586345-F4D0-1F21-0B0F-DCF2C1A918B8}"/>
                </a:ext>
              </a:extLst>
            </p:cNvPr>
            <p:cNvGrpSpPr/>
            <p:nvPr/>
          </p:nvGrpSpPr>
          <p:grpSpPr>
            <a:xfrm>
              <a:off x="1425672" y="1830983"/>
              <a:ext cx="265574" cy="796483"/>
              <a:chOff x="3605052" y="1643574"/>
              <a:chExt cx="265574" cy="796483"/>
            </a:xfrm>
          </p:grpSpPr>
          <p:pic>
            <p:nvPicPr>
              <p:cNvPr id="16" name="Picture 2" descr="Basketball ball icon team sport league symbol">
                <a:extLst>
                  <a:ext uri="{FF2B5EF4-FFF2-40B4-BE49-F238E27FC236}">
                    <a16:creationId xmlns:a16="http://schemas.microsoft.com/office/drawing/2014/main" id="{FB94816E-6181-2D5A-D920-1CA60D8C9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643574"/>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Basketball ball icon team sport league symbol">
                <a:extLst>
                  <a:ext uri="{FF2B5EF4-FFF2-40B4-BE49-F238E27FC236}">
                    <a16:creationId xmlns:a16="http://schemas.microsoft.com/office/drawing/2014/main" id="{A0D19F63-26D7-201A-6478-D1F5CCFEB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1933610"/>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asketball ball icon team sport league symbol">
                <a:extLst>
                  <a:ext uri="{FF2B5EF4-FFF2-40B4-BE49-F238E27FC236}">
                    <a16:creationId xmlns:a16="http://schemas.microsoft.com/office/drawing/2014/main" id="{569390D9-CDDC-1678-BDA0-0831F92C6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052" y="2174483"/>
                <a:ext cx="265574" cy="26557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9" name="TextBox 18">
            <a:extLst>
              <a:ext uri="{FF2B5EF4-FFF2-40B4-BE49-F238E27FC236}">
                <a16:creationId xmlns:a16="http://schemas.microsoft.com/office/drawing/2014/main" id="{5E715527-FF79-A76A-83F1-911D7F2A88E1}"/>
              </a:ext>
            </a:extLst>
          </p:cNvPr>
          <p:cNvSpPr txBox="1"/>
          <p:nvPr/>
        </p:nvSpPr>
        <p:spPr>
          <a:xfrm>
            <a:off x="1494503" y="5712542"/>
            <a:ext cx="2649764" cy="369332"/>
          </a:xfrm>
          <a:prstGeom prst="rect">
            <a:avLst/>
          </a:prstGeom>
          <a:noFill/>
        </p:spPr>
        <p:txBody>
          <a:bodyPr wrap="none" rtlCol="0">
            <a:spAutoFit/>
          </a:bodyPr>
          <a:lstStyle/>
          <a:p>
            <a:r>
              <a:rPr lang="en-US" dirty="0">
                <a:hlinkClick r:id="rId3"/>
              </a:rPr>
              <a:t>NBA STATISTICS GLOSSARY</a:t>
            </a:r>
            <a:endParaRPr lang="en-US" dirty="0"/>
          </a:p>
        </p:txBody>
      </p:sp>
    </p:spTree>
    <p:extLst>
      <p:ext uri="{BB962C8B-B14F-4D97-AF65-F5344CB8AC3E}">
        <p14:creationId xmlns:p14="http://schemas.microsoft.com/office/powerpoint/2010/main" val="297577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977524616"/>
              </p:ext>
            </p:extLst>
          </p:nvPr>
        </p:nvGraphicFramePr>
        <p:xfrm>
          <a:off x="1094384" y="803333"/>
          <a:ext cx="10963812" cy="5944062"/>
        </p:xfrm>
        <a:graphic>
          <a:graphicData uri="http://schemas.openxmlformats.org/drawingml/2006/table">
            <a:tbl>
              <a:tblPr firstRow="1" bandRow="1">
                <a:tableStyleId>{5C22544A-7EE6-4342-B048-85BDC9FD1C3A}</a:tableStyleId>
              </a:tblPr>
              <a:tblGrid>
                <a:gridCol w="1733222">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1132140">
                <a:tc rowSpan="2">
                  <a:txBody>
                    <a:bodyPr/>
                    <a:lstStyle/>
                    <a:p>
                      <a:pPr algn="ctr"/>
                      <a:r>
                        <a:rPr lang="en-US" b="1" dirty="0">
                          <a:latin typeface="+mn-lt"/>
                        </a:rPr>
                        <a:t>API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Number of hits [more </a:t>
                      </a:r>
                      <a:r>
                        <a:rPr lang="en-US" sz="1800" dirty="0">
                          <a:latin typeface="+mn-lt"/>
                        </a:rPr>
                        <a:t>than 100 hits is chargeable]</a:t>
                      </a:r>
                    </a:p>
                  </a:txBody>
                  <a:tcPr/>
                </a:tc>
                <a:tc>
                  <a:txBody>
                    <a:bodyPr/>
                    <a:lstStyle/>
                    <a:p>
                      <a:r>
                        <a:rPr lang="en-US" dirty="0">
                          <a:latin typeface="+mn-lt"/>
                        </a:rPr>
                        <a:t>Limited the number of players and picked only one season</a:t>
                      </a:r>
                    </a:p>
                    <a:p>
                      <a:endParaRPr lang="en-US" dirty="0">
                        <a:latin typeface="+mn-lt"/>
                      </a:endParaRPr>
                    </a:p>
                    <a:p>
                      <a:r>
                        <a:rPr lang="en-US" dirty="0">
                          <a:latin typeface="+mn-lt"/>
                        </a:rPr>
                        <a:t>Monitored the number of hits per API Key</a:t>
                      </a:r>
                    </a:p>
                  </a:txBody>
                  <a:tcPr/>
                </a:tc>
                <a:extLst>
                  <a:ext uri="{0D108BD9-81ED-4DB2-BD59-A6C34878D82A}">
                    <a16:rowId xmlns:a16="http://schemas.microsoft.com/office/drawing/2014/main" val="3395297791"/>
                  </a:ext>
                </a:extLst>
              </a:tr>
              <a:tr h="870877">
                <a:tc vMerge="1">
                  <a:txBody>
                    <a:bodyPr/>
                    <a:lstStyle/>
                    <a:p>
                      <a:endParaRPr lang="en-US" dirty="0"/>
                    </a:p>
                  </a:txBody>
                  <a:tcPr/>
                </a:tc>
                <a:tc>
                  <a:txBody>
                    <a:bodyPr/>
                    <a:lstStyle/>
                    <a:p>
                      <a:r>
                        <a:rPr lang="en-US" sz="1800" b="0" i="0" u="none" strike="noStrike" dirty="0">
                          <a:effectLst/>
                          <a:latin typeface="+mn-lt"/>
                        </a:rPr>
                        <a:t>Parent id/key same across all tables ["id"] that made it difficult to build relationships between the two tables </a:t>
                      </a:r>
                      <a:endParaRPr lang="en-US" dirty="0">
                        <a:latin typeface="+mn-lt"/>
                      </a:endParaRPr>
                    </a:p>
                  </a:txBody>
                  <a:tcPr/>
                </a:tc>
                <a:tc>
                  <a:txBody>
                    <a:bodyPr/>
                    <a:lstStyle/>
                    <a:p>
                      <a:r>
                        <a:rPr lang="en-US" dirty="0">
                          <a:latin typeface="+mn-lt"/>
                        </a:rPr>
                        <a:t>Resorted to pulled data by player and merging individual </a:t>
                      </a:r>
                      <a:r>
                        <a:rPr lang="en-US" dirty="0" err="1">
                          <a:latin typeface="+mn-lt"/>
                        </a:rPr>
                        <a:t>dataframes</a:t>
                      </a:r>
                      <a:endParaRPr lang="en-US" dirty="0">
                        <a:latin typeface="+mn-lt"/>
                      </a:endParaRPr>
                    </a:p>
                  </a:txBody>
                  <a:tcPr/>
                </a:tc>
                <a:extLst>
                  <a:ext uri="{0D108BD9-81ED-4DB2-BD59-A6C34878D82A}">
                    <a16:rowId xmlns:a16="http://schemas.microsoft.com/office/drawing/2014/main" val="1935961995"/>
                  </a:ext>
                </a:extLst>
              </a:tr>
              <a:tr h="870877">
                <a:tc rowSpan="2">
                  <a:txBody>
                    <a:bodyPr/>
                    <a:lstStyle/>
                    <a:p>
                      <a:pPr algn="ctr"/>
                      <a:r>
                        <a:rPr lang="en-US" sz="1800" b="1" dirty="0">
                          <a:latin typeface="+mn-lt"/>
                        </a:rPr>
                        <a:t>DATATYPE CONVERSION</a:t>
                      </a:r>
                      <a:r>
                        <a:rPr lang="en-US" sz="1800" dirty="0">
                          <a:latin typeface="+mn-lt"/>
                        </a:rPr>
                        <a:t> </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API response contained composite data preventing from adding a column in a </a:t>
                      </a:r>
                      <a:r>
                        <a:rPr lang="en-US" sz="1800" dirty="0" err="1">
                          <a:latin typeface="+mn-lt"/>
                        </a:rPr>
                        <a:t>dataframe</a:t>
                      </a:r>
                      <a:r>
                        <a:rPr lang="en-US" sz="1800" dirty="0">
                          <a:latin typeface="+mn-lt"/>
                        </a:rPr>
                        <a:t>. </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Used </a:t>
                      </a:r>
                      <a:r>
                        <a:rPr lang="en-US" sz="1800" dirty="0" err="1">
                          <a:latin typeface="+mn-lt"/>
                        </a:rPr>
                        <a:t>df.sum</a:t>
                      </a:r>
                      <a:r>
                        <a:rPr lang="en-US" sz="1800" dirty="0">
                          <a:latin typeface="+mn-lt"/>
                        </a:rPr>
                        <a:t>(</a:t>
                      </a:r>
                      <a:r>
                        <a:rPr lang="en-US" sz="1800" dirty="0" err="1">
                          <a:latin typeface="+mn-lt"/>
                        </a:rPr>
                        <a:t>numeric_only</a:t>
                      </a:r>
                      <a:r>
                        <a:rPr lang="en-US" sz="1800" dirty="0">
                          <a:latin typeface="+mn-lt"/>
                        </a:rPr>
                        <a:t> = True) to apply the sum for number type only</a:t>
                      </a:r>
                    </a:p>
                  </a:txBody>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Converting the time from </a:t>
                      </a:r>
                      <a:r>
                        <a:rPr lang="en-US" sz="1800" dirty="0" err="1">
                          <a:latin typeface="+mn-lt"/>
                        </a:rPr>
                        <a:t>hh:mm</a:t>
                      </a:r>
                      <a:r>
                        <a:rPr lang="en-US" sz="1800" dirty="0">
                          <a:latin typeface="+mn-lt"/>
                        </a:rPr>
                        <a:t> format to mm in a </a:t>
                      </a:r>
                      <a:r>
                        <a:rPr lang="en-US" sz="1800" dirty="0" err="1">
                          <a:latin typeface="+mn-lt"/>
                        </a:rPr>
                        <a:t>dataframe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Creating slides using the image file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Near </a:t>
                      </a:r>
                      <a:r>
                        <a:rPr lang="en-US" sz="1800" dirty="0" err="1">
                          <a:latin typeface="+mn-lt"/>
                        </a:rPr>
                        <a:t>realtime</a:t>
                      </a:r>
                      <a:r>
                        <a:rPr lang="en-US" sz="1800" dirty="0">
                          <a:latin typeface="+mn-lt"/>
                        </a:rPr>
                        <a:t> data visualization directly from the visualization tool [Power BI]</a:t>
                      </a:r>
                    </a:p>
                  </a:txBody>
                  <a:tcPr/>
                </a:tc>
                <a:extLst>
                  <a:ext uri="{0D108BD9-81ED-4DB2-BD59-A6C34878D82A}">
                    <a16:rowId xmlns:a16="http://schemas.microsoft.com/office/drawing/2014/main" val="719502533"/>
                  </a:ext>
                </a:extLst>
              </a:tr>
              <a:tr h="781287">
                <a:tc>
                  <a:txBody>
                    <a:bodyPr/>
                    <a:lstStyle/>
                    <a:p>
                      <a:pPr algn="ctr"/>
                      <a:endParaRPr lang="en-US"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Collaborating on </a:t>
                      </a:r>
                      <a:r>
                        <a:rPr lang="en-US" dirty="0" err="1">
                          <a:latin typeface="+mn-lt"/>
                        </a:rPr>
                        <a:t>Jupyter</a:t>
                      </a:r>
                      <a:r>
                        <a:rPr lang="en-US" dirty="0">
                          <a:latin typeface="+mn-lt"/>
                        </a:rPr>
                        <a:t> notebook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The chart output needs to be generated on each individual notebooks</a:t>
                      </a:r>
                    </a:p>
                  </a:txBody>
                  <a:tcPr/>
                </a:tc>
                <a:extLst>
                  <a:ext uri="{0D108BD9-81ED-4DB2-BD59-A6C34878D82A}">
                    <a16:rowId xmlns:a16="http://schemas.microsoft.com/office/drawing/2014/main" val="460939091"/>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KEY FINDINGS 1– IMPACT OF MVP VOTES on PLAYER SELECTION</a:t>
            </a:r>
          </a:p>
        </p:txBody>
      </p:sp>
      <p:pic>
        <p:nvPicPr>
          <p:cNvPr id="18" name="Picture 17">
            <a:extLst>
              <a:ext uri="{FF2B5EF4-FFF2-40B4-BE49-F238E27FC236}">
                <a16:creationId xmlns:a16="http://schemas.microsoft.com/office/drawing/2014/main" id="{2336DD9C-FAAF-99B3-9377-7E2F3AE438AE}"/>
              </a:ext>
            </a:extLst>
          </p:cNvPr>
          <p:cNvPicPr>
            <a:picLocks noChangeAspect="1"/>
          </p:cNvPicPr>
          <p:nvPr/>
        </p:nvPicPr>
        <p:blipFill>
          <a:blip r:embed="rId2"/>
          <a:stretch>
            <a:fillRect/>
          </a:stretch>
        </p:blipFill>
        <p:spPr>
          <a:xfrm>
            <a:off x="8457726" y="913172"/>
            <a:ext cx="3753057" cy="3284668"/>
          </a:xfrm>
          <a:prstGeom prst="rect">
            <a:avLst/>
          </a:prstGeom>
        </p:spPr>
      </p:pic>
      <p:pic>
        <p:nvPicPr>
          <p:cNvPr id="19" name="Picture 18">
            <a:extLst>
              <a:ext uri="{FF2B5EF4-FFF2-40B4-BE49-F238E27FC236}">
                <a16:creationId xmlns:a16="http://schemas.microsoft.com/office/drawing/2014/main" id="{6F46C3BD-6DB3-A891-CA74-078289ECD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422" y="913172"/>
            <a:ext cx="3753057" cy="32846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28BAA24E-4785-E87B-2154-BF05B3CA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805" y="902891"/>
            <a:ext cx="3659020" cy="3294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asketball ball icon team sport league symbol">
            <a:extLst>
              <a:ext uri="{FF2B5EF4-FFF2-40B4-BE49-F238E27FC236}">
                <a16:creationId xmlns:a16="http://schemas.microsoft.com/office/drawing/2014/main" id="{8A7C755E-0F4B-4DA8-A6C2-C02117A78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378" y="4848516"/>
            <a:ext cx="265574" cy="26557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AA07B58C-F964-A73E-E2D7-7A690D57CDB5}"/>
              </a:ext>
            </a:extLst>
          </p:cNvPr>
          <p:cNvSpPr txBox="1">
            <a:spLocks/>
          </p:cNvSpPr>
          <p:nvPr/>
        </p:nvSpPr>
        <p:spPr>
          <a:xfrm>
            <a:off x="1635748" y="4937225"/>
            <a:ext cx="9591713" cy="816457"/>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r>
              <a:rPr lang="en-US" sz="2800" dirty="0"/>
              <a:t>Points per game did not impact the MVP voters in their player selection. </a:t>
            </a:r>
          </a:p>
          <a:p>
            <a:r>
              <a:rPr lang="en-US" sz="2800" dirty="0"/>
              <a:t>Lowest scoring player [279] won the most MVP votes</a:t>
            </a:r>
          </a:p>
        </p:txBody>
      </p:sp>
      <p:grpSp>
        <p:nvGrpSpPr>
          <p:cNvPr id="28" name="Group 27">
            <a:extLst>
              <a:ext uri="{FF2B5EF4-FFF2-40B4-BE49-F238E27FC236}">
                <a16:creationId xmlns:a16="http://schemas.microsoft.com/office/drawing/2014/main" id="{37F55F53-682B-7898-EC4C-A93A80355137}"/>
              </a:ext>
            </a:extLst>
          </p:cNvPr>
          <p:cNvGrpSpPr/>
          <p:nvPr/>
        </p:nvGrpSpPr>
        <p:grpSpPr>
          <a:xfrm>
            <a:off x="1365303" y="6331172"/>
            <a:ext cx="10440382" cy="323788"/>
            <a:chOff x="1585092" y="6320684"/>
            <a:chExt cx="10440382" cy="323788"/>
          </a:xfrm>
        </p:grpSpPr>
        <p:sp>
          <p:nvSpPr>
            <p:cNvPr id="23" name="TextBox 22">
              <a:extLst>
                <a:ext uri="{FF2B5EF4-FFF2-40B4-BE49-F238E27FC236}">
                  <a16:creationId xmlns:a16="http://schemas.microsoft.com/office/drawing/2014/main" id="{49DBDC85-7317-41D5-F63B-75FB3880809B}"/>
                </a:ext>
              </a:extLst>
            </p:cNvPr>
            <p:cNvSpPr txBox="1"/>
            <p:nvPr/>
          </p:nvSpPr>
          <p:spPr>
            <a:xfrm>
              <a:off x="3649737" y="6320684"/>
              <a:ext cx="2246893" cy="307777"/>
            </a:xfrm>
            <a:prstGeom prst="rect">
              <a:avLst/>
            </a:prstGeom>
            <a:solidFill>
              <a:schemeClr val="accent2"/>
            </a:solidFill>
          </p:spPr>
          <p:txBody>
            <a:bodyPr wrap="square" rtlCol="0">
              <a:spAutoFit/>
            </a:bodyPr>
            <a:lstStyle/>
            <a:p>
              <a:r>
                <a:rPr lang="en-US" sz="1400" b="1" dirty="0"/>
                <a:t>20 Antetokounmpo</a:t>
              </a:r>
            </a:p>
          </p:txBody>
        </p:sp>
        <p:sp>
          <p:nvSpPr>
            <p:cNvPr id="24" name="TextBox 23">
              <a:extLst>
                <a:ext uri="{FF2B5EF4-FFF2-40B4-BE49-F238E27FC236}">
                  <a16:creationId xmlns:a16="http://schemas.microsoft.com/office/drawing/2014/main" id="{2081D266-0F66-A29A-2F9E-393EA9E27773}"/>
                </a:ext>
              </a:extLst>
            </p:cNvPr>
            <p:cNvSpPr txBox="1"/>
            <p:nvPr/>
          </p:nvSpPr>
          <p:spPr>
            <a:xfrm>
              <a:off x="6041334" y="6320684"/>
              <a:ext cx="1591201" cy="307777"/>
            </a:xfrm>
            <a:prstGeom prst="rect">
              <a:avLst/>
            </a:prstGeom>
            <a:solidFill>
              <a:schemeClr val="accent2"/>
            </a:solidFill>
          </p:spPr>
          <p:txBody>
            <a:bodyPr wrap="square" rtlCol="0">
              <a:spAutoFit/>
            </a:bodyPr>
            <a:lstStyle/>
            <a:p>
              <a:r>
                <a:rPr lang="en-US" sz="1400" b="1" dirty="0"/>
                <a:t>279 Jokic</a:t>
              </a:r>
            </a:p>
          </p:txBody>
        </p:sp>
        <p:sp>
          <p:nvSpPr>
            <p:cNvPr id="25" name="TextBox 24">
              <a:extLst>
                <a:ext uri="{FF2B5EF4-FFF2-40B4-BE49-F238E27FC236}">
                  <a16:creationId xmlns:a16="http://schemas.microsoft.com/office/drawing/2014/main" id="{AFC98C68-53CB-96D9-BB1D-84537F86707F}"/>
                </a:ext>
              </a:extLst>
            </p:cNvPr>
            <p:cNvSpPr txBox="1"/>
            <p:nvPr/>
          </p:nvSpPr>
          <p:spPr>
            <a:xfrm>
              <a:off x="7816948" y="6320684"/>
              <a:ext cx="1777220" cy="307777"/>
            </a:xfrm>
            <a:prstGeom prst="rect">
              <a:avLst/>
            </a:prstGeom>
            <a:solidFill>
              <a:schemeClr val="accent2"/>
            </a:solidFill>
          </p:spPr>
          <p:txBody>
            <a:bodyPr wrap="square" rtlCol="0">
              <a:spAutoFit/>
            </a:bodyPr>
            <a:lstStyle/>
            <a:p>
              <a:r>
                <a:rPr lang="en-US" sz="1400" b="1" dirty="0"/>
                <a:t>159 Embiid</a:t>
              </a:r>
            </a:p>
          </p:txBody>
        </p:sp>
        <p:sp>
          <p:nvSpPr>
            <p:cNvPr id="26" name="TextBox 25">
              <a:extLst>
                <a:ext uri="{FF2B5EF4-FFF2-40B4-BE49-F238E27FC236}">
                  <a16:creationId xmlns:a16="http://schemas.microsoft.com/office/drawing/2014/main" id="{465217F4-D11A-40AF-724C-D4488DCDD415}"/>
                </a:ext>
              </a:extLst>
            </p:cNvPr>
            <p:cNvSpPr txBox="1"/>
            <p:nvPr/>
          </p:nvSpPr>
          <p:spPr>
            <a:xfrm>
              <a:off x="9778581" y="6336695"/>
              <a:ext cx="2246893" cy="307777"/>
            </a:xfrm>
            <a:prstGeom prst="rect">
              <a:avLst/>
            </a:prstGeom>
            <a:solidFill>
              <a:schemeClr val="accent2"/>
            </a:solidFill>
          </p:spPr>
          <p:txBody>
            <a:bodyPr wrap="square" rtlCol="0">
              <a:spAutoFit/>
            </a:bodyPr>
            <a:lstStyle/>
            <a:p>
              <a:r>
                <a:rPr lang="en-US" sz="1400" b="1" dirty="0"/>
                <a:t>124 Curry</a:t>
              </a:r>
            </a:p>
          </p:txBody>
        </p:sp>
        <p:sp>
          <p:nvSpPr>
            <p:cNvPr id="27" name="TextBox 26">
              <a:extLst>
                <a:ext uri="{FF2B5EF4-FFF2-40B4-BE49-F238E27FC236}">
                  <a16:creationId xmlns:a16="http://schemas.microsoft.com/office/drawing/2014/main" id="{73F8B528-747B-756F-7967-BF9610E3239A}"/>
                </a:ext>
              </a:extLst>
            </p:cNvPr>
            <p:cNvSpPr txBox="1"/>
            <p:nvPr/>
          </p:nvSpPr>
          <p:spPr>
            <a:xfrm>
              <a:off x="1585092" y="6320684"/>
              <a:ext cx="1915865" cy="307777"/>
            </a:xfrm>
            <a:prstGeom prst="rect">
              <a:avLst/>
            </a:prstGeom>
            <a:solidFill>
              <a:schemeClr val="accent2"/>
            </a:solidFill>
          </p:spPr>
          <p:txBody>
            <a:bodyPr wrap="square" rtlCol="0">
              <a:spAutoFit/>
            </a:bodyPr>
            <a:lstStyle/>
            <a:p>
              <a:r>
                <a:rPr lang="en-US" sz="1400" b="1" dirty="0"/>
                <a:t>PLAYERID NAME</a:t>
              </a:r>
            </a:p>
          </p:txBody>
        </p:sp>
      </p:grpSp>
    </p:spTree>
    <p:extLst>
      <p:ext uri="{BB962C8B-B14F-4D97-AF65-F5344CB8AC3E}">
        <p14:creationId xmlns:p14="http://schemas.microsoft.com/office/powerpoint/2010/main" val="420556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KEY FINDINGS 2 – IMPACT OF PLUS MINOR FACTOR on MVP VOTES</a:t>
            </a:r>
          </a:p>
        </p:txBody>
      </p:sp>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378" y="4848516"/>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2E423AD-19FA-AE0F-06E9-991B448D4FCA}"/>
              </a:ext>
            </a:extLst>
          </p:cNvPr>
          <p:cNvPicPr>
            <a:picLocks noChangeAspect="1"/>
          </p:cNvPicPr>
          <p:nvPr/>
        </p:nvPicPr>
        <p:blipFill>
          <a:blip r:embed="rId3"/>
          <a:stretch>
            <a:fillRect/>
          </a:stretch>
        </p:blipFill>
        <p:spPr>
          <a:xfrm>
            <a:off x="1066260" y="891240"/>
            <a:ext cx="4990585" cy="3567245"/>
          </a:xfrm>
          <a:prstGeom prst="rect">
            <a:avLst/>
          </a:prstGeom>
        </p:spPr>
      </p:pic>
      <p:pic>
        <p:nvPicPr>
          <p:cNvPr id="15" name="Picture 8">
            <a:extLst>
              <a:ext uri="{FF2B5EF4-FFF2-40B4-BE49-F238E27FC236}">
                <a16:creationId xmlns:a16="http://schemas.microsoft.com/office/drawing/2014/main" id="{95DD3C8A-78DB-16E4-ADA1-CA1BBD8B4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331" y="913172"/>
            <a:ext cx="5272630" cy="3545313"/>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36941B2D-BFC3-C564-22BB-44350E4DA108}"/>
              </a:ext>
            </a:extLst>
          </p:cNvPr>
          <p:cNvSpPr txBox="1">
            <a:spLocks/>
          </p:cNvSpPr>
          <p:nvPr/>
        </p:nvSpPr>
        <p:spPr>
          <a:xfrm>
            <a:off x="1635748" y="5103736"/>
            <a:ext cx="9591713" cy="4722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i="0" u="none" strike="noStrike" dirty="0">
                <a:solidFill>
                  <a:srgbClr val="002060"/>
                </a:solidFill>
                <a:effectLst/>
                <a:latin typeface="Söhne"/>
              </a:rPr>
              <a:t>Plus Minus did not have any influence on the voters while casting their vote for the season’s MVP.</a:t>
            </a:r>
          </a:p>
        </p:txBody>
      </p:sp>
      <p:sp>
        <p:nvSpPr>
          <p:cNvPr id="17" name="TextBox 16">
            <a:extLst>
              <a:ext uri="{FF2B5EF4-FFF2-40B4-BE49-F238E27FC236}">
                <a16:creationId xmlns:a16="http://schemas.microsoft.com/office/drawing/2014/main" id="{3AA7A279-6A46-E0D3-1118-1AAA18920976}"/>
              </a:ext>
            </a:extLst>
          </p:cNvPr>
          <p:cNvSpPr txBox="1"/>
          <p:nvPr/>
        </p:nvSpPr>
        <p:spPr>
          <a:xfrm>
            <a:off x="1066260" y="6037950"/>
            <a:ext cx="10946613" cy="646331"/>
          </a:xfrm>
          <a:prstGeom prst="rect">
            <a:avLst/>
          </a:prstGeom>
          <a:noFill/>
        </p:spPr>
        <p:txBody>
          <a:bodyPr wrap="square">
            <a:spAutoFit/>
          </a:bodyPr>
          <a:lstStyle/>
          <a:p>
            <a:r>
              <a:rPr lang="en-US" sz="1200" b="1" i="0" dirty="0">
                <a:solidFill>
                  <a:srgbClr val="374151"/>
                </a:solidFill>
                <a:effectLst/>
                <a:latin typeface="Söhne"/>
              </a:rPr>
              <a:t>Plus-minus is a measure of a player's impact on the score of a game while they are on the court. It is calculated by taking the point differential when a player is on the court and subtracting the point differential when the player is off the court. </a:t>
            </a:r>
          </a:p>
          <a:p>
            <a:r>
              <a:rPr lang="en-US" sz="1200" b="1" i="0" dirty="0">
                <a:solidFill>
                  <a:srgbClr val="374151"/>
                </a:solidFill>
                <a:effectLst/>
                <a:latin typeface="Söhne"/>
              </a:rPr>
              <a:t>The plus-minus statistic provides insights into how well a team performs with a particular player on the floor.</a:t>
            </a:r>
            <a:endParaRPr lang="en-US" sz="1200" b="1" dirty="0"/>
          </a:p>
        </p:txBody>
      </p:sp>
      <p:grpSp>
        <p:nvGrpSpPr>
          <p:cNvPr id="2" name="Group 1">
            <a:extLst>
              <a:ext uri="{FF2B5EF4-FFF2-40B4-BE49-F238E27FC236}">
                <a16:creationId xmlns:a16="http://schemas.microsoft.com/office/drawing/2014/main" id="{8D1191F2-D85E-932F-0AB8-FE779C0106D4}"/>
              </a:ext>
            </a:extLst>
          </p:cNvPr>
          <p:cNvGrpSpPr/>
          <p:nvPr/>
        </p:nvGrpSpPr>
        <p:grpSpPr>
          <a:xfrm>
            <a:off x="1430952" y="5669585"/>
            <a:ext cx="10440382" cy="323788"/>
            <a:chOff x="1585092" y="6320684"/>
            <a:chExt cx="10440382" cy="323788"/>
          </a:xfrm>
        </p:grpSpPr>
        <p:sp>
          <p:nvSpPr>
            <p:cNvPr id="4" name="TextBox 3">
              <a:extLst>
                <a:ext uri="{FF2B5EF4-FFF2-40B4-BE49-F238E27FC236}">
                  <a16:creationId xmlns:a16="http://schemas.microsoft.com/office/drawing/2014/main" id="{FD50F107-A0B6-FA39-F896-41AB0B0A6D5C}"/>
                </a:ext>
              </a:extLst>
            </p:cNvPr>
            <p:cNvSpPr txBox="1"/>
            <p:nvPr/>
          </p:nvSpPr>
          <p:spPr>
            <a:xfrm>
              <a:off x="3649737" y="6320684"/>
              <a:ext cx="2246893" cy="307777"/>
            </a:xfrm>
            <a:prstGeom prst="rect">
              <a:avLst/>
            </a:prstGeom>
            <a:solidFill>
              <a:schemeClr val="accent2"/>
            </a:solidFill>
          </p:spPr>
          <p:txBody>
            <a:bodyPr wrap="square" rtlCol="0">
              <a:spAutoFit/>
            </a:bodyPr>
            <a:lstStyle/>
            <a:p>
              <a:r>
                <a:rPr lang="en-US" sz="1400" b="1" dirty="0"/>
                <a:t>20 Antetokounmpo</a:t>
              </a:r>
            </a:p>
          </p:txBody>
        </p:sp>
        <p:sp>
          <p:nvSpPr>
            <p:cNvPr id="6" name="TextBox 5">
              <a:extLst>
                <a:ext uri="{FF2B5EF4-FFF2-40B4-BE49-F238E27FC236}">
                  <a16:creationId xmlns:a16="http://schemas.microsoft.com/office/drawing/2014/main" id="{A090BFD2-5140-CA5A-0EB8-B1A2B8B9BFF0}"/>
                </a:ext>
              </a:extLst>
            </p:cNvPr>
            <p:cNvSpPr txBox="1"/>
            <p:nvPr/>
          </p:nvSpPr>
          <p:spPr>
            <a:xfrm>
              <a:off x="6041334" y="6320684"/>
              <a:ext cx="1591201" cy="307777"/>
            </a:xfrm>
            <a:prstGeom prst="rect">
              <a:avLst/>
            </a:prstGeom>
            <a:solidFill>
              <a:schemeClr val="accent2"/>
            </a:solidFill>
          </p:spPr>
          <p:txBody>
            <a:bodyPr wrap="square" rtlCol="0">
              <a:spAutoFit/>
            </a:bodyPr>
            <a:lstStyle/>
            <a:p>
              <a:r>
                <a:rPr lang="en-US" sz="1400" b="1" dirty="0"/>
                <a:t>279 Jokic</a:t>
              </a:r>
            </a:p>
          </p:txBody>
        </p:sp>
        <p:sp>
          <p:nvSpPr>
            <p:cNvPr id="7" name="TextBox 6">
              <a:extLst>
                <a:ext uri="{FF2B5EF4-FFF2-40B4-BE49-F238E27FC236}">
                  <a16:creationId xmlns:a16="http://schemas.microsoft.com/office/drawing/2014/main" id="{51DAAF67-B17C-9163-1BEA-7BC0A53335C9}"/>
                </a:ext>
              </a:extLst>
            </p:cNvPr>
            <p:cNvSpPr txBox="1"/>
            <p:nvPr/>
          </p:nvSpPr>
          <p:spPr>
            <a:xfrm>
              <a:off x="7816948" y="6320684"/>
              <a:ext cx="1777220" cy="307777"/>
            </a:xfrm>
            <a:prstGeom prst="rect">
              <a:avLst/>
            </a:prstGeom>
            <a:solidFill>
              <a:schemeClr val="accent2"/>
            </a:solidFill>
          </p:spPr>
          <p:txBody>
            <a:bodyPr wrap="square" rtlCol="0">
              <a:spAutoFit/>
            </a:bodyPr>
            <a:lstStyle/>
            <a:p>
              <a:r>
                <a:rPr lang="en-US" sz="1400" b="1" dirty="0"/>
                <a:t>159 Embiid</a:t>
              </a:r>
            </a:p>
          </p:txBody>
        </p:sp>
        <p:sp>
          <p:nvSpPr>
            <p:cNvPr id="8" name="TextBox 7">
              <a:extLst>
                <a:ext uri="{FF2B5EF4-FFF2-40B4-BE49-F238E27FC236}">
                  <a16:creationId xmlns:a16="http://schemas.microsoft.com/office/drawing/2014/main" id="{736A165F-1EE8-3047-B81B-22945E685063}"/>
                </a:ext>
              </a:extLst>
            </p:cNvPr>
            <p:cNvSpPr txBox="1"/>
            <p:nvPr/>
          </p:nvSpPr>
          <p:spPr>
            <a:xfrm>
              <a:off x="9778581" y="6336695"/>
              <a:ext cx="2246893" cy="307777"/>
            </a:xfrm>
            <a:prstGeom prst="rect">
              <a:avLst/>
            </a:prstGeom>
            <a:solidFill>
              <a:schemeClr val="accent2"/>
            </a:solidFill>
          </p:spPr>
          <p:txBody>
            <a:bodyPr wrap="square" rtlCol="0">
              <a:spAutoFit/>
            </a:bodyPr>
            <a:lstStyle/>
            <a:p>
              <a:r>
                <a:rPr lang="en-US" sz="1400" b="1" dirty="0"/>
                <a:t>124 Curry</a:t>
              </a:r>
            </a:p>
          </p:txBody>
        </p:sp>
        <p:sp>
          <p:nvSpPr>
            <p:cNvPr id="9" name="TextBox 8">
              <a:extLst>
                <a:ext uri="{FF2B5EF4-FFF2-40B4-BE49-F238E27FC236}">
                  <a16:creationId xmlns:a16="http://schemas.microsoft.com/office/drawing/2014/main" id="{826E37E9-866B-2EB0-7224-8E6DDE930163}"/>
                </a:ext>
              </a:extLst>
            </p:cNvPr>
            <p:cNvSpPr txBox="1"/>
            <p:nvPr/>
          </p:nvSpPr>
          <p:spPr>
            <a:xfrm>
              <a:off x="1585092" y="6320684"/>
              <a:ext cx="1915865" cy="307777"/>
            </a:xfrm>
            <a:prstGeom prst="rect">
              <a:avLst/>
            </a:prstGeom>
            <a:solidFill>
              <a:schemeClr val="accent2"/>
            </a:solidFill>
          </p:spPr>
          <p:txBody>
            <a:bodyPr wrap="square" rtlCol="0">
              <a:spAutoFit/>
            </a:bodyPr>
            <a:lstStyle/>
            <a:p>
              <a:r>
                <a:rPr lang="en-US" sz="1400" b="1" dirty="0"/>
                <a:t>PLAYERID NAME</a:t>
              </a:r>
            </a:p>
          </p:txBody>
        </p:sp>
      </p:grpSp>
    </p:spTree>
    <p:extLst>
      <p:ext uri="{BB962C8B-B14F-4D97-AF65-F5344CB8AC3E}">
        <p14:creationId xmlns:p14="http://schemas.microsoft.com/office/powerpoint/2010/main" val="311015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bg1">
                    <a:lumMod val="95000"/>
                  </a:schemeClr>
                </a:solidFill>
              </a:rPr>
              <a:t>KEY FINDINGS 3 – IMPACT OF REBOUNDS on MVP VOTES</a:t>
            </a:r>
          </a:p>
        </p:txBody>
      </p:sp>
      <p:pic>
        <p:nvPicPr>
          <p:cNvPr id="21" name="Picture 2" descr="Basketball ball icon team sport league symbol">
            <a:extLst>
              <a:ext uri="{FF2B5EF4-FFF2-40B4-BE49-F238E27FC236}">
                <a16:creationId xmlns:a16="http://schemas.microsoft.com/office/drawing/2014/main" id="{8A7C755E-0F4B-4DA8-A6C2-C02117A78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378" y="4876652"/>
            <a:ext cx="265574" cy="26557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AA07B58C-F964-A73E-E2D7-7A690D57CDB5}"/>
              </a:ext>
            </a:extLst>
          </p:cNvPr>
          <p:cNvSpPr txBox="1">
            <a:spLocks/>
          </p:cNvSpPr>
          <p:nvPr/>
        </p:nvSpPr>
        <p:spPr>
          <a:xfrm>
            <a:off x="1635748" y="5051643"/>
            <a:ext cx="9591713" cy="816457"/>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r>
              <a:rPr lang="en-US" sz="2800" dirty="0"/>
              <a:t>Rebounding statistics have a bigger impact with the voters that benefits the players who are forwards or center over guard position</a:t>
            </a:r>
          </a:p>
        </p:txBody>
      </p:sp>
      <p:pic>
        <p:nvPicPr>
          <p:cNvPr id="2" name="Picture 6">
            <a:extLst>
              <a:ext uri="{FF2B5EF4-FFF2-40B4-BE49-F238E27FC236}">
                <a16:creationId xmlns:a16="http://schemas.microsoft.com/office/drawing/2014/main" id="{6C879103-FFD8-6960-405F-2561D4EBF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387" y="913172"/>
            <a:ext cx="5137020" cy="35505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22149E64-7E3B-6213-2F8E-0139F8A4D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378" y="913172"/>
            <a:ext cx="4812921" cy="348859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A6074D3-D7D9-B852-965E-2FFB330B479F}"/>
              </a:ext>
            </a:extLst>
          </p:cNvPr>
          <p:cNvGrpSpPr/>
          <p:nvPr/>
        </p:nvGrpSpPr>
        <p:grpSpPr>
          <a:xfrm>
            <a:off x="1365303" y="6274191"/>
            <a:ext cx="10440382" cy="380769"/>
            <a:chOff x="1585092" y="6320684"/>
            <a:chExt cx="10440382" cy="323788"/>
          </a:xfrm>
        </p:grpSpPr>
        <p:sp>
          <p:nvSpPr>
            <p:cNvPr id="8" name="TextBox 7">
              <a:extLst>
                <a:ext uri="{FF2B5EF4-FFF2-40B4-BE49-F238E27FC236}">
                  <a16:creationId xmlns:a16="http://schemas.microsoft.com/office/drawing/2014/main" id="{43E68396-7770-7D27-F52B-F56A36FFE215}"/>
                </a:ext>
              </a:extLst>
            </p:cNvPr>
            <p:cNvSpPr txBox="1"/>
            <p:nvPr/>
          </p:nvSpPr>
          <p:spPr>
            <a:xfrm>
              <a:off x="3649737" y="6320684"/>
              <a:ext cx="2246893" cy="307777"/>
            </a:xfrm>
            <a:prstGeom prst="rect">
              <a:avLst/>
            </a:prstGeom>
            <a:solidFill>
              <a:schemeClr val="accent2"/>
            </a:solidFill>
          </p:spPr>
          <p:txBody>
            <a:bodyPr wrap="square" rtlCol="0">
              <a:spAutoFit/>
            </a:bodyPr>
            <a:lstStyle/>
            <a:p>
              <a:r>
                <a:rPr lang="en-US" sz="1400" b="1" dirty="0"/>
                <a:t>20 Antetokounmpo</a:t>
              </a:r>
            </a:p>
          </p:txBody>
        </p:sp>
        <p:sp>
          <p:nvSpPr>
            <p:cNvPr id="9" name="TextBox 8">
              <a:extLst>
                <a:ext uri="{FF2B5EF4-FFF2-40B4-BE49-F238E27FC236}">
                  <a16:creationId xmlns:a16="http://schemas.microsoft.com/office/drawing/2014/main" id="{A5401343-8C56-DD70-0669-CC9F6A932888}"/>
                </a:ext>
              </a:extLst>
            </p:cNvPr>
            <p:cNvSpPr txBox="1"/>
            <p:nvPr/>
          </p:nvSpPr>
          <p:spPr>
            <a:xfrm>
              <a:off x="6041334" y="6320684"/>
              <a:ext cx="1591201" cy="307777"/>
            </a:xfrm>
            <a:prstGeom prst="rect">
              <a:avLst/>
            </a:prstGeom>
            <a:solidFill>
              <a:schemeClr val="accent2"/>
            </a:solidFill>
          </p:spPr>
          <p:txBody>
            <a:bodyPr wrap="square" rtlCol="0">
              <a:spAutoFit/>
            </a:bodyPr>
            <a:lstStyle/>
            <a:p>
              <a:r>
                <a:rPr lang="en-US" sz="1400" b="1" dirty="0"/>
                <a:t>279 Jokic</a:t>
              </a:r>
            </a:p>
          </p:txBody>
        </p:sp>
        <p:sp>
          <p:nvSpPr>
            <p:cNvPr id="10" name="TextBox 9">
              <a:extLst>
                <a:ext uri="{FF2B5EF4-FFF2-40B4-BE49-F238E27FC236}">
                  <a16:creationId xmlns:a16="http://schemas.microsoft.com/office/drawing/2014/main" id="{CB8F6D8C-0513-CF04-9BE4-7048E83C9115}"/>
                </a:ext>
              </a:extLst>
            </p:cNvPr>
            <p:cNvSpPr txBox="1"/>
            <p:nvPr/>
          </p:nvSpPr>
          <p:spPr>
            <a:xfrm>
              <a:off x="7816948" y="6320684"/>
              <a:ext cx="1777220" cy="307777"/>
            </a:xfrm>
            <a:prstGeom prst="rect">
              <a:avLst/>
            </a:prstGeom>
            <a:solidFill>
              <a:schemeClr val="accent2"/>
            </a:solidFill>
          </p:spPr>
          <p:txBody>
            <a:bodyPr wrap="square" rtlCol="0">
              <a:spAutoFit/>
            </a:bodyPr>
            <a:lstStyle/>
            <a:p>
              <a:r>
                <a:rPr lang="en-US" sz="1400" b="1" dirty="0"/>
                <a:t>159 Embiid</a:t>
              </a:r>
            </a:p>
          </p:txBody>
        </p:sp>
        <p:sp>
          <p:nvSpPr>
            <p:cNvPr id="11" name="TextBox 10">
              <a:extLst>
                <a:ext uri="{FF2B5EF4-FFF2-40B4-BE49-F238E27FC236}">
                  <a16:creationId xmlns:a16="http://schemas.microsoft.com/office/drawing/2014/main" id="{9C09A113-9957-7F22-F3BD-EFAADC36992D}"/>
                </a:ext>
              </a:extLst>
            </p:cNvPr>
            <p:cNvSpPr txBox="1"/>
            <p:nvPr/>
          </p:nvSpPr>
          <p:spPr>
            <a:xfrm>
              <a:off x="9778581" y="6336695"/>
              <a:ext cx="2246893" cy="307777"/>
            </a:xfrm>
            <a:prstGeom prst="rect">
              <a:avLst/>
            </a:prstGeom>
            <a:solidFill>
              <a:schemeClr val="accent2"/>
            </a:solidFill>
          </p:spPr>
          <p:txBody>
            <a:bodyPr wrap="square" rtlCol="0">
              <a:spAutoFit/>
            </a:bodyPr>
            <a:lstStyle/>
            <a:p>
              <a:r>
                <a:rPr lang="en-US" sz="1400" b="1" dirty="0"/>
                <a:t>124 Curry</a:t>
              </a:r>
            </a:p>
          </p:txBody>
        </p:sp>
        <p:sp>
          <p:nvSpPr>
            <p:cNvPr id="12" name="TextBox 11">
              <a:extLst>
                <a:ext uri="{FF2B5EF4-FFF2-40B4-BE49-F238E27FC236}">
                  <a16:creationId xmlns:a16="http://schemas.microsoft.com/office/drawing/2014/main" id="{4BFAF54A-FED5-8465-26B0-F732ECFD8864}"/>
                </a:ext>
              </a:extLst>
            </p:cNvPr>
            <p:cNvSpPr txBox="1"/>
            <p:nvPr/>
          </p:nvSpPr>
          <p:spPr>
            <a:xfrm>
              <a:off x="1585092" y="6320684"/>
              <a:ext cx="1915865" cy="307777"/>
            </a:xfrm>
            <a:prstGeom prst="rect">
              <a:avLst/>
            </a:prstGeom>
            <a:solidFill>
              <a:schemeClr val="accent2"/>
            </a:solidFill>
          </p:spPr>
          <p:txBody>
            <a:bodyPr wrap="square" rtlCol="0">
              <a:spAutoFit/>
            </a:bodyPr>
            <a:lstStyle/>
            <a:p>
              <a:r>
                <a:rPr lang="en-US" sz="1400" b="1" dirty="0"/>
                <a:t>PLAYERID NAME</a:t>
              </a:r>
            </a:p>
          </p:txBody>
        </p:sp>
      </p:grpSp>
    </p:spTree>
    <p:extLst>
      <p:ext uri="{BB962C8B-B14F-4D97-AF65-F5344CB8AC3E}">
        <p14:creationId xmlns:p14="http://schemas.microsoft.com/office/powerpoint/2010/main" val="208536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1042</Words>
  <Application>Microsoft Macintosh PowerPoint</Application>
  <PresentationFormat>Widescreen</PresentationFormat>
  <Paragraphs>273</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Slack-Lato</vt:lpstr>
      <vt:lpstr>Söhne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Anupam sasmal</cp:lastModifiedBy>
  <cp:revision>25</cp:revision>
  <dcterms:created xsi:type="dcterms:W3CDTF">2024-01-10T00:06:39Z</dcterms:created>
  <dcterms:modified xsi:type="dcterms:W3CDTF">2024-01-11T03:05:13Z</dcterms:modified>
</cp:coreProperties>
</file>