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 id="2147483757" r:id="rId2"/>
    <p:sldMasterId id="2147483769" r:id="rId3"/>
    <p:sldMasterId id="2147483781" r:id="rId4"/>
    <p:sldMasterId id="2147483794" r:id="rId5"/>
  </p:sldMasterIdLst>
  <p:notesMasterIdLst>
    <p:notesMasterId r:id="rId73"/>
  </p:notesMasterIdLst>
  <p:sldIdLst>
    <p:sldId id="257" r:id="rId6"/>
    <p:sldId id="459" r:id="rId7"/>
    <p:sldId id="392" r:id="rId8"/>
    <p:sldId id="444" r:id="rId9"/>
    <p:sldId id="446" r:id="rId10"/>
    <p:sldId id="447" r:id="rId11"/>
    <p:sldId id="448" r:id="rId12"/>
    <p:sldId id="449" r:id="rId13"/>
    <p:sldId id="450" r:id="rId14"/>
    <p:sldId id="452" r:id="rId15"/>
    <p:sldId id="453" r:id="rId16"/>
    <p:sldId id="454" r:id="rId17"/>
    <p:sldId id="455" r:id="rId18"/>
    <p:sldId id="456" r:id="rId19"/>
    <p:sldId id="397" r:id="rId20"/>
    <p:sldId id="529" r:id="rId21"/>
    <p:sldId id="461" r:id="rId22"/>
    <p:sldId id="463" r:id="rId23"/>
    <p:sldId id="464" r:id="rId24"/>
    <p:sldId id="465" r:id="rId25"/>
    <p:sldId id="466" r:id="rId26"/>
    <p:sldId id="468" r:id="rId27"/>
    <p:sldId id="469" r:id="rId28"/>
    <p:sldId id="471" r:id="rId29"/>
    <p:sldId id="472" r:id="rId30"/>
    <p:sldId id="473" r:id="rId31"/>
    <p:sldId id="474" r:id="rId32"/>
    <p:sldId id="475" r:id="rId33"/>
    <p:sldId id="476" r:id="rId34"/>
    <p:sldId id="479" r:id="rId35"/>
    <p:sldId id="480" r:id="rId36"/>
    <p:sldId id="488" r:id="rId37"/>
    <p:sldId id="489" r:id="rId38"/>
    <p:sldId id="481" r:id="rId39"/>
    <p:sldId id="490" r:id="rId40"/>
    <p:sldId id="491" r:id="rId41"/>
    <p:sldId id="485" r:id="rId42"/>
    <p:sldId id="482" r:id="rId43"/>
    <p:sldId id="496" r:id="rId44"/>
    <p:sldId id="494" r:id="rId45"/>
    <p:sldId id="495" r:id="rId46"/>
    <p:sldId id="483" r:id="rId47"/>
    <p:sldId id="498" r:id="rId48"/>
    <p:sldId id="499" r:id="rId49"/>
    <p:sldId id="500" r:id="rId50"/>
    <p:sldId id="501" r:id="rId51"/>
    <p:sldId id="484" r:id="rId52"/>
    <p:sldId id="502" r:id="rId53"/>
    <p:sldId id="503" r:id="rId54"/>
    <p:sldId id="462" r:id="rId55"/>
    <p:sldId id="506" r:id="rId56"/>
    <p:sldId id="507" r:id="rId57"/>
    <p:sldId id="509" r:id="rId58"/>
    <p:sldId id="508" r:id="rId59"/>
    <p:sldId id="504" r:id="rId60"/>
    <p:sldId id="510" r:id="rId61"/>
    <p:sldId id="511" r:id="rId62"/>
    <p:sldId id="512" r:id="rId63"/>
    <p:sldId id="513" r:id="rId64"/>
    <p:sldId id="514" r:id="rId65"/>
    <p:sldId id="458" r:id="rId66"/>
    <p:sldId id="515" r:id="rId67"/>
    <p:sldId id="426" r:id="rId68"/>
    <p:sldId id="519" r:id="rId69"/>
    <p:sldId id="526" r:id="rId70"/>
    <p:sldId id="518" r:id="rId71"/>
    <p:sldId id="528" r:id="rId72"/>
  </p:sldIdLst>
  <p:sldSz cx="9144000" cy="6858000" type="screen4x3"/>
  <p:notesSz cx="6858000" cy="9144000"/>
  <p:defaultTextStyle>
    <a:defPPr>
      <a:defRPr lang="zh-CN"/>
    </a:defPPr>
    <a:lvl1pPr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1pPr>
    <a:lvl2pPr marL="4572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2pPr>
    <a:lvl3pPr marL="9144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3pPr>
    <a:lvl4pPr marL="13716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4pPr>
    <a:lvl5pPr marL="18288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5pPr>
    <a:lvl6pPr marL="2286000" algn="l" defTabSz="914400" rtl="0" eaLnBrk="1" latinLnBrk="0" hangingPunct="1">
      <a:defRPr kumimoji="1" kern="1200">
        <a:solidFill>
          <a:schemeClr val="tx1"/>
        </a:solidFill>
        <a:latin typeface="Times New Roman" pitchFamily="18" charset="0"/>
        <a:ea typeface="幼圆" pitchFamily="49" charset="-122"/>
        <a:cs typeface="+mn-cs"/>
      </a:defRPr>
    </a:lvl6pPr>
    <a:lvl7pPr marL="2743200" algn="l" defTabSz="914400" rtl="0" eaLnBrk="1" latinLnBrk="0" hangingPunct="1">
      <a:defRPr kumimoji="1" kern="1200">
        <a:solidFill>
          <a:schemeClr val="tx1"/>
        </a:solidFill>
        <a:latin typeface="Times New Roman" pitchFamily="18" charset="0"/>
        <a:ea typeface="幼圆" pitchFamily="49" charset="-122"/>
        <a:cs typeface="+mn-cs"/>
      </a:defRPr>
    </a:lvl7pPr>
    <a:lvl8pPr marL="3200400" algn="l" defTabSz="914400" rtl="0" eaLnBrk="1" latinLnBrk="0" hangingPunct="1">
      <a:defRPr kumimoji="1" kern="1200">
        <a:solidFill>
          <a:schemeClr val="tx1"/>
        </a:solidFill>
        <a:latin typeface="Times New Roman" pitchFamily="18" charset="0"/>
        <a:ea typeface="幼圆" pitchFamily="49" charset="-122"/>
        <a:cs typeface="+mn-cs"/>
      </a:defRPr>
    </a:lvl8pPr>
    <a:lvl9pPr marL="3657600" algn="l" defTabSz="914400" rtl="0" eaLnBrk="1" latinLnBrk="0" hangingPunct="1">
      <a:defRPr kumimoji="1" kern="1200">
        <a:solidFill>
          <a:schemeClr val="tx1"/>
        </a:solidFill>
        <a:latin typeface="Times New Roman" pitchFamily="18" charset="0"/>
        <a:ea typeface="幼圆" pitchFamily="49" charset="-122"/>
        <a:cs typeface="+mn-cs"/>
      </a:defRPr>
    </a:lvl9pPr>
  </p:defaultTextStyle>
  <p:extLst>
    <p:ext uri="{521415D9-36F7-43E2-AB2F-B90AF26B5E84}">
      <p14:sectionLst xmlns:p14="http://schemas.microsoft.com/office/powerpoint/2010/main">
        <p14:section name="默认节" id="{B380D3B9-2F35-4DA8-9894-B35E1DEBF1AA}">
          <p14:sldIdLst>
            <p14:sldId id="257"/>
            <p14:sldId id="459"/>
            <p14:sldId id="392"/>
            <p14:sldId id="444"/>
            <p14:sldId id="446"/>
            <p14:sldId id="447"/>
            <p14:sldId id="448"/>
            <p14:sldId id="449"/>
            <p14:sldId id="450"/>
            <p14:sldId id="452"/>
            <p14:sldId id="453"/>
            <p14:sldId id="454"/>
            <p14:sldId id="455"/>
            <p14:sldId id="456"/>
            <p14:sldId id="397"/>
            <p14:sldId id="529"/>
            <p14:sldId id="461"/>
            <p14:sldId id="463"/>
            <p14:sldId id="464"/>
            <p14:sldId id="465"/>
            <p14:sldId id="466"/>
            <p14:sldId id="468"/>
            <p14:sldId id="469"/>
            <p14:sldId id="471"/>
            <p14:sldId id="472"/>
            <p14:sldId id="473"/>
            <p14:sldId id="474"/>
            <p14:sldId id="475"/>
            <p14:sldId id="476"/>
            <p14:sldId id="479"/>
            <p14:sldId id="480"/>
            <p14:sldId id="488"/>
            <p14:sldId id="489"/>
            <p14:sldId id="481"/>
            <p14:sldId id="490"/>
            <p14:sldId id="491"/>
            <p14:sldId id="485"/>
            <p14:sldId id="482"/>
            <p14:sldId id="496"/>
            <p14:sldId id="494"/>
            <p14:sldId id="495"/>
            <p14:sldId id="483"/>
            <p14:sldId id="498"/>
            <p14:sldId id="499"/>
            <p14:sldId id="500"/>
            <p14:sldId id="501"/>
            <p14:sldId id="484"/>
            <p14:sldId id="502"/>
            <p14:sldId id="503"/>
            <p14:sldId id="462"/>
            <p14:sldId id="506"/>
            <p14:sldId id="507"/>
            <p14:sldId id="509"/>
            <p14:sldId id="508"/>
            <p14:sldId id="504"/>
            <p14:sldId id="510"/>
            <p14:sldId id="511"/>
            <p14:sldId id="512"/>
            <p14:sldId id="513"/>
            <p14:sldId id="514"/>
            <p14:sldId id="458"/>
            <p14:sldId id="515"/>
            <p14:sldId id="426"/>
            <p14:sldId id="519"/>
            <p14:sldId id="526"/>
            <p14:sldId id="518"/>
          </p14:sldIdLst>
        </p14:section>
        <p14:section name="无标题节" id="{87EF66D1-A6B5-438D-B7A8-0A829D6459E6}">
          <p14:sldIdLst>
            <p14:sldId id="5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FFD757"/>
    <a:srgbClr val="FFCCFF"/>
    <a:srgbClr val="FFE593"/>
    <a:srgbClr val="FFECAF"/>
    <a:srgbClr val="BAE18F"/>
    <a:srgbClr val="9FDFFF"/>
    <a:srgbClr val="FF9797"/>
    <a:srgbClr val="FFC5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9731" autoAdjust="0"/>
  </p:normalViewPr>
  <p:slideViewPr>
    <p:cSldViewPr snapToGrid="0" snapToObjects="1">
      <p:cViewPr varScale="1">
        <p:scale>
          <a:sx n="68" d="100"/>
          <a:sy n="68" d="100"/>
        </p:scale>
        <p:origin x="130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AF9239B3-E907-4AA0-A238-496853A00075}" type="datetimeFigureOut">
              <a:rPr lang="zh-CN" altLang="en-US"/>
              <a:pPr>
                <a:defRPr/>
              </a:pPr>
              <a:t>2017/10/13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24BB7537-6264-44EB-A3B9-5BAF4DCB0F5E}" type="slidenum">
              <a:rPr lang="zh-CN" altLang="en-US"/>
              <a:pPr>
                <a:defRPr/>
              </a:pPr>
              <a:t>‹#›</a:t>
            </a:fld>
            <a:endParaRPr lang="zh-CN" altLang="en-US"/>
          </a:p>
        </p:txBody>
      </p:sp>
    </p:spTree>
    <p:extLst>
      <p:ext uri="{BB962C8B-B14F-4D97-AF65-F5344CB8AC3E}">
        <p14:creationId xmlns:p14="http://schemas.microsoft.com/office/powerpoint/2010/main" val="16247987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a:t>
            </a:fld>
            <a:endParaRPr lang="zh-CN" altLang="en-US"/>
          </a:p>
        </p:txBody>
      </p:sp>
    </p:spTree>
    <p:extLst>
      <p:ext uri="{BB962C8B-B14F-4D97-AF65-F5344CB8AC3E}">
        <p14:creationId xmlns:p14="http://schemas.microsoft.com/office/powerpoint/2010/main" val="147439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kumimoji="1" lang="zh-CN" altLang="zh-CN" sz="1200" kern="1200" dirty="0" smtClean="0">
                <a:solidFill>
                  <a:schemeClr val="tx1"/>
                </a:solidFill>
                <a:effectLst/>
                <a:latin typeface="+mn-lt"/>
                <a:ea typeface="+mn-ea"/>
                <a:cs typeface="宋体" charset="0"/>
              </a:rPr>
              <a:t>Bolt：在一个topology中接受数据然后执行处理的组件。Bolt可以执行过滤、函数操作、合并、写数据库等任何操作。Bolt是一个被动的角色，其接口中有个execute(Tuple input)函数</a:t>
            </a:r>
            <a:r>
              <a:rPr kumimoji="1" lang="zh-CN" altLang="en-US" sz="1200" kern="1200" dirty="0" smtClean="0">
                <a:solidFill>
                  <a:schemeClr val="tx1"/>
                </a:solidFill>
                <a:effectLst/>
                <a:latin typeface="+mn-lt"/>
                <a:ea typeface="+mn-ea"/>
                <a:cs typeface="宋体" charset="0"/>
              </a:rPr>
              <a:t>，</a:t>
            </a:r>
            <a:r>
              <a:rPr kumimoji="1" lang="zh-CN" altLang="zh-CN" sz="1200" kern="1200" dirty="0" smtClean="0">
                <a:solidFill>
                  <a:schemeClr val="tx1"/>
                </a:solidFill>
                <a:effectLst/>
                <a:latin typeface="+mn-lt"/>
                <a:ea typeface="+mn-ea"/>
                <a:cs typeface="宋体" charset="0"/>
              </a:rPr>
              <a:t>在接受到消息后会调用此函数，用户可以在其中执行自己想要的操作</a:t>
            </a:r>
            <a:r>
              <a:rPr kumimoji="1" lang="zh-CN" altLang="en-US" sz="1200" kern="1200" dirty="0" smtClean="0">
                <a:solidFill>
                  <a:schemeClr val="tx1"/>
                </a:solidFill>
                <a:effectLst/>
                <a:latin typeface="+mn-lt"/>
                <a:ea typeface="+mn-ea"/>
                <a:cs typeface="宋体" charset="0"/>
              </a:rPr>
              <a:t>。</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12</a:t>
            </a:fld>
            <a:endParaRPr lang="zh-CN" altLang="en-US">
              <a:solidFill>
                <a:prstClr val="black"/>
              </a:solidFill>
            </a:endParaRPr>
          </a:p>
        </p:txBody>
      </p:sp>
    </p:spTree>
    <p:extLst>
      <p:ext uri="{BB962C8B-B14F-4D97-AF65-F5344CB8AC3E}">
        <p14:creationId xmlns:p14="http://schemas.microsoft.com/office/powerpoint/2010/main" val="303164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13</a:t>
            </a:fld>
            <a:endParaRPr lang="zh-CN" altLang="en-US">
              <a:solidFill>
                <a:prstClr val="black"/>
              </a:solidFill>
            </a:endParaRPr>
          </a:p>
        </p:txBody>
      </p:sp>
    </p:spTree>
    <p:extLst>
      <p:ext uri="{BB962C8B-B14F-4D97-AF65-F5344CB8AC3E}">
        <p14:creationId xmlns:p14="http://schemas.microsoft.com/office/powerpoint/2010/main" val="300053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14</a:t>
            </a:fld>
            <a:endParaRPr lang="zh-CN" altLang="en-US">
              <a:solidFill>
                <a:prstClr val="black"/>
              </a:solidFill>
            </a:endParaRPr>
          </a:p>
        </p:txBody>
      </p:sp>
    </p:spTree>
    <p:extLst>
      <p:ext uri="{BB962C8B-B14F-4D97-AF65-F5344CB8AC3E}">
        <p14:creationId xmlns:p14="http://schemas.microsoft.com/office/powerpoint/2010/main" val="158295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Clojure</a:t>
            </a:r>
            <a:r>
              <a:rPr lang="zh-CN" altLang="en-US" dirty="0" smtClean="0"/>
              <a:t>编写核心逻辑，</a:t>
            </a:r>
            <a:r>
              <a:rPr lang="en-US" altLang="zh-CN" dirty="0" smtClean="0"/>
              <a:t>java</a:t>
            </a:r>
            <a:r>
              <a:rPr lang="zh-CN" altLang="en-US" dirty="0" smtClean="0"/>
              <a:t>可以实现</a:t>
            </a:r>
            <a:r>
              <a:rPr lang="en-US" altLang="zh-CN" dirty="0" smtClean="0"/>
              <a:t>spout</a:t>
            </a:r>
            <a:r>
              <a:rPr lang="zh-CN" altLang="en-US" dirty="0" smtClean="0"/>
              <a:t>和</a:t>
            </a:r>
            <a:r>
              <a:rPr lang="en-US" altLang="zh-CN" dirty="0" smtClean="0"/>
              <a:t>bolt</a:t>
            </a:r>
            <a:r>
              <a:rPr lang="zh-CN" altLang="en-US" dirty="0" smtClean="0"/>
              <a:t>。也可添加相关协议实现对新增语言的支持；</a:t>
            </a:r>
            <a:endParaRPr lang="en-US" altLang="zh-CN" dirty="0" smtClean="0"/>
          </a:p>
          <a:p>
            <a:r>
              <a:rPr lang="zh-CN" altLang="en-US" dirty="0" smtClean="0"/>
              <a:t>高效：通过</a:t>
            </a:r>
            <a:r>
              <a:rPr lang="en-US" altLang="zh-CN" dirty="0" err="1" smtClean="0"/>
              <a:t>zeromq</a:t>
            </a:r>
            <a:r>
              <a:rPr lang="zh-CN" altLang="en-US" dirty="0" smtClean="0"/>
              <a:t>作为其底层消息队列，保证了消息能够得到快速的计算。</a:t>
            </a:r>
            <a:endParaRPr lang="en-US" altLang="zh-CN" dirty="0" smtClean="0"/>
          </a:p>
          <a:p>
            <a:r>
              <a:rPr lang="zh-CN" altLang="en-US" dirty="0" smtClean="0"/>
              <a:t>支持本地模式：由于</a:t>
            </a:r>
            <a:r>
              <a:rPr lang="en-US" altLang="zh-CN" dirty="0" smtClean="0"/>
              <a:t>topology</a:t>
            </a:r>
            <a:r>
              <a:rPr lang="zh-CN" altLang="en-US" dirty="0" smtClean="0"/>
              <a:t>在本地运行，而不是在集群上分布式地被运行，方便开发和测试。</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15</a:t>
            </a:fld>
            <a:endParaRPr lang="zh-CN" altLang="en-US"/>
          </a:p>
        </p:txBody>
      </p:sp>
    </p:spTree>
    <p:extLst>
      <p:ext uri="{BB962C8B-B14F-4D97-AF65-F5344CB8AC3E}">
        <p14:creationId xmlns:p14="http://schemas.microsoft.com/office/powerpoint/2010/main" val="116758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17</a:t>
            </a:fld>
            <a:endParaRPr lang="zh-CN" altLang="en-US"/>
          </a:p>
        </p:txBody>
      </p:sp>
    </p:spTree>
    <p:extLst>
      <p:ext uri="{BB962C8B-B14F-4D97-AF65-F5344CB8AC3E}">
        <p14:creationId xmlns:p14="http://schemas.microsoft.com/office/powerpoint/2010/main" val="119224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zh-CN" altLang="zh-CN" sz="1200" dirty="0" smtClean="0"/>
              <a:t>容错过程存在一个可能出错的地方，那就是，如果生成的tuple id并不是完全各异的，acker可能会在消息单元完全处理完成之前就错误的计算为0。这个错误在理论上的确是存在的，但是在实际中其概率是极低极低的，完全可以忽略。</a:t>
            </a:r>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19</a:t>
            </a:fld>
            <a:endParaRPr lang="zh-CN" altLang="en-US"/>
          </a:p>
        </p:txBody>
      </p:sp>
    </p:spTree>
    <p:extLst>
      <p:ext uri="{BB962C8B-B14F-4D97-AF65-F5344CB8AC3E}">
        <p14:creationId xmlns:p14="http://schemas.microsoft.com/office/powerpoint/2010/main" val="1891064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如图，流式“单词统计”的例子，</a:t>
            </a:r>
            <a:r>
              <a:rPr lang="en-US" altLang="zh-CN" dirty="0" smtClean="0"/>
              <a:t>storm</a:t>
            </a:r>
            <a:r>
              <a:rPr lang="zh-CN" altLang="en-US" dirty="0" smtClean="0"/>
              <a:t>从数据源（</a:t>
            </a:r>
            <a:r>
              <a:rPr lang="en-US" altLang="zh-CN" dirty="0" smtClean="0"/>
              <a:t>kestrel</a:t>
            </a:r>
            <a:r>
              <a:rPr lang="zh-CN" altLang="en-US" dirty="0" smtClean="0"/>
              <a:t>队列）每次读取一个完整的英文句子，将这个句子分解为独立的单词，最后，实时输出每个单词及它出现的次数。一个消息（即一句英文）被</a:t>
            </a:r>
            <a:r>
              <a:rPr lang="en-US" altLang="zh-CN" dirty="0" smtClean="0"/>
              <a:t>spout</a:t>
            </a:r>
            <a:r>
              <a:rPr lang="zh-CN" altLang="en-US" dirty="0" smtClean="0"/>
              <a:t>从</a:t>
            </a:r>
            <a:r>
              <a:rPr lang="en-US" altLang="zh-CN" dirty="0" smtClean="0"/>
              <a:t>kestrel</a:t>
            </a:r>
            <a:r>
              <a:rPr lang="zh-CN" altLang="en-US" dirty="0" smtClean="0"/>
              <a:t>队列读取并被发送出来，可能会导致成百上千的</a:t>
            </a:r>
            <a:r>
              <a:rPr lang="en-US" altLang="zh-CN" dirty="0" smtClean="0"/>
              <a:t>tuple</a:t>
            </a:r>
            <a:r>
              <a:rPr lang="zh-CN" altLang="en-US" dirty="0" smtClean="0"/>
              <a:t>元组基于此源</a:t>
            </a:r>
            <a:r>
              <a:rPr lang="en-US" altLang="zh-CN" dirty="0" smtClean="0"/>
              <a:t>tuple</a:t>
            </a:r>
            <a:r>
              <a:rPr lang="zh-CN" altLang="en-US" dirty="0" smtClean="0"/>
              <a:t>而创建，由此构成一个树状结构，称之为</a:t>
            </a:r>
            <a:r>
              <a:rPr lang="en-US" altLang="zh-CN" dirty="0" smtClean="0"/>
              <a:t>tuple tree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23</a:t>
            </a:fld>
            <a:endParaRPr lang="zh-CN" altLang="en-US"/>
          </a:p>
        </p:txBody>
      </p:sp>
    </p:spTree>
    <p:extLst>
      <p:ext uri="{BB962C8B-B14F-4D97-AF65-F5344CB8AC3E}">
        <p14:creationId xmlns:p14="http://schemas.microsoft.com/office/powerpoint/2010/main" val="55539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24</a:t>
            </a:fld>
            <a:endParaRPr lang="zh-CN" altLang="en-US"/>
          </a:p>
        </p:txBody>
      </p:sp>
    </p:spTree>
    <p:extLst>
      <p:ext uri="{BB962C8B-B14F-4D97-AF65-F5344CB8AC3E}">
        <p14:creationId xmlns:p14="http://schemas.microsoft.com/office/powerpoint/2010/main" val="106623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25</a:t>
            </a:fld>
            <a:endParaRPr lang="zh-CN" altLang="en-US"/>
          </a:p>
        </p:txBody>
      </p:sp>
    </p:spTree>
    <p:extLst>
      <p:ext uri="{BB962C8B-B14F-4D97-AF65-F5344CB8AC3E}">
        <p14:creationId xmlns:p14="http://schemas.microsoft.com/office/powerpoint/2010/main" val="416117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26</a:t>
            </a:fld>
            <a:endParaRPr lang="zh-CN" altLang="en-US"/>
          </a:p>
        </p:txBody>
      </p:sp>
    </p:spTree>
    <p:extLst>
      <p:ext uri="{BB962C8B-B14F-4D97-AF65-F5344CB8AC3E}">
        <p14:creationId xmlns:p14="http://schemas.microsoft.com/office/powerpoint/2010/main" val="180119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处理延迟</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4</a:t>
            </a:fld>
            <a:endParaRPr lang="zh-CN" altLang="en-US"/>
          </a:p>
        </p:txBody>
      </p:sp>
    </p:spTree>
    <p:extLst>
      <p:ext uri="{BB962C8B-B14F-4D97-AF65-F5344CB8AC3E}">
        <p14:creationId xmlns:p14="http://schemas.microsoft.com/office/powerpoint/2010/main" val="2914650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27</a:t>
            </a:fld>
            <a:endParaRPr lang="zh-CN" altLang="en-US"/>
          </a:p>
        </p:txBody>
      </p:sp>
    </p:spTree>
    <p:extLst>
      <p:ext uri="{BB962C8B-B14F-4D97-AF65-F5344CB8AC3E}">
        <p14:creationId xmlns:p14="http://schemas.microsoft.com/office/powerpoint/2010/main" val="1011570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28</a:t>
            </a:fld>
            <a:endParaRPr lang="zh-CN" altLang="en-US"/>
          </a:p>
        </p:txBody>
      </p:sp>
    </p:spTree>
    <p:extLst>
      <p:ext uri="{BB962C8B-B14F-4D97-AF65-F5344CB8AC3E}">
        <p14:creationId xmlns:p14="http://schemas.microsoft.com/office/powerpoint/2010/main" val="175175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29</a:t>
            </a:fld>
            <a:endParaRPr lang="zh-CN" altLang="en-US"/>
          </a:p>
        </p:txBody>
      </p:sp>
    </p:spTree>
    <p:extLst>
      <p:ext uri="{BB962C8B-B14F-4D97-AF65-F5344CB8AC3E}">
        <p14:creationId xmlns:p14="http://schemas.microsoft.com/office/powerpoint/2010/main" val="2309794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30</a:t>
            </a:fld>
            <a:endParaRPr lang="zh-CN" altLang="en-US">
              <a:solidFill>
                <a:prstClr val="black"/>
              </a:solidFill>
            </a:endParaRPr>
          </a:p>
        </p:txBody>
      </p:sp>
    </p:spTree>
    <p:extLst>
      <p:ext uri="{BB962C8B-B14F-4D97-AF65-F5344CB8AC3E}">
        <p14:creationId xmlns:p14="http://schemas.microsoft.com/office/powerpoint/2010/main" val="3132373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mn-lt"/>
                <a:ea typeface="+mn-ea"/>
                <a:cs typeface="宋体" charset="0"/>
              </a:rPr>
              <a:t>Kestrel</a:t>
            </a:r>
            <a:r>
              <a:rPr kumimoji="1" lang="zh-CN" altLang="en-US" sz="1200" b="0" i="0" kern="1200" dirty="0" smtClean="0">
                <a:solidFill>
                  <a:schemeClr val="tx1"/>
                </a:solidFill>
                <a:effectLst/>
                <a:latin typeface="+mn-lt"/>
                <a:ea typeface="+mn-ea"/>
                <a:cs typeface="宋体" charset="0"/>
              </a:rPr>
              <a:t>是一个</a:t>
            </a:r>
            <a:r>
              <a:rPr kumimoji="1" lang="en-US" altLang="zh-CN" sz="1200" b="0" i="0" kern="1200" dirty="0" err="1" smtClean="0">
                <a:solidFill>
                  <a:schemeClr val="tx1"/>
                </a:solidFill>
                <a:effectLst/>
                <a:latin typeface="+mn-lt"/>
                <a:ea typeface="+mn-ea"/>
                <a:cs typeface="宋体" charset="0"/>
              </a:rPr>
              <a:t>scala</a:t>
            </a:r>
            <a:r>
              <a:rPr kumimoji="1" lang="zh-CN" altLang="en-US" sz="1200" b="0" i="0" kern="1200" dirty="0" smtClean="0">
                <a:solidFill>
                  <a:schemeClr val="tx1"/>
                </a:solidFill>
                <a:effectLst/>
                <a:latin typeface="+mn-lt"/>
                <a:ea typeface="+mn-ea"/>
                <a:cs typeface="宋体" charset="0"/>
              </a:rPr>
              <a:t>写的</a:t>
            </a:r>
            <a:r>
              <a:rPr kumimoji="1" lang="en-US" altLang="zh-CN" sz="1200" b="0" i="0" kern="1200" dirty="0" smtClean="0">
                <a:solidFill>
                  <a:schemeClr val="tx1"/>
                </a:solidFill>
                <a:effectLst/>
                <a:latin typeface="+mn-lt"/>
                <a:ea typeface="+mn-ea"/>
                <a:cs typeface="宋体" charset="0"/>
              </a:rPr>
              <a:t>twitter</a:t>
            </a:r>
            <a:r>
              <a:rPr kumimoji="1" lang="zh-CN" altLang="en-US" sz="1200" b="0" i="0" kern="1200" dirty="0" smtClean="0">
                <a:solidFill>
                  <a:schemeClr val="tx1"/>
                </a:solidFill>
                <a:effectLst/>
                <a:latin typeface="+mn-lt"/>
                <a:ea typeface="+mn-ea"/>
                <a:cs typeface="宋体" charset="0"/>
              </a:rPr>
              <a:t>开源的消息中间件</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特点是高性能、小巧</a:t>
            </a:r>
            <a:r>
              <a:rPr kumimoji="1" lang="en-US" altLang="zh-CN" sz="1200" b="0" i="0" kern="1200" dirty="0" smtClean="0">
                <a:solidFill>
                  <a:schemeClr val="tx1"/>
                </a:solidFill>
                <a:effectLst/>
                <a:latin typeface="+mn-lt"/>
                <a:ea typeface="+mn-ea"/>
                <a:cs typeface="宋体" charset="0"/>
              </a:rPr>
              <a:t>(2K</a:t>
            </a:r>
            <a:r>
              <a:rPr kumimoji="1" lang="zh-CN" altLang="en-US" sz="1200" b="0" i="0" kern="1200" dirty="0" smtClean="0">
                <a:solidFill>
                  <a:schemeClr val="tx1"/>
                </a:solidFill>
                <a:effectLst/>
                <a:latin typeface="+mn-lt"/>
                <a:ea typeface="+mn-ea"/>
                <a:cs typeface="宋体" charset="0"/>
              </a:rPr>
              <a:t>行代码</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、持久存储</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记录日志到</a:t>
            </a:r>
            <a:r>
              <a:rPr kumimoji="1" lang="en-US" altLang="zh-CN" sz="1200" b="0" i="0" kern="1200" dirty="0" smtClean="0">
                <a:solidFill>
                  <a:schemeClr val="tx1"/>
                </a:solidFill>
                <a:effectLst/>
                <a:latin typeface="+mn-lt"/>
                <a:ea typeface="+mn-ea"/>
                <a:cs typeface="宋体" charset="0"/>
              </a:rPr>
              <a:t>journal)</a:t>
            </a:r>
            <a:r>
              <a:rPr kumimoji="1" lang="zh-CN" altLang="en-US" sz="1200" b="0" i="0" kern="1200" dirty="0" smtClean="0">
                <a:solidFill>
                  <a:schemeClr val="tx1"/>
                </a:solidFill>
                <a:effectLst/>
                <a:latin typeface="+mn-lt"/>
                <a:ea typeface="+mn-ea"/>
                <a:cs typeface="宋体" charset="0"/>
              </a:rPr>
              <a:t>并且可靠</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支持可靠获取</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a:t>
            </a:r>
            <a:endParaRPr kumimoji="1" lang="en-US" altLang="zh-CN" sz="1200" b="0" i="0" kern="1200" dirty="0" smtClean="0">
              <a:solidFill>
                <a:schemeClr val="tx1"/>
              </a:solidFill>
              <a:effectLst/>
              <a:latin typeface="+mn-lt"/>
              <a:ea typeface="+mn-ea"/>
              <a:cs typeface="宋体" charset="0"/>
            </a:endParaRPr>
          </a:p>
          <a:p>
            <a:endParaRPr kumimoji="1" lang="en-US" altLang="zh-CN" sz="1200" b="0" i="0" kern="1200" dirty="0" smtClean="0">
              <a:solidFill>
                <a:schemeClr val="tx1"/>
              </a:solidFill>
              <a:effectLst/>
              <a:latin typeface="+mn-lt"/>
              <a:ea typeface="+mn-ea"/>
            </a:endParaRPr>
          </a:p>
          <a:p>
            <a:r>
              <a:rPr kumimoji="1" lang="zh-CN" altLang="en-US" sz="1200" b="0" i="0" kern="1200" dirty="0" smtClean="0">
                <a:solidFill>
                  <a:schemeClr val="tx1"/>
                </a:solidFill>
                <a:effectLst/>
                <a:latin typeface="+mn-lt"/>
                <a:ea typeface="+mn-ea"/>
                <a:cs typeface="宋体" charset="0"/>
              </a:rPr>
              <a:t>通常</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会从外部数据源（队列、数据库等）读取数据，然后封装成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形式，之后发送到</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中。</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是一个主动的角色，在接口内部有个</a:t>
            </a:r>
            <a:r>
              <a:rPr kumimoji="1" lang="en-US" altLang="zh-CN" sz="1200" b="0" i="0" kern="1200" dirty="0" smtClean="0">
                <a:solidFill>
                  <a:schemeClr val="tx1"/>
                </a:solidFill>
                <a:effectLst/>
                <a:latin typeface="+mn-lt"/>
                <a:ea typeface="+mn-ea"/>
                <a:cs typeface="宋体" charset="0"/>
              </a:rPr>
              <a:t>nextTuple</a:t>
            </a:r>
            <a:r>
              <a:rPr kumimoji="1" lang="zh-CN" altLang="en-US" sz="1200" b="0" i="0" kern="1200" dirty="0" smtClean="0">
                <a:solidFill>
                  <a:schemeClr val="tx1"/>
                </a:solidFill>
                <a:effectLst/>
                <a:latin typeface="+mn-lt"/>
                <a:ea typeface="+mn-ea"/>
                <a:cs typeface="宋体" charset="0"/>
              </a:rPr>
              <a:t>函数，</a:t>
            </a:r>
            <a:r>
              <a:rPr kumimoji="1" lang="en-US" altLang="zh-CN" sz="1200" b="0" i="0" kern="1200" dirty="0" smtClean="0">
                <a:solidFill>
                  <a:schemeClr val="tx1"/>
                </a:solidFill>
                <a:effectLst/>
                <a:latin typeface="+mn-lt"/>
                <a:ea typeface="+mn-ea"/>
                <a:cs typeface="宋体" charset="0"/>
              </a:rPr>
              <a:t>Storm</a:t>
            </a:r>
            <a:r>
              <a:rPr kumimoji="1" lang="zh-CN" altLang="en-US" sz="1200" b="0" i="0" kern="1200" dirty="0" smtClean="0">
                <a:solidFill>
                  <a:schemeClr val="tx1"/>
                </a:solidFill>
                <a:effectLst/>
                <a:latin typeface="+mn-lt"/>
                <a:ea typeface="+mn-ea"/>
                <a:cs typeface="宋体" charset="0"/>
              </a:rPr>
              <a:t>框架会不停的调用该函数。</a:t>
            </a:r>
            <a:endParaRPr kumimoji="1" lang="en-US" altLang="zh-CN" sz="1200" b="0" i="0" kern="1200" dirty="0" smtClean="0">
              <a:solidFill>
                <a:schemeClr val="tx1"/>
              </a:solidFill>
              <a:effectLst/>
              <a:latin typeface="+mn-lt"/>
              <a:ea typeface="+mn-ea"/>
              <a:cs typeface="宋体" charset="0"/>
            </a:endParaRPr>
          </a:p>
          <a:p>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处理输入的</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，并产生新的输出</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可以执行过滤、函数操作、</a:t>
            </a:r>
            <a:r>
              <a:rPr kumimoji="1" lang="en-US" altLang="zh-CN" sz="1200" b="0" i="0" kern="1200" dirty="0" smtClean="0">
                <a:solidFill>
                  <a:schemeClr val="tx1"/>
                </a:solidFill>
                <a:effectLst/>
                <a:latin typeface="+mn-lt"/>
                <a:ea typeface="+mn-ea"/>
                <a:cs typeface="宋体" charset="0"/>
              </a:rPr>
              <a:t>Join</a:t>
            </a:r>
            <a:r>
              <a:rPr kumimoji="1" lang="zh-CN" altLang="en-US" sz="1200" b="0" i="0" kern="1200" dirty="0" smtClean="0">
                <a:solidFill>
                  <a:schemeClr val="tx1"/>
                </a:solidFill>
                <a:effectLst/>
                <a:latin typeface="+mn-lt"/>
                <a:ea typeface="+mn-ea"/>
                <a:cs typeface="宋体" charset="0"/>
              </a:rPr>
              <a:t>、操作数据库等任何操作。</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是一个被动的角色，其接口中有一个</a:t>
            </a:r>
            <a:r>
              <a:rPr kumimoji="1" lang="en-US" altLang="zh-CN" sz="1200" b="0" i="0" kern="1200" dirty="0" smtClean="0">
                <a:solidFill>
                  <a:schemeClr val="tx1"/>
                </a:solidFill>
                <a:effectLst/>
                <a:latin typeface="+mn-lt"/>
                <a:ea typeface="+mn-ea"/>
                <a:cs typeface="宋体" charset="0"/>
              </a:rPr>
              <a:t>execute(Tuple input)</a:t>
            </a:r>
            <a:r>
              <a:rPr kumimoji="1" lang="zh-CN" altLang="en-US" sz="1200" b="0" i="0" kern="1200" dirty="0" smtClean="0">
                <a:solidFill>
                  <a:schemeClr val="tx1"/>
                </a:solidFill>
                <a:effectLst/>
                <a:latin typeface="+mn-lt"/>
                <a:ea typeface="+mn-ea"/>
                <a:cs typeface="宋体" charset="0"/>
              </a:rPr>
              <a:t>方法，在接收到消息之后会调用此函数，用户可以在此方法中执行自己的处理逻辑。</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31</a:t>
            </a:fld>
            <a:endParaRPr lang="zh-CN" altLang="en-US">
              <a:solidFill>
                <a:prstClr val="black"/>
              </a:solidFill>
            </a:endParaRPr>
          </a:p>
        </p:txBody>
      </p:sp>
    </p:spTree>
    <p:extLst>
      <p:ext uri="{BB962C8B-B14F-4D97-AF65-F5344CB8AC3E}">
        <p14:creationId xmlns:p14="http://schemas.microsoft.com/office/powerpoint/2010/main" val="220318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32</a:t>
            </a:fld>
            <a:endParaRPr lang="zh-CN" altLang="en-US">
              <a:solidFill>
                <a:prstClr val="black"/>
              </a:solidFill>
            </a:endParaRPr>
          </a:p>
        </p:txBody>
      </p:sp>
    </p:spTree>
    <p:extLst>
      <p:ext uri="{BB962C8B-B14F-4D97-AF65-F5344CB8AC3E}">
        <p14:creationId xmlns:p14="http://schemas.microsoft.com/office/powerpoint/2010/main" val="1072642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33</a:t>
            </a:fld>
            <a:endParaRPr lang="zh-CN" altLang="en-US">
              <a:solidFill>
                <a:prstClr val="black"/>
              </a:solidFill>
            </a:endParaRPr>
          </a:p>
        </p:txBody>
      </p:sp>
    </p:spTree>
    <p:extLst>
      <p:ext uri="{BB962C8B-B14F-4D97-AF65-F5344CB8AC3E}">
        <p14:creationId xmlns:p14="http://schemas.microsoft.com/office/powerpoint/2010/main" val="947881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mn-lt"/>
                <a:ea typeface="+mn-ea"/>
                <a:cs typeface="宋体" charset="0"/>
              </a:rPr>
              <a:t>Thrift</a:t>
            </a:r>
            <a:r>
              <a:rPr kumimoji="1" lang="zh-CN" altLang="en-US" sz="1200" b="0" i="0" kern="1200" dirty="0" smtClean="0">
                <a:solidFill>
                  <a:schemeClr val="tx1"/>
                </a:solidFill>
                <a:effectLst/>
                <a:latin typeface="+mn-lt"/>
                <a:ea typeface="+mn-ea"/>
                <a:cs typeface="宋体" charset="0"/>
              </a:rPr>
              <a:t>由 </a:t>
            </a:r>
            <a:r>
              <a:rPr kumimoji="1" lang="en-US" altLang="zh-CN" sz="1200" b="0" i="0" kern="1200" dirty="0" smtClean="0">
                <a:solidFill>
                  <a:schemeClr val="tx1"/>
                </a:solidFill>
                <a:effectLst/>
                <a:latin typeface="+mn-lt"/>
                <a:ea typeface="+mn-ea"/>
                <a:cs typeface="宋体" charset="0"/>
              </a:rPr>
              <a:t>Facebook </a:t>
            </a:r>
            <a:r>
              <a:rPr kumimoji="1" lang="zh-CN" altLang="en-US" sz="1200" b="0" i="0" kern="1200" dirty="0" smtClean="0">
                <a:solidFill>
                  <a:schemeClr val="tx1"/>
                </a:solidFill>
                <a:effectLst/>
                <a:latin typeface="+mn-lt"/>
                <a:ea typeface="+mn-ea"/>
                <a:cs typeface="宋体" charset="0"/>
              </a:rPr>
              <a:t>开发的</a:t>
            </a:r>
            <a:r>
              <a:rPr kumimoji="1" lang="en-US" altLang="zh-CN" sz="1200" b="0" i="0" kern="1200" dirty="0" smtClean="0">
                <a:solidFill>
                  <a:schemeClr val="tx1"/>
                </a:solidFill>
                <a:effectLst/>
                <a:latin typeface="+mn-lt"/>
                <a:ea typeface="+mn-ea"/>
                <a:cs typeface="宋体" charset="0"/>
              </a:rPr>
              <a:t>RPC</a:t>
            </a:r>
            <a:r>
              <a:rPr kumimoji="1" lang="zh-CN" altLang="en-US" sz="1200" b="0" i="0" kern="1200" dirty="0" smtClean="0">
                <a:solidFill>
                  <a:schemeClr val="tx1"/>
                </a:solidFill>
                <a:effectLst/>
                <a:latin typeface="+mn-lt"/>
                <a:ea typeface="+mn-ea"/>
                <a:cs typeface="宋体" charset="0"/>
              </a:rPr>
              <a:t>软件框架 ，它采用</a:t>
            </a:r>
            <a:r>
              <a:rPr kumimoji="1" lang="en-US" altLang="zh-CN" sz="1200" b="0" i="0" kern="1200" dirty="0" smtClean="0">
                <a:solidFill>
                  <a:schemeClr val="tx1"/>
                </a:solidFill>
                <a:effectLst/>
                <a:latin typeface="+mn-lt"/>
                <a:ea typeface="+mn-ea"/>
                <a:cs typeface="宋体" charset="0"/>
              </a:rPr>
              <a:t>IDL</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interface definition language</a:t>
            </a:r>
            <a:r>
              <a:rPr kumimoji="1" lang="zh-CN" altLang="en-US" sz="1200" b="0" i="0" kern="1200" dirty="0" smtClean="0">
                <a:solidFill>
                  <a:schemeClr val="tx1"/>
                </a:solidFill>
                <a:effectLst/>
                <a:latin typeface="+mn-lt"/>
                <a:ea typeface="+mn-ea"/>
                <a:cs typeface="宋体" charset="0"/>
              </a:rPr>
              <a:t>）接口描述语言定义并创建服务，支持可扩展的跨语言服务开发，所包含的代码生成引擎可以在多种语言中，如 </a:t>
            </a:r>
            <a:r>
              <a:rPr kumimoji="1" lang="en-US" altLang="zh-CN" sz="1200" b="0" i="0" kern="1200" dirty="0" smtClean="0">
                <a:solidFill>
                  <a:schemeClr val="tx1"/>
                </a:solidFill>
                <a:effectLst/>
                <a:latin typeface="+mn-lt"/>
                <a:ea typeface="+mn-ea"/>
                <a:cs typeface="宋体" charset="0"/>
              </a:rPr>
              <a:t>C++, Java, Python, PHP, Ruby, </a:t>
            </a:r>
            <a:r>
              <a:rPr kumimoji="1" lang="en-US" altLang="zh-CN" sz="1200" b="0" i="0" kern="1200" dirty="0" err="1" smtClean="0">
                <a:solidFill>
                  <a:schemeClr val="tx1"/>
                </a:solidFill>
                <a:effectLst/>
                <a:latin typeface="+mn-lt"/>
                <a:ea typeface="+mn-ea"/>
                <a:cs typeface="宋体" charset="0"/>
              </a:rPr>
              <a:t>Erlang</a:t>
            </a:r>
            <a:r>
              <a:rPr kumimoji="1" lang="en-US" altLang="zh-CN" sz="1200" b="0" i="0" kern="1200" dirty="0" smtClean="0">
                <a:solidFill>
                  <a:schemeClr val="tx1"/>
                </a:solidFill>
                <a:effectLst/>
                <a:latin typeface="+mn-lt"/>
                <a:ea typeface="+mn-ea"/>
                <a:cs typeface="宋体" charset="0"/>
              </a:rPr>
              <a:t>, Perl, Haskell, C#, Cocoa, Smalltalk </a:t>
            </a:r>
            <a:r>
              <a:rPr kumimoji="1" lang="zh-CN" altLang="en-US" sz="1200" b="0" i="0" kern="1200" dirty="0" smtClean="0">
                <a:solidFill>
                  <a:schemeClr val="tx1"/>
                </a:solidFill>
                <a:effectLst/>
                <a:latin typeface="+mn-lt"/>
                <a:ea typeface="+mn-ea"/>
                <a:cs typeface="宋体" charset="0"/>
              </a:rPr>
              <a:t>等创建高效的、无缝的服务，其传输数据采用二进制格式，相对 </a:t>
            </a:r>
            <a:r>
              <a:rPr kumimoji="1" lang="en-US" altLang="zh-CN" sz="1200" b="0" i="0" kern="1200" dirty="0" smtClean="0">
                <a:solidFill>
                  <a:schemeClr val="tx1"/>
                </a:solidFill>
                <a:effectLst/>
                <a:latin typeface="+mn-lt"/>
                <a:ea typeface="+mn-ea"/>
                <a:cs typeface="宋体" charset="0"/>
              </a:rPr>
              <a:t>XML </a:t>
            </a:r>
            <a:r>
              <a:rPr kumimoji="1" lang="zh-CN" altLang="en-US" sz="1200" b="0" i="0" kern="1200" dirty="0" smtClean="0">
                <a:solidFill>
                  <a:schemeClr val="tx1"/>
                </a:solidFill>
                <a:effectLst/>
                <a:latin typeface="+mn-lt"/>
                <a:ea typeface="+mn-ea"/>
                <a:cs typeface="宋体" charset="0"/>
              </a:rPr>
              <a:t>和 </a:t>
            </a:r>
            <a:r>
              <a:rPr kumimoji="1" lang="en-US" altLang="zh-CN" sz="1200" b="0" i="0" kern="1200" dirty="0" smtClean="0">
                <a:solidFill>
                  <a:schemeClr val="tx1"/>
                </a:solidFill>
                <a:effectLst/>
                <a:latin typeface="+mn-lt"/>
                <a:ea typeface="+mn-ea"/>
                <a:cs typeface="宋体" charset="0"/>
              </a:rPr>
              <a:t>JSON(JavaScript Object Notation) </a:t>
            </a:r>
            <a:r>
              <a:rPr kumimoji="1" lang="zh-CN" altLang="en-US" sz="1200" b="0" i="0" kern="1200" dirty="0" smtClean="0">
                <a:solidFill>
                  <a:schemeClr val="tx1"/>
                </a:solidFill>
                <a:effectLst/>
                <a:latin typeface="+mn-lt"/>
                <a:ea typeface="+mn-ea"/>
                <a:cs typeface="宋体" charset="0"/>
              </a:rPr>
              <a:t>体积更小，对于高并发、大数据量和多语言的环境更有优势。</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34</a:t>
            </a:fld>
            <a:endParaRPr lang="zh-CN" altLang="en-US">
              <a:solidFill>
                <a:prstClr val="black"/>
              </a:solidFill>
            </a:endParaRPr>
          </a:p>
        </p:txBody>
      </p:sp>
    </p:spTree>
    <p:extLst>
      <p:ext uri="{BB962C8B-B14F-4D97-AF65-F5344CB8AC3E}">
        <p14:creationId xmlns:p14="http://schemas.microsoft.com/office/powerpoint/2010/main" val="387182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35</a:t>
            </a:fld>
            <a:endParaRPr lang="zh-CN" altLang="en-US">
              <a:solidFill>
                <a:prstClr val="black"/>
              </a:solidFill>
            </a:endParaRPr>
          </a:p>
        </p:txBody>
      </p:sp>
    </p:spTree>
    <p:extLst>
      <p:ext uri="{BB962C8B-B14F-4D97-AF65-F5344CB8AC3E}">
        <p14:creationId xmlns:p14="http://schemas.microsoft.com/office/powerpoint/2010/main" val="1492075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分组策略随机分组（</a:t>
            </a:r>
            <a:r>
              <a:rPr lang="en-US" altLang="zh-CN" dirty="0" smtClean="0"/>
              <a:t>shuffle grouping</a:t>
            </a:r>
            <a:r>
              <a:rPr lang="zh-CN" altLang="en-US" dirty="0" smtClean="0"/>
              <a:t>），即</a:t>
            </a:r>
            <a:r>
              <a:rPr lang="en-US" altLang="zh-CN" dirty="0" smtClean="0"/>
              <a:t>spout</a:t>
            </a:r>
            <a:r>
              <a:rPr lang="zh-CN" altLang="en-US" dirty="0" smtClean="0"/>
              <a:t>的多个实例会随机发</a:t>
            </a:r>
            <a:r>
              <a:rPr lang="en-US" altLang="zh-CN" dirty="0" smtClean="0"/>
              <a:t>tuple</a:t>
            </a:r>
            <a:r>
              <a:rPr lang="zh-CN" altLang="en-US" dirty="0" smtClean="0"/>
              <a:t>到</a:t>
            </a:r>
            <a:r>
              <a:rPr lang="en-US" altLang="zh-CN" dirty="0" smtClean="0"/>
              <a:t>split</a:t>
            </a:r>
            <a:r>
              <a:rPr lang="zh-CN" altLang="en-US" dirty="0" smtClean="0"/>
              <a:t>的各个实例上；</a:t>
            </a:r>
            <a:endParaRPr lang="en-US" altLang="zh-CN" dirty="0" smtClean="0"/>
          </a:p>
          <a:p>
            <a:r>
              <a:rPr lang="zh-CN" altLang="en-US" dirty="0" smtClean="0"/>
              <a:t>分组策略与分组（</a:t>
            </a:r>
            <a:r>
              <a:rPr lang="en-US" altLang="zh-CN" dirty="0" smtClean="0"/>
              <a:t>fields grouping</a:t>
            </a:r>
            <a:r>
              <a:rPr lang="zh-CN" altLang="en-US" dirty="0" smtClean="0"/>
              <a:t>），即</a:t>
            </a:r>
            <a:r>
              <a:rPr lang="en-US" altLang="zh-CN" dirty="0" smtClean="0"/>
              <a:t>split</a:t>
            </a:r>
            <a:r>
              <a:rPr lang="zh-CN" altLang="en-US" dirty="0" smtClean="0"/>
              <a:t>的各个实例会安装</a:t>
            </a:r>
            <a:r>
              <a:rPr lang="en-US" altLang="zh-CN" dirty="0" smtClean="0"/>
              <a:t>tuple</a:t>
            </a:r>
            <a:r>
              <a:rPr lang="zh-CN" altLang="en-US" dirty="0" smtClean="0"/>
              <a:t>的</a:t>
            </a:r>
            <a:r>
              <a:rPr lang="en-US" altLang="zh-CN" dirty="0" smtClean="0"/>
              <a:t>word</a:t>
            </a:r>
            <a:r>
              <a:rPr lang="zh-CN" altLang="en-US" dirty="0" smtClean="0"/>
              <a:t>列所对应的值决定将</a:t>
            </a:r>
            <a:r>
              <a:rPr lang="en-US" altLang="zh-CN" dirty="0" smtClean="0"/>
              <a:t>tuple</a:t>
            </a:r>
            <a:r>
              <a:rPr lang="zh-CN" altLang="en-US" dirty="0" smtClean="0"/>
              <a:t>发送到</a:t>
            </a:r>
            <a:r>
              <a:rPr lang="en-US" altLang="zh-CN" dirty="0" smtClean="0"/>
              <a:t>count</a:t>
            </a:r>
            <a:r>
              <a:rPr lang="zh-CN" altLang="en-US" dirty="0" smtClean="0"/>
              <a:t>的哪个实例中。所有</a:t>
            </a:r>
            <a:r>
              <a:rPr lang="en-US" altLang="zh-CN" dirty="0" smtClean="0"/>
              <a:t>word</a:t>
            </a:r>
            <a:r>
              <a:rPr lang="zh-CN" altLang="en-US" dirty="0" smtClean="0"/>
              <a:t>列值相同的消息会被发到同一个</a:t>
            </a:r>
            <a:r>
              <a:rPr lang="en-US" altLang="zh-CN" dirty="0" smtClean="0"/>
              <a:t>count</a:t>
            </a:r>
            <a:r>
              <a:rPr lang="zh-CN" altLang="en-US" dirty="0" smtClean="0"/>
              <a:t>节点中处理。</a:t>
            </a:r>
            <a:endParaRPr lang="en-US" altLang="zh-CN" dirty="0" smtClean="0"/>
          </a:p>
          <a:p>
            <a:endParaRPr lang="en-US" altLang="zh-CN" dirty="0" smtClean="0"/>
          </a:p>
          <a:p>
            <a:r>
              <a:rPr lang="en-US" altLang="zh-CN" dirty="0" err="1" smtClean="0"/>
              <a:t>Config</a:t>
            </a:r>
            <a:r>
              <a:rPr lang="zh-CN" altLang="en-US" dirty="0" smtClean="0"/>
              <a:t>设置该</a:t>
            </a:r>
            <a:r>
              <a:rPr lang="en-US" altLang="zh-CN" dirty="0" smtClean="0"/>
              <a:t>topology</a:t>
            </a:r>
            <a:r>
              <a:rPr lang="zh-CN" altLang="en-US" dirty="0" smtClean="0"/>
              <a:t>所用的配置信息，这里仅设置了调试模式为真，这样系统会打印所用发送及接收的消息。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36</a:t>
            </a:fld>
            <a:endParaRPr lang="zh-CN" altLang="en-US">
              <a:solidFill>
                <a:prstClr val="black"/>
              </a:solidFill>
            </a:endParaRPr>
          </a:p>
        </p:txBody>
      </p:sp>
    </p:spTree>
    <p:extLst>
      <p:ext uri="{BB962C8B-B14F-4D97-AF65-F5344CB8AC3E}">
        <p14:creationId xmlns:p14="http://schemas.microsoft.com/office/powerpoint/2010/main" val="247620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主从式系统架构，一个主节点（控制节点）和多个从节点（工作节点），主节点上运行着一个叫</a:t>
            </a:r>
            <a:r>
              <a:rPr lang="en-US" altLang="zh-CN" dirty="0" smtClean="0"/>
              <a:t>nimbus</a:t>
            </a:r>
            <a:r>
              <a:rPr lang="zh-CN" altLang="en-US" dirty="0" smtClean="0"/>
              <a:t>的后台进程，类似于</a:t>
            </a:r>
            <a:r>
              <a:rPr lang="en-US" altLang="zh-CN" dirty="0" smtClean="0"/>
              <a:t>hadoop</a:t>
            </a:r>
            <a:r>
              <a:rPr lang="zh-CN" altLang="en-US" dirty="0" smtClean="0"/>
              <a:t>中的</a:t>
            </a:r>
            <a:r>
              <a:rPr lang="en-US" altLang="zh-CN" dirty="0" err="1" smtClean="0"/>
              <a:t>JobTracker</a:t>
            </a:r>
            <a:r>
              <a:rPr lang="zh-CN" altLang="en-US" dirty="0" smtClean="0"/>
              <a:t>，负责在集群里资源分配和任务调度；</a:t>
            </a:r>
            <a:endParaRPr lang="en-US" altLang="zh-CN" dirty="0" smtClean="0"/>
          </a:p>
          <a:p>
            <a:r>
              <a:rPr lang="zh-CN" altLang="en-US" dirty="0" smtClean="0"/>
              <a:t>从节点上运行着一个叫作</a:t>
            </a:r>
            <a:r>
              <a:rPr lang="en-US" altLang="zh-CN" dirty="0" smtClean="0"/>
              <a:t>supervisor</a:t>
            </a:r>
            <a:r>
              <a:rPr lang="zh-CN" altLang="en-US" dirty="0" smtClean="0"/>
              <a:t>的后台进程，负责监听并接受来自主节点</a:t>
            </a:r>
            <a:r>
              <a:rPr lang="en-US" altLang="zh-CN" dirty="0" smtClean="0"/>
              <a:t>Nimbus</a:t>
            </a:r>
            <a:r>
              <a:rPr lang="zh-CN" altLang="en-US" dirty="0" smtClean="0"/>
              <a:t>所分配的任务，启动和停止属于自己管理的</a:t>
            </a:r>
            <a:r>
              <a:rPr lang="en-US" altLang="zh-CN" dirty="0" smtClean="0"/>
              <a:t>worker</a:t>
            </a:r>
            <a:r>
              <a:rPr lang="zh-CN" altLang="en-US" dirty="0" smtClean="0"/>
              <a:t>进程。</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a:t>
            </a:fld>
            <a:endParaRPr lang="zh-CN" altLang="en-US"/>
          </a:p>
        </p:txBody>
      </p:sp>
    </p:spTree>
    <p:extLst>
      <p:ext uri="{BB962C8B-B14F-4D97-AF65-F5344CB8AC3E}">
        <p14:creationId xmlns:p14="http://schemas.microsoft.com/office/powerpoint/2010/main" val="3340481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37</a:t>
            </a:fld>
            <a:endParaRPr lang="zh-CN" altLang="en-US">
              <a:solidFill>
                <a:prstClr val="black"/>
              </a:solidFill>
            </a:endParaRPr>
          </a:p>
        </p:txBody>
      </p:sp>
    </p:spTree>
    <p:extLst>
      <p:ext uri="{BB962C8B-B14F-4D97-AF65-F5344CB8AC3E}">
        <p14:creationId xmlns:p14="http://schemas.microsoft.com/office/powerpoint/2010/main" val="285923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38</a:t>
            </a:fld>
            <a:endParaRPr lang="zh-CN" altLang="en-US">
              <a:solidFill>
                <a:prstClr val="black"/>
              </a:solidFill>
            </a:endParaRPr>
          </a:p>
        </p:txBody>
      </p:sp>
    </p:spTree>
    <p:extLst>
      <p:ext uri="{BB962C8B-B14F-4D97-AF65-F5344CB8AC3E}">
        <p14:creationId xmlns:p14="http://schemas.microsoft.com/office/powerpoint/2010/main" val="411683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39</a:t>
            </a:fld>
            <a:endParaRPr lang="zh-CN" altLang="en-US">
              <a:solidFill>
                <a:prstClr val="black"/>
              </a:solidFill>
            </a:endParaRPr>
          </a:p>
        </p:txBody>
      </p:sp>
    </p:spTree>
    <p:extLst>
      <p:ext uri="{BB962C8B-B14F-4D97-AF65-F5344CB8AC3E}">
        <p14:creationId xmlns:p14="http://schemas.microsoft.com/office/powerpoint/2010/main" val="412402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40</a:t>
            </a:fld>
            <a:endParaRPr lang="zh-CN" altLang="en-US">
              <a:solidFill>
                <a:prstClr val="black"/>
              </a:solidFill>
            </a:endParaRPr>
          </a:p>
        </p:txBody>
      </p:sp>
    </p:spTree>
    <p:extLst>
      <p:ext uri="{BB962C8B-B14F-4D97-AF65-F5344CB8AC3E}">
        <p14:creationId xmlns:p14="http://schemas.microsoft.com/office/powerpoint/2010/main" val="2243150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41</a:t>
            </a:fld>
            <a:endParaRPr lang="zh-CN" altLang="en-US">
              <a:solidFill>
                <a:prstClr val="black"/>
              </a:solidFill>
            </a:endParaRPr>
          </a:p>
        </p:txBody>
      </p:sp>
    </p:spTree>
    <p:extLst>
      <p:ext uri="{BB962C8B-B14F-4D97-AF65-F5344CB8AC3E}">
        <p14:creationId xmlns:p14="http://schemas.microsoft.com/office/powerpoint/2010/main" val="2634078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42</a:t>
            </a:fld>
            <a:endParaRPr lang="zh-CN" altLang="en-US">
              <a:solidFill>
                <a:prstClr val="black"/>
              </a:solidFill>
            </a:endParaRPr>
          </a:p>
        </p:txBody>
      </p:sp>
    </p:spTree>
    <p:extLst>
      <p:ext uri="{BB962C8B-B14F-4D97-AF65-F5344CB8AC3E}">
        <p14:creationId xmlns:p14="http://schemas.microsoft.com/office/powerpoint/2010/main" val="2539066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43</a:t>
            </a:fld>
            <a:endParaRPr lang="zh-CN" altLang="en-US">
              <a:solidFill>
                <a:prstClr val="black"/>
              </a:solidFill>
            </a:endParaRPr>
          </a:p>
        </p:txBody>
      </p:sp>
    </p:spTree>
    <p:extLst>
      <p:ext uri="{BB962C8B-B14F-4D97-AF65-F5344CB8AC3E}">
        <p14:creationId xmlns:p14="http://schemas.microsoft.com/office/powerpoint/2010/main" val="3083579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44</a:t>
            </a:fld>
            <a:endParaRPr lang="zh-CN" altLang="en-US">
              <a:solidFill>
                <a:prstClr val="black"/>
              </a:solidFill>
            </a:endParaRPr>
          </a:p>
        </p:txBody>
      </p:sp>
    </p:spTree>
    <p:extLst>
      <p:ext uri="{BB962C8B-B14F-4D97-AF65-F5344CB8AC3E}">
        <p14:creationId xmlns:p14="http://schemas.microsoft.com/office/powerpoint/2010/main" val="2432996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45</a:t>
            </a:fld>
            <a:endParaRPr lang="zh-CN" altLang="en-US">
              <a:solidFill>
                <a:prstClr val="black"/>
              </a:solidFill>
            </a:endParaRPr>
          </a:p>
        </p:txBody>
      </p:sp>
    </p:spTree>
    <p:extLst>
      <p:ext uri="{BB962C8B-B14F-4D97-AF65-F5344CB8AC3E}">
        <p14:creationId xmlns:p14="http://schemas.microsoft.com/office/powerpoint/2010/main" val="1838489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分组策略随机分组（</a:t>
            </a:r>
            <a:r>
              <a:rPr lang="en-US" altLang="zh-CN" dirty="0" smtClean="0"/>
              <a:t>shuffle grouping</a:t>
            </a:r>
            <a:r>
              <a:rPr lang="zh-CN" altLang="en-US" dirty="0" smtClean="0"/>
              <a:t>），即</a:t>
            </a:r>
            <a:r>
              <a:rPr lang="en-US" altLang="zh-CN" dirty="0" smtClean="0"/>
              <a:t>spout</a:t>
            </a:r>
            <a:r>
              <a:rPr lang="zh-CN" altLang="en-US" dirty="0" smtClean="0"/>
              <a:t>的多个实例会随机发</a:t>
            </a:r>
            <a:r>
              <a:rPr lang="en-US" altLang="zh-CN" dirty="0" smtClean="0"/>
              <a:t>tuple</a:t>
            </a:r>
            <a:r>
              <a:rPr lang="zh-CN" altLang="en-US" dirty="0" smtClean="0"/>
              <a:t>到</a:t>
            </a:r>
            <a:r>
              <a:rPr lang="en-US" altLang="zh-CN" dirty="0" smtClean="0"/>
              <a:t>split</a:t>
            </a:r>
            <a:r>
              <a:rPr lang="zh-CN" altLang="en-US" dirty="0" smtClean="0"/>
              <a:t>的各个实例上；</a:t>
            </a:r>
            <a:endParaRPr lang="en-US" altLang="zh-CN" dirty="0" smtClean="0"/>
          </a:p>
          <a:p>
            <a:r>
              <a:rPr lang="zh-CN" altLang="en-US" dirty="0" smtClean="0"/>
              <a:t>分组策略与分组（</a:t>
            </a:r>
            <a:r>
              <a:rPr lang="en-US" altLang="zh-CN" dirty="0" smtClean="0"/>
              <a:t>fields grouping</a:t>
            </a:r>
            <a:r>
              <a:rPr lang="zh-CN" altLang="en-US" dirty="0" smtClean="0"/>
              <a:t>），即</a:t>
            </a:r>
            <a:r>
              <a:rPr lang="en-US" altLang="zh-CN" dirty="0" smtClean="0"/>
              <a:t>split</a:t>
            </a:r>
            <a:r>
              <a:rPr lang="zh-CN" altLang="en-US" dirty="0" smtClean="0"/>
              <a:t>的各个实例会安装</a:t>
            </a:r>
            <a:r>
              <a:rPr lang="en-US" altLang="zh-CN" dirty="0" smtClean="0"/>
              <a:t>tuple</a:t>
            </a:r>
            <a:r>
              <a:rPr lang="zh-CN" altLang="en-US" dirty="0" smtClean="0"/>
              <a:t>的</a:t>
            </a:r>
            <a:r>
              <a:rPr lang="en-US" altLang="zh-CN" dirty="0" smtClean="0"/>
              <a:t>word</a:t>
            </a:r>
            <a:r>
              <a:rPr lang="zh-CN" altLang="en-US" dirty="0" smtClean="0"/>
              <a:t>列所对应的值决定将</a:t>
            </a:r>
            <a:r>
              <a:rPr lang="en-US" altLang="zh-CN" dirty="0" smtClean="0"/>
              <a:t>tuple</a:t>
            </a:r>
            <a:r>
              <a:rPr lang="zh-CN" altLang="en-US" dirty="0" smtClean="0"/>
              <a:t>发送到</a:t>
            </a:r>
            <a:r>
              <a:rPr lang="en-US" altLang="zh-CN" dirty="0" smtClean="0"/>
              <a:t>count</a:t>
            </a:r>
            <a:r>
              <a:rPr lang="zh-CN" altLang="en-US" dirty="0" smtClean="0"/>
              <a:t>的哪个实例中。所有</a:t>
            </a:r>
            <a:r>
              <a:rPr lang="en-US" altLang="zh-CN" dirty="0" smtClean="0"/>
              <a:t>word</a:t>
            </a:r>
            <a:r>
              <a:rPr lang="zh-CN" altLang="en-US" dirty="0" smtClean="0"/>
              <a:t>列值相同的消息会被发到同一个</a:t>
            </a:r>
            <a:r>
              <a:rPr lang="en-US" altLang="zh-CN" dirty="0" smtClean="0"/>
              <a:t>count</a:t>
            </a:r>
            <a:r>
              <a:rPr lang="zh-CN" altLang="en-US" dirty="0" smtClean="0"/>
              <a:t>节点中处理。</a:t>
            </a:r>
            <a:endParaRPr lang="en-US" altLang="zh-CN" dirty="0" smtClean="0"/>
          </a:p>
          <a:p>
            <a:endParaRPr lang="en-US" altLang="zh-CN" dirty="0" smtClean="0"/>
          </a:p>
          <a:p>
            <a:r>
              <a:rPr lang="en-US" altLang="zh-CN" dirty="0" err="1" smtClean="0"/>
              <a:t>Config</a:t>
            </a:r>
            <a:r>
              <a:rPr lang="zh-CN" altLang="en-US" dirty="0" smtClean="0"/>
              <a:t>设置该</a:t>
            </a:r>
            <a:r>
              <a:rPr lang="en-US" altLang="zh-CN" dirty="0" smtClean="0"/>
              <a:t>topology</a:t>
            </a:r>
            <a:r>
              <a:rPr lang="zh-CN" altLang="en-US" dirty="0" smtClean="0"/>
              <a:t>所用的配置信息，这里仅设置了调试模式为真，这样系统会打印所用发送及接收的消息。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46</a:t>
            </a:fld>
            <a:endParaRPr lang="zh-CN" altLang="en-US">
              <a:solidFill>
                <a:prstClr val="black"/>
              </a:solidFill>
            </a:endParaRPr>
          </a:p>
        </p:txBody>
      </p:sp>
    </p:spTree>
    <p:extLst>
      <p:ext uri="{BB962C8B-B14F-4D97-AF65-F5344CB8AC3E}">
        <p14:creationId xmlns:p14="http://schemas.microsoft.com/office/powerpoint/2010/main" val="416627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6</a:t>
            </a:fld>
            <a:endParaRPr lang="zh-CN" altLang="en-US">
              <a:solidFill>
                <a:prstClr val="black"/>
              </a:solidFill>
            </a:endParaRPr>
          </a:p>
        </p:txBody>
      </p:sp>
    </p:spTree>
    <p:extLst>
      <p:ext uri="{BB962C8B-B14F-4D97-AF65-F5344CB8AC3E}">
        <p14:creationId xmlns:p14="http://schemas.microsoft.com/office/powerpoint/2010/main" val="1877126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47</a:t>
            </a:fld>
            <a:endParaRPr lang="zh-CN" altLang="en-US">
              <a:solidFill>
                <a:prstClr val="black"/>
              </a:solidFill>
            </a:endParaRPr>
          </a:p>
        </p:txBody>
      </p:sp>
    </p:spTree>
    <p:extLst>
      <p:ext uri="{BB962C8B-B14F-4D97-AF65-F5344CB8AC3E}">
        <p14:creationId xmlns:p14="http://schemas.microsoft.com/office/powerpoint/2010/main" val="2125551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48</a:t>
            </a:fld>
            <a:endParaRPr lang="zh-CN" altLang="en-US">
              <a:solidFill>
                <a:prstClr val="black"/>
              </a:solidFill>
            </a:endParaRPr>
          </a:p>
        </p:txBody>
      </p:sp>
    </p:spTree>
    <p:extLst>
      <p:ext uri="{BB962C8B-B14F-4D97-AF65-F5344CB8AC3E}">
        <p14:creationId xmlns:p14="http://schemas.microsoft.com/office/powerpoint/2010/main" val="354893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49</a:t>
            </a:fld>
            <a:endParaRPr lang="zh-CN" altLang="en-US">
              <a:solidFill>
                <a:prstClr val="black"/>
              </a:solidFill>
            </a:endParaRPr>
          </a:p>
        </p:txBody>
      </p:sp>
    </p:spTree>
    <p:extLst>
      <p:ext uri="{BB962C8B-B14F-4D97-AF65-F5344CB8AC3E}">
        <p14:creationId xmlns:p14="http://schemas.microsoft.com/office/powerpoint/2010/main" val="3503401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52</a:t>
            </a:fld>
            <a:endParaRPr lang="zh-CN" altLang="en-US"/>
          </a:p>
        </p:txBody>
      </p:sp>
    </p:spTree>
    <p:extLst>
      <p:ext uri="{BB962C8B-B14F-4D97-AF65-F5344CB8AC3E}">
        <p14:creationId xmlns:p14="http://schemas.microsoft.com/office/powerpoint/2010/main" val="2411089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latin typeface="Calibri" panose="020F0502020204030204" pitchFamily="34" charset="0"/>
              </a:rPr>
              <a:t>具体来说就是它告诉</a:t>
            </a:r>
            <a:r>
              <a:rPr lang="en-US" altLang="zh-CN" sz="1200" b="0" dirty="0" smtClean="0">
                <a:latin typeface="Calibri" panose="020F0502020204030204" pitchFamily="34" charset="0"/>
              </a:rPr>
              <a:t>acker:  </a:t>
            </a:r>
            <a:r>
              <a:rPr lang="zh-CN" altLang="en-US" sz="1200" b="0" dirty="0" smtClean="0">
                <a:latin typeface="Calibri" panose="020F0502020204030204" pitchFamily="34" charset="0"/>
              </a:rPr>
              <a:t>我已经完成了， 但是我派生出了儿子</a:t>
            </a:r>
            <a:r>
              <a:rPr lang="en-US" altLang="zh-CN" sz="1200" b="0" dirty="0" smtClean="0">
                <a:latin typeface="Calibri" panose="020F0502020204030204" pitchFamily="34" charset="0"/>
              </a:rPr>
              <a:t>tuple, </a:t>
            </a:r>
            <a:r>
              <a:rPr lang="zh-CN" altLang="en-US" sz="1200" b="0" dirty="0" smtClean="0">
                <a:latin typeface="Calibri" panose="020F0502020204030204" pitchFamily="34" charset="0"/>
              </a:rPr>
              <a:t>你跟踪一下他们吧。</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54</a:t>
            </a:fld>
            <a:endParaRPr lang="zh-CN" altLang="en-US"/>
          </a:p>
        </p:txBody>
      </p:sp>
    </p:spTree>
    <p:extLst>
      <p:ext uri="{BB962C8B-B14F-4D97-AF65-F5344CB8AC3E}">
        <p14:creationId xmlns:p14="http://schemas.microsoft.com/office/powerpoint/2010/main" val="3379882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55</a:t>
            </a:fld>
            <a:endParaRPr lang="zh-CN" altLang="en-US"/>
          </a:p>
        </p:txBody>
      </p:sp>
    </p:spTree>
    <p:extLst>
      <p:ext uri="{BB962C8B-B14F-4D97-AF65-F5344CB8AC3E}">
        <p14:creationId xmlns:p14="http://schemas.microsoft.com/office/powerpoint/2010/main" val="284162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一个</a:t>
            </a:r>
            <a:r>
              <a:rPr kumimoji="1" lang="en-US" altLang="zh-CN" sz="1200" b="0" i="0" kern="1200" dirty="0" smtClean="0">
                <a:solidFill>
                  <a:schemeClr val="tx1"/>
                </a:solidFill>
                <a:effectLst/>
                <a:latin typeface="+mn-lt"/>
                <a:ea typeface="+mn-ea"/>
                <a:cs typeface="宋体" charset="0"/>
              </a:rPr>
              <a:t>acker task</a:t>
            </a:r>
            <a:r>
              <a:rPr kumimoji="1" lang="zh-CN" altLang="en-US" sz="1200" b="0" i="0" kern="1200" dirty="0" smtClean="0">
                <a:solidFill>
                  <a:schemeClr val="tx1"/>
                </a:solidFill>
                <a:effectLst/>
                <a:latin typeface="+mn-lt"/>
                <a:ea typeface="+mn-ea"/>
                <a:cs typeface="宋体" charset="0"/>
              </a:rPr>
              <a:t>存储了一个</a:t>
            </a:r>
            <a:r>
              <a:rPr kumimoji="1" lang="en-US" altLang="zh-CN" sz="1200" b="0" i="0" kern="1200" dirty="0" smtClean="0">
                <a:solidFill>
                  <a:schemeClr val="tx1"/>
                </a:solidFill>
                <a:effectLst/>
                <a:latin typeface="+mn-lt"/>
                <a:ea typeface="+mn-ea"/>
                <a:cs typeface="宋体" charset="0"/>
              </a:rPr>
              <a:t>spout-tuple-id</a:t>
            </a:r>
            <a:r>
              <a:rPr kumimoji="1" lang="zh-CN" altLang="en-US" sz="1200" b="0" i="0" kern="1200" dirty="0" smtClean="0">
                <a:solidFill>
                  <a:schemeClr val="tx1"/>
                </a:solidFill>
                <a:effectLst/>
                <a:latin typeface="+mn-lt"/>
                <a:ea typeface="+mn-ea"/>
                <a:cs typeface="宋体" charset="0"/>
              </a:rPr>
              <a:t>到一对值的一个</a:t>
            </a:r>
            <a:r>
              <a:rPr kumimoji="1" lang="en-US" altLang="zh-CN" sz="1200" b="0" i="0" kern="1200" dirty="0" smtClean="0">
                <a:solidFill>
                  <a:schemeClr val="tx1"/>
                </a:solidFill>
                <a:effectLst/>
                <a:latin typeface="+mn-lt"/>
                <a:ea typeface="+mn-ea"/>
                <a:cs typeface="宋体" charset="0"/>
              </a:rPr>
              <a:t>mapping</a:t>
            </a:r>
            <a:r>
              <a:rPr kumimoji="1" lang="zh-CN" altLang="en-US" sz="1200" b="0" i="0" kern="1200" dirty="0" smtClean="0">
                <a:solidFill>
                  <a:schemeClr val="tx1"/>
                </a:solidFill>
                <a:effectLst/>
                <a:latin typeface="+mn-lt"/>
                <a:ea typeface="+mn-ea"/>
                <a:cs typeface="宋体" charset="0"/>
              </a:rPr>
              <a:t>。这个对子的第一个值是创建这个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taskid</a:t>
            </a:r>
            <a:r>
              <a:rPr kumimoji="1" lang="zh-CN" altLang="en-US" sz="1200" b="0" i="0" kern="1200" dirty="0" smtClean="0">
                <a:solidFill>
                  <a:schemeClr val="tx1"/>
                </a:solidFill>
                <a:effectLst/>
                <a:latin typeface="+mn-lt"/>
                <a:ea typeface="+mn-ea"/>
                <a:cs typeface="宋体" charset="0"/>
              </a:rPr>
              <a:t>， 这个是用来在完成处理</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的时候发送消息用的。 第二个值是一个</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位的数字称作：</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a:t>
            </a:r>
            <a:r>
              <a:rPr kumimoji="1" lang="en-US" altLang="zh-CN" sz="1200" b="0" i="0" kern="1200" dirty="0" err="1" smtClean="0">
                <a:solidFill>
                  <a:schemeClr val="tx1"/>
                </a:solidFill>
                <a:effectLst/>
                <a:latin typeface="+mn-lt"/>
                <a:ea typeface="+mn-ea"/>
                <a:cs typeface="宋体" charset="0"/>
              </a:rPr>
              <a:t>val</a:t>
            </a:r>
            <a:r>
              <a:rPr kumimoji="1" lang="en-US" altLang="zh-CN" sz="1200" b="0" i="0" kern="1200" dirty="0" smtClean="0">
                <a:solidFill>
                  <a:schemeClr val="tx1"/>
                </a:solidFill>
                <a:effectLst/>
                <a:latin typeface="+mn-lt"/>
                <a:ea typeface="+mn-ea"/>
                <a:cs typeface="宋体" charset="0"/>
              </a:rPr>
              <a:t> , </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a:t>
            </a:r>
            <a:r>
              <a:rPr kumimoji="1" lang="en-US" altLang="zh-CN" sz="1200" b="0" i="0" kern="1200" dirty="0" err="1" smtClean="0">
                <a:solidFill>
                  <a:schemeClr val="tx1"/>
                </a:solidFill>
                <a:effectLst/>
                <a:latin typeface="+mn-lt"/>
                <a:ea typeface="+mn-ea"/>
                <a:cs typeface="宋体" charset="0"/>
              </a:rPr>
              <a:t>val</a:t>
            </a:r>
            <a:r>
              <a:rPr kumimoji="1" lang="zh-CN" altLang="en-US" sz="1200" b="0" i="0" kern="1200" dirty="0" smtClean="0">
                <a:solidFill>
                  <a:schemeClr val="tx1"/>
                </a:solidFill>
                <a:effectLst/>
                <a:latin typeface="+mn-lt"/>
                <a:ea typeface="+mn-ea"/>
                <a:cs typeface="宋体" charset="0"/>
              </a:rPr>
              <a:t>是整个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树的状态的一个表示，不管这棵树多大。它只是简单地把这棵树上的所有创建的</a:t>
            </a:r>
            <a:r>
              <a:rPr kumimoji="1" lang="en-US" altLang="zh-CN" sz="1200" b="0" i="0" kern="1200" dirty="0" err="1" smtClean="0">
                <a:solidFill>
                  <a:schemeClr val="tx1"/>
                </a:solidFill>
                <a:effectLst/>
                <a:latin typeface="+mn-lt"/>
                <a:ea typeface="+mn-ea"/>
                <a:cs typeface="宋体" charset="0"/>
              </a:rPr>
              <a:t>tupleid</a:t>
            </a:r>
            <a:r>
              <a:rPr kumimoji="1" lang="en-US" altLang="zh-CN"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tupleid</a:t>
            </a:r>
            <a:r>
              <a:rPr kumimoji="1" lang="zh-CN" altLang="en-US" sz="1200" b="0" i="0" kern="1200" dirty="0" smtClean="0">
                <a:solidFill>
                  <a:schemeClr val="tx1"/>
                </a:solidFill>
                <a:effectLst/>
                <a:latin typeface="+mn-lt"/>
                <a:ea typeface="+mn-ea"/>
                <a:cs typeface="宋体" charset="0"/>
              </a:rPr>
              <a:t>一起异或</a:t>
            </a:r>
            <a:r>
              <a:rPr kumimoji="1" lang="en-US" altLang="zh-CN" sz="1200" b="0" i="0" kern="1200" dirty="0" smtClean="0">
                <a:solidFill>
                  <a:schemeClr val="tx1"/>
                </a:solidFill>
                <a:effectLst/>
                <a:latin typeface="+mn-lt"/>
                <a:ea typeface="+mn-ea"/>
                <a:cs typeface="宋体" charset="0"/>
              </a:rPr>
              <a:t>(XOR)</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Acker (</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组件由系统自动产生，一般来说一个</a:t>
            </a:r>
            <a:r>
              <a:rPr kumimoji="1" lang="en-US" altLang="zh-CN" sz="1200" b="0" i="0" kern="1200" dirty="0" smtClean="0">
                <a:solidFill>
                  <a:schemeClr val="tx1"/>
                </a:solidFill>
                <a:effectLst/>
                <a:latin typeface="+mn-lt"/>
                <a:ea typeface="+mn-ea"/>
                <a:cs typeface="宋体" charset="0"/>
              </a:rPr>
              <a:t>topology</a:t>
            </a:r>
            <a:r>
              <a:rPr kumimoji="1" lang="zh-CN" altLang="en-US" sz="1200" b="0" i="0" kern="1200" dirty="0" smtClean="0">
                <a:solidFill>
                  <a:schemeClr val="tx1"/>
                </a:solidFill>
                <a:effectLst/>
                <a:latin typeface="+mn-lt"/>
                <a:ea typeface="+mn-ea"/>
                <a:cs typeface="宋体" charset="0"/>
              </a:rPr>
              <a:t>只有一个</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（当然可以通过配置参数指定多个</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当</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处理并下发完</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给下一跳的</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时，会发送一个</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给</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通过简单的异或原理</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即同一个数与自己异或结果为零</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来判定从</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发出的某一个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是否已经被完全处理完毕。如果结果为真，</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发送消息给</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函数被调用并执行。如果超时，则发送</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消息给</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函数被调用并执行，</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和</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的处理逻辑由用户自行填写。</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56</a:t>
            </a:fld>
            <a:endParaRPr lang="zh-CN" altLang="en-US"/>
          </a:p>
        </p:txBody>
      </p:sp>
    </p:spTree>
    <p:extLst>
      <p:ext uri="{BB962C8B-B14F-4D97-AF65-F5344CB8AC3E}">
        <p14:creationId xmlns:p14="http://schemas.microsoft.com/office/powerpoint/2010/main" val="3305366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在</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a:t>
            </a:r>
            <a:r>
              <a:rPr kumimoji="1" lang="en-US" altLang="zh-CN" sz="1200" b="0" i="0" kern="1200" dirty="0" smtClean="0">
                <a:solidFill>
                  <a:schemeClr val="tx1"/>
                </a:solidFill>
                <a:effectLst/>
                <a:latin typeface="+mn-lt"/>
                <a:ea typeface="+mn-ea"/>
                <a:cs typeface="宋体" charset="0"/>
              </a:rPr>
              <a:t>Storm</a:t>
            </a:r>
            <a:r>
              <a:rPr kumimoji="1" lang="zh-CN" altLang="en-US" sz="1200" b="0" i="0" kern="1200" dirty="0" smtClean="0">
                <a:solidFill>
                  <a:schemeClr val="tx1"/>
                </a:solidFill>
                <a:effectLst/>
                <a:latin typeface="+mn-lt"/>
                <a:ea typeface="+mn-ea"/>
                <a:cs typeface="宋体" charset="0"/>
              </a:rPr>
              <a:t>系统会为用户指定的</a:t>
            </a:r>
            <a:r>
              <a:rPr kumimoji="1" lang="en-US" altLang="zh-CN" sz="1200" b="0" i="0" kern="1200" dirty="0" err="1" smtClean="0">
                <a:solidFill>
                  <a:schemeClr val="tx1"/>
                </a:solidFill>
                <a:effectLst/>
                <a:latin typeface="+mn-lt"/>
                <a:ea typeface="+mn-ea"/>
                <a:cs typeface="宋体" charset="0"/>
              </a:rPr>
              <a:t>MessageId</a:t>
            </a:r>
            <a:r>
              <a:rPr kumimoji="1" lang="zh-CN" altLang="en-US" sz="1200" b="0" i="0" kern="1200" dirty="0" smtClean="0">
                <a:solidFill>
                  <a:schemeClr val="tx1"/>
                </a:solidFill>
                <a:effectLst/>
                <a:latin typeface="+mn-lt"/>
                <a:ea typeface="+mn-ea"/>
                <a:cs typeface="宋体" charset="0"/>
              </a:rPr>
              <a:t>生成一个对应的</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位的整数，作为整个</a:t>
            </a:r>
            <a:r>
              <a:rPr kumimoji="1" lang="en-US" altLang="zh-CN" sz="1200" b="0" i="0" kern="1200" dirty="0" smtClean="0">
                <a:solidFill>
                  <a:schemeClr val="tx1"/>
                </a:solidFill>
                <a:effectLst/>
                <a:latin typeface="+mn-lt"/>
                <a:ea typeface="+mn-ea"/>
                <a:cs typeface="宋体" charset="0"/>
              </a:rPr>
              <a:t>Tuple Tree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会被传递给</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以及后续的</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来作为该消息单元的唯一标识。同时，无论</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还是</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每次新生成一个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时，都会赋予该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一个唯一的</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位整数的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a:t>
            </a:r>
          </a:p>
          <a:p>
            <a:r>
              <a:rPr kumimoji="1" lang="zh-CN" altLang="en-US" sz="1200" b="0" i="0" kern="1200" dirty="0" smtClean="0">
                <a:solidFill>
                  <a:schemeClr val="tx1"/>
                </a:solidFill>
                <a:effectLst/>
                <a:latin typeface="+mn-lt"/>
                <a:ea typeface="+mn-ea"/>
                <a:cs typeface="宋体" charset="0"/>
              </a:rPr>
              <a:t>      当</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发射完某个</a:t>
            </a:r>
            <a:r>
              <a:rPr kumimoji="1" lang="en-US" altLang="zh-CN" sz="1200" b="0" i="0" kern="1200" dirty="0" err="1" smtClean="0">
                <a:solidFill>
                  <a:schemeClr val="tx1"/>
                </a:solidFill>
                <a:effectLst/>
                <a:latin typeface="+mn-lt"/>
                <a:ea typeface="+mn-ea"/>
                <a:cs typeface="宋体" charset="0"/>
              </a:rPr>
              <a:t>MessageId</a:t>
            </a:r>
            <a:r>
              <a:rPr kumimoji="1" lang="zh-CN" altLang="en-US" sz="1200" b="0" i="0" kern="1200" dirty="0" smtClean="0">
                <a:solidFill>
                  <a:schemeClr val="tx1"/>
                </a:solidFill>
                <a:effectLst/>
                <a:latin typeface="+mn-lt"/>
                <a:ea typeface="+mn-ea"/>
                <a:cs typeface="宋体" charset="0"/>
              </a:rPr>
              <a:t>对应的源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之后，它会告诉</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自己发射的</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以及生成的那些源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。而当</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处理完一个输入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并产生出新的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时，也会告知</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自己处理的输入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以及新生成的那些</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只需要对这些</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进行异或运算，就能判断出该</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对应的消息单元是否成功处理完成了</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57</a:t>
            </a:fld>
            <a:endParaRPr lang="zh-CN" altLang="en-US"/>
          </a:p>
        </p:txBody>
      </p:sp>
    </p:spTree>
    <p:extLst>
      <p:ext uri="{BB962C8B-B14F-4D97-AF65-F5344CB8AC3E}">
        <p14:creationId xmlns:p14="http://schemas.microsoft.com/office/powerpoint/2010/main" val="32583399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看一下这个</a:t>
            </a:r>
            <a:r>
              <a:rPr kumimoji="1" lang="en-US" altLang="zh-CN" sz="1200" b="0" i="0" kern="1200" dirty="0" smtClean="0">
                <a:solidFill>
                  <a:schemeClr val="tx1"/>
                </a:solidFill>
                <a:effectLst/>
                <a:latin typeface="+mn-lt"/>
                <a:ea typeface="+mn-ea"/>
                <a:cs typeface="宋体" charset="0"/>
              </a:rPr>
              <a:t>execute</a:t>
            </a:r>
            <a:r>
              <a:rPr kumimoji="1" lang="zh-CN" altLang="en-US" sz="1200" b="0" i="0" kern="1200" dirty="0" smtClean="0">
                <a:solidFill>
                  <a:schemeClr val="tx1"/>
                </a:solidFill>
                <a:effectLst/>
                <a:latin typeface="+mn-lt"/>
                <a:ea typeface="+mn-ea"/>
                <a:cs typeface="宋体" charset="0"/>
              </a:rPr>
              <a:t>方法， </a:t>
            </a:r>
            <a:r>
              <a:rPr kumimoji="1" lang="en-US" altLang="zh-CN" sz="1200" b="0" i="0" kern="1200" dirty="0" smtClean="0">
                <a:solidFill>
                  <a:schemeClr val="tx1"/>
                </a:solidFill>
                <a:effectLst/>
                <a:latin typeface="+mn-lt"/>
                <a:ea typeface="+mn-ea"/>
                <a:cs typeface="宋体" charset="0"/>
              </a:rPr>
              <a:t>emit</a:t>
            </a:r>
            <a:r>
              <a:rPr kumimoji="1" lang="zh-CN" altLang="en-US" sz="1200" b="0" i="0" kern="1200" dirty="0" smtClean="0">
                <a:solidFill>
                  <a:schemeClr val="tx1"/>
                </a:solidFill>
                <a:effectLst/>
                <a:latin typeface="+mn-lt"/>
                <a:ea typeface="+mn-ea"/>
                <a:cs typeface="宋体" charset="0"/>
              </a:rPr>
              <a:t>的第一个参数是输入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第二个参数则是输出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这其实就是通过输入</a:t>
            </a:r>
            <a:r>
              <a:rPr kumimoji="1" lang="en-US" altLang="zh-CN" sz="1200" b="0" i="0" kern="1200" dirty="0" smtClean="0">
                <a:solidFill>
                  <a:schemeClr val="tx1"/>
                </a:solidFill>
                <a:effectLst/>
                <a:latin typeface="+mn-lt"/>
                <a:ea typeface="+mn-ea"/>
                <a:cs typeface="宋体" charset="0"/>
              </a:rPr>
              <a:t>tuple anchoring</a:t>
            </a:r>
            <a:r>
              <a:rPr kumimoji="1" lang="zh-CN" altLang="en-US" sz="1200" b="0" i="0" kern="1200" dirty="0" smtClean="0">
                <a:solidFill>
                  <a:schemeClr val="tx1"/>
                </a:solidFill>
                <a:effectLst/>
                <a:latin typeface="+mn-lt"/>
                <a:ea typeface="+mn-ea"/>
                <a:cs typeface="宋体" charset="0"/>
              </a:rPr>
              <a:t>了一个新的输出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。因为这个“单词</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被</a:t>
            </a:r>
            <a:r>
              <a:rPr kumimoji="1" lang="en-US" altLang="zh-CN" sz="1200" b="0" i="0" kern="1200" dirty="0" smtClean="0">
                <a:solidFill>
                  <a:schemeClr val="tx1"/>
                </a:solidFill>
                <a:effectLst/>
                <a:latin typeface="+mn-lt"/>
                <a:ea typeface="+mn-ea"/>
                <a:cs typeface="宋体" charset="0"/>
              </a:rPr>
              <a:t>anchoring</a:t>
            </a:r>
            <a:r>
              <a:rPr kumimoji="1" lang="zh-CN" altLang="en-US" sz="1200" b="0" i="0" kern="1200" dirty="0" smtClean="0">
                <a:solidFill>
                  <a:schemeClr val="tx1"/>
                </a:solidFill>
                <a:effectLst/>
                <a:latin typeface="+mn-lt"/>
                <a:ea typeface="+mn-ea"/>
                <a:cs typeface="宋体" charset="0"/>
              </a:rPr>
              <a:t>在“句子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一起， 如果其中一个单词处理出错，那么这整个句子会被重新处理。作为对比， 我们看看如果通过下面这行代码来发射一个新的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的话会有什么结果。</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58</a:t>
            </a:fld>
            <a:endParaRPr lang="zh-CN" altLang="en-US"/>
          </a:p>
        </p:txBody>
      </p:sp>
    </p:spTree>
    <p:extLst>
      <p:ext uri="{BB962C8B-B14F-4D97-AF65-F5344CB8AC3E}">
        <p14:creationId xmlns:p14="http://schemas.microsoft.com/office/powerpoint/2010/main" val="1882896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看一下这个</a:t>
            </a:r>
            <a:r>
              <a:rPr kumimoji="1" lang="en-US" altLang="zh-CN" sz="1200" b="0" i="0" kern="1200" dirty="0" smtClean="0">
                <a:solidFill>
                  <a:schemeClr val="tx1"/>
                </a:solidFill>
                <a:effectLst/>
                <a:latin typeface="+mn-lt"/>
                <a:ea typeface="+mn-ea"/>
                <a:cs typeface="宋体" charset="0"/>
              </a:rPr>
              <a:t>execute</a:t>
            </a:r>
            <a:r>
              <a:rPr kumimoji="1" lang="zh-CN" altLang="en-US" sz="1200" b="0" i="0" kern="1200" dirty="0" smtClean="0">
                <a:solidFill>
                  <a:schemeClr val="tx1"/>
                </a:solidFill>
                <a:effectLst/>
                <a:latin typeface="+mn-lt"/>
                <a:ea typeface="+mn-ea"/>
                <a:cs typeface="宋体" charset="0"/>
              </a:rPr>
              <a:t>方法， </a:t>
            </a:r>
            <a:r>
              <a:rPr kumimoji="1" lang="en-US" altLang="zh-CN" sz="1200" b="0" i="0" kern="1200" dirty="0" smtClean="0">
                <a:solidFill>
                  <a:schemeClr val="tx1"/>
                </a:solidFill>
                <a:effectLst/>
                <a:latin typeface="+mn-lt"/>
                <a:ea typeface="+mn-ea"/>
                <a:cs typeface="宋体" charset="0"/>
              </a:rPr>
              <a:t>emit</a:t>
            </a:r>
            <a:r>
              <a:rPr kumimoji="1" lang="zh-CN" altLang="en-US" sz="1200" b="0" i="0" kern="1200" dirty="0" smtClean="0">
                <a:solidFill>
                  <a:schemeClr val="tx1"/>
                </a:solidFill>
                <a:effectLst/>
                <a:latin typeface="+mn-lt"/>
                <a:ea typeface="+mn-ea"/>
                <a:cs typeface="宋体" charset="0"/>
              </a:rPr>
              <a:t>的第一个参数是输入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第二个参数则是输出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这其实就是通过输入</a:t>
            </a:r>
            <a:r>
              <a:rPr kumimoji="1" lang="en-US" altLang="zh-CN" sz="1200" b="0" i="0" kern="1200" dirty="0" smtClean="0">
                <a:solidFill>
                  <a:schemeClr val="tx1"/>
                </a:solidFill>
                <a:effectLst/>
                <a:latin typeface="+mn-lt"/>
                <a:ea typeface="+mn-ea"/>
                <a:cs typeface="宋体" charset="0"/>
              </a:rPr>
              <a:t>tuple anchoring</a:t>
            </a:r>
            <a:r>
              <a:rPr kumimoji="1" lang="zh-CN" altLang="en-US" sz="1200" b="0" i="0" kern="1200" dirty="0" smtClean="0">
                <a:solidFill>
                  <a:schemeClr val="tx1"/>
                </a:solidFill>
                <a:effectLst/>
                <a:latin typeface="+mn-lt"/>
                <a:ea typeface="+mn-ea"/>
                <a:cs typeface="宋体" charset="0"/>
              </a:rPr>
              <a:t>了一个新的输出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。因为这个“单词</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被</a:t>
            </a:r>
            <a:r>
              <a:rPr kumimoji="1" lang="en-US" altLang="zh-CN" sz="1200" b="0" i="0" kern="1200" dirty="0" smtClean="0">
                <a:solidFill>
                  <a:schemeClr val="tx1"/>
                </a:solidFill>
                <a:effectLst/>
                <a:latin typeface="+mn-lt"/>
                <a:ea typeface="+mn-ea"/>
                <a:cs typeface="宋体" charset="0"/>
              </a:rPr>
              <a:t>anchoring</a:t>
            </a:r>
            <a:r>
              <a:rPr kumimoji="1" lang="zh-CN" altLang="en-US" sz="1200" b="0" i="0" kern="1200" dirty="0" smtClean="0">
                <a:solidFill>
                  <a:schemeClr val="tx1"/>
                </a:solidFill>
                <a:effectLst/>
                <a:latin typeface="+mn-lt"/>
                <a:ea typeface="+mn-ea"/>
                <a:cs typeface="宋体" charset="0"/>
              </a:rPr>
              <a:t>在“句子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一起， 如果其中一个单词处理出错，那么这整个句子会被重新处理。作为对比， 我们看看如果通过下面这行代码来发射一个新的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的话会有什么结果。</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59</a:t>
            </a:fld>
            <a:endParaRPr lang="zh-CN" altLang="en-US"/>
          </a:p>
        </p:txBody>
      </p:sp>
    </p:spTree>
    <p:extLst>
      <p:ext uri="{BB962C8B-B14F-4D97-AF65-F5344CB8AC3E}">
        <p14:creationId xmlns:p14="http://schemas.microsoft.com/office/powerpoint/2010/main" val="1856041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7</a:t>
            </a:fld>
            <a:endParaRPr lang="zh-CN" altLang="en-US">
              <a:solidFill>
                <a:prstClr val="black"/>
              </a:solidFill>
            </a:endParaRPr>
          </a:p>
        </p:txBody>
      </p:sp>
    </p:spTree>
    <p:extLst>
      <p:ext uri="{BB962C8B-B14F-4D97-AF65-F5344CB8AC3E}">
        <p14:creationId xmlns:p14="http://schemas.microsoft.com/office/powerpoint/2010/main" val="75356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60</a:t>
            </a:fld>
            <a:endParaRPr lang="zh-CN" altLang="en-US"/>
          </a:p>
        </p:txBody>
      </p:sp>
    </p:spTree>
    <p:extLst>
      <p:ext uri="{BB962C8B-B14F-4D97-AF65-F5344CB8AC3E}">
        <p14:creationId xmlns:p14="http://schemas.microsoft.com/office/powerpoint/2010/main" val="2327926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61</a:t>
            </a:fld>
            <a:endParaRPr lang="zh-CN" altLang="en-US"/>
          </a:p>
        </p:txBody>
      </p:sp>
    </p:spTree>
    <p:extLst>
      <p:ext uri="{BB962C8B-B14F-4D97-AF65-F5344CB8AC3E}">
        <p14:creationId xmlns:p14="http://schemas.microsoft.com/office/powerpoint/2010/main" val="35838071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目前，公有云的普及及使用为存储和处理大量数据集带来新的安全问题，一些学者提出加密所有的数据，并且除了在安全的硬件下才进行明文处理，在安全硬件之外进行密文处理。</a:t>
            </a:r>
            <a:endParaRPr lang="en-US" altLang="zh-CN" dirty="0" smtClean="0"/>
          </a:p>
          <a:p>
            <a:r>
              <a:rPr lang="zh-CN" altLang="en-US" dirty="0" smtClean="0"/>
              <a:t>但是，不可避免地是，密文数据在进行分布式处理的过程中，仍然需要在分布式的存储单元和网络环境下进行通信，通过观察被遗忘的</a:t>
            </a:r>
            <a:r>
              <a:rPr lang="en-US" altLang="zh-CN" dirty="0" smtClean="0"/>
              <a:t>shuffle</a:t>
            </a:r>
            <a:r>
              <a:rPr lang="zh-CN" altLang="en-US" dirty="0" smtClean="0"/>
              <a:t>过程及</a:t>
            </a:r>
            <a:r>
              <a:rPr lang="en-US" altLang="zh-CN" dirty="0" smtClean="0"/>
              <a:t>shuffle</a:t>
            </a:r>
            <a:r>
              <a:rPr lang="zh-CN" altLang="en-US" dirty="0" smtClean="0"/>
              <a:t>过程的加载平衡问题，可以分析出</a:t>
            </a:r>
            <a:r>
              <a:rPr lang="en-US" altLang="zh-CN" dirty="0" smtClean="0"/>
              <a:t>mappers</a:t>
            </a:r>
            <a:r>
              <a:rPr lang="zh-CN" altLang="en-US" dirty="0" smtClean="0"/>
              <a:t>到</a:t>
            </a:r>
            <a:r>
              <a:rPr lang="en-US" altLang="zh-CN" dirty="0" smtClean="0"/>
              <a:t>reducers</a:t>
            </a:r>
            <a:r>
              <a:rPr lang="zh-CN" altLang="en-US" dirty="0" smtClean="0"/>
              <a:t>之间的流量。关于怎样通过中间的流量就行实现信息泄露攻击，将在下一页介绍。</a:t>
            </a:r>
            <a:endParaRPr lang="en-US" altLang="zh-CN" dirty="0" smtClean="0"/>
          </a:p>
          <a:p>
            <a:r>
              <a:rPr lang="zh-CN" altLang="en-US" dirty="0" smtClean="0"/>
              <a:t>为了预防此种信息泄露问题，本文从中间的</a:t>
            </a:r>
            <a:r>
              <a:rPr lang="en-US" altLang="zh-CN" dirty="0" smtClean="0"/>
              <a:t>shuffle</a:t>
            </a:r>
            <a:r>
              <a:rPr lang="zh-CN" altLang="en-US" dirty="0" smtClean="0"/>
              <a:t>过程入手，提出了两种安全的预防方案，一种是安全的</a:t>
            </a:r>
            <a:r>
              <a:rPr lang="en-US" altLang="zh-CN" dirty="0" smtClean="0"/>
              <a:t>shuffle</a:t>
            </a:r>
            <a:r>
              <a:rPr lang="zh-CN" altLang="en-US" dirty="0" smtClean="0"/>
              <a:t>方案、一种是</a:t>
            </a:r>
            <a:r>
              <a:rPr lang="en-US" altLang="zh-CN" dirty="0" smtClean="0"/>
              <a:t>shuffle</a:t>
            </a:r>
            <a:r>
              <a:rPr lang="en-US" altLang="zh-CN" baseline="0" dirty="0" smtClean="0"/>
              <a:t> and balance </a:t>
            </a:r>
            <a:r>
              <a:rPr lang="zh-CN" altLang="en-US" baseline="0" dirty="0" smtClean="0"/>
              <a:t>方案。</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62</a:t>
            </a:fld>
            <a:endParaRPr lang="zh-CN" altLang="en-US"/>
          </a:p>
        </p:txBody>
      </p:sp>
    </p:spTree>
    <p:extLst>
      <p:ext uri="{BB962C8B-B14F-4D97-AF65-F5344CB8AC3E}">
        <p14:creationId xmlns:p14="http://schemas.microsoft.com/office/powerpoint/2010/main" val="323459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b="0" dirty="0" smtClean="0">
                <a:latin typeface="Times New Roman" panose="02020603050405020304" pitchFamily="18" charset="0"/>
                <a:cs typeface="Times New Roman" panose="02020603050405020304" pitchFamily="18" charset="0"/>
              </a:rPr>
              <a:t>Storm uses two levels of abstractions (logical and physical) to express parallelism, which is illustrated in Fig. 1. In the physical layer, a Storm cluster usually consists of a master node that serves as a central control unit and a set of physical machines (called worker nodes) that actually process incoming data. A topology is executed in one or multiple worker processes (called workers for simplicity) running on one or multiple worker nodes. Each worker node runs a daemon called supervisor that listens for any work assigned to it by the scheduler. Slots are configured on each worker node, which are basically ports used to receive messages. The number of slots indicates the number of workers that can be run on this worker node, and is usually pre-configured by the cluster operator. Typically, it can be set to the number of cores on that worker node. Each worker is a Java Virtual Machine(JVM) that executes a subset of tasks defined in a topology. An executor is a thread spawned by a worker, which can contain one (by default) or multiple tasks. A Storm cluster is controlled by a daemon running on the master node called Nimbus. Nimbus is responsible for distributing users’ code around the cluster, assigning executors to workers and worker nodes, and monitoring for failures.</a:t>
            </a:r>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63</a:t>
            </a:fld>
            <a:endParaRPr lang="zh-CN" altLang="en-US"/>
          </a:p>
        </p:txBody>
      </p:sp>
    </p:spTree>
    <p:extLst>
      <p:ext uri="{BB962C8B-B14F-4D97-AF65-F5344CB8AC3E}">
        <p14:creationId xmlns:p14="http://schemas.microsoft.com/office/powerpoint/2010/main" val="4202718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b="0" dirty="0" smtClean="0">
                <a:latin typeface="Times New Roman" panose="02020603050405020304" pitchFamily="18" charset="0"/>
                <a:cs typeface="Times New Roman" panose="02020603050405020304" pitchFamily="18" charset="0"/>
              </a:rPr>
              <a:t>Slots are configured on each worker node, which are basically ports used to receive messages. The number of slots indicates the number of workers that can be run on this worker node, and is usually pre-configured by the cluster operator. Typically, it can be set to the number of cores on that worker node.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65</a:t>
            </a:fld>
            <a:endParaRPr lang="zh-CN" altLang="en-US"/>
          </a:p>
        </p:txBody>
      </p:sp>
    </p:spTree>
    <p:extLst>
      <p:ext uri="{BB962C8B-B14F-4D97-AF65-F5344CB8AC3E}">
        <p14:creationId xmlns:p14="http://schemas.microsoft.com/office/powerpoint/2010/main" val="25763589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66</a:t>
            </a:fld>
            <a:endParaRPr lang="zh-CN" altLang="en-US"/>
          </a:p>
        </p:txBody>
      </p:sp>
    </p:spTree>
    <p:extLst>
      <p:ext uri="{BB962C8B-B14F-4D97-AF65-F5344CB8AC3E}">
        <p14:creationId xmlns:p14="http://schemas.microsoft.com/office/powerpoint/2010/main" val="4144469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67</a:t>
            </a:fld>
            <a:endParaRPr lang="zh-CN" altLang="en-US"/>
          </a:p>
        </p:txBody>
      </p:sp>
    </p:spTree>
    <p:extLst>
      <p:ext uri="{BB962C8B-B14F-4D97-AF65-F5344CB8AC3E}">
        <p14:creationId xmlns:p14="http://schemas.microsoft.com/office/powerpoint/2010/main" val="175411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8</a:t>
            </a:fld>
            <a:endParaRPr lang="zh-CN" altLang="en-US">
              <a:solidFill>
                <a:prstClr val="black"/>
              </a:solidFill>
            </a:endParaRPr>
          </a:p>
        </p:txBody>
      </p:sp>
    </p:spTree>
    <p:extLst>
      <p:ext uri="{BB962C8B-B14F-4D97-AF65-F5344CB8AC3E}">
        <p14:creationId xmlns:p14="http://schemas.microsoft.com/office/powerpoint/2010/main" val="360183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9</a:t>
            </a:fld>
            <a:endParaRPr lang="zh-CN" altLang="en-US">
              <a:solidFill>
                <a:prstClr val="black"/>
              </a:solidFill>
            </a:endParaRPr>
          </a:p>
        </p:txBody>
      </p:sp>
    </p:spTree>
    <p:extLst>
      <p:ext uri="{BB962C8B-B14F-4D97-AF65-F5344CB8AC3E}">
        <p14:creationId xmlns:p14="http://schemas.microsoft.com/office/powerpoint/2010/main" val="407445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lang="en-US" altLang="zh-CN" dirty="0" smtClean="0"/>
              <a:t>Tuple</a:t>
            </a:r>
            <a:r>
              <a:rPr lang="zh-CN" altLang="en-US" dirty="0" smtClean="0"/>
              <a:t>是一次消息传递的基本单元，</a:t>
            </a:r>
            <a:r>
              <a:rPr lang="zh-CN" altLang="zh-CN" sz="1200" dirty="0" smtClean="0">
                <a:solidFill>
                  <a:srgbClr val="666666"/>
                </a:solidFill>
                <a:effectLst/>
                <a:ea typeface="SimSun" panose="02010600030101010101" pitchFamily="2" charset="-122"/>
              </a:rPr>
              <a:t>本来应该是一个</a:t>
            </a:r>
            <a:r>
              <a:rPr lang="zh-CN" altLang="zh-CN" sz="1200" dirty="0" smtClean="0">
                <a:solidFill>
                  <a:srgbClr val="666666"/>
                </a:solidFill>
                <a:effectLst/>
                <a:ea typeface="Arial" panose="020B0604020202020204" pitchFamily="34" charset="0"/>
              </a:rPr>
              <a:t>key-value</a:t>
            </a:r>
            <a:r>
              <a:rPr lang="zh-CN" altLang="zh-CN" sz="1200" dirty="0" smtClean="0">
                <a:solidFill>
                  <a:srgbClr val="666666"/>
                </a:solidFill>
                <a:effectLst/>
                <a:ea typeface="SimSun" panose="02010600030101010101" pitchFamily="2" charset="-122"/>
              </a:rPr>
              <a:t>的</a:t>
            </a:r>
            <a:r>
              <a:rPr lang="zh-CN" altLang="zh-CN" sz="1200" dirty="0" smtClean="0">
                <a:solidFill>
                  <a:srgbClr val="666666"/>
                </a:solidFill>
                <a:effectLst/>
                <a:ea typeface="Arial" panose="020B0604020202020204" pitchFamily="34" charset="0"/>
              </a:rPr>
              <a:t>map</a:t>
            </a:r>
            <a:r>
              <a:rPr lang="zh-CN" altLang="zh-CN" sz="1200" dirty="0" smtClean="0">
                <a:solidFill>
                  <a:srgbClr val="666666"/>
                </a:solidFill>
                <a:effectLst/>
                <a:ea typeface="SimSun" panose="02010600030101010101" pitchFamily="2" charset="-122"/>
              </a:rPr>
              <a:t>，但是由于各个组件间传递的</a:t>
            </a:r>
            <a:r>
              <a:rPr lang="zh-CN" altLang="zh-CN" sz="1200" dirty="0" smtClean="0">
                <a:solidFill>
                  <a:srgbClr val="666666"/>
                </a:solidFill>
                <a:effectLst/>
                <a:ea typeface="Arial" panose="020B0604020202020204" pitchFamily="34" charset="0"/>
              </a:rPr>
              <a:t>tuple</a:t>
            </a:r>
            <a:r>
              <a:rPr lang="zh-CN" altLang="zh-CN" sz="1200" dirty="0" smtClean="0">
                <a:solidFill>
                  <a:srgbClr val="666666"/>
                </a:solidFill>
                <a:effectLst/>
                <a:ea typeface="SimSun" panose="02010600030101010101" pitchFamily="2" charset="-122"/>
              </a:rPr>
              <a:t>的字段名称已经事先定义好，所以</a:t>
            </a:r>
            <a:r>
              <a:rPr lang="zh-CN" altLang="zh-CN" sz="1200" dirty="0" smtClean="0">
                <a:solidFill>
                  <a:srgbClr val="666666"/>
                </a:solidFill>
                <a:effectLst/>
                <a:ea typeface="Arial" panose="020B0604020202020204" pitchFamily="34" charset="0"/>
              </a:rPr>
              <a:t>tuple</a:t>
            </a:r>
            <a:r>
              <a:rPr lang="zh-CN" altLang="zh-CN" sz="1200" dirty="0" smtClean="0">
                <a:solidFill>
                  <a:srgbClr val="666666"/>
                </a:solidFill>
                <a:effectLst/>
                <a:ea typeface="SimSun" panose="02010600030101010101" pitchFamily="2" charset="-122"/>
              </a:rPr>
              <a:t>中只要按序填入各个</a:t>
            </a:r>
            <a:r>
              <a:rPr lang="zh-CN" altLang="zh-CN" sz="1200" dirty="0" smtClean="0">
                <a:solidFill>
                  <a:srgbClr val="666666"/>
                </a:solidFill>
                <a:effectLst/>
                <a:ea typeface="Arial" panose="020B0604020202020204" pitchFamily="34" charset="0"/>
              </a:rPr>
              <a:t>value</a:t>
            </a:r>
            <a:r>
              <a:rPr lang="zh-CN" altLang="zh-CN" sz="1200" dirty="0" smtClean="0">
                <a:solidFill>
                  <a:srgbClr val="666666"/>
                </a:solidFill>
                <a:effectLst/>
                <a:ea typeface="SimSun" panose="02010600030101010101" pitchFamily="2" charset="-122"/>
              </a:rPr>
              <a:t>就行了，所以就是一个</a:t>
            </a:r>
            <a:r>
              <a:rPr lang="zh-CN" altLang="zh-CN" sz="1200" dirty="0" smtClean="0">
                <a:solidFill>
                  <a:srgbClr val="666666"/>
                </a:solidFill>
                <a:effectLst/>
                <a:ea typeface="Arial" panose="020B0604020202020204" pitchFamily="34" charset="0"/>
              </a:rPr>
              <a:t>value list.</a:t>
            </a:r>
            <a:endParaRPr lang="en-US" altLang="zh-CN" sz="1200" dirty="0" smtClean="0">
              <a:solidFill>
                <a:srgbClr val="666666"/>
              </a:solidFill>
              <a:effectLst/>
              <a:ea typeface="Arial" panose="020B0604020202020204" pitchFamily="34" charset="0"/>
            </a:endParaRPr>
          </a:p>
          <a:p>
            <a:r>
              <a:rPr lang="en-US" altLang="zh-CN" sz="1200" dirty="0" smtClean="0">
                <a:solidFill>
                  <a:srgbClr val="666666"/>
                </a:solidFill>
                <a:effectLst/>
              </a:rPr>
              <a:t>Stream</a:t>
            </a:r>
            <a:r>
              <a:rPr lang="zh-CN" altLang="en-US" sz="1200" dirty="0" smtClean="0">
                <a:solidFill>
                  <a:srgbClr val="666666"/>
                </a:solidFill>
                <a:effectLst/>
              </a:rPr>
              <a:t>：源源不断传递的</a:t>
            </a:r>
            <a:r>
              <a:rPr lang="en-US" altLang="zh-CN" sz="1200" dirty="0" smtClean="0">
                <a:solidFill>
                  <a:srgbClr val="666666"/>
                </a:solidFill>
                <a:effectLst/>
              </a:rPr>
              <a:t>tuple</a:t>
            </a:r>
            <a:r>
              <a:rPr lang="zh-CN" altLang="en-US" sz="1200" dirty="0" smtClean="0">
                <a:solidFill>
                  <a:srgbClr val="666666"/>
                </a:solidFill>
                <a:effectLst/>
              </a:rPr>
              <a:t>就组成了</a:t>
            </a:r>
            <a:r>
              <a:rPr lang="en-US" altLang="zh-CN" sz="1200" dirty="0" smtClean="0">
                <a:solidFill>
                  <a:srgbClr val="666666"/>
                </a:solidFill>
                <a:effectLst/>
              </a:rPr>
              <a:t>Stream.</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val="328535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lang="en-US" altLang="zh-CN" dirty="0" smtClean="0"/>
              <a:t>Spout</a:t>
            </a:r>
            <a:r>
              <a:rPr lang="zh-CN" altLang="en-US" dirty="0" smtClean="0"/>
              <a:t>是在一个</a:t>
            </a:r>
            <a:r>
              <a:rPr lang="en-US" altLang="zh-CN" dirty="0" smtClean="0"/>
              <a:t>topology</a:t>
            </a:r>
            <a:r>
              <a:rPr lang="zh-CN" altLang="en-US" dirty="0" smtClean="0"/>
              <a:t>中产生源数据流的组件。</a:t>
            </a:r>
            <a:r>
              <a:rPr lang="en-US" altLang="zh-CN" dirty="0" smtClean="0"/>
              <a:t>Spout</a:t>
            </a:r>
            <a:r>
              <a:rPr lang="zh-CN" altLang="en-US" dirty="0" smtClean="0"/>
              <a:t>是一个主动地角色，其接口中有个</a:t>
            </a:r>
            <a:r>
              <a:rPr lang="en-US" altLang="zh-CN" dirty="0" smtClean="0"/>
              <a:t>nextTuple()</a:t>
            </a:r>
            <a:r>
              <a:rPr lang="zh-CN" altLang="en-US" dirty="0" smtClean="0"/>
              <a:t>函数，</a:t>
            </a:r>
            <a:r>
              <a:rPr lang="en-US" altLang="zh-CN" dirty="0" smtClean="0"/>
              <a:t>storm</a:t>
            </a:r>
            <a:r>
              <a:rPr lang="zh-CN" altLang="en-US" dirty="0" smtClean="0"/>
              <a:t>框架不断地调用此函数，用户只需要在其中产生源数据即可。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176366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29"/>
          <p:cNvSpPr>
            <a:spLocks noGrp="1" noChangeArrowheads="1"/>
          </p:cNvSpPr>
          <p:nvPr>
            <p:ph type="ftr" sz="quarter" idx="10"/>
          </p:nvPr>
        </p:nvSpPr>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p:txBody>
          <a:bodyPr/>
          <a:lstStyle>
            <a:lvl1pPr>
              <a:defRPr kumimoji="0"/>
            </a:lvl1pPr>
          </a:lstStyle>
          <a:p>
            <a:pPr>
              <a:defRPr/>
            </a:pPr>
            <a:fld id="{AFA885B2-CFDA-4F0E-A75A-8FD12751107B}"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6FF6348-6E73-4375-A1FE-2E0DF1EA1422}"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64B55C0-FDAD-4346-B742-1221D0C99D9C}" type="slidenum">
              <a:rPr lang="zh-CN" altLang="en-US"/>
              <a:pPr>
                <a:defRPr/>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838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6858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6482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608E16C0-0A61-4AC5-9EBA-5FFF2410561D}" type="slidenum">
              <a:rPr lang="zh-CN" altLang="en-US"/>
              <a:pPr>
                <a:defRPr/>
              </a:pPr>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A81D71A-448F-490D-9F12-FD665CD09527}" type="slidenum">
              <a:rPr lang="zh-CN" altLang="en-US"/>
              <a:pPr>
                <a:defRPr/>
              </a:pPr>
              <a:t>‹#›</a:t>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C3DDC58-5443-4F1C-84BD-1E95CCEB9F08}"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BF13F8-5355-4B7E-90C6-C3D09FD15A66}" type="slidenum">
              <a:rPr lang="zh-CN" altLang="en-US"/>
              <a:pPr>
                <a:defRPr/>
              </a:pPr>
              <a:t>‹#›</a:t>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3068005-63BB-4268-A16D-5107AF65A47D}"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C739EE4-54E0-43B0-A043-950210C7ECFB}" type="slidenum">
              <a:rPr lang="zh-CN" altLang="en-US"/>
              <a:pPr>
                <a:defRPr/>
              </a:pPr>
              <a:t>‹#›</a:t>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7C52EFE-B823-4A0D-A257-F0AEF6117008}"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16175D-24A0-443A-8031-E84A7929BA05}" type="slidenum">
              <a:rPr lang="zh-CN" altLang="en-US"/>
              <a:pPr>
                <a:defRPr/>
              </a:pPr>
              <a:t>‹#›</a:t>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3B6608A-0457-46C0-AD52-76287E92C3D8}"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636023-0332-4691-8A4C-DC9B5521EF6E}" type="slidenum">
              <a:rPr lang="zh-CN" altLang="en-US"/>
              <a:pPr>
                <a:defRPr/>
              </a:pPr>
              <a:t>‹#›</a:t>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3155D7-3E4C-4CC8-A14C-6E0C97E64253}" type="datetimeFigureOut">
              <a:rPr lang="zh-CN" altLang="en-US"/>
              <a:pPr>
                <a:defRPr/>
              </a:pPr>
              <a:t>2017/10/13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754ECF5-2024-4455-9F30-D6552545536C}" type="slidenum">
              <a:rPr lang="zh-CN" altLang="en-US"/>
              <a:pPr>
                <a:defRPr/>
              </a:pPr>
              <a:t>‹#›</a:t>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AAE73DD-959F-48B4-BDEB-54BFC9DD2F3C}" type="datetimeFigureOut">
              <a:rPr lang="zh-CN" altLang="en-US"/>
              <a:pPr>
                <a:defRPr/>
              </a:pPr>
              <a:t>2017/10/13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5053D6-1CAD-4F91-B7A9-E45326CA23A1}"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aseline="0">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2BB9517-CDF3-4524-969F-F73D133798C2}" type="slidenum">
              <a:rPr lang="zh-CN" altLang="en-US"/>
              <a:pPr>
                <a:defRPr/>
              </a:pPr>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86C4D7-EA4B-45D2-842D-1B48D1A6D1E8}" type="datetimeFigureOut">
              <a:rPr lang="zh-CN" altLang="en-US"/>
              <a:pPr>
                <a:defRPr/>
              </a:pPr>
              <a:t>2017/10/13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61BFE4-1FA1-4B3C-AAC9-434E098AA681}" type="slidenum">
              <a:rPr lang="zh-CN" altLang="en-US"/>
              <a:pPr>
                <a:defRPr/>
              </a:pPr>
              <a:t>‹#›</a:t>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C1B0CCE-CA81-4CB1-A21C-07E9E9450271}"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8906D6-C611-4107-9D7A-FDF92CE53EEB}" type="slidenum">
              <a:rPr lang="zh-CN" altLang="en-US"/>
              <a:pPr>
                <a:defRPr/>
              </a:pPr>
              <a:t>‹#›</a:t>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F9F9CEE-EF59-4188-BD9D-E67C6CE05A34}"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ED204A-14BB-4A99-8E57-40923B77A79C}" type="slidenum">
              <a:rPr lang="zh-CN" altLang="en-US"/>
              <a:pPr>
                <a:defRPr/>
              </a:pPr>
              <a:t>‹#›</a:t>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F9A272-A0B4-437B-8304-887DBCEB3E40}"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F01F0-B014-4219-AD02-C8BB42E3DB29}" type="slidenum">
              <a:rPr lang="zh-CN" altLang="en-US"/>
              <a:pPr>
                <a:defRPr/>
              </a:pPr>
              <a:t>‹#›</a:t>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A10C0D-2F3D-466C-88C9-223ABD4C5D14}"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1F3144-DEFD-4CBB-A8F9-83BBD72453BB}" type="slidenum">
              <a:rPr lang="zh-CN" altLang="en-US"/>
              <a:pPr>
                <a:defRPr/>
              </a:pPr>
              <a:t>‹#›</a:t>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1C869A-F2F0-4E2D-9B15-922E59893FEE}"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F63EA-90C5-4196-B41C-1AF541CBD13E}" type="slidenum">
              <a:rPr lang="zh-CN" altLang="en-US"/>
              <a:pPr>
                <a:defRPr/>
              </a:pPr>
              <a:t>‹#›</a:t>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chemeClr val="bg1"/>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b="1">
                <a:solidFill>
                  <a:srgbClr val="FFFF99"/>
                </a:solidFill>
              </a:defRPr>
            </a:lvl1pPr>
            <a:lvl2pPr>
              <a:defRPr sz="2400" b="1">
                <a:solidFill>
                  <a:schemeClr val="bg1"/>
                </a:solidFill>
              </a:defRPr>
            </a:lvl2pPr>
            <a:lvl3pPr>
              <a:defRPr sz="2000" b="1">
                <a:solidFill>
                  <a:schemeClr val="bg1"/>
                </a:solidFill>
              </a:defRPr>
            </a:lvl3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4" name="日期占位符 3"/>
          <p:cNvSpPr>
            <a:spLocks noGrp="1"/>
          </p:cNvSpPr>
          <p:nvPr>
            <p:ph type="dt" sz="half" idx="10"/>
          </p:nvPr>
        </p:nvSpPr>
        <p:spPr/>
        <p:txBody>
          <a:bodyPr/>
          <a:lstStyle>
            <a:lvl1pPr>
              <a:defRPr/>
            </a:lvl1pPr>
          </a:lstStyle>
          <a:p>
            <a:pPr>
              <a:defRPr/>
            </a:pPr>
            <a:fld id="{094E3FFE-AA6F-403E-9394-09F5B2352DB0}"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6BDE48-74AF-4238-B1F0-91F954890A80}" type="slidenum">
              <a:rPr lang="zh-CN" altLang="en-US"/>
              <a:pPr>
                <a:defRPr/>
              </a:pPr>
              <a:t>‹#›</a:t>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C420E7D-065D-4AB3-95D5-4C550DEE2A10}"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EAFC50-4A19-472E-AEB3-26AF74139E52}" type="slidenum">
              <a:rPr lang="zh-CN" altLang="en-US"/>
              <a:pPr>
                <a:defRPr/>
              </a:pPr>
              <a:t>‹#›</a:t>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9289065-8512-4D65-8DAE-215CE7BC5813}"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00FAC6-88C2-4ACC-930E-7D2B584CAD8D}" type="slidenum">
              <a:rPr lang="zh-CN" altLang="en-US"/>
              <a:pPr>
                <a:defRPr/>
              </a:pPr>
              <a:t>‹#›</a:t>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FBFA887-5E82-4B46-A633-15D0504752CE}" type="datetimeFigureOut">
              <a:rPr lang="zh-CN" altLang="en-US"/>
              <a:pPr>
                <a:defRPr/>
              </a:pPr>
              <a:t>2017/10/13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31ADB3-403D-48EE-9AB8-92B742A1A102}"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baseline="0">
                <a:ea typeface="幼圆"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8A35A7C1-B4CA-49D7-814A-541C3CFC48D1}" type="slidenum">
              <a:rPr lang="zh-CN" altLang="en-US"/>
              <a:pPr>
                <a:defRPr/>
              </a:pPr>
              <a:t>‹#›</a:t>
            </a:fld>
            <a:endParaRPr lang="zh-CN"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85DCD26-E32B-4963-B8FF-DCCCE176207A}" type="datetimeFigureOut">
              <a:rPr lang="zh-CN" altLang="en-US"/>
              <a:pPr>
                <a:defRPr/>
              </a:pPr>
              <a:t>2017/10/13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5E17900-1AE9-48A6-A9E6-1E5327EDEC7A}" type="slidenum">
              <a:rPr lang="zh-CN" altLang="en-US"/>
              <a:pPr>
                <a:defRPr/>
              </a:pPr>
              <a:t>‹#›</a:t>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4BC3B1D-B5D1-4D84-80EF-1186CB6CE69A}" type="datetimeFigureOut">
              <a:rPr lang="zh-CN" altLang="en-US"/>
              <a:pPr>
                <a:defRPr/>
              </a:pPr>
              <a:t>2017/10/13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996D7E-A43F-401D-B082-E321BD642AD5}" type="slidenum">
              <a:rPr lang="zh-CN" altLang="en-US"/>
              <a:pPr>
                <a:defRPr/>
              </a:pPr>
              <a:t>‹#›</a:t>
            </a:fld>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F75F701-5A48-4CCB-8B5A-658A4342FC4B}"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C975E9-E66B-4F5B-8DE3-BBAABD06EF9F}" type="slidenum">
              <a:rPr lang="zh-CN" altLang="en-US"/>
              <a:pPr>
                <a:defRPr/>
              </a:pPr>
              <a:t>‹#›</a:t>
            </a:fld>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48C301-B8B4-4D15-BF7B-150B9F821467}" type="datetimeFigureOut">
              <a:rPr lang="zh-CN" altLang="en-US"/>
              <a:pPr>
                <a:defRPr/>
              </a:pPr>
              <a:t>2017/10/13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ECBA8F-209B-4A65-BF71-053111AD8C44}" type="slidenum">
              <a:rPr lang="zh-CN" altLang="en-US"/>
              <a:pPr>
                <a:defRPr/>
              </a:pPr>
              <a:t>‹#›</a:t>
            </a:fld>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F0B7B5-0B3C-408C-B4F4-EAABAECD27AC}"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BA70E1-3BB8-4206-951C-AAC13988CE7C}" type="slidenum">
              <a:rPr lang="zh-CN" altLang="en-US"/>
              <a:pPr>
                <a:defRPr/>
              </a:pPr>
              <a:t>‹#›</a:t>
            </a:fld>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1B1958F-BEFE-4210-B0EB-50DD54EADB6B}" type="datetimeFigureOut">
              <a:rPr lang="zh-CN" altLang="en-US"/>
              <a:pPr>
                <a:defRPr/>
              </a:pPr>
              <a:t>2017/10/13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312152-3913-4410-AC9C-6769C69D55AC}" type="slidenum">
              <a:rPr lang="zh-CN" altLang="en-US"/>
              <a:pPr>
                <a:defRPr/>
              </a:pPr>
              <a:t>‹#›</a:t>
            </a:fld>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A709C111-1CD5-4479-864F-5136C2C14C53}" type="slidenum">
              <a:rPr lang="zh-CN" altLang="en-US"/>
              <a:pPr>
                <a:defRPr/>
              </a:pPr>
              <a:t>‹#›</a:t>
            </a:fld>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1175" y="2019300"/>
            <a:ext cx="7951788" cy="1466850"/>
          </a:xfr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1EFE970-6C64-49D1-987F-A6A8D0E22610}"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53EB44BA-1090-4494-B2E6-C4F7858BEF42}"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82D3E849-851D-4A0A-A6F6-C99EA2D4A8C9}" type="slidenum">
              <a:rPr lang="zh-CN" altLang="en-US"/>
              <a:pPr>
                <a:defRPr/>
              </a:pPr>
              <a:t>‹#›</a:t>
            </a:fld>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C1B636AA-6D69-43EF-A60E-750D1A8FA2AA}"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433513"/>
            <a:ext cx="3979862"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267CFB15-D9BA-46B4-86AB-9D4C63849703}"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A0DEF463-780E-40BB-8CEA-E0C76DB2BC0F}" type="slidenum">
              <a:rPr lang="zh-CN" altLang="en-GB"/>
              <a:pPr>
                <a:defRPr/>
              </a:pPr>
              <a:t>‹#›</a:t>
            </a:fld>
            <a:endParaRPr lang="en-GB" altLang="zh-CN"/>
          </a:p>
        </p:txBody>
      </p:sp>
      <p:sp>
        <p:nvSpPr>
          <p:cNvPr id="8"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9"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81437B65-F9DF-4FE0-B91C-7432953C21C1}" type="slidenum">
              <a:rPr lang="zh-CN" altLang="en-GB"/>
              <a:pPr>
                <a:defRPr/>
              </a:pPr>
              <a:t>‹#›</a:t>
            </a:fld>
            <a:endParaRPr lang="en-GB" altLang="zh-CN"/>
          </a:p>
        </p:txBody>
      </p:sp>
      <p:sp>
        <p:nvSpPr>
          <p:cNvPr id="4"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5"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32013F7C-D400-47EF-891A-40EC63E42D11}" type="slidenum">
              <a:rPr lang="zh-CN" altLang="en-GB"/>
              <a:pPr>
                <a:defRPr/>
              </a:pPr>
              <a:t>‹#›</a:t>
            </a:fld>
            <a:endParaRPr lang="en-GB" altLang="zh-CN"/>
          </a:p>
        </p:txBody>
      </p:sp>
      <p:sp>
        <p:nvSpPr>
          <p:cNvPr id="3"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4"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2AFA5C43-1583-4A38-AFC9-526A744CBC4C}"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6DB216C4-0CBF-44E8-A5C6-4B6EA108AC07}"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DAE1B68-80F3-48EE-92B5-2B37F4B366B8}"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1925" y="463550"/>
            <a:ext cx="2119313" cy="58372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988" y="463550"/>
            <a:ext cx="6205537" cy="58372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3B6D4BB-53AE-49CF-9186-663D611B3B47}"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320AF984-505B-4C2F-B7E7-B37189FA16A5}"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36212C57-608E-4FC5-91CB-A5940315E766}" type="slidenum">
              <a:rPr lang="zh-CN" altLang="en-US"/>
              <a:pPr>
                <a:defRPr/>
              </a:pPr>
              <a:t>‹#›</a:t>
            </a:fld>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51375" y="1433513"/>
            <a:ext cx="3979863" cy="235743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51375" y="3943350"/>
            <a:ext cx="3979863" cy="23574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Rectangle 5"/>
          <p:cNvSpPr>
            <a:spLocks noGrp="1" noChangeArrowheads="1"/>
          </p:cNvSpPr>
          <p:nvPr>
            <p:ph type="sldNum" idx="10"/>
          </p:nvPr>
        </p:nvSpPr>
        <p:spPr>
          <a:ln/>
        </p:spPr>
        <p:txBody>
          <a:bodyPr/>
          <a:lstStyle>
            <a:lvl1pPr>
              <a:defRPr/>
            </a:lvl1pPr>
          </a:lstStyle>
          <a:p>
            <a:pPr>
              <a:defRPr/>
            </a:pPr>
            <a:fld id="{9D09B5FC-B92D-401F-9CF6-EBA57A75F85B}" type="slidenum">
              <a:rPr lang="zh-CN" altLang="en-GB"/>
              <a:pPr>
                <a:defRPr/>
              </a:pPr>
              <a:t>‹#›</a:t>
            </a:fld>
            <a:endParaRPr lang="en-GB" altLang="zh-CN"/>
          </a:p>
        </p:txBody>
      </p:sp>
      <p:sp>
        <p:nvSpPr>
          <p:cNvPr id="7"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2017/10/13</a:t>
            </a:fld>
            <a:endParaRPr lang="en-GB" altLang="zh-CN"/>
          </a:p>
        </p:txBody>
      </p:sp>
      <p:sp>
        <p:nvSpPr>
          <p:cNvPr id="8"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9E04C708-9233-40F0-A4F9-775274054311}"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3D6ADB-C950-4F53-B1C5-FA70078A0479}"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15342D1-DA77-4384-9E86-DA0B3F935B19}"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18" Type="http://schemas.openxmlformats.org/officeDocument/2006/relationships/image" Target="../media/image8.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7.png"/><Relationship Id="rId2" Type="http://schemas.openxmlformats.org/officeDocument/2006/relationships/slideLayout" Target="../slideLayouts/slideLayout37.xml"/><Relationship Id="rId16" Type="http://schemas.openxmlformats.org/officeDocument/2006/relationships/image" Target="../media/image6.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5.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0.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9.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26" descr="PKU"/>
          <p:cNvPicPr>
            <a:picLocks noChangeAspect="1" noChangeArrowheads="1"/>
          </p:cNvPicPr>
          <p:nvPr/>
        </p:nvPicPr>
        <p:blipFill>
          <a:blip r:embed="rId15"/>
          <a:srcRect/>
          <a:stretch>
            <a:fillRect/>
          </a:stretch>
        </p:blipFill>
        <p:spPr bwMode="auto">
          <a:xfrm>
            <a:off x="0" y="-6350"/>
            <a:ext cx="9144000" cy="6864350"/>
          </a:xfrm>
          <a:prstGeom prst="rect">
            <a:avLst/>
          </a:prstGeom>
          <a:noFill/>
          <a:ln w="9525">
            <a:noFill/>
            <a:miter lim="800000"/>
            <a:headEnd/>
            <a:tailEnd/>
          </a:ln>
        </p:spPr>
      </p:pic>
      <p:sp>
        <p:nvSpPr>
          <p:cNvPr id="2051" name="Rectangle 1027"/>
          <p:cNvSpPr>
            <a:spLocks noGrp="1" noChangeArrowheads="1"/>
          </p:cNvSpPr>
          <p:nvPr>
            <p:ph type="title"/>
          </p:nvPr>
        </p:nvSpPr>
        <p:spPr bwMode="auto">
          <a:xfrm>
            <a:off x="685800" y="6096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028"/>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endParaRPr lang="zh-CN" altLang="en-US"/>
          </a:p>
        </p:txBody>
      </p:sp>
      <p:sp>
        <p:nvSpPr>
          <p:cNvPr id="307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B1331B1-7080-43C9-9F2C-84AA06E7653C}" type="slidenum">
              <a:rPr lang="zh-CN" altLang="en-US"/>
              <a:pPr>
                <a:defRPr/>
              </a:pPr>
              <a:t>‹#›</a:t>
            </a:fld>
            <a:endParaRPr lang="zh-CN" altLang="en-US"/>
          </a:p>
        </p:txBody>
      </p:sp>
      <p:sp>
        <p:nvSpPr>
          <p:cNvPr id="1031" name="Rectangle 1031"/>
          <p:cNvSpPr>
            <a:spLocks noChangeArrowheads="1"/>
          </p:cNvSpPr>
          <p:nvPr/>
        </p:nvSpPr>
        <p:spPr bwMode="auto">
          <a:xfrm>
            <a:off x="3124200" y="6400800"/>
            <a:ext cx="2895600" cy="457200"/>
          </a:xfrm>
          <a:prstGeom prst="rect">
            <a:avLst/>
          </a:prstGeom>
          <a:noFill/>
          <a:ln w="9525">
            <a:noFill/>
            <a:miter lim="800000"/>
            <a:headEnd/>
            <a:tailEnd/>
          </a:ln>
        </p:spPr>
        <p:txBody>
          <a:bodyPr/>
          <a:lstStyle/>
          <a:p>
            <a:pPr algn="ctr">
              <a:spcBef>
                <a:spcPct val="50000"/>
              </a:spcBef>
              <a:defRPr/>
            </a:pPr>
            <a:endParaRPr kumimoji="0" lang="en-US" altLang="zh-CN" sz="1400"/>
          </a:p>
        </p:txBody>
      </p:sp>
    </p:spTree>
  </p:cSld>
  <p:clrMap bg1="lt1" tx1="dk1" bg2="lt2" tx2="dk2" accent1="accent1" accent2="accent2" accent3="accent3" accent4="accent4" accent5="accent5" accent6="accent6" hlink="hlink" folHlink="folHlink"/>
  <p:sldLayoutIdLst>
    <p:sldLayoutId id="214748466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 id="2147484612" r:id="rId12"/>
    <p:sldLayoutId id="2147484613" r:id="rId13"/>
  </p:sldLayoutIdLst>
  <p:transition/>
  <p:txStyles>
    <p:titleStyle>
      <a:lvl1pPr algn="ctr" rtl="0" eaLnBrk="0" fontAlgn="base" hangingPunct="0">
        <a:lnSpc>
          <a:spcPct val="110000"/>
        </a:lnSpc>
        <a:spcBef>
          <a:spcPct val="0"/>
        </a:spcBef>
        <a:spcAft>
          <a:spcPct val="0"/>
        </a:spcAft>
        <a:defRPr kumimoji="1" sz="4800" b="1">
          <a:solidFill>
            <a:srgbClr val="FF3300"/>
          </a:solidFill>
          <a:latin typeface="+mj-lt"/>
          <a:ea typeface="+mj-ea"/>
          <a:cs typeface="华文新魏" charset="0"/>
        </a:defRPr>
      </a:lvl1pPr>
      <a:lvl2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2pPr>
      <a:lvl3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3pPr>
      <a:lvl4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4pPr>
      <a:lvl5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5pPr>
      <a:lvl6pPr marL="4572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6pPr>
      <a:lvl7pPr marL="9144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7pPr>
      <a:lvl8pPr marL="13716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8pPr>
      <a:lvl9pPr marL="18288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9pPr>
    </p:titleStyle>
    <p:body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FFFFFF"/>
                </a:solidFill>
                <a:latin typeface="Calibri" pitchFamily="34" charset="0"/>
                <a:ea typeface="宋体" pitchFamily="2" charset="-122"/>
              </a:defRPr>
            </a:lvl1pPr>
          </a:lstStyle>
          <a:p>
            <a:pPr>
              <a:defRPr/>
            </a:pPr>
            <a:fld id="{66499949-20AB-4B1B-B982-5EEB93BD3FE0}" type="datetimeFigureOut">
              <a:rPr lang="zh-CN" altLang="en-US"/>
              <a:pPr>
                <a:defRPr/>
              </a:pPr>
              <a:t>2017/10/13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FFFFFF"/>
                </a:solidFill>
                <a:latin typeface="Calibri" pitchFamily="34" charset="0"/>
                <a:ea typeface="宋体" pitchFamily="2" charset="-122"/>
              </a:defRPr>
            </a:lvl1pPr>
          </a:lstStyle>
          <a:p>
            <a:pPr>
              <a:defRPr/>
            </a:pPr>
            <a:fld id="{831E1D10-4881-4899-BE40-A88C67980D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ransition/>
  <p:txStyles>
    <p:titleStyle>
      <a:lvl1pPr algn="ctr" rtl="0" eaLnBrk="0" fontAlgn="base" hangingPunct="0">
        <a:spcBef>
          <a:spcPct val="0"/>
        </a:spcBef>
        <a:spcAft>
          <a:spcPct val="0"/>
        </a:spcAft>
        <a:defRPr sz="3600" b="1" kern="1200">
          <a:solidFill>
            <a:schemeClr val="tx1"/>
          </a:solidFill>
          <a:latin typeface="+mj-lt"/>
          <a:ea typeface="+mj-ea"/>
          <a:cs typeface="宋体" charset="0"/>
        </a:defRPr>
      </a:lvl1pPr>
      <a:lvl2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2pPr>
      <a:lvl3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3pPr>
      <a:lvl4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4pPr>
      <a:lvl5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Calibri" pitchFamily="34" charset="0"/>
                <a:ea typeface="宋体" pitchFamily="2" charset="-122"/>
              </a:defRPr>
            </a:lvl1pPr>
          </a:lstStyle>
          <a:p>
            <a:pPr>
              <a:defRPr/>
            </a:pPr>
            <a:fld id="{C65D8A52-F56F-48D6-9AE6-CE897B1705CD}" type="datetimeFigureOut">
              <a:rPr lang="zh-CN" altLang="en-US"/>
              <a:pPr>
                <a:defRPr/>
              </a:pPr>
              <a:t>2017/10/13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Calibri" pitchFamily="34" charset="0"/>
                <a:ea typeface="宋体" pitchFamily="2" charset="-122"/>
              </a:defRPr>
            </a:lvl1pPr>
          </a:lstStyle>
          <a:p>
            <a:pPr>
              <a:defRPr/>
            </a:pPr>
            <a:fld id="{FA41D4FA-F558-4E80-909E-108D7D0D8B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Lst>
  <p:transition/>
  <p:txStyles>
    <p:titleStyle>
      <a:lvl1pPr algn="ctr" rtl="0" eaLnBrk="0" fontAlgn="base" hangingPunct="0">
        <a:spcBef>
          <a:spcPct val="0"/>
        </a:spcBef>
        <a:spcAft>
          <a:spcPct val="0"/>
        </a:spcAft>
        <a:defRPr sz="4000" b="1" kern="1200">
          <a:solidFill>
            <a:schemeClr val="bg1"/>
          </a:solidFill>
          <a:latin typeface="+mj-lt"/>
          <a:ea typeface="+mj-ea"/>
          <a:cs typeface="宋体" charset="0"/>
        </a:defRPr>
      </a:lvl1pPr>
      <a:lvl2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2pPr>
      <a:lvl3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3pPr>
      <a:lvl4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4pPr>
      <a:lvl5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6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800" b="1"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600" b="1"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400" b="1"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14"/>
          <a:srcRect/>
          <a:stretch>
            <a:fillRect/>
          </a:stretch>
        </p:blipFill>
        <p:spPr bwMode="auto">
          <a:xfrm>
            <a:off x="0" y="1741488"/>
            <a:ext cx="9144000" cy="3495675"/>
          </a:xfrm>
          <a:prstGeom prst="rect">
            <a:avLst/>
          </a:prstGeom>
          <a:noFill/>
          <a:ln w="9525">
            <a:noFill/>
            <a:miter lim="800000"/>
            <a:headEnd/>
            <a:tailEnd/>
          </a:ln>
        </p:spPr>
      </p:pic>
      <p:pic>
        <p:nvPicPr>
          <p:cNvPr id="5123" name="Picture 2"/>
          <p:cNvPicPr>
            <a:picLocks noChangeAspect="1" noChangeArrowheads="1"/>
          </p:cNvPicPr>
          <p:nvPr/>
        </p:nvPicPr>
        <p:blipFill>
          <a:blip r:embed="rId15"/>
          <a:srcRect/>
          <a:stretch>
            <a:fillRect/>
          </a:stretch>
        </p:blipFill>
        <p:spPr bwMode="auto">
          <a:xfrm>
            <a:off x="-1588" y="5175250"/>
            <a:ext cx="9144001" cy="1690688"/>
          </a:xfrm>
          <a:prstGeom prst="rect">
            <a:avLst/>
          </a:prstGeom>
          <a:noFill/>
          <a:ln w="9525">
            <a:noFill/>
            <a:miter lim="800000"/>
            <a:headEnd/>
            <a:tailEnd/>
          </a:ln>
        </p:spPr>
      </p:pic>
      <p:pic>
        <p:nvPicPr>
          <p:cNvPr id="5124" name="Picture 3"/>
          <p:cNvPicPr>
            <a:picLocks noChangeAspect="1" noChangeArrowheads="1"/>
          </p:cNvPicPr>
          <p:nvPr/>
        </p:nvPicPr>
        <p:blipFill>
          <a:blip r:embed="rId16"/>
          <a:srcRect/>
          <a:stretch>
            <a:fillRect/>
          </a:stretch>
        </p:blipFill>
        <p:spPr bwMode="auto">
          <a:xfrm>
            <a:off x="-1588" y="-1588"/>
            <a:ext cx="9144001" cy="1690688"/>
          </a:xfrm>
          <a:prstGeom prst="rect">
            <a:avLst/>
          </a:prstGeom>
          <a:noFill/>
          <a:ln w="9525">
            <a:noFill/>
            <a:miter lim="800000"/>
            <a:headEnd/>
            <a:tailEnd/>
          </a:ln>
        </p:spPr>
      </p:pic>
      <p:sp>
        <p:nvSpPr>
          <p:cNvPr id="39941" name="Rectangle 4"/>
          <p:cNvSpPr>
            <a:spLocks noChangeArrowheads="1"/>
          </p:cNvSpPr>
          <p:nvPr/>
        </p:nvSpPr>
        <p:spPr bwMode="auto">
          <a:xfrm>
            <a:off x="7324725" y="6270625"/>
            <a:ext cx="1549400" cy="2444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39942" name="Line 5"/>
          <p:cNvSpPr>
            <a:spLocks noChangeShapeType="1"/>
          </p:cNvSpPr>
          <p:nvPr/>
        </p:nvSpPr>
        <p:spPr bwMode="auto">
          <a:xfrm flipV="1">
            <a:off x="1863725" y="4214813"/>
            <a:ext cx="1588" cy="947737"/>
          </a:xfrm>
          <a:prstGeom prst="line">
            <a:avLst/>
          </a:prstGeom>
          <a:noFill/>
          <a:ln w="12600">
            <a:solidFill>
              <a:srgbClr val="99A46A"/>
            </a:solidFill>
            <a:round/>
            <a:headEnd/>
            <a:tailEnd/>
          </a:ln>
        </p:spPr>
        <p:txBody>
          <a:bodyPr/>
          <a:lstStyle/>
          <a:p>
            <a:pPr>
              <a:defRPr/>
            </a:pPr>
            <a:endParaRPr lang="zh-CN" altLang="en-US"/>
          </a:p>
        </p:txBody>
      </p:sp>
      <p:grpSp>
        <p:nvGrpSpPr>
          <p:cNvPr id="5127" name="Group 6"/>
          <p:cNvGrpSpPr>
            <a:grpSpLocks/>
          </p:cNvGrpSpPr>
          <p:nvPr/>
        </p:nvGrpSpPr>
        <p:grpSpPr bwMode="auto">
          <a:xfrm>
            <a:off x="7524750" y="661988"/>
            <a:ext cx="1122363" cy="409575"/>
            <a:chOff x="4740" y="417"/>
            <a:chExt cx="707" cy="258"/>
          </a:xfrm>
        </p:grpSpPr>
        <p:pic>
          <p:nvPicPr>
            <p:cNvPr id="5129" name="Picture 7"/>
            <p:cNvPicPr>
              <a:picLocks noChangeAspect="1" noChangeArrowheads="1"/>
            </p:cNvPicPr>
            <p:nvPr/>
          </p:nvPicPr>
          <p:blipFill>
            <a:blip r:embed="rId17"/>
            <a:srcRect/>
            <a:stretch>
              <a:fillRect/>
            </a:stretch>
          </p:blipFill>
          <p:spPr bwMode="auto">
            <a:xfrm>
              <a:off x="4740" y="417"/>
              <a:ext cx="631" cy="252"/>
            </a:xfrm>
            <a:prstGeom prst="rect">
              <a:avLst/>
            </a:prstGeom>
            <a:noFill/>
            <a:ln w="9525">
              <a:noFill/>
              <a:miter lim="800000"/>
              <a:headEnd/>
              <a:tailEnd/>
            </a:ln>
          </p:spPr>
        </p:pic>
        <p:pic>
          <p:nvPicPr>
            <p:cNvPr id="5130" name="Picture 8"/>
            <p:cNvPicPr>
              <a:picLocks noChangeAspect="1" noChangeArrowheads="1"/>
            </p:cNvPicPr>
            <p:nvPr/>
          </p:nvPicPr>
          <p:blipFill>
            <a:blip r:embed="rId18"/>
            <a:srcRect/>
            <a:stretch>
              <a:fillRect/>
            </a:stretch>
          </p:blipFill>
          <p:spPr bwMode="auto">
            <a:xfrm>
              <a:off x="5379" y="612"/>
              <a:ext cx="69" cy="64"/>
            </a:xfrm>
            <a:prstGeom prst="rect">
              <a:avLst/>
            </a:prstGeom>
            <a:noFill/>
            <a:ln w="9525">
              <a:noFill/>
              <a:miter lim="800000"/>
              <a:headEnd/>
              <a:tailEnd/>
            </a:ln>
          </p:spPr>
        </p:pic>
      </p:grpSp>
      <p:sp>
        <p:nvSpPr>
          <p:cNvPr id="5128" name="Rectangle 9"/>
          <p:cNvSpPr>
            <a:spLocks noGrp="1" noChangeArrowheads="1"/>
          </p:cNvSpPr>
          <p:nvPr>
            <p:ph type="title"/>
          </p:nvPr>
        </p:nvSpPr>
        <p:spPr bwMode="auto">
          <a:xfrm>
            <a:off x="511175" y="2019300"/>
            <a:ext cx="7951788" cy="1466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GB" smtClean="0"/>
              <a:t>单击编辑标题文本格式</a:t>
            </a:r>
          </a:p>
        </p:txBody>
      </p:sp>
    </p:spTree>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 id="2147484645" r:id="rId10"/>
    <p:sldLayoutId id="2147484646" r:id="rId11"/>
    <p:sldLayoutId id="2147484647" r:id="rId12"/>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342900" indent="-342900" algn="ctr"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461963" indent="-4763" algn="ctr"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9144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3716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828800" algn="ctr"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2860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6pPr>
      <a:lvl7pPr marL="27432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7pPr>
      <a:lvl8pPr marL="32004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8pPr>
      <a:lvl9pPr marL="36576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15875" y="4932363"/>
            <a:ext cx="9128125" cy="1557337"/>
          </a:xfrm>
          <a:prstGeom prst="rect">
            <a:avLst/>
          </a:prstGeom>
          <a:gradFill rotWithShape="0">
            <a:gsLst>
              <a:gs pos="0">
                <a:srgbClr val="FFFFFF"/>
              </a:gs>
              <a:gs pos="100000">
                <a:srgbClr val="FFEFCF"/>
              </a:gs>
            </a:gsLst>
            <a:lin ang="5400000" scaled="1"/>
          </a:gradFill>
          <a:ln w="9525">
            <a:noFill/>
            <a:miter lim="800000"/>
            <a:headEnd/>
            <a:tailEnd/>
          </a:ln>
        </p:spPr>
        <p:txBody>
          <a:bodyPr wrap="none" anchor="ctr"/>
          <a:lstStyle/>
          <a:p>
            <a:pPr>
              <a:defRPr/>
            </a:pPr>
            <a:endParaRPr kumimoji="0" lang="zh-CN" altLang="en-US">
              <a:latin typeface="Arial" pitchFamily="34" charset="0"/>
              <a:ea typeface="宋体" pitchFamily="2" charset="-122"/>
            </a:endParaRPr>
          </a:p>
        </p:txBody>
      </p:sp>
      <p:pic>
        <p:nvPicPr>
          <p:cNvPr id="6147" name="Picture 2"/>
          <p:cNvPicPr>
            <a:picLocks noChangeAspect="1" noChangeArrowheads="1"/>
          </p:cNvPicPr>
          <p:nvPr/>
        </p:nvPicPr>
        <p:blipFill>
          <a:blip r:embed="rId15"/>
          <a:srcRect b="94411"/>
          <a:stretch>
            <a:fillRect/>
          </a:stretch>
        </p:blipFill>
        <p:spPr bwMode="auto">
          <a:xfrm>
            <a:off x="0" y="0"/>
            <a:ext cx="9144000" cy="384175"/>
          </a:xfrm>
          <a:prstGeom prst="rect">
            <a:avLst/>
          </a:prstGeom>
          <a:noFill/>
          <a:ln w="9525">
            <a:noFill/>
            <a:miter lim="800000"/>
            <a:headEnd/>
            <a:tailEnd/>
          </a:ln>
        </p:spPr>
      </p:pic>
      <p:pic>
        <p:nvPicPr>
          <p:cNvPr id="6148" name="Picture 3"/>
          <p:cNvPicPr>
            <a:picLocks noChangeAspect="1" noChangeArrowheads="1"/>
          </p:cNvPicPr>
          <p:nvPr/>
        </p:nvPicPr>
        <p:blipFill>
          <a:blip r:embed="rId16"/>
          <a:srcRect/>
          <a:stretch>
            <a:fillRect/>
          </a:stretch>
        </p:blipFill>
        <p:spPr bwMode="auto">
          <a:xfrm>
            <a:off x="8461375" y="61913"/>
            <a:ext cx="622300" cy="247650"/>
          </a:xfrm>
          <a:prstGeom prst="rect">
            <a:avLst/>
          </a:prstGeom>
          <a:noFill/>
          <a:ln w="9525">
            <a:noFill/>
            <a:miter lim="800000"/>
            <a:headEnd/>
            <a:tailEnd/>
          </a:ln>
        </p:spPr>
      </p:pic>
      <p:pic>
        <p:nvPicPr>
          <p:cNvPr id="6149" name="Picture 4"/>
          <p:cNvPicPr>
            <a:picLocks noChangeAspect="1" noChangeArrowheads="1"/>
          </p:cNvPicPr>
          <p:nvPr/>
        </p:nvPicPr>
        <p:blipFill>
          <a:blip r:embed="rId15"/>
          <a:srcRect t="94279"/>
          <a:stretch>
            <a:fillRect/>
          </a:stretch>
        </p:blipFill>
        <p:spPr bwMode="auto">
          <a:xfrm>
            <a:off x="0" y="6473825"/>
            <a:ext cx="9144000" cy="384175"/>
          </a:xfrm>
          <a:prstGeom prst="rect">
            <a:avLst/>
          </a:prstGeom>
          <a:noFill/>
          <a:ln w="9525">
            <a:noFill/>
            <a:miter lim="800000"/>
            <a:headEnd/>
            <a:tailEnd/>
          </a:ln>
        </p:spPr>
      </p:pic>
      <p:sp>
        <p:nvSpPr>
          <p:cNvPr id="1029" name="Rectangle 5"/>
          <p:cNvSpPr>
            <a:spLocks noGrp="1" noChangeArrowheads="1"/>
          </p:cNvSpPr>
          <p:nvPr>
            <p:ph type="sldNum"/>
          </p:nvPr>
        </p:nvSpPr>
        <p:spPr bwMode="auto">
          <a:xfrm>
            <a:off x="0" y="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nSpc>
                <a:spcPct val="92000"/>
              </a:lnSpc>
              <a:spcBef>
                <a:spcPts val="6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sz="1000" b="1">
                <a:solidFill>
                  <a:srgbClr val="FFFFFF"/>
                </a:solidFill>
                <a:latin typeface="Arial" pitchFamily="34" charset="0"/>
                <a:ea typeface="宋体" pitchFamily="2" charset="-122"/>
              </a:defRPr>
            </a:lvl1pPr>
          </a:lstStyle>
          <a:p>
            <a:pPr>
              <a:defRPr/>
            </a:pPr>
            <a:fld id="{232553AB-804F-4D8E-A8E5-EBD559A8F381}" type="slidenum">
              <a:rPr lang="zh-CN" altLang="en-GB"/>
              <a:pPr>
                <a:defRPr/>
              </a:pPr>
              <a:t>‹#›</a:t>
            </a:fld>
            <a:endParaRPr lang="en-GB" altLang="zh-CN"/>
          </a:p>
        </p:txBody>
      </p:sp>
      <p:sp>
        <p:nvSpPr>
          <p:cNvPr id="40967" name="Rectangle 6"/>
          <p:cNvSpPr>
            <a:spLocks noChangeArrowheads="1"/>
          </p:cNvSpPr>
          <p:nvPr/>
        </p:nvSpPr>
        <p:spPr bwMode="auto">
          <a:xfrm>
            <a:off x="5672138" y="6499225"/>
            <a:ext cx="3359150" cy="2317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1031" name="Rectangle 7"/>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pitchFamily="34" charset="0"/>
                <a:ea typeface="宋体" pitchFamily="2" charset="-122"/>
              </a:defRPr>
            </a:lvl1pPr>
          </a:lstStyle>
          <a:p>
            <a:pPr>
              <a:defRPr/>
            </a:pPr>
            <a:fld id="{149F447B-D984-4FD9-BFD5-E695A0034F37}" type="datetime1">
              <a:rPr lang="zh-CN" altLang="en-US"/>
              <a:pPr>
                <a:defRPr/>
              </a:pPr>
              <a:t>2017/10/13</a:t>
            </a:fld>
            <a:endParaRPr lang="en-GB" altLang="zh-CN"/>
          </a:p>
        </p:txBody>
      </p:sp>
      <p:sp>
        <p:nvSpPr>
          <p:cNvPr id="1032" name="Rectangle 8"/>
          <p:cNvSpPr>
            <a:spLocks noGrp="1" noChangeArrowheads="1"/>
          </p:cNvSpPr>
          <p:nvPr>
            <p:ph type="ftr" idx="2"/>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charset="0"/>
                <a:ea typeface="幼圆" charset="0"/>
                <a:cs typeface="Arial" charset="0"/>
              </a:defRPr>
            </a:lvl1pPr>
          </a:lstStyle>
          <a:p>
            <a:pPr>
              <a:defRPr/>
            </a:pPr>
            <a:endParaRPr lang="en-GB" altLang="zh-CN"/>
          </a:p>
        </p:txBody>
      </p:sp>
      <p:sp>
        <p:nvSpPr>
          <p:cNvPr id="6154" name="Rectangle 9"/>
          <p:cNvSpPr>
            <a:spLocks noGrp="1" noChangeArrowheads="1"/>
          </p:cNvSpPr>
          <p:nvPr>
            <p:ph type="title"/>
          </p:nvPr>
        </p:nvSpPr>
        <p:spPr bwMode="auto">
          <a:xfrm>
            <a:off x="153988" y="463550"/>
            <a:ext cx="8242300"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GB" smtClean="0"/>
              <a:t>单击编辑标题文本格式</a:t>
            </a:r>
          </a:p>
        </p:txBody>
      </p:sp>
      <p:sp>
        <p:nvSpPr>
          <p:cNvPr id="6155" name="Rectangle 10"/>
          <p:cNvSpPr>
            <a:spLocks noGrp="1" noChangeArrowheads="1"/>
          </p:cNvSpPr>
          <p:nvPr>
            <p:ph type="body" idx="1"/>
          </p:nvPr>
        </p:nvSpPr>
        <p:spPr bwMode="auto">
          <a:xfrm>
            <a:off x="519113" y="1433513"/>
            <a:ext cx="8112125" cy="4867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GB" smtClean="0"/>
              <a:t>单击编辑大纲文本格式</a:t>
            </a:r>
          </a:p>
          <a:p>
            <a:pPr lvl="1"/>
            <a:r>
              <a:rPr lang="zh-CN" altLang="en-GB" smtClean="0"/>
              <a:t>二级大纲</a:t>
            </a:r>
          </a:p>
          <a:p>
            <a:pPr lvl="2"/>
            <a:r>
              <a:rPr lang="zh-CN" altLang="en-GB" smtClean="0"/>
              <a:t>三级大纲</a:t>
            </a:r>
          </a:p>
          <a:p>
            <a:pPr lvl="3"/>
            <a:r>
              <a:rPr lang="zh-CN" altLang="en-GB" smtClean="0"/>
              <a:t>四级大纲</a:t>
            </a:r>
          </a:p>
          <a:p>
            <a:pPr lvl="4"/>
            <a:r>
              <a:rPr lang="zh-CN" altLang="en-GB" smtClean="0"/>
              <a:t>五级大纲</a:t>
            </a:r>
          </a:p>
          <a:p>
            <a:pPr lvl="4"/>
            <a:r>
              <a:rPr lang="zh-CN" altLang="en-GB" smtClean="0"/>
              <a:t>六级大纲</a:t>
            </a:r>
          </a:p>
          <a:p>
            <a:pPr lvl="4"/>
            <a:r>
              <a:rPr lang="zh-CN" altLang="en-GB" smtClean="0"/>
              <a:t>七级大纲</a:t>
            </a:r>
          </a:p>
          <a:p>
            <a:pPr lvl="4"/>
            <a:r>
              <a:rPr lang="zh-CN" altLang="en-GB" smtClean="0"/>
              <a:t>八级大纲</a:t>
            </a:r>
          </a:p>
          <a:p>
            <a:pPr lvl="4"/>
            <a:r>
              <a:rPr lang="zh-CN" altLang="en-GB" smtClean="0"/>
              <a:t>九级大纲</a:t>
            </a:r>
          </a:p>
        </p:txBody>
      </p:sp>
    </p:spTree>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59" r:id="rId12"/>
    <p:sldLayoutId id="2147484660" r:id="rId13"/>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166688" indent="-166688" algn="l"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628650" indent="-163513" algn="l"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1023938" indent="-109538"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543050" indent="-171450"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938338" indent="-109538" algn="l"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3955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8527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3099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7671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0" y="1872382"/>
            <a:ext cx="9144000" cy="838200"/>
          </a:xfrm>
        </p:spPr>
        <p:txBody>
          <a:bodyPr/>
          <a:lstStyle/>
          <a:p>
            <a:pPr eaLnBrk="1" hangingPunct="1"/>
            <a:r>
              <a:rPr lang="en-US" altLang="zh-CN" sz="4400" dirty="0" smtClean="0">
                <a:latin typeface="宋体" panose="02010600030101010101" pitchFamily="2" charset="-122"/>
                <a:ea typeface="宋体" panose="02010600030101010101" pitchFamily="2" charset="-122"/>
              </a:rPr>
              <a:t>Storm</a:t>
            </a:r>
            <a:r>
              <a:rPr lang="zh-CN" altLang="en-US" sz="4400" dirty="0" smtClean="0">
                <a:latin typeface="宋体" panose="02010600030101010101" pitchFamily="2" charset="-122"/>
                <a:ea typeface="宋体" panose="02010600030101010101" pitchFamily="2" charset="-122"/>
              </a:rPr>
              <a:t>分布式实时</a:t>
            </a:r>
            <a:r>
              <a:rPr lang="zh-CN" altLang="en-US" sz="4400" dirty="0">
                <a:latin typeface="宋体" panose="02010600030101010101" pitchFamily="2" charset="-122"/>
                <a:ea typeface="宋体" panose="02010600030101010101" pitchFamily="2" charset="-122"/>
              </a:rPr>
              <a:t>计算</a:t>
            </a:r>
            <a:endParaRPr lang="zh-CN" altLang="en-US" sz="4400" dirty="0" smtClean="0">
              <a:latin typeface="宋体" panose="02010600030101010101" pitchFamily="2" charset="-122"/>
              <a:ea typeface="宋体" panose="02010600030101010101" pitchFamily="2" charset="-122"/>
            </a:endParaRPr>
          </a:p>
        </p:txBody>
      </p:sp>
      <p:sp>
        <p:nvSpPr>
          <p:cNvPr id="9219" name="内容占位符 2"/>
          <p:cNvSpPr>
            <a:spLocks noGrp="1"/>
          </p:cNvSpPr>
          <p:nvPr>
            <p:ph idx="1"/>
          </p:nvPr>
        </p:nvSpPr>
        <p:spPr>
          <a:xfrm>
            <a:off x="685800" y="3294528"/>
            <a:ext cx="7772400" cy="1783909"/>
          </a:xfrm>
        </p:spPr>
        <p:txBody>
          <a:bodyPr/>
          <a:lstStyle/>
          <a:p>
            <a:pPr marL="0" indent="0" algn="ctr" eaLnBrk="1" hangingPunct="1">
              <a:buClrTx/>
              <a:buNone/>
            </a:pPr>
            <a:r>
              <a:rPr lang="zh-CN" altLang="en-US" b="0" dirty="0" smtClean="0">
                <a:latin typeface="宋体" panose="02010600030101010101" pitchFamily="2" charset="-122"/>
                <a:ea typeface="宋体" panose="02010600030101010101" pitchFamily="2" charset="-122"/>
              </a:rPr>
              <a:t>钱</a:t>
            </a:r>
            <a:r>
              <a:rPr lang="zh-CN" altLang="en-US" b="0" dirty="0">
                <a:latin typeface="宋体" panose="02010600030101010101" pitchFamily="2" charset="-122"/>
                <a:ea typeface="宋体" panose="02010600030101010101" pitchFamily="2" charset="-122"/>
              </a:rPr>
              <a:t>文君</a:t>
            </a:r>
            <a:endParaRPr lang="en-US" altLang="zh-CN" b="0" dirty="0" smtClean="0">
              <a:latin typeface="宋体" panose="02010600030101010101" pitchFamily="2" charset="-122"/>
              <a:ea typeface="宋体" panose="02010600030101010101" pitchFamily="2" charset="-122"/>
            </a:endParaRPr>
          </a:p>
          <a:p>
            <a:pPr marL="0" indent="0" algn="ctr" eaLnBrk="1" hangingPunct="1">
              <a:buClrTx/>
              <a:buNone/>
            </a:pPr>
            <a:r>
              <a:rPr lang="en-US" altLang="zh-CN" b="0" dirty="0" smtClean="0">
                <a:latin typeface="Calibri" panose="020F0502020204030204" pitchFamily="34" charset="0"/>
                <a:ea typeface="黑体" pitchFamily="49" charset="-122"/>
              </a:rPr>
              <a:t>wenjunqian@pku.edu.cn</a:t>
            </a:r>
            <a:endParaRPr lang="zh-CN" altLang="en-US" b="0" dirty="0" smtClean="0">
              <a:latin typeface="Calibri" panose="020F0502020204030204" pitchFamily="34" charset="0"/>
              <a:ea typeface="黑体" pitchFamily="49" charset="-122"/>
            </a:endParaRPr>
          </a:p>
        </p:txBody>
      </p:sp>
    </p:spTree>
  </p:cSld>
  <p:clrMapOvr>
    <a:masterClrMapping/>
  </p:clrMapOvr>
  <p:transition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1155700"/>
            <a:ext cx="5461000" cy="1790700"/>
          </a:xfrm>
          <a:prstGeom prst="wedgeRectCallout">
            <a:avLst>
              <a:gd name="adj1" fmla="val -55861"/>
              <a:gd name="adj2" fmla="val -367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a:solidFill>
                  <a:srgbClr val="FF0000"/>
                </a:solidFill>
                <a:latin typeface="Times New Roman" pitchFamily="18" charset="0"/>
                <a:ea typeface="宋体" charset="-122"/>
              </a:rPr>
              <a:t>消息</a:t>
            </a:r>
            <a:r>
              <a:rPr lang="zh-CN" altLang="en-US" dirty="0" smtClean="0">
                <a:solidFill>
                  <a:srgbClr val="FF0000"/>
                </a:solidFill>
                <a:latin typeface="Times New Roman" pitchFamily="18" charset="0"/>
                <a:ea typeface="宋体" charset="-122"/>
              </a:rPr>
              <a:t>流（</a:t>
            </a:r>
            <a:r>
              <a:rPr lang="en-US" altLang="zh-CN" dirty="0" smtClean="0">
                <a:solidFill>
                  <a:srgbClr val="FF0000"/>
                </a:solidFill>
                <a:latin typeface="Times New Roman" pitchFamily="18" charset="0"/>
                <a:ea typeface="宋体" charset="-122"/>
              </a:rPr>
              <a:t>Stream</a:t>
            </a:r>
            <a:r>
              <a:rPr lang="zh-CN" altLang="en-US" dirty="0" smtClean="0">
                <a:solidFill>
                  <a:srgbClr val="FF0000"/>
                </a:solidFill>
                <a:latin typeface="Times New Roman" pitchFamily="18" charset="0"/>
                <a:ea typeface="宋体" charset="-122"/>
              </a:rPr>
              <a:t>）</a:t>
            </a:r>
            <a:r>
              <a:rPr lang="zh-CN" altLang="en-US" dirty="0" smtClean="0">
                <a:solidFill>
                  <a:schemeClr val="tx1"/>
                </a:solidFill>
                <a:latin typeface="Times New Roman" pitchFamily="18" charset="0"/>
                <a:ea typeface="宋体" charset="-122"/>
              </a:rPr>
              <a:t>是</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的核心抽象，一个</a:t>
            </a:r>
            <a:r>
              <a:rPr lang="zh-CN" altLang="en-US" dirty="0">
                <a:solidFill>
                  <a:schemeClr val="tx1"/>
                </a:solidFill>
                <a:latin typeface="Times New Roman" pitchFamily="18" charset="0"/>
                <a:ea typeface="宋体" charset="-122"/>
              </a:rPr>
              <a:t>消息流</a:t>
            </a:r>
            <a:r>
              <a:rPr lang="zh-CN" altLang="en-US" dirty="0" smtClean="0">
                <a:solidFill>
                  <a:schemeClr val="tx1"/>
                </a:solidFill>
                <a:latin typeface="Times New Roman" pitchFamily="18" charset="0"/>
                <a:ea typeface="宋体" charset="-122"/>
              </a:rPr>
              <a:t>是一个没有边界的</a:t>
            </a:r>
            <a:r>
              <a:rPr lang="en-US" altLang="zh-CN" dirty="0" smtClean="0">
                <a:solidFill>
                  <a:schemeClr val="tx1"/>
                </a:solidFill>
                <a:latin typeface="Times New Roman" pitchFamily="18" charset="0"/>
                <a:ea typeface="宋体" charset="-122"/>
              </a:rPr>
              <a:t>tuple</a:t>
            </a:r>
            <a:r>
              <a:rPr lang="zh-CN" altLang="en-US" dirty="0" smtClean="0">
                <a:solidFill>
                  <a:schemeClr val="tx1"/>
                </a:solidFill>
                <a:latin typeface="Times New Roman" pitchFamily="18" charset="0"/>
                <a:ea typeface="宋体" charset="-122"/>
              </a:rPr>
              <a:t>序列；</a:t>
            </a:r>
            <a:endParaRPr lang="en-US" altLang="zh-CN" dirty="0" smtClean="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lang="en-US" altLang="zh-CN" dirty="0">
                <a:solidFill>
                  <a:schemeClr val="accent2"/>
                </a:solidFill>
                <a:latin typeface="Calibri" panose="020F0502020204030204" pitchFamily="34" charset="0"/>
                <a:ea typeface="宋体" panose="02010600030101010101" pitchFamily="2" charset="-122"/>
                <a:cs typeface="宋体" panose="02010600030101010101" pitchFamily="2" charset="-122"/>
              </a:rPr>
              <a:t>Tuple</a:t>
            </a:r>
            <a:r>
              <a:rPr lang="zh-CN" altLang="zh-CN" dirty="0">
                <a:solidFill>
                  <a:srgbClr val="000000"/>
                </a:solidFill>
                <a:latin typeface="Calibri" panose="020F0502020204030204" pitchFamily="34" charset="0"/>
                <a:ea typeface="宋体" panose="02010600030101010101" pitchFamily="2" charset="-122"/>
                <a:cs typeface="宋体" panose="02010600030101010101" pitchFamily="2" charset="-122"/>
              </a:rPr>
              <a:t>是一次消息传递的基本</a:t>
            </a:r>
            <a:r>
              <a:rPr lang="zh-CN" altLang="zh-CN" dirty="0" smtClean="0">
                <a:solidFill>
                  <a:srgbClr val="000000"/>
                </a:solidFill>
                <a:latin typeface="Calibri" panose="020F0502020204030204" pitchFamily="34" charset="0"/>
                <a:ea typeface="宋体" panose="02010600030101010101" pitchFamily="2" charset="-122"/>
                <a:cs typeface="宋体" panose="02010600030101010101" pitchFamily="2" charset="-122"/>
              </a:rPr>
              <a:t>单元</a:t>
            </a:r>
            <a:r>
              <a:rPr lang="zh-CN" altLang="en-US" dirty="0">
                <a:solidFill>
                  <a:srgbClr val="000000"/>
                </a:solidFill>
                <a:latin typeface="Calibri" panose="020F0502020204030204" pitchFamily="34" charset="0"/>
                <a:ea typeface="宋体" panose="02010600030101010101" pitchFamily="2" charset="-122"/>
                <a:cs typeface="宋体" panose="02010600030101010101" pitchFamily="2" charset="-122"/>
              </a:rPr>
              <a:t>。</a:t>
            </a:r>
            <a:r>
              <a:rPr lang="zh-CN" altLang="en-US" dirty="0" smtClean="0">
                <a:solidFill>
                  <a:schemeClr val="tx1"/>
                </a:solidFill>
                <a:latin typeface="Times New Roman" pitchFamily="18" charset="0"/>
                <a:ea typeface="宋体" charset="-122"/>
              </a:rPr>
              <a:t>在默认情况下，</a:t>
            </a:r>
            <a:r>
              <a:rPr lang="en-US" altLang="zh-CN" dirty="0" smtClean="0">
                <a:solidFill>
                  <a:schemeClr val="tx1"/>
                </a:solidFill>
                <a:latin typeface="Times New Roman" pitchFamily="18" charset="0"/>
                <a:ea typeface="宋体" charset="-122"/>
              </a:rPr>
              <a:t>tuple</a:t>
            </a:r>
            <a:r>
              <a:rPr lang="zh-CN" altLang="en-US" dirty="0" smtClean="0">
                <a:solidFill>
                  <a:schemeClr val="tx1"/>
                </a:solidFill>
                <a:latin typeface="Times New Roman" pitchFamily="18" charset="0"/>
                <a:ea typeface="宋体" charset="-122"/>
              </a:rPr>
              <a:t>的字段类型可以是整型</a:t>
            </a:r>
            <a:r>
              <a:rPr lang="en-US" altLang="zh-CN" dirty="0" smtClean="0">
                <a:solidFill>
                  <a:schemeClr val="tx1"/>
                </a:solidFill>
                <a:latin typeface="Times New Roman" pitchFamily="18" charset="0"/>
                <a:ea typeface="宋体" charset="-122"/>
              </a:rPr>
              <a:t>int</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long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short</a:t>
            </a:r>
            <a:r>
              <a:rPr lang="zh-CN" altLang="en-US" dirty="0" smtClean="0">
                <a:solidFill>
                  <a:schemeClr val="tx1"/>
                </a:solidFill>
                <a:latin typeface="Times New Roman" pitchFamily="18" charset="0"/>
                <a:ea typeface="宋体" charset="-122"/>
              </a:rPr>
              <a:t>、字节</a:t>
            </a:r>
            <a:r>
              <a:rPr lang="en-US" altLang="zh-CN" dirty="0" smtClean="0">
                <a:solidFill>
                  <a:schemeClr val="tx1"/>
                </a:solidFill>
                <a:latin typeface="Times New Roman" pitchFamily="18" charset="0"/>
                <a:ea typeface="宋体" charset="-122"/>
              </a:rPr>
              <a:t>byte</a:t>
            </a:r>
            <a:r>
              <a:rPr lang="zh-CN" altLang="en-US" dirty="0" smtClean="0">
                <a:solidFill>
                  <a:schemeClr val="tx1"/>
                </a:solidFill>
                <a:latin typeface="Times New Roman" pitchFamily="18" charset="0"/>
                <a:ea typeface="宋体" charset="-122"/>
              </a:rPr>
              <a:t>、字符</a:t>
            </a:r>
            <a:r>
              <a:rPr lang="en-US" altLang="zh-CN" dirty="0" smtClean="0">
                <a:solidFill>
                  <a:schemeClr val="tx1"/>
                </a:solidFill>
                <a:latin typeface="Times New Roman" pitchFamily="18" charset="0"/>
                <a:ea typeface="宋体" charset="-122"/>
              </a:rPr>
              <a:t>string</a:t>
            </a:r>
            <a:r>
              <a:rPr lang="zh-CN" altLang="en-US" dirty="0" smtClean="0">
                <a:solidFill>
                  <a:schemeClr val="tx1"/>
                </a:solidFill>
                <a:latin typeface="Times New Roman" pitchFamily="18" charset="0"/>
                <a:ea typeface="宋体" charset="-122"/>
              </a:rPr>
              <a:t>、双精度数</a:t>
            </a:r>
            <a:r>
              <a:rPr lang="en-US" altLang="zh-CN" dirty="0" smtClean="0">
                <a:solidFill>
                  <a:schemeClr val="tx1"/>
                </a:solidFill>
                <a:latin typeface="Times New Roman" pitchFamily="18" charset="0"/>
                <a:ea typeface="宋体" charset="-122"/>
              </a:rPr>
              <a:t>double</a:t>
            </a:r>
            <a:r>
              <a:rPr lang="zh-CN" altLang="en-US" dirty="0" smtClean="0">
                <a:solidFill>
                  <a:schemeClr val="tx1"/>
                </a:solidFill>
                <a:latin typeface="Times New Roman" pitchFamily="18" charset="0"/>
                <a:ea typeface="宋体" charset="-122"/>
              </a:rPr>
              <a:t>、浮点型</a:t>
            </a:r>
            <a:r>
              <a:rPr lang="en-US" altLang="zh-CN" dirty="0" smtClean="0">
                <a:solidFill>
                  <a:schemeClr val="tx1"/>
                </a:solidFill>
                <a:latin typeface="Times New Roman" pitchFamily="18" charset="0"/>
                <a:ea typeface="宋体" charset="-122"/>
              </a:rPr>
              <a:t>float</a:t>
            </a:r>
            <a:r>
              <a:rPr lang="zh-CN" altLang="en-US" dirty="0" smtClean="0">
                <a:solidFill>
                  <a:schemeClr val="tx1"/>
                </a:solidFill>
                <a:latin typeface="Times New Roman" pitchFamily="18" charset="0"/>
                <a:ea typeface="宋体" charset="-122"/>
              </a:rPr>
              <a:t>、布尔型</a:t>
            </a:r>
            <a:r>
              <a:rPr lang="en-US" altLang="zh-CN" dirty="0" smtClean="0">
                <a:solidFill>
                  <a:schemeClr val="tx1"/>
                </a:solidFill>
                <a:latin typeface="Times New Roman" pitchFamily="18" charset="0"/>
                <a:ea typeface="宋体" charset="-122"/>
              </a:rPr>
              <a:t>boolean</a:t>
            </a:r>
            <a:r>
              <a:rPr lang="zh-CN" altLang="en-US" dirty="0" smtClean="0">
                <a:solidFill>
                  <a:schemeClr val="tx1"/>
                </a:solidFill>
                <a:latin typeface="Times New Roman" pitchFamily="18" charset="0"/>
                <a:ea typeface="宋体" charset="-122"/>
              </a:rPr>
              <a:t>和字节数组</a:t>
            </a:r>
            <a:r>
              <a:rPr lang="en-US" altLang="zh-CN" dirty="0" smtClean="0">
                <a:solidFill>
                  <a:schemeClr val="tx1"/>
                </a:solidFill>
                <a:latin typeface="Times New Roman" pitchFamily="18" charset="0"/>
                <a:ea typeface="宋体" charset="-122"/>
              </a:rPr>
              <a:t>byte array</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19109101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48496" y="947540"/>
            <a:ext cx="5783470" cy="2341672"/>
          </a:xfrm>
          <a:prstGeom prst="wedgeRectCallout">
            <a:avLst>
              <a:gd name="adj1" fmla="val -56326"/>
              <a:gd name="adj2" fmla="val 1999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提供的处理</a:t>
            </a: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的基本原语是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r>
              <a:rPr kumimoji="1" lang="zh-CN" altLang="en-US" b="0" i="0" u="none" strike="noStrike" cap="none" normalizeH="0" baseline="0" dirty="0" smtClean="0">
                <a:ln>
                  <a:noFill/>
                </a:ln>
                <a:solidFill>
                  <a:schemeClr val="tx1"/>
                </a:solidFill>
                <a:effectLst/>
                <a:latin typeface="Times New Roman" pitchFamily="18" charset="0"/>
                <a:ea typeface="宋体" charset="-122"/>
              </a:rPr>
              <a:t>和</a:t>
            </a: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lang="en-US" altLang="zh-CN" dirty="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kumimoji="1" lang="en-US" altLang="zh-CN" b="0" i="0" u="none" strike="noStrike" cap="none" normalizeH="0" baseline="0" dirty="0" smtClean="0">
                <a:ln>
                  <a:noFill/>
                </a:ln>
                <a:solidFill>
                  <a:srgbClr val="FF0000"/>
                </a:solidFill>
                <a:effectLst/>
                <a:latin typeface="Times New Roman" pitchFamily="18" charset="0"/>
                <a:ea typeface="宋体" charset="-122"/>
              </a:rPr>
              <a:t>Spout</a:t>
            </a:r>
            <a:r>
              <a:rPr kumimoji="1" lang="zh-CN" altLang="en-US" b="0" i="0" u="none" strike="noStrike" cap="none" normalizeH="0" baseline="0" dirty="0" smtClean="0">
                <a:ln>
                  <a:noFill/>
                </a:ln>
                <a:solidFill>
                  <a:srgbClr val="FF0000"/>
                </a:solidFill>
                <a:effectLst/>
                <a:latin typeface="Times New Roman" pitchFamily="18" charset="0"/>
                <a:ea typeface="宋体" charset="-122"/>
              </a:rPr>
              <a:t>（喷口）</a:t>
            </a:r>
            <a:r>
              <a:rPr lang="zh-CN" altLang="en-US" dirty="0" smtClean="0">
                <a:solidFill>
                  <a:schemeClr val="tx1"/>
                </a:solidFill>
                <a:latin typeface="Times New Roman" pitchFamily="18" charset="0"/>
                <a:ea typeface="宋体" charset="-122"/>
              </a:rPr>
              <a:t>是</a:t>
            </a:r>
            <a:r>
              <a:rPr lang="en-US" altLang="zh-CN" dirty="0" smtClean="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中产生源数据流的组件</a:t>
            </a:r>
            <a:r>
              <a:rPr lang="zh-CN" altLang="en-US" dirty="0" smtClean="0">
                <a:solidFill>
                  <a:schemeClr val="tx1"/>
                </a:solidFill>
                <a:latin typeface="Times New Roman" pitchFamily="18" charset="0"/>
                <a:ea typeface="宋体" charset="-122"/>
              </a:rPr>
              <a:t>（</a:t>
            </a:r>
            <a:r>
              <a:rPr lang="zh-CN" altLang="en-US" dirty="0" smtClean="0">
                <a:solidFill>
                  <a:schemeClr val="accent2"/>
                </a:solidFill>
                <a:latin typeface="Times New Roman" pitchFamily="18" charset="0"/>
                <a:ea typeface="宋体" charset="-122"/>
              </a:rPr>
              <a:t>消息源</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lang="zh-CN" altLang="en-US" dirty="0" smtClean="0">
                <a:solidFill>
                  <a:schemeClr val="tx1"/>
                </a:solidFill>
                <a:latin typeface="Times New Roman" pitchFamily="18" charset="0"/>
                <a:ea typeface="宋体" charset="-122"/>
              </a:rPr>
              <a:t>通常</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从外部数据源（如</a:t>
            </a:r>
            <a:r>
              <a:rPr lang="en-US" altLang="zh-CN" dirty="0" smtClean="0">
                <a:solidFill>
                  <a:schemeClr val="tx1"/>
                </a:solidFill>
                <a:latin typeface="Times New Roman" pitchFamily="18" charset="0"/>
                <a:ea typeface="宋体" charset="-122"/>
              </a:rPr>
              <a:t>Kestrel</a:t>
            </a:r>
            <a:r>
              <a:rPr lang="zh-CN" altLang="en-US" dirty="0" smtClean="0">
                <a:solidFill>
                  <a:schemeClr val="tx1"/>
                </a:solidFill>
                <a:latin typeface="Times New Roman" pitchFamily="18" charset="0"/>
                <a:ea typeface="宋体" charset="-122"/>
              </a:rPr>
              <a:t>队列或</a:t>
            </a:r>
            <a:r>
              <a:rPr lang="en-US" altLang="zh-CN" dirty="0" smtClean="0">
                <a:solidFill>
                  <a:schemeClr val="tx1"/>
                </a:solidFill>
                <a:latin typeface="Times New Roman" pitchFamily="18" charset="0"/>
                <a:ea typeface="宋体" charset="-122"/>
              </a:rPr>
              <a:t>Twitter API</a:t>
            </a:r>
            <a:r>
              <a:rPr lang="zh-CN" altLang="en-US" dirty="0" smtClean="0">
                <a:solidFill>
                  <a:schemeClr val="tx1"/>
                </a:solidFill>
                <a:latin typeface="Times New Roman" pitchFamily="18" charset="0"/>
                <a:ea typeface="宋体" charset="-122"/>
              </a:rPr>
              <a:t>）不断地读取数据，并转换为</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内部的源数据</a:t>
            </a:r>
            <a:r>
              <a:rPr lang="en-US" altLang="zh-CN" dirty="0" smtClean="0">
                <a:solidFill>
                  <a:schemeClr val="tx1"/>
                </a:solidFill>
                <a:latin typeface="Times New Roman" pitchFamily="18" charset="0"/>
                <a:ea typeface="宋体" charset="-122"/>
              </a:rPr>
              <a:t>Tuple(</a:t>
            </a:r>
            <a:r>
              <a:rPr lang="zh-CN" altLang="en-US" u="sng" dirty="0" smtClean="0">
                <a:solidFill>
                  <a:schemeClr val="accent2"/>
                </a:solidFill>
                <a:latin typeface="Times New Roman" pitchFamily="18" charset="0"/>
                <a:ea typeface="宋体" charset="-122"/>
              </a:rPr>
              <a:t>主动的角色</a:t>
            </a:r>
            <a:r>
              <a:rPr lang="en-US" altLang="zh-CN" dirty="0" smtClean="0">
                <a:solidFill>
                  <a:schemeClr val="tx1"/>
                </a:solidFill>
                <a:latin typeface="Times New Roman" pitchFamily="18" charset="0"/>
                <a:ea typeface="宋体" charset="-122"/>
              </a:rPr>
              <a:t>)</a:t>
            </a:r>
            <a:r>
              <a:rPr lang="zh-CN" altLang="en-US" dirty="0" smtClean="0">
                <a:solidFill>
                  <a:schemeClr val="tx1"/>
                </a:solidFill>
                <a:latin typeface="Times New Roman" pitchFamily="18" charset="0"/>
                <a:ea typeface="宋体" charset="-122"/>
              </a:rPr>
              <a:t>，并发出多条</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到相应的</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分为可靠的</a:t>
            </a:r>
            <a:r>
              <a:rPr lang="zh-CN" altLang="en-US" dirty="0">
                <a:solidFill>
                  <a:schemeClr val="tx1"/>
                </a:solidFill>
                <a:latin typeface="Times New Roman" pitchFamily="18" charset="0"/>
                <a:ea typeface="宋体" charset="-122"/>
              </a:rPr>
              <a:t>和</a:t>
            </a:r>
            <a:r>
              <a:rPr lang="zh-CN" altLang="en-US" dirty="0" smtClean="0">
                <a:solidFill>
                  <a:schemeClr val="tx1"/>
                </a:solidFill>
                <a:latin typeface="Times New Roman" pitchFamily="18" charset="0"/>
                <a:ea typeface="宋体" charset="-122"/>
              </a:rPr>
              <a:t>不可靠的，提供了两个重要的方法</a:t>
            </a:r>
            <a:r>
              <a:rPr lang="en-US" altLang="zh-CN" dirty="0" smtClean="0">
                <a:solidFill>
                  <a:schemeClr val="tx1"/>
                </a:solidFill>
                <a:latin typeface="Times New Roman" pitchFamily="18" charset="0"/>
                <a:ea typeface="宋体" charset="-122"/>
              </a:rPr>
              <a:t>ack</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fail</a:t>
            </a:r>
            <a:r>
              <a:rPr lang="zh-CN" altLang="en-US" dirty="0" smtClean="0">
                <a:solidFill>
                  <a:schemeClr val="tx1"/>
                </a:solidFill>
                <a:latin typeface="Times New Roman" pitchFamily="18" charset="0"/>
                <a:ea typeface="宋体" charset="-122"/>
              </a:rPr>
              <a:t>，仅仅对可靠的</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才会调用这两种方法。</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19945267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35244" y="1646353"/>
            <a:ext cx="5461000" cy="1788922"/>
          </a:xfrm>
          <a:prstGeom prst="wedgeRectCallout">
            <a:avLst>
              <a:gd name="adj1" fmla="val -56559"/>
              <a:gd name="adj2" fmla="val 405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提供的处理</a:t>
            </a: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的基本原语是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r>
              <a:rPr kumimoji="1" lang="zh-CN" altLang="en-US" b="0" i="0" u="none" strike="noStrike" cap="none" normalizeH="0" baseline="0" dirty="0" smtClean="0">
                <a:ln>
                  <a:noFill/>
                </a:ln>
                <a:solidFill>
                  <a:schemeClr val="tx1"/>
                </a:solidFill>
                <a:effectLst/>
                <a:latin typeface="Times New Roman" pitchFamily="18" charset="0"/>
                <a:ea typeface="宋体" charset="-122"/>
              </a:rPr>
              <a:t>和</a:t>
            </a: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lang="en-US" altLang="zh-CN" dirty="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kumimoji="1" lang="en-US" altLang="zh-CN" b="0" i="0" u="none" strike="noStrike" cap="none" normalizeH="0" baseline="0" dirty="0" smtClean="0">
                <a:ln>
                  <a:noFill/>
                </a:ln>
                <a:solidFill>
                  <a:srgbClr val="FF0000"/>
                </a:solidFill>
                <a:effectLst/>
                <a:latin typeface="Times New Roman" pitchFamily="18" charset="0"/>
                <a:ea typeface="宋体" charset="-122"/>
              </a:rPr>
              <a:t>Bolt</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rgbClr val="FF0000"/>
                </a:solidFill>
                <a:latin typeface="Times New Roman" pitchFamily="18" charset="0"/>
                <a:ea typeface="宋体" charset="-122"/>
              </a:rPr>
              <a:t>螺栓</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chemeClr val="tx1"/>
                </a:solidFill>
                <a:latin typeface="Times New Roman" pitchFamily="18" charset="0"/>
                <a:ea typeface="宋体" charset="-122"/>
              </a:rPr>
              <a:t>是</a:t>
            </a:r>
            <a:r>
              <a:rPr lang="en-US" altLang="zh-CN" dirty="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中接收</a:t>
            </a:r>
            <a:r>
              <a:rPr lang="en-US" altLang="zh-CN" dirty="0" smtClean="0">
                <a:solidFill>
                  <a:schemeClr val="accent2"/>
                </a:solidFill>
                <a:latin typeface="Times New Roman" pitchFamily="18" charset="0"/>
                <a:ea typeface="宋体" charset="-122"/>
              </a:rPr>
              <a:t>Stream</a:t>
            </a:r>
            <a:r>
              <a:rPr lang="zh-CN" altLang="en-US" dirty="0">
                <a:solidFill>
                  <a:schemeClr val="accent2"/>
                </a:solidFill>
                <a:latin typeface="Times New Roman" pitchFamily="18" charset="0"/>
                <a:ea typeface="宋体" charset="-122"/>
              </a:rPr>
              <a:t>并</a:t>
            </a:r>
            <a:r>
              <a:rPr lang="zh-CN" altLang="en-US" dirty="0" smtClean="0">
                <a:solidFill>
                  <a:schemeClr val="accent2"/>
                </a:solidFill>
                <a:latin typeface="Times New Roman" pitchFamily="18" charset="0"/>
                <a:ea typeface="宋体" charset="-122"/>
              </a:rPr>
              <a:t>执行处理的组件</a:t>
            </a:r>
            <a:r>
              <a:rPr lang="zh-CN" altLang="en-US" dirty="0" smtClean="0">
                <a:solidFill>
                  <a:schemeClr val="tx1"/>
                </a:solidFill>
                <a:latin typeface="Times New Roman" pitchFamily="18" charset="0"/>
                <a:ea typeface="宋体" charset="-122"/>
              </a:rPr>
              <a:t>，它封装了</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中的所有消息处理逻辑；负责对接收的</a:t>
            </a:r>
            <a:r>
              <a:rPr lang="en-US" altLang="zh-CN" dirty="0">
                <a:solidFill>
                  <a:schemeClr val="tx1"/>
                </a:solidFill>
                <a:latin typeface="Times New Roman" pitchFamily="18" charset="0"/>
                <a:ea typeface="宋体" charset="-122"/>
              </a:rPr>
              <a:t>S</a:t>
            </a:r>
            <a:r>
              <a:rPr lang="en-US" altLang="zh-CN" dirty="0" smtClean="0">
                <a:solidFill>
                  <a:schemeClr val="tx1"/>
                </a:solidFill>
                <a:latin typeface="Times New Roman" pitchFamily="18" charset="0"/>
                <a:ea typeface="宋体" charset="-122"/>
              </a:rPr>
              <a:t>tream</a:t>
            </a:r>
            <a:r>
              <a:rPr lang="zh-CN" altLang="en-US" dirty="0">
                <a:solidFill>
                  <a:schemeClr val="tx1"/>
                </a:solidFill>
                <a:latin typeface="Times New Roman" pitchFamily="18" charset="0"/>
                <a:ea typeface="宋体" charset="-122"/>
              </a:rPr>
              <a:t>进行计算，实现过滤</a:t>
            </a:r>
            <a:r>
              <a:rPr lang="zh-CN" altLang="en-US" dirty="0" smtClean="0">
                <a:solidFill>
                  <a:schemeClr val="tx1"/>
                </a:solidFill>
                <a:latin typeface="Times New Roman" pitchFamily="18" charset="0"/>
                <a:ea typeface="宋体" charset="-122"/>
              </a:rPr>
              <a:t>、函数操作、合并、写数据库、查询等</a:t>
            </a:r>
            <a:r>
              <a:rPr lang="zh-CN" altLang="en-US" dirty="0">
                <a:solidFill>
                  <a:schemeClr val="tx1"/>
                </a:solidFill>
                <a:latin typeface="Times New Roman" pitchFamily="18" charset="0"/>
                <a:ea typeface="宋体" charset="-122"/>
              </a:rPr>
              <a:t>操作</a:t>
            </a:r>
            <a:r>
              <a:rPr lang="zh-CN" altLang="en-US" dirty="0" smtClean="0">
                <a:solidFill>
                  <a:schemeClr val="tx1"/>
                </a:solidFill>
                <a:latin typeface="Times New Roman" pitchFamily="18" charset="0"/>
                <a:ea typeface="宋体" charset="-122"/>
              </a:rPr>
              <a:t>，并向外发送</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a:t>
            </a:r>
            <a:r>
              <a:rPr lang="zh-CN" altLang="en-US" u="sng" dirty="0" smtClean="0">
                <a:solidFill>
                  <a:schemeClr val="tx1"/>
                </a:solidFill>
                <a:latin typeface="Times New Roman" pitchFamily="18" charset="0"/>
                <a:ea typeface="宋体" charset="-122"/>
              </a:rPr>
              <a:t>被动的角色</a:t>
            </a:r>
            <a:r>
              <a:rPr lang="en-US" altLang="zh-CN" dirty="0" smtClean="0">
                <a:solidFill>
                  <a:schemeClr val="tx1"/>
                </a:solidFill>
                <a:latin typeface="Times New Roman" pitchFamily="18" charset="0"/>
                <a:ea typeface="宋体" charset="-122"/>
              </a:rPr>
              <a:t>)</a:t>
            </a: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6790334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891561"/>
            <a:ext cx="5461000" cy="2564584"/>
          </a:xfrm>
          <a:prstGeom prst="wedgeRectCallout">
            <a:avLst>
              <a:gd name="adj1" fmla="val -57510"/>
              <a:gd name="adj2" fmla="val 5647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定义一个</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时，其中一步要定义每个</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接收什么样的流作为输入。</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rgbClr val="FF0000"/>
                </a:solidFill>
                <a:effectLst/>
                <a:latin typeface="Times New Roman" pitchFamily="18" charset="0"/>
                <a:ea typeface="宋体" charset="-122"/>
              </a:rPr>
              <a:t>Stream Grouping</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rgbClr val="FF0000"/>
                </a:solidFill>
                <a:latin typeface="Times New Roman" pitchFamily="18" charset="0"/>
                <a:ea typeface="宋体" charset="-122"/>
              </a:rPr>
              <a:t>流分组</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smtClean="0">
                <a:solidFill>
                  <a:schemeClr val="tx1"/>
                </a:solidFill>
                <a:latin typeface="Times New Roman" pitchFamily="18" charset="0"/>
                <a:ea typeface="宋体" charset="-122"/>
              </a:rPr>
              <a:t>即</a:t>
            </a:r>
            <a:r>
              <a:rPr lang="en-US" altLang="zh-CN" dirty="0" smtClean="0">
                <a:solidFill>
                  <a:schemeClr val="accent2"/>
                </a:solidFill>
                <a:latin typeface="Times New Roman" pitchFamily="18" charset="0"/>
                <a:ea typeface="宋体" charset="-122"/>
              </a:rPr>
              <a:t>Stream</a:t>
            </a:r>
            <a:r>
              <a:rPr lang="zh-CN" altLang="en-US" dirty="0" smtClean="0">
                <a:solidFill>
                  <a:schemeClr val="accent2"/>
                </a:solidFill>
                <a:latin typeface="Times New Roman" pitchFamily="18" charset="0"/>
                <a:ea typeface="宋体" charset="-122"/>
              </a:rPr>
              <a:t>的</a:t>
            </a:r>
            <a:r>
              <a:rPr lang="en-US" altLang="zh-CN" dirty="0" smtClean="0">
                <a:solidFill>
                  <a:schemeClr val="accent2"/>
                </a:solidFill>
                <a:latin typeface="Times New Roman" pitchFamily="18" charset="0"/>
                <a:ea typeface="宋体" charset="-122"/>
              </a:rPr>
              <a:t>Partition</a:t>
            </a:r>
            <a:r>
              <a:rPr lang="zh-CN" altLang="en-US" dirty="0" smtClean="0">
                <a:solidFill>
                  <a:schemeClr val="accent2"/>
                </a:solidFill>
                <a:latin typeface="Times New Roman" pitchFamily="18" charset="0"/>
                <a:ea typeface="宋体" charset="-122"/>
              </a:rPr>
              <a:t>方法</a:t>
            </a:r>
            <a:r>
              <a:rPr lang="zh-CN" altLang="en-US" dirty="0" smtClean="0">
                <a:solidFill>
                  <a:schemeClr val="tx1"/>
                </a:solidFill>
                <a:latin typeface="Times New Roman" pitchFamily="18" charset="0"/>
                <a:ea typeface="宋体" charset="-122"/>
              </a:rPr>
              <a:t>，用来定义一个</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应该如何分配数据给</a:t>
            </a:r>
            <a:r>
              <a:rPr lang="en-US" altLang="zh-CN" dirty="0" smtClean="0">
                <a:solidFill>
                  <a:schemeClr val="tx1"/>
                </a:solidFill>
                <a:latin typeface="Times New Roman" pitchFamily="18" charset="0"/>
                <a:ea typeface="宋体" charset="-122"/>
              </a:rPr>
              <a:t>Bolts</a:t>
            </a:r>
            <a:r>
              <a:rPr lang="zh-CN" altLang="en-US" dirty="0" smtClean="0">
                <a:solidFill>
                  <a:schemeClr val="tx1"/>
                </a:solidFill>
                <a:latin typeface="Times New Roman" pitchFamily="18" charset="0"/>
                <a:ea typeface="宋体" charset="-122"/>
              </a:rPr>
              <a:t>上面的多个</a:t>
            </a:r>
            <a:r>
              <a:rPr lang="en-US" altLang="zh-CN" dirty="0" smtClean="0">
                <a:solidFill>
                  <a:schemeClr val="tx1"/>
                </a:solidFill>
                <a:latin typeface="Times New Roman" pitchFamily="18" charset="0"/>
                <a:ea typeface="宋体" charset="-122"/>
              </a:rPr>
              <a:t>tasks</a:t>
            </a:r>
            <a:r>
              <a:rPr lang="zh-CN" altLang="en-US" dirty="0" smtClean="0">
                <a:solidFill>
                  <a:schemeClr val="tx1"/>
                </a:solidFill>
                <a:latin typeface="Times New Roman" pitchFamily="18" charset="0"/>
                <a:ea typeface="宋体" charset="-122"/>
              </a:rPr>
              <a:t>的。</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定义了几种类型的</a:t>
            </a:r>
            <a:r>
              <a:rPr lang="en-US" altLang="zh-CN" dirty="0" smtClean="0">
                <a:solidFill>
                  <a:schemeClr val="tx1"/>
                </a:solidFill>
                <a:latin typeface="Times New Roman" pitchFamily="18" charset="0"/>
                <a:ea typeface="宋体" charset="-122"/>
              </a:rPr>
              <a:t>Stream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Shuffle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Fields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All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Global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Non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Direct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Local or Shuffle Grouping</a:t>
            </a:r>
            <a:r>
              <a:rPr lang="en-US" altLang="zh-CN" dirty="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40484041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1116265"/>
            <a:ext cx="5461000" cy="890335"/>
          </a:xfrm>
          <a:prstGeom prst="wedgeRectCallout">
            <a:avLst>
              <a:gd name="adj1" fmla="val -49351"/>
              <a:gd name="adj2" fmla="val 284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在</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集群中，真正运行</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的主要有</a:t>
            </a:r>
            <a:r>
              <a:rPr lang="en-US" altLang="zh-CN" dirty="0" smtClean="0">
                <a:solidFill>
                  <a:schemeClr val="tx1"/>
                </a:solidFill>
                <a:latin typeface="Times New Roman" pitchFamily="18" charset="0"/>
                <a:ea typeface="宋体" charset="-122"/>
              </a:rPr>
              <a:t>3</a:t>
            </a:r>
            <a:r>
              <a:rPr lang="zh-CN" altLang="en-US" dirty="0" smtClean="0">
                <a:solidFill>
                  <a:schemeClr val="tx1"/>
                </a:solidFill>
                <a:latin typeface="Times New Roman" pitchFamily="18" charset="0"/>
                <a:ea typeface="宋体" charset="-122"/>
              </a:rPr>
              <a:t>个实体：</a:t>
            </a:r>
            <a:r>
              <a:rPr lang="en-US" altLang="zh-CN" dirty="0" smtClean="0">
                <a:solidFill>
                  <a:srgbClr val="FF0000"/>
                </a:solidFill>
                <a:latin typeface="Times New Roman" pitchFamily="18" charset="0"/>
                <a:ea typeface="宋体" charset="-122"/>
              </a:rPr>
              <a:t>Worker</a:t>
            </a:r>
            <a:r>
              <a:rPr lang="zh-CN" altLang="en-US" dirty="0" smtClean="0">
                <a:solidFill>
                  <a:srgbClr val="FF0000"/>
                </a:solidFill>
                <a:latin typeface="Times New Roman" pitchFamily="18" charset="0"/>
                <a:ea typeface="宋体" charset="-122"/>
              </a:rPr>
              <a:t>（工作进程）</a:t>
            </a:r>
            <a:r>
              <a:rPr lang="zh-CN" altLang="en-US" dirty="0" smtClean="0">
                <a:solidFill>
                  <a:schemeClr val="tx1"/>
                </a:solidFill>
                <a:latin typeface="Times New Roman" pitchFamily="18" charset="0"/>
                <a:ea typeface="宋体" charset="-122"/>
              </a:rPr>
              <a:t>、</a:t>
            </a:r>
            <a:r>
              <a:rPr lang="en-US" altLang="zh-CN" dirty="0" smtClean="0">
                <a:solidFill>
                  <a:srgbClr val="FF0000"/>
                </a:solidFill>
                <a:latin typeface="Times New Roman" pitchFamily="18" charset="0"/>
                <a:ea typeface="宋体" charset="-122"/>
              </a:rPr>
              <a:t>Executor</a:t>
            </a:r>
            <a:r>
              <a:rPr lang="zh-CN" altLang="en-US" dirty="0" smtClean="0">
                <a:solidFill>
                  <a:srgbClr val="FF0000"/>
                </a:solidFill>
                <a:latin typeface="Times New Roman" pitchFamily="18" charset="0"/>
                <a:ea typeface="宋体" charset="-122"/>
              </a:rPr>
              <a:t>（线程）</a:t>
            </a:r>
            <a:r>
              <a:rPr lang="zh-CN" altLang="en-US" dirty="0" smtClean="0">
                <a:solidFill>
                  <a:schemeClr val="tx1"/>
                </a:solidFill>
                <a:latin typeface="Times New Roman" pitchFamily="18" charset="0"/>
                <a:ea typeface="宋体" charset="-122"/>
              </a:rPr>
              <a:t>和</a:t>
            </a:r>
            <a:r>
              <a:rPr lang="en-US" altLang="zh-CN" dirty="0" smtClean="0">
                <a:solidFill>
                  <a:srgbClr val="FF0000"/>
                </a:solidFill>
                <a:latin typeface="Times New Roman" pitchFamily="18" charset="0"/>
                <a:ea typeface="宋体" charset="-122"/>
              </a:rPr>
              <a:t>Task</a:t>
            </a:r>
            <a:r>
              <a:rPr lang="zh-CN" altLang="en-US" dirty="0" smtClean="0">
                <a:solidFill>
                  <a:srgbClr val="FF0000"/>
                </a:solidFill>
                <a:latin typeface="Times New Roman" pitchFamily="18" charset="0"/>
                <a:ea typeface="宋体" charset="-122"/>
              </a:rPr>
              <a:t>（任务）</a:t>
            </a:r>
            <a:r>
              <a:rPr lang="zh-CN" altLang="en-US" dirty="0" smtClean="0">
                <a:solidFill>
                  <a:schemeClr val="tx1"/>
                </a:solidFill>
                <a:latin typeface="Times New Roman" pitchFamily="18" charset="0"/>
                <a:ea typeface="宋体" charset="-122"/>
              </a:rPr>
              <a:t>，三者关系，如下图所示：</a:t>
            </a:r>
            <a:endParaRPr lang="en-US" altLang="zh-CN" dirty="0" smtClean="0">
              <a:solidFill>
                <a:schemeClr val="tx1"/>
              </a:solidFill>
              <a:latin typeface="Times New Roman" pitchFamily="18" charset="0"/>
              <a:ea typeface="宋体" charset="-122"/>
            </a:endParaRPr>
          </a:p>
        </p:txBody>
      </p:sp>
      <p:grpSp>
        <p:nvGrpSpPr>
          <p:cNvPr id="9" name="组合 8"/>
          <p:cNvGrpSpPr/>
          <p:nvPr/>
        </p:nvGrpSpPr>
        <p:grpSpPr>
          <a:xfrm>
            <a:off x="3892550" y="2479675"/>
            <a:ext cx="4298950" cy="2825750"/>
            <a:chOff x="3756025" y="3721100"/>
            <a:chExt cx="4298950" cy="2825750"/>
          </a:xfrm>
        </p:grpSpPr>
        <p:sp>
          <p:nvSpPr>
            <p:cNvPr id="4" name="圆角矩形 3"/>
            <p:cNvSpPr/>
            <p:nvPr/>
          </p:nvSpPr>
          <p:spPr bwMode="auto">
            <a:xfrm>
              <a:off x="3756025" y="3721100"/>
              <a:ext cx="4298950" cy="2825750"/>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5416550" y="4406900"/>
              <a:ext cx="1054100" cy="1905000"/>
              <a:chOff x="5549900" y="4267200"/>
              <a:chExt cx="1054100" cy="1905000"/>
            </a:xfrm>
          </p:grpSpPr>
          <p:grpSp>
            <p:nvGrpSpPr>
              <p:cNvPr id="59" name="组合 58"/>
              <p:cNvGrpSpPr/>
              <p:nvPr/>
            </p:nvGrpSpPr>
            <p:grpSpPr>
              <a:xfrm>
                <a:off x="5549900" y="4267200"/>
                <a:ext cx="1054100" cy="1905000"/>
                <a:chOff x="3924300" y="4254500"/>
                <a:chExt cx="1651000" cy="1905000"/>
              </a:xfrm>
            </p:grpSpPr>
            <p:sp>
              <p:nvSpPr>
                <p:cNvPr id="60" name="圆角矩形 59"/>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61" name="椭圆 60"/>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70" name="椭圆 69"/>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nvGrpSpPr>
            <p:cNvPr id="72" name="组合 71"/>
            <p:cNvGrpSpPr/>
            <p:nvPr/>
          </p:nvGrpSpPr>
          <p:grpSpPr>
            <a:xfrm>
              <a:off x="6784975" y="4406900"/>
              <a:ext cx="1054100" cy="1905000"/>
              <a:chOff x="5549900" y="4267200"/>
              <a:chExt cx="1054100" cy="1905000"/>
            </a:xfrm>
          </p:grpSpPr>
          <p:grpSp>
            <p:nvGrpSpPr>
              <p:cNvPr id="74" name="组合 73"/>
              <p:cNvGrpSpPr/>
              <p:nvPr/>
            </p:nvGrpSpPr>
            <p:grpSpPr>
              <a:xfrm>
                <a:off x="5549900" y="4267200"/>
                <a:ext cx="1054100" cy="1905000"/>
                <a:chOff x="3924300" y="4254500"/>
                <a:chExt cx="1651000" cy="1905000"/>
              </a:xfrm>
            </p:grpSpPr>
            <p:sp>
              <p:nvSpPr>
                <p:cNvPr id="78" name="圆角矩形 77"/>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0" name="椭圆 79"/>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76" name="椭圆 75"/>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nvGrpSpPr>
            <p:cNvPr id="83" name="组合 82"/>
            <p:cNvGrpSpPr/>
            <p:nvPr/>
          </p:nvGrpSpPr>
          <p:grpSpPr>
            <a:xfrm>
              <a:off x="4038600" y="4406900"/>
              <a:ext cx="1054100" cy="1905000"/>
              <a:chOff x="5549900" y="4267200"/>
              <a:chExt cx="1054100" cy="1905000"/>
            </a:xfrm>
          </p:grpSpPr>
          <p:grpSp>
            <p:nvGrpSpPr>
              <p:cNvPr id="85" name="组合 84"/>
              <p:cNvGrpSpPr/>
              <p:nvPr/>
            </p:nvGrpSpPr>
            <p:grpSpPr>
              <a:xfrm>
                <a:off x="5549900" y="4267200"/>
                <a:ext cx="1054100" cy="1905000"/>
                <a:chOff x="3924300" y="4254500"/>
                <a:chExt cx="1651000" cy="1905000"/>
              </a:xfrm>
            </p:grpSpPr>
            <p:sp>
              <p:nvSpPr>
                <p:cNvPr id="87" name="圆角矩形 86"/>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椭圆 87"/>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86" name="椭圆 85"/>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sp>
        <p:nvSpPr>
          <p:cNvPr id="91" name="矩形标注 90"/>
          <p:cNvSpPr/>
          <p:nvPr/>
        </p:nvSpPr>
        <p:spPr bwMode="auto">
          <a:xfrm>
            <a:off x="140872" y="2081965"/>
            <a:ext cx="3573878" cy="1271669"/>
          </a:xfrm>
          <a:prstGeom prst="wedgeRectCallout">
            <a:avLst>
              <a:gd name="adj1" fmla="val 101090"/>
              <a:gd name="adj2" fmla="val -54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是运行具体处理组件逻辑的进程。</a:t>
            </a:r>
            <a:r>
              <a:rPr lang="zh-CN" altLang="en-US" dirty="0" smtClean="0">
                <a:solidFill>
                  <a:schemeClr val="accent2"/>
                </a:solidFill>
                <a:latin typeface="Times New Roman" pitchFamily="18" charset="0"/>
                <a:ea typeface="宋体" charset="-122"/>
              </a:rPr>
              <a:t>每个</a:t>
            </a:r>
            <a:r>
              <a:rPr lang="en-US" altLang="zh-CN" dirty="0" smtClean="0">
                <a:solidFill>
                  <a:schemeClr val="accent2"/>
                </a:solidFill>
                <a:latin typeface="Times New Roman" pitchFamily="18" charset="0"/>
                <a:ea typeface="宋体" charset="-122"/>
              </a:rPr>
              <a:t>Worker</a:t>
            </a:r>
            <a:r>
              <a:rPr lang="zh-CN" altLang="en-US" dirty="0" smtClean="0">
                <a:solidFill>
                  <a:schemeClr val="accent2"/>
                </a:solidFill>
                <a:latin typeface="Times New Roman" pitchFamily="18" charset="0"/>
                <a:ea typeface="宋体" charset="-122"/>
              </a:rPr>
              <a:t>执行一个</a:t>
            </a:r>
            <a:r>
              <a:rPr lang="en-US" altLang="zh-CN" dirty="0" smtClean="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的子集</a:t>
            </a:r>
            <a:r>
              <a:rPr lang="zh-CN" altLang="en-US" dirty="0" smtClean="0">
                <a:solidFill>
                  <a:schemeClr val="tx1"/>
                </a:solidFill>
                <a:latin typeface="Times New Roman" pitchFamily="18" charset="0"/>
                <a:ea typeface="宋体" charset="-122"/>
              </a:rPr>
              <a:t>，为该</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启动一个或多个</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（线程）；</a:t>
            </a:r>
            <a:endParaRPr lang="en-US" altLang="zh-CN" dirty="0" smtClean="0">
              <a:solidFill>
                <a:schemeClr val="tx1"/>
              </a:solidFill>
              <a:latin typeface="Times New Roman" pitchFamily="18" charset="0"/>
              <a:ea typeface="宋体" charset="-122"/>
            </a:endParaRPr>
          </a:p>
        </p:txBody>
      </p:sp>
      <p:sp>
        <p:nvSpPr>
          <p:cNvPr id="117" name="矩形标注 116"/>
          <p:cNvSpPr/>
          <p:nvPr/>
        </p:nvSpPr>
        <p:spPr bwMode="auto">
          <a:xfrm>
            <a:off x="99011" y="3555165"/>
            <a:ext cx="3573878" cy="1271669"/>
          </a:xfrm>
          <a:prstGeom prst="wedgeRectCallout">
            <a:avLst>
              <a:gd name="adj1" fmla="val 66976"/>
              <a:gd name="adj2" fmla="val -6246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是一个由</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启动的线程，</a:t>
            </a:r>
            <a:r>
              <a:rPr lang="zh-CN" altLang="en-US" dirty="0" smtClean="0">
                <a:solidFill>
                  <a:schemeClr val="accent2"/>
                </a:solidFill>
                <a:latin typeface="Times New Roman" pitchFamily="18" charset="0"/>
                <a:ea typeface="宋体" charset="-122"/>
              </a:rPr>
              <a:t>一个</a:t>
            </a:r>
            <a:r>
              <a:rPr lang="en-US" altLang="zh-CN" dirty="0" smtClean="0">
                <a:solidFill>
                  <a:schemeClr val="accent2"/>
                </a:solidFill>
                <a:latin typeface="Times New Roman" pitchFamily="18" charset="0"/>
                <a:ea typeface="宋体" charset="-122"/>
              </a:rPr>
              <a:t>Executor</a:t>
            </a:r>
            <a:r>
              <a:rPr lang="zh-CN" altLang="en-US" dirty="0" smtClean="0">
                <a:solidFill>
                  <a:schemeClr val="accent2"/>
                </a:solidFill>
                <a:latin typeface="Times New Roman" pitchFamily="18" charset="0"/>
                <a:ea typeface="宋体" charset="-122"/>
              </a:rPr>
              <a:t>（线程）为某一个</a:t>
            </a:r>
            <a:r>
              <a:rPr lang="en-US" altLang="zh-CN" dirty="0" smtClean="0">
                <a:solidFill>
                  <a:schemeClr val="accent2"/>
                </a:solidFill>
                <a:latin typeface="Times New Roman" pitchFamily="18" charset="0"/>
                <a:ea typeface="宋体" charset="-122"/>
              </a:rPr>
              <a:t>Spout</a:t>
            </a:r>
            <a:r>
              <a:rPr lang="zh-CN" altLang="en-US" dirty="0" smtClean="0">
                <a:solidFill>
                  <a:schemeClr val="accent2"/>
                </a:solidFill>
                <a:latin typeface="Times New Roman" pitchFamily="18" charset="0"/>
                <a:ea typeface="宋体" charset="-122"/>
              </a:rPr>
              <a:t>或</a:t>
            </a:r>
            <a:r>
              <a:rPr lang="en-US" altLang="zh-CN" dirty="0" smtClean="0">
                <a:solidFill>
                  <a:schemeClr val="accent2"/>
                </a:solidFill>
                <a:latin typeface="Times New Roman" pitchFamily="18" charset="0"/>
                <a:ea typeface="宋体" charset="-122"/>
              </a:rPr>
              <a:t>Bolt</a:t>
            </a:r>
            <a:r>
              <a:rPr lang="zh-CN" altLang="en-US" dirty="0" smtClean="0">
                <a:solidFill>
                  <a:schemeClr val="accent2"/>
                </a:solidFill>
                <a:latin typeface="Times New Roman" pitchFamily="18" charset="0"/>
                <a:ea typeface="宋体" charset="-122"/>
              </a:rPr>
              <a:t>服务，启动一个或多个</a:t>
            </a:r>
            <a:r>
              <a:rPr lang="en-US" altLang="zh-CN" dirty="0" smtClean="0">
                <a:solidFill>
                  <a:schemeClr val="accent2"/>
                </a:solidFill>
                <a:latin typeface="Times New Roman" pitchFamily="18" charset="0"/>
                <a:ea typeface="宋体" charset="-122"/>
              </a:rPr>
              <a:t>Task</a:t>
            </a:r>
            <a:r>
              <a:rPr lang="zh-CN" altLang="en-US" dirty="0" smtClean="0">
                <a:solidFill>
                  <a:schemeClr val="accent2"/>
                </a:solidFill>
                <a:latin typeface="Times New Roman" pitchFamily="18" charset="0"/>
                <a:ea typeface="宋体" charset="-122"/>
              </a:rPr>
              <a:t>（任务）</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sp>
        <p:nvSpPr>
          <p:cNvPr id="118" name="矩形标注 117"/>
          <p:cNvSpPr/>
          <p:nvPr/>
        </p:nvSpPr>
        <p:spPr bwMode="auto">
          <a:xfrm>
            <a:off x="752988" y="5185737"/>
            <a:ext cx="7705211" cy="1486735"/>
          </a:xfrm>
          <a:prstGeom prst="wedgeRectCallout">
            <a:avLst>
              <a:gd name="adj1" fmla="val -1108"/>
              <a:gd name="adj2" fmla="val -7987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solidFill>
                  <a:schemeClr val="accent2"/>
                </a:solidFill>
                <a:latin typeface="Times New Roman" pitchFamily="18" charset="0"/>
                <a:ea typeface="宋体" charset="-122"/>
              </a:rPr>
              <a:t>Task</a:t>
            </a:r>
            <a:r>
              <a:rPr lang="zh-CN" altLang="en-US" dirty="0" smtClean="0">
                <a:solidFill>
                  <a:schemeClr val="accent2"/>
                </a:solidFill>
                <a:latin typeface="Times New Roman" pitchFamily="18" charset="0"/>
                <a:ea typeface="宋体" charset="-122"/>
              </a:rPr>
              <a:t>是真正进行数据处理的实体</a:t>
            </a:r>
            <a:r>
              <a:rPr lang="zh-CN" altLang="en-US" dirty="0" smtClean="0">
                <a:solidFill>
                  <a:schemeClr val="tx1"/>
                </a:solidFill>
                <a:latin typeface="Times New Roman" pitchFamily="18" charset="0"/>
                <a:ea typeface="宋体" charset="-122"/>
              </a:rPr>
              <a:t>，在</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的生命周期中，每个</a:t>
            </a:r>
            <a:r>
              <a:rPr lang="en-US" altLang="zh-CN" dirty="0" smtClean="0">
                <a:solidFill>
                  <a:schemeClr val="tx1"/>
                </a:solidFill>
                <a:latin typeface="Times New Roman" pitchFamily="18" charset="0"/>
                <a:ea typeface="宋体" charset="-122"/>
              </a:rPr>
              <a:t>Spout </a:t>
            </a:r>
            <a:r>
              <a:rPr lang="zh-CN" altLang="en-US" dirty="0" smtClean="0">
                <a:solidFill>
                  <a:schemeClr val="tx1"/>
                </a:solidFill>
                <a:latin typeface="Times New Roman" pitchFamily="18" charset="0"/>
                <a:ea typeface="宋体" charset="-122"/>
              </a:rPr>
              <a:t>或</a:t>
            </a:r>
            <a:r>
              <a:rPr lang="en-US" altLang="zh-CN" dirty="0" smtClean="0">
                <a:solidFill>
                  <a:schemeClr val="tx1"/>
                </a:solidFill>
                <a:latin typeface="Times New Roman" pitchFamily="18" charset="0"/>
                <a:ea typeface="宋体" charset="-122"/>
              </a:rPr>
              <a:t>Bolt </a:t>
            </a:r>
            <a:r>
              <a:rPr lang="zh-CN" altLang="en-US" dirty="0" smtClean="0">
                <a:solidFill>
                  <a:schemeClr val="tx1"/>
                </a:solidFill>
                <a:latin typeface="Times New Roman" pitchFamily="18" charset="0"/>
                <a:ea typeface="宋体" charset="-122"/>
              </a:rPr>
              <a:t>的任务数都是不变的，可以在提交</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时进行配置；</a:t>
            </a:r>
            <a:endParaRPr lang="en-US" altLang="zh-CN" dirty="0" smtClean="0">
              <a:solidFill>
                <a:schemeClr val="tx1"/>
              </a:solidFill>
              <a:latin typeface="Times New Roman" pitchFamily="18" charset="0"/>
              <a:ea typeface="宋体" charset="-122"/>
            </a:endParaRPr>
          </a:p>
          <a:p>
            <a:pPr defTabSz="914400"/>
            <a:r>
              <a:rPr lang="zh-CN" altLang="en-US" dirty="0" smtClean="0">
                <a:solidFill>
                  <a:schemeClr val="accent2"/>
                </a:solidFill>
                <a:latin typeface="Times New Roman" pitchFamily="18" charset="0"/>
                <a:ea typeface="宋体" charset="-122"/>
              </a:rPr>
              <a:t>注：</a:t>
            </a:r>
            <a:r>
              <a:rPr lang="zh-CN" altLang="en-US" dirty="0" smtClean="0">
                <a:solidFill>
                  <a:schemeClr val="tx1"/>
                </a:solidFill>
                <a:latin typeface="Times New Roman" pitchFamily="18" charset="0"/>
                <a:ea typeface="宋体" charset="-122"/>
              </a:rPr>
              <a:t>在较早的</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版本中，</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中每一个</a:t>
            </a:r>
            <a:r>
              <a:rPr lang="en-US" altLang="zh-CN" dirty="0" smtClean="0">
                <a:solidFill>
                  <a:schemeClr val="tx1"/>
                </a:solidFill>
                <a:latin typeface="Times New Roman" pitchFamily="18" charset="0"/>
                <a:ea typeface="宋体" charset="-122"/>
              </a:rPr>
              <a:t>Spout/Bolt</a:t>
            </a:r>
            <a:r>
              <a:rPr lang="zh-CN" altLang="en-US" dirty="0" smtClean="0">
                <a:solidFill>
                  <a:schemeClr val="tx1"/>
                </a:solidFill>
                <a:latin typeface="Times New Roman" pitchFamily="18" charset="0"/>
                <a:ea typeface="宋体" charset="-122"/>
              </a:rPr>
              <a:t>的线程称为一个</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。但是在</a:t>
            </a:r>
            <a:r>
              <a:rPr lang="en-US" altLang="zh-CN" dirty="0" smtClean="0">
                <a:solidFill>
                  <a:schemeClr val="tx1"/>
                </a:solidFill>
                <a:latin typeface="Times New Roman" pitchFamily="18" charset="0"/>
                <a:ea typeface="宋体" charset="-122"/>
              </a:rPr>
              <a:t>Storm0.8</a:t>
            </a:r>
            <a:r>
              <a:rPr lang="zh-CN" altLang="en-US" dirty="0" smtClean="0">
                <a:solidFill>
                  <a:schemeClr val="tx1"/>
                </a:solidFill>
                <a:latin typeface="Times New Roman" pitchFamily="18" charset="0"/>
                <a:ea typeface="宋体" charset="-122"/>
              </a:rPr>
              <a:t>版本之后，</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不再与物理线程对应，同一个</a:t>
            </a:r>
            <a:r>
              <a:rPr lang="en-US" altLang="zh-CN" dirty="0" smtClean="0">
                <a:solidFill>
                  <a:schemeClr val="tx1"/>
                </a:solidFill>
                <a:latin typeface="Times New Roman" pitchFamily="18" charset="0"/>
                <a:ea typeface="宋体" charset="-122"/>
              </a:rPr>
              <a:t>Spout/Bolt</a:t>
            </a:r>
            <a:r>
              <a:rPr lang="zh-CN" altLang="en-US" dirty="0" smtClean="0">
                <a:solidFill>
                  <a:schemeClr val="tx1"/>
                </a:solidFill>
                <a:latin typeface="Times New Roman" pitchFamily="18" charset="0"/>
                <a:ea typeface="宋体" charset="-122"/>
              </a:rPr>
              <a:t>的</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可能会共享一个物理线程，称为</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spTree>
    <p:extLst>
      <p:ext uri="{BB962C8B-B14F-4D97-AF65-F5344CB8AC3E}">
        <p14:creationId xmlns:p14="http://schemas.microsoft.com/office/powerpoint/2010/main" val="2273567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blinds(horizontal)">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blinds(horizontal)">
                                      <p:cBhvr>
                                        <p:cTn id="2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17" grpId="0" animBg="1"/>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特性</a:t>
            </a:r>
            <a:endParaRPr lang="zh-CN" altLang="en-US" sz="3200" dirty="0"/>
          </a:p>
        </p:txBody>
      </p:sp>
      <p:sp>
        <p:nvSpPr>
          <p:cNvPr id="6" name="内容占位符 2"/>
          <p:cNvSpPr txBox="1">
            <a:spLocks/>
          </p:cNvSpPr>
          <p:nvPr/>
        </p:nvSpPr>
        <p:spPr bwMode="auto">
          <a:xfrm>
            <a:off x="633284" y="916098"/>
            <a:ext cx="7877432" cy="57232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编程模型简单</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Storm</a:t>
            </a:r>
            <a:r>
              <a:rPr lang="zh-CN" altLang="en-US" sz="1800" b="0" kern="0" dirty="0" smtClean="0">
                <a:latin typeface="+mn-ea"/>
              </a:rPr>
              <a:t>为用户提供了简单的</a:t>
            </a:r>
            <a:r>
              <a:rPr lang="en-US" altLang="zh-CN" sz="1800" b="0" kern="0" dirty="0" smtClean="0">
                <a:latin typeface="+mn-ea"/>
              </a:rPr>
              <a:t>Spout/Bolt</a:t>
            </a:r>
            <a:r>
              <a:rPr lang="zh-CN" altLang="en-US" sz="1800" b="0" kern="0" dirty="0" smtClean="0">
                <a:latin typeface="+mn-ea"/>
              </a:rPr>
              <a:t>原语，用户只需编写</a:t>
            </a:r>
            <a:r>
              <a:rPr lang="en-US" altLang="zh-CN" sz="1800" b="0" kern="0" dirty="0" smtClean="0">
                <a:latin typeface="+mn-ea"/>
              </a:rPr>
              <a:t>Spout</a:t>
            </a:r>
            <a:r>
              <a:rPr lang="zh-CN" altLang="en-US" sz="1800" b="0" kern="0" dirty="0" smtClean="0">
                <a:latin typeface="+mn-ea"/>
              </a:rPr>
              <a:t>和</a:t>
            </a:r>
            <a:r>
              <a:rPr lang="en-US" altLang="zh-CN" sz="1800" b="0" kern="0" dirty="0" smtClean="0">
                <a:latin typeface="+mn-ea"/>
              </a:rPr>
              <a:t>Bolt</a:t>
            </a:r>
            <a:r>
              <a:rPr lang="zh-CN" altLang="en-US" sz="1800" b="0" kern="0" dirty="0" smtClean="0">
                <a:latin typeface="+mn-ea"/>
              </a:rPr>
              <a:t>部分的实现，因此极大地降低了开发并行实时处理任务的复杂性。</a:t>
            </a:r>
            <a:endParaRPr lang="en-US" altLang="zh-CN" sz="1800" b="0" kern="0" dirty="0">
              <a:latin typeface="+mn-ea"/>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可扩展</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a:t>
            </a:r>
            <a:r>
              <a:rPr lang="zh-CN" altLang="en-US" sz="1800" b="0" kern="0" dirty="0" smtClean="0">
                <a:latin typeface="+mn-ea"/>
              </a:rPr>
              <a:t>计算任务</a:t>
            </a:r>
            <a:r>
              <a:rPr lang="en-US" altLang="zh-CN" sz="1800" b="0" kern="0" dirty="0" smtClean="0">
                <a:latin typeface="+mn-ea"/>
              </a:rPr>
              <a:t>task</a:t>
            </a:r>
            <a:r>
              <a:rPr lang="zh-CN" altLang="en-US" sz="1800" b="0" kern="0" dirty="0" smtClean="0">
                <a:latin typeface="+mn-ea"/>
              </a:rPr>
              <a:t>在多个工作进程</a:t>
            </a:r>
            <a:r>
              <a:rPr lang="en-US" altLang="zh-CN" sz="1800" b="0" kern="0" dirty="0" smtClean="0">
                <a:latin typeface="+mn-ea"/>
              </a:rPr>
              <a:t>worker</a:t>
            </a:r>
            <a:r>
              <a:rPr lang="zh-CN" altLang="en-US" sz="1800" b="0" kern="0" dirty="0" smtClean="0">
                <a:latin typeface="+mn-ea"/>
              </a:rPr>
              <a:t>、线程</a:t>
            </a:r>
            <a:r>
              <a:rPr lang="en-US" altLang="zh-CN" sz="1800" b="0" kern="0" dirty="0" smtClean="0">
                <a:latin typeface="+mn-ea"/>
              </a:rPr>
              <a:t>executor</a:t>
            </a:r>
            <a:r>
              <a:rPr lang="zh-CN" altLang="en-US" sz="1800" b="0" kern="0" dirty="0" smtClean="0">
                <a:latin typeface="+mn-ea"/>
              </a:rPr>
              <a:t>和服务器之间并行进行，支持灵活的水平扩展。</a:t>
            </a:r>
            <a:endParaRPr lang="en-US" altLang="zh-CN" sz="1800" b="0" kern="0" dirty="0">
              <a:latin typeface="+mn-ea"/>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高可靠性</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zh-CN" altLang="en-US" sz="1800" b="0" kern="0" dirty="0" smtClean="0">
                <a:latin typeface="+mn-ea"/>
              </a:rPr>
              <a:t>    </a:t>
            </a:r>
            <a:r>
              <a:rPr lang="en-US" altLang="zh-CN" sz="1800" b="0" kern="0" dirty="0" smtClean="0">
                <a:latin typeface="+mn-ea"/>
              </a:rPr>
              <a:t>Storm</a:t>
            </a:r>
            <a:r>
              <a:rPr lang="zh-CN" altLang="en-US" sz="1800" b="0" kern="0" dirty="0" smtClean="0">
                <a:latin typeface="+mn-ea"/>
              </a:rPr>
              <a:t>保证</a:t>
            </a:r>
            <a:r>
              <a:rPr lang="en-US" altLang="zh-CN" sz="1800" b="0" kern="0" dirty="0" smtClean="0">
                <a:latin typeface="+mn-ea"/>
              </a:rPr>
              <a:t>Spout</a:t>
            </a:r>
            <a:r>
              <a:rPr lang="zh-CN" altLang="en-US" sz="1800" b="0" kern="0" dirty="0" smtClean="0">
                <a:latin typeface="+mn-ea"/>
              </a:rPr>
              <a:t>发出的每条消息都能被“完全处理”。（完全处理：指</a:t>
            </a:r>
            <a:r>
              <a:rPr lang="en-US" altLang="zh-CN" sz="1800" b="0" kern="0" dirty="0" smtClean="0">
                <a:latin typeface="+mn-ea"/>
              </a:rPr>
              <a:t>Spout</a:t>
            </a:r>
            <a:r>
              <a:rPr lang="zh-CN" altLang="en-US" sz="1800" b="0" kern="0" dirty="0" smtClean="0">
                <a:latin typeface="+mn-ea"/>
              </a:rPr>
              <a:t>发出的每条源数据流以及由其产生的新数据流经过</a:t>
            </a:r>
            <a:r>
              <a:rPr lang="en-US" altLang="zh-CN" sz="1800" b="0" kern="0" dirty="0" smtClean="0">
                <a:latin typeface="+mn-ea"/>
              </a:rPr>
              <a:t>Topology</a:t>
            </a:r>
            <a:r>
              <a:rPr lang="zh-CN" altLang="en-US" sz="1800" b="0" kern="0" dirty="0" smtClean="0">
                <a:latin typeface="+mn-ea"/>
              </a:rPr>
              <a:t>中的</a:t>
            </a:r>
            <a:r>
              <a:rPr lang="en-US" altLang="zh-CN" sz="1800" b="0" kern="0" dirty="0" smtClean="0">
                <a:latin typeface="+mn-ea"/>
              </a:rPr>
              <a:t>Bolt</a:t>
            </a:r>
            <a:r>
              <a:rPr lang="zh-CN" altLang="en-US" sz="1800" b="0" kern="0" dirty="0" smtClean="0">
                <a:latin typeface="+mn-ea"/>
              </a:rPr>
              <a:t>，并被完全执行）</a:t>
            </a:r>
            <a:endParaRPr lang="en-US" altLang="zh-CN" sz="1800" kern="0" dirty="0" smtClean="0">
              <a:latin typeface="黑体" panose="02010609060101010101" pitchFamily="49" charset="-122"/>
              <a:ea typeface="黑体" panose="02010609060101010101" pitchFamily="49" charset="-122"/>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高容错性</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Storm</a:t>
            </a:r>
            <a:r>
              <a:rPr lang="zh-CN" altLang="en-US" sz="1800" b="0" kern="0" dirty="0" smtClean="0">
                <a:latin typeface="+mn-ea"/>
              </a:rPr>
              <a:t>通过系统级组件</a:t>
            </a:r>
            <a:r>
              <a:rPr lang="en-US" altLang="zh-CN" sz="1800" b="0" kern="0" dirty="0" smtClean="0">
                <a:latin typeface="+mn-ea"/>
              </a:rPr>
              <a:t>Acker</a:t>
            </a:r>
            <a:r>
              <a:rPr lang="zh-CN" altLang="en-US" sz="1800" b="0" kern="0" dirty="0" smtClean="0">
                <a:latin typeface="+mn-ea"/>
              </a:rPr>
              <a:t>跟踪数据流，当有问题发生时，重新分配任务再执行。</a:t>
            </a:r>
            <a:endParaRPr lang="en-US" altLang="zh-CN" sz="1800" kern="0" dirty="0" smtClean="0">
              <a:latin typeface="黑体" panose="02010609060101010101" pitchFamily="49" charset="-122"/>
              <a:ea typeface="黑体" panose="02010609060101010101" pitchFamily="49" charset="-122"/>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支持多种编程语言</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kern="0" dirty="0">
                <a:latin typeface="+mn-ea"/>
              </a:rPr>
              <a:t> </a:t>
            </a:r>
            <a:r>
              <a:rPr lang="en-US" altLang="zh-CN" sz="1800" kern="0" dirty="0" smtClean="0">
                <a:latin typeface="+mn-ea"/>
              </a:rPr>
              <a:t>   </a:t>
            </a:r>
            <a:r>
              <a:rPr lang="en-US" altLang="zh-CN" sz="1800" b="0" kern="0" dirty="0" smtClean="0">
                <a:latin typeface="+mn-ea"/>
              </a:rPr>
              <a:t>Clojure</a:t>
            </a:r>
            <a:r>
              <a:rPr lang="zh-CN" altLang="en-US" sz="1800" b="0" kern="0" dirty="0" smtClean="0">
                <a:latin typeface="+mn-ea"/>
              </a:rPr>
              <a:t>、</a:t>
            </a:r>
            <a:r>
              <a:rPr lang="en-US" altLang="zh-CN" sz="1800" b="0" kern="0" dirty="0" smtClean="0">
                <a:latin typeface="+mn-ea"/>
              </a:rPr>
              <a:t>Java</a:t>
            </a:r>
            <a:r>
              <a:rPr lang="zh-CN" altLang="en-US" sz="1800" b="0" kern="0" dirty="0" smtClean="0">
                <a:latin typeface="+mn-ea"/>
              </a:rPr>
              <a:t>、</a:t>
            </a:r>
            <a:r>
              <a:rPr lang="en-US" altLang="zh-CN" sz="1800" b="0" kern="0" dirty="0" smtClean="0">
                <a:latin typeface="+mn-ea"/>
              </a:rPr>
              <a:t>Python</a:t>
            </a:r>
            <a:r>
              <a:rPr lang="zh-CN" altLang="en-US" sz="1800" b="0" kern="0" dirty="0" smtClean="0">
                <a:latin typeface="+mn-ea"/>
              </a:rPr>
              <a:t>、</a:t>
            </a:r>
            <a:r>
              <a:rPr lang="en-US" altLang="zh-CN" sz="1800" b="0" kern="0" dirty="0" smtClean="0">
                <a:latin typeface="+mn-ea"/>
              </a:rPr>
              <a:t>Ruby</a:t>
            </a:r>
            <a:r>
              <a:rPr lang="zh-CN" altLang="en-US" sz="1800" b="0" kern="0" dirty="0" smtClean="0">
                <a:latin typeface="+mn-ea"/>
              </a:rPr>
              <a:t>等</a:t>
            </a:r>
            <a:endParaRPr lang="en-US" altLang="zh-CN" sz="1800" b="0" kern="0" dirty="0" smtClean="0">
              <a:latin typeface="+mn-ea"/>
            </a:endParaRPr>
          </a:p>
          <a:p>
            <a:pPr defTabSz="914400">
              <a:lnSpc>
                <a:spcPct val="110000"/>
              </a:lnSpc>
              <a:buFont typeface="Wingdings" pitchFamily="2" charset="2"/>
              <a:buChar char="l"/>
            </a:pPr>
            <a:r>
              <a:rPr lang="zh-CN" altLang="en-US" sz="2000" b="0" kern="0" dirty="0" smtClean="0">
                <a:latin typeface="黑体" panose="02010609060101010101" pitchFamily="49" charset="-122"/>
                <a:ea typeface="黑体" panose="02010609060101010101" pitchFamily="49" charset="-122"/>
              </a:rPr>
              <a:t>低延迟、高性能</a:t>
            </a:r>
            <a:r>
              <a:rPr lang="zh-CN" altLang="en-US" sz="20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支持本地模式</a:t>
            </a:r>
            <a:r>
              <a:rPr lang="zh-CN" altLang="en-US" sz="20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运维和部署简单</a:t>
            </a:r>
            <a:r>
              <a:rPr lang="zh-CN" altLang="en-US" sz="18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图形化监控</a:t>
            </a:r>
            <a:endParaRPr lang="en-US" altLang="zh-CN" sz="2000" b="0" kern="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54778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Storm </a:t>
            </a:r>
            <a:r>
              <a:rPr lang="zh-CN" altLang="en-US" sz="3200" dirty="0" smtClean="0"/>
              <a:t>主要机制</a:t>
            </a:r>
            <a:endParaRPr lang="zh-CN" altLang="en-US" sz="3200" dirty="0"/>
          </a:p>
        </p:txBody>
      </p:sp>
      <p:sp>
        <p:nvSpPr>
          <p:cNvPr id="3" name="内容占位符 2"/>
          <p:cNvSpPr>
            <a:spLocks noGrp="1"/>
          </p:cNvSpPr>
          <p:nvPr>
            <p:ph idx="1"/>
          </p:nvPr>
        </p:nvSpPr>
        <p:spPr>
          <a:xfrm>
            <a:off x="1056502" y="1841156"/>
            <a:ext cx="7531443" cy="4254843"/>
          </a:xfrm>
        </p:spPr>
        <p:txBody>
          <a:bodyPr/>
          <a:lstStyle/>
          <a:p>
            <a:r>
              <a:rPr lang="zh-CN" altLang="en-US" sz="2000" dirty="0" smtClean="0"/>
              <a:t>消息容错机制</a:t>
            </a:r>
            <a:endParaRPr lang="en-US" altLang="zh-CN" sz="2000" dirty="0" smtClean="0"/>
          </a:p>
          <a:p>
            <a:r>
              <a:rPr lang="zh-CN" altLang="en-US" sz="2000" dirty="0" smtClean="0"/>
              <a:t>调度机制</a:t>
            </a:r>
            <a:endParaRPr lang="en-US" altLang="zh-CN" sz="2000" dirty="0" smtClean="0"/>
          </a:p>
          <a:p>
            <a:r>
              <a:rPr lang="zh-CN" altLang="en-US" sz="2000" dirty="0"/>
              <a:t>流</a:t>
            </a:r>
            <a:r>
              <a:rPr lang="zh-CN" altLang="en-US" sz="2000" dirty="0" smtClean="0"/>
              <a:t>分组机制</a:t>
            </a:r>
            <a:endParaRPr lang="en-US" altLang="zh-CN" sz="2000" dirty="0" smtClean="0"/>
          </a:p>
          <a:p>
            <a:endParaRPr lang="en-US" altLang="zh-CN" dirty="0" smtClean="0"/>
          </a:p>
        </p:txBody>
      </p:sp>
    </p:spTree>
    <p:extLst>
      <p:ext uri="{BB962C8B-B14F-4D97-AF65-F5344CB8AC3E}">
        <p14:creationId xmlns:p14="http://schemas.microsoft.com/office/powerpoint/2010/main" val="20965189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记录级容错机制</a:t>
            </a:r>
            <a:endParaRPr lang="zh-CN" altLang="en-US" sz="3200" dirty="0"/>
          </a:p>
        </p:txBody>
      </p:sp>
      <p:sp>
        <p:nvSpPr>
          <p:cNvPr id="5" name="内容占位符 4"/>
          <p:cNvSpPr>
            <a:spLocks noGrp="1"/>
          </p:cNvSpPr>
          <p:nvPr>
            <p:ph idx="1"/>
          </p:nvPr>
        </p:nvSpPr>
        <p:spPr>
          <a:xfrm>
            <a:off x="721995" y="1753587"/>
            <a:ext cx="7772400" cy="3294434"/>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记录级容错，实指</a:t>
            </a:r>
            <a:r>
              <a:rPr lang="en-US" altLang="zh-CN" sz="2000" dirty="0" smtClean="0">
                <a:solidFill>
                  <a:schemeClr val="accent6"/>
                </a:solidFill>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级容错机制</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发射</a:t>
            </a:r>
            <a:r>
              <a:rPr lang="zh-CN" altLang="en-US" sz="2000" dirty="0">
                <a:latin typeface="新宋体" panose="02010609030101010101" pitchFamily="49" charset="-122"/>
                <a:ea typeface="新宋体" panose="02010609030101010101" pitchFamily="49" charset="-122"/>
              </a:rPr>
              <a:t>一个</a:t>
            </a:r>
            <a:r>
              <a:rPr lang="zh-CN" altLang="en-US" sz="2000" dirty="0" smtClean="0">
                <a:latin typeface="新宋体" panose="02010609030101010101" pitchFamily="49" charset="-122"/>
                <a:ea typeface="新宋体" panose="02010609030101010101" pitchFamily="49" charset="-122"/>
              </a:rPr>
              <a:t>新的源</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时，为</a:t>
            </a:r>
            <a:r>
              <a:rPr lang="zh-CN" altLang="en-US" sz="2000" dirty="0">
                <a:latin typeface="新宋体" panose="02010609030101010101" pitchFamily="49" charset="-122"/>
                <a:ea typeface="新宋体" panose="02010609030101010101" pitchFamily="49" charset="-122"/>
              </a:rPr>
              <a:t>其指定一个</a:t>
            </a:r>
            <a:r>
              <a:rPr lang="en-US" altLang="zh-CN" sz="2000" dirty="0" smtClean="0">
                <a:latin typeface="新宋体" panose="02010609030101010101" pitchFamily="49" charset="-122"/>
                <a:ea typeface="新宋体" panose="02010609030101010101" pitchFamily="49" charset="-122"/>
              </a:rPr>
              <a:t>message id</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b="0" dirty="0">
                <a:latin typeface="新宋体" panose="02010609030101010101" pitchFamily="49" charset="-122"/>
                <a:ea typeface="新宋体" panose="02010609030101010101" pitchFamily="49" charset="-122"/>
              </a:rPr>
              <a:t> </a:t>
            </a:r>
            <a:r>
              <a:rPr lang="en-US" altLang="zh-CN" sz="2000" b="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注：</a:t>
            </a:r>
            <a:r>
              <a:rPr lang="zh-CN" altLang="en-US" sz="1800" b="0" dirty="0" smtClean="0">
                <a:latin typeface="新宋体" panose="02010609030101010101" pitchFamily="49" charset="-122"/>
                <a:ea typeface="新宋体" panose="02010609030101010101" pitchFamily="49" charset="-122"/>
              </a:rPr>
              <a:t>多</a:t>
            </a:r>
            <a:r>
              <a:rPr lang="zh-CN" altLang="en-US" sz="1800" b="0" dirty="0">
                <a:latin typeface="新宋体" panose="02010609030101010101" pitchFamily="49" charset="-122"/>
                <a:ea typeface="新宋体" panose="02010609030101010101" pitchFamily="49" charset="-122"/>
              </a:rPr>
              <a:t>个源</a:t>
            </a:r>
            <a:r>
              <a:rPr lang="en-US" altLang="zh-CN" sz="1800" b="0" dirty="0">
                <a:latin typeface="新宋体" panose="02010609030101010101" pitchFamily="49" charset="-122"/>
                <a:ea typeface="新宋体" panose="02010609030101010101" pitchFamily="49" charset="-122"/>
              </a:rPr>
              <a:t>tuple</a:t>
            </a:r>
            <a:r>
              <a:rPr lang="zh-CN" altLang="en-US" sz="1800" b="0" dirty="0">
                <a:latin typeface="新宋体" panose="02010609030101010101" pitchFamily="49" charset="-122"/>
                <a:ea typeface="新宋体" panose="02010609030101010101" pitchFamily="49" charset="-122"/>
              </a:rPr>
              <a:t>可以共用一个</a:t>
            </a:r>
            <a:r>
              <a:rPr lang="en-US" altLang="zh-CN" sz="1800" b="0" dirty="0">
                <a:latin typeface="新宋体" panose="02010609030101010101" pitchFamily="49" charset="-122"/>
                <a:ea typeface="新宋体" panose="02010609030101010101" pitchFamily="49" charset="-122"/>
              </a:rPr>
              <a:t>message id</a:t>
            </a:r>
            <a:r>
              <a:rPr lang="zh-CN" altLang="en-US" sz="1800" b="0" dirty="0">
                <a:latin typeface="新宋体" panose="02010609030101010101" pitchFamily="49" charset="-122"/>
                <a:ea typeface="新宋体" panose="02010609030101010101" pitchFamily="49" charset="-122"/>
              </a:rPr>
              <a:t>，表示这多个源 </a:t>
            </a:r>
            <a:r>
              <a:rPr lang="en-US" altLang="zh-CN" sz="1800" b="0" dirty="0">
                <a:latin typeface="新宋体" panose="02010609030101010101" pitchFamily="49" charset="-122"/>
                <a:ea typeface="新宋体" panose="02010609030101010101" pitchFamily="49" charset="-122"/>
              </a:rPr>
              <a:t>tuple</a:t>
            </a:r>
            <a:r>
              <a:rPr lang="zh-CN" altLang="en-US" sz="1800" b="0" dirty="0">
                <a:latin typeface="新宋体" panose="02010609030101010101" pitchFamily="49" charset="-122"/>
                <a:ea typeface="新宋体" panose="02010609030101010101" pitchFamily="49" charset="-122"/>
              </a:rPr>
              <a:t>对用户来说是同一个消息</a:t>
            </a:r>
            <a:r>
              <a:rPr lang="zh-CN" altLang="en-US" sz="1800" b="0" dirty="0" smtClean="0">
                <a:latin typeface="新宋体" panose="02010609030101010101" pitchFamily="49" charset="-122"/>
                <a:ea typeface="新宋体" panose="02010609030101010101" pitchFamily="49" charset="-122"/>
              </a:rPr>
              <a:t>单元。</a:t>
            </a:r>
            <a:endParaRPr lang="en-US" altLang="zh-CN" sz="1800" b="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记录</a:t>
            </a:r>
            <a:r>
              <a:rPr lang="zh-CN" altLang="en-US" sz="2000" dirty="0">
                <a:latin typeface="新宋体" panose="02010609030101010101" pitchFamily="49" charset="-122"/>
                <a:ea typeface="新宋体" panose="02010609030101010101" pitchFamily="49" charset="-122"/>
              </a:rPr>
              <a:t>级</a:t>
            </a:r>
            <a:r>
              <a:rPr lang="zh-CN" altLang="en-US" sz="2000" dirty="0" smtClean="0">
                <a:latin typeface="新宋体" panose="02010609030101010101" pitchFamily="49" charset="-122"/>
                <a:ea typeface="新宋体" panose="02010609030101010101" pitchFamily="49" charset="-122"/>
              </a:rPr>
              <a:t>容错机制，告知</a:t>
            </a:r>
            <a:r>
              <a:rPr lang="zh-CN" altLang="en-US" sz="2000" dirty="0">
                <a:latin typeface="新宋体" panose="02010609030101010101" pitchFamily="49" charset="-122"/>
                <a:ea typeface="新宋体" panose="02010609030101010101" pitchFamily="49" charset="-122"/>
              </a:rPr>
              <a:t>用户每一个消息单元是否</a:t>
            </a:r>
            <a:r>
              <a:rPr lang="zh-CN" altLang="en-US" sz="2000" dirty="0">
                <a:solidFill>
                  <a:schemeClr val="accent6"/>
                </a:solidFill>
                <a:latin typeface="新宋体" panose="02010609030101010101" pitchFamily="49" charset="-122"/>
                <a:ea typeface="新宋体" panose="02010609030101010101" pitchFamily="49" charset="-122"/>
              </a:rPr>
              <a:t>在指定时间内被完全</a:t>
            </a:r>
            <a:r>
              <a:rPr lang="zh-CN" altLang="en-US" sz="2000" dirty="0" smtClean="0">
                <a:solidFill>
                  <a:schemeClr val="accent6"/>
                </a:solidFill>
                <a:latin typeface="新宋体" panose="02010609030101010101" pitchFamily="49" charset="-122"/>
                <a:ea typeface="新宋体" panose="02010609030101010101" pitchFamily="49" charset="-122"/>
              </a:rPr>
              <a:t>处理</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p:txBody>
      </p:sp>
      <p:sp>
        <p:nvSpPr>
          <p:cNvPr id="3" name="圆角矩形 2"/>
          <p:cNvSpPr/>
          <p:nvPr/>
        </p:nvSpPr>
        <p:spPr bwMode="auto">
          <a:xfrm>
            <a:off x="1196698" y="2308678"/>
            <a:ext cx="7043562" cy="173838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just" eaLnBrk="0" hangingPunct="0">
              <a:lnSpc>
                <a:spcPct val="120000"/>
              </a:lnSpc>
              <a:spcBef>
                <a:spcPts val="480"/>
              </a:spcBef>
              <a:spcAft>
                <a:spcPts val="0"/>
              </a:spcAft>
              <a:buClr>
                <a:srgbClr val="0000FF"/>
              </a:buClr>
              <a:buSzPts val="2000"/>
            </a:pPr>
            <a:r>
              <a:rPr lang="zh-CN" altLang="zh-CN" b="1" dirty="0" smtClean="0">
                <a:solidFill>
                  <a:srgbClr val="FF0000"/>
                </a:solidFill>
                <a:latin typeface="新宋体" panose="02010609030101010101" pitchFamily="49" charset="-122"/>
                <a:ea typeface="新宋体" panose="02010609030101010101" pitchFamily="49" charset="-122"/>
                <a:cs typeface="幼圆" panose="02010509060101010101" pitchFamily="49" charset="-122"/>
              </a:rPr>
              <a:t>完全</a:t>
            </a:r>
            <a:r>
              <a:rPr lang="zh-CN" altLang="zh-CN" b="1" dirty="0">
                <a:solidFill>
                  <a:srgbClr val="FF0000"/>
                </a:solidFill>
                <a:latin typeface="新宋体" panose="02010609030101010101" pitchFamily="49" charset="-122"/>
                <a:ea typeface="新宋体" panose="02010609030101010101" pitchFamily="49" charset="-122"/>
                <a:cs typeface="幼圆" panose="02010509060101010101" pitchFamily="49" charset="-122"/>
              </a:rPr>
              <a:t>处理</a:t>
            </a:r>
            <a:r>
              <a:rPr lang="zh-CN"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是</a:t>
            </a:r>
            <a:r>
              <a:rPr lang="zh-CN" altLang="en-US"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指</a:t>
            </a:r>
            <a:r>
              <a:rPr lang="en-US"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message </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id</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绑定的源</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及由该源</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后续生成的</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经过了</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topology</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中每一个应该到达的</a:t>
            </a:r>
            <a:r>
              <a:rPr lang="en-US"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bolt</a:t>
            </a:r>
            <a:r>
              <a:rPr lang="zh-CN" altLang="en-US"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，并被</a:t>
            </a:r>
            <a:r>
              <a:rPr lang="zh-CN"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处理</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a:t>
            </a:r>
            <a:endParaRPr lang="zh-CN" altLang="zh-CN" dirty="0"/>
          </a:p>
          <a:p>
            <a:pPr defTabSz="914400"/>
            <a:r>
              <a:rPr lang="zh-CN" altLang="en-US" dirty="0" smtClean="0">
                <a:latin typeface="新宋体" panose="02010609030101010101" pitchFamily="49" charset="-122"/>
                <a:ea typeface="新宋体" panose="02010609030101010101" pitchFamily="49" charset="-122"/>
              </a:rPr>
              <a:t>如图，在</a:t>
            </a:r>
            <a:r>
              <a:rPr lang="en-US" altLang="zh-CN" dirty="0" smtClean="0">
                <a:latin typeface="新宋体" panose="02010609030101010101" pitchFamily="49" charset="-122"/>
                <a:ea typeface="新宋体" panose="02010609030101010101" pitchFamily="49" charset="-122"/>
              </a:rPr>
              <a:t>Spout</a:t>
            </a:r>
            <a:r>
              <a:rPr lang="zh-CN" altLang="en-US" dirty="0" smtClean="0">
                <a:latin typeface="新宋体" panose="02010609030101010101" pitchFamily="49" charset="-122"/>
                <a:ea typeface="新宋体" panose="02010609030101010101" pitchFamily="49" charset="-122"/>
              </a:rPr>
              <a:t>中由</a:t>
            </a:r>
            <a:r>
              <a:rPr lang="en-US" altLang="zh-CN" dirty="0">
                <a:latin typeface="新宋体" panose="02010609030101010101" pitchFamily="49" charset="-122"/>
                <a:ea typeface="新宋体" panose="02010609030101010101" pitchFamily="49" charset="-122"/>
              </a:rPr>
              <a:t>message 1</a:t>
            </a:r>
            <a:r>
              <a:rPr lang="zh-CN" altLang="en-US" dirty="0">
                <a:latin typeface="新宋体" panose="02010609030101010101" pitchFamily="49" charset="-122"/>
                <a:ea typeface="新宋体" panose="02010609030101010101" pitchFamily="49" charset="-122"/>
              </a:rPr>
              <a:t>绑定的</a:t>
            </a:r>
            <a:r>
              <a:rPr lang="en-US" altLang="zh-CN" dirty="0">
                <a:latin typeface="新宋体" panose="02010609030101010101" pitchFamily="49" charset="-122"/>
                <a:ea typeface="新宋体" panose="02010609030101010101" pitchFamily="49" charset="-122"/>
              </a:rPr>
              <a:t>tuple1</a:t>
            </a:r>
            <a:r>
              <a:rPr lang="zh-CN" altLang="en-US" dirty="0">
                <a:latin typeface="新宋体" panose="02010609030101010101" pitchFamily="49" charset="-122"/>
                <a:ea typeface="新宋体" panose="02010609030101010101" pitchFamily="49" charset="-122"/>
              </a:rPr>
              <a:t>和</a:t>
            </a:r>
            <a:r>
              <a:rPr lang="en-US" altLang="zh-CN" dirty="0" smtClean="0">
                <a:latin typeface="新宋体" panose="02010609030101010101" pitchFamily="49" charset="-122"/>
                <a:ea typeface="新宋体" panose="02010609030101010101" pitchFamily="49" charset="-122"/>
              </a:rPr>
              <a:t>tuple2</a:t>
            </a:r>
            <a:r>
              <a:rPr lang="zh-CN" altLang="en-US" dirty="0" smtClean="0">
                <a:latin typeface="新宋体" panose="02010609030101010101" pitchFamily="49" charset="-122"/>
                <a:ea typeface="新宋体" panose="02010609030101010101" pitchFamily="49" charset="-122"/>
              </a:rPr>
              <a:t>分别经过</a:t>
            </a:r>
            <a:r>
              <a:rPr lang="en-US" altLang="zh-CN" dirty="0" smtClean="0">
                <a:latin typeface="新宋体" panose="02010609030101010101" pitchFamily="49" charset="-122"/>
                <a:ea typeface="新宋体" panose="02010609030101010101" pitchFamily="49" charset="-122"/>
              </a:rPr>
              <a:t>bolt1</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bolt2</a:t>
            </a:r>
            <a:r>
              <a:rPr lang="zh-CN" altLang="en-US" dirty="0">
                <a:latin typeface="新宋体" panose="02010609030101010101" pitchFamily="49" charset="-122"/>
                <a:ea typeface="新宋体" panose="02010609030101010101" pitchFamily="49" charset="-122"/>
              </a:rPr>
              <a:t>的</a:t>
            </a:r>
            <a:r>
              <a:rPr lang="zh-CN" altLang="en-US" dirty="0" smtClean="0">
                <a:latin typeface="新宋体" panose="02010609030101010101" pitchFamily="49" charset="-122"/>
                <a:ea typeface="新宋体" panose="02010609030101010101" pitchFamily="49" charset="-122"/>
              </a:rPr>
              <a:t>处理，生成</a:t>
            </a:r>
            <a:r>
              <a:rPr lang="zh-CN" altLang="en-US" dirty="0">
                <a:latin typeface="新宋体" panose="02010609030101010101" pitchFamily="49" charset="-122"/>
                <a:ea typeface="新宋体" panose="02010609030101010101" pitchFamily="49" charset="-122"/>
              </a:rPr>
              <a:t>两个新的</a:t>
            </a:r>
            <a:r>
              <a:rPr lang="en-US" altLang="zh-CN" dirty="0">
                <a:latin typeface="新宋体" panose="02010609030101010101" pitchFamily="49" charset="-122"/>
                <a:ea typeface="新宋体" panose="02010609030101010101" pitchFamily="49" charset="-122"/>
              </a:rPr>
              <a:t>tuple</a:t>
            </a:r>
            <a:r>
              <a:rPr lang="zh-CN" altLang="en-US" dirty="0">
                <a:latin typeface="新宋体" panose="02010609030101010101" pitchFamily="49" charset="-122"/>
                <a:ea typeface="新宋体" panose="02010609030101010101" pitchFamily="49" charset="-122"/>
              </a:rPr>
              <a:t>，并最终都流向了</a:t>
            </a:r>
            <a:r>
              <a:rPr lang="en-US" altLang="zh-CN" dirty="0">
                <a:latin typeface="新宋体" panose="02010609030101010101" pitchFamily="49" charset="-122"/>
                <a:ea typeface="新宋体" panose="02010609030101010101" pitchFamily="49" charset="-122"/>
              </a:rPr>
              <a:t>bolt3</a:t>
            </a:r>
            <a:r>
              <a:rPr lang="zh-CN" altLang="en-US" dirty="0" smtClean="0">
                <a:latin typeface="新宋体" panose="02010609030101010101" pitchFamily="49" charset="-122"/>
                <a:ea typeface="新宋体" panose="02010609030101010101" pitchFamily="49" charset="-122"/>
              </a:rPr>
              <a: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94" name="组合 93"/>
          <p:cNvGrpSpPr/>
          <p:nvPr/>
        </p:nvGrpSpPr>
        <p:grpSpPr>
          <a:xfrm>
            <a:off x="2408783" y="415040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1" name="组合 60"/>
            <p:cNvGrpSpPr/>
            <p:nvPr/>
          </p:nvGrpSpPr>
          <p:grpSpPr>
            <a:xfrm>
              <a:off x="2840478" y="4534923"/>
              <a:ext cx="1007852" cy="1213319"/>
              <a:chOff x="2840478" y="4534923"/>
              <a:chExt cx="1007852" cy="1213319"/>
            </a:xfrm>
          </p:grpSpPr>
          <p:sp>
            <p:nvSpPr>
              <p:cNvPr id="52" name="文本框 51"/>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60" name="组合 59"/>
              <p:cNvGrpSpPr/>
              <p:nvPr/>
            </p:nvGrpSpPr>
            <p:grpSpPr>
              <a:xfrm>
                <a:off x="2840478" y="4887332"/>
                <a:ext cx="1007852" cy="860910"/>
                <a:chOff x="2840478" y="4887332"/>
                <a:chExt cx="1007852" cy="860910"/>
              </a:xfrm>
            </p:grpSpPr>
            <p:grpSp>
              <p:nvGrpSpPr>
                <p:cNvPr id="59" name="组合 58"/>
                <p:cNvGrpSpPr/>
                <p:nvPr/>
              </p:nvGrpSpPr>
              <p:grpSpPr>
                <a:xfrm>
                  <a:off x="2840478" y="4887332"/>
                  <a:ext cx="1007852" cy="860910"/>
                  <a:chOff x="2840478" y="4887332"/>
                  <a:chExt cx="1007852" cy="860910"/>
                </a:xfrm>
              </p:grpSpPr>
              <p:grpSp>
                <p:nvGrpSpPr>
                  <p:cNvPr id="58" name="组合 57"/>
                  <p:cNvGrpSpPr/>
                  <p:nvPr/>
                </p:nvGrpSpPr>
                <p:grpSpPr>
                  <a:xfrm>
                    <a:off x="2840478" y="4887332"/>
                    <a:ext cx="1007852" cy="860910"/>
                    <a:chOff x="2840478" y="4887332"/>
                    <a:chExt cx="1007852" cy="860910"/>
                  </a:xfrm>
                </p:grpSpPr>
                <p:grpSp>
                  <p:nvGrpSpPr>
                    <p:cNvPr id="9" name="组合 8"/>
                    <p:cNvGrpSpPr/>
                    <p:nvPr/>
                  </p:nvGrpSpPr>
                  <p:grpSpPr>
                    <a:xfrm>
                      <a:off x="2840478" y="4887332"/>
                      <a:ext cx="1007852" cy="860910"/>
                      <a:chOff x="3649871" y="4381500"/>
                      <a:chExt cx="1007852" cy="888907"/>
                    </a:xfrm>
                  </p:grpSpPr>
                  <p:sp>
                    <p:nvSpPr>
                      <p:cNvPr id="39" name="流程图: 可选过程 38"/>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0" name="椭圆 39"/>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椭圆 45"/>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0" name="文本框 49"/>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51" name="文本框 50"/>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53" name="文本框 52"/>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74" name="组合 73"/>
            <p:cNvGrpSpPr/>
            <p:nvPr/>
          </p:nvGrpSpPr>
          <p:grpSpPr>
            <a:xfrm>
              <a:off x="4428416" y="3945884"/>
              <a:ext cx="1007852" cy="1213319"/>
              <a:chOff x="4428416" y="3945884"/>
              <a:chExt cx="1007852" cy="1213319"/>
            </a:xfrm>
          </p:grpSpPr>
          <p:sp>
            <p:nvSpPr>
              <p:cNvPr id="63" name="文本框 62"/>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69" name="组合 68"/>
              <p:cNvGrpSpPr/>
              <p:nvPr/>
            </p:nvGrpSpPr>
            <p:grpSpPr>
              <a:xfrm>
                <a:off x="4428416" y="4298293"/>
                <a:ext cx="1007852" cy="860910"/>
                <a:chOff x="3649871" y="4381500"/>
                <a:chExt cx="1007852" cy="888907"/>
              </a:xfrm>
            </p:grpSpPr>
            <p:sp>
              <p:nvSpPr>
                <p:cNvPr id="72" name="流程图: 可选过程 7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73" name="椭圆 7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71" name="文本框 70"/>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68" name="文本框 67"/>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75" name="组合 74"/>
            <p:cNvGrpSpPr/>
            <p:nvPr/>
          </p:nvGrpSpPr>
          <p:grpSpPr>
            <a:xfrm>
              <a:off x="4480379" y="5247224"/>
              <a:ext cx="1007852" cy="1120607"/>
              <a:chOff x="4415716" y="4038596"/>
              <a:chExt cx="1007852" cy="1120607"/>
            </a:xfrm>
          </p:grpSpPr>
          <p:sp>
            <p:nvSpPr>
              <p:cNvPr id="76" name="文本框 75"/>
              <p:cNvSpPr txBox="1"/>
              <p:nvPr/>
            </p:nvSpPr>
            <p:spPr>
              <a:xfrm>
                <a:off x="4671603" y="4038596"/>
                <a:ext cx="498614" cy="246220"/>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77" name="组合 76"/>
              <p:cNvGrpSpPr/>
              <p:nvPr/>
            </p:nvGrpSpPr>
            <p:grpSpPr>
              <a:xfrm>
                <a:off x="4415716" y="4298293"/>
                <a:ext cx="1007852" cy="860910"/>
                <a:chOff x="3637171" y="4381500"/>
                <a:chExt cx="1007852" cy="888907"/>
              </a:xfrm>
            </p:grpSpPr>
            <p:sp>
              <p:nvSpPr>
                <p:cNvPr id="78" name="流程图: 可选过程 77"/>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79" name="椭圆 78"/>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80" name="椭圆 79"/>
            <p:cNvSpPr/>
            <p:nvPr/>
          </p:nvSpPr>
          <p:spPr bwMode="auto">
            <a:xfrm>
              <a:off x="5024457" y="4475487"/>
              <a:ext cx="259437" cy="16605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1" name="椭圆 80"/>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2" name="右箭头 81"/>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3" name="右箭头 82"/>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84" name="组合 83"/>
            <p:cNvGrpSpPr/>
            <p:nvPr/>
          </p:nvGrpSpPr>
          <p:grpSpPr>
            <a:xfrm>
              <a:off x="6120280" y="5078133"/>
              <a:ext cx="1007852" cy="1082084"/>
              <a:chOff x="4428416" y="4492448"/>
              <a:chExt cx="1007852" cy="1082084"/>
            </a:xfrm>
          </p:grpSpPr>
          <p:sp>
            <p:nvSpPr>
              <p:cNvPr id="85" name="文本框 84"/>
              <p:cNvSpPr txBox="1"/>
              <p:nvPr/>
            </p:nvSpPr>
            <p:spPr>
              <a:xfrm>
                <a:off x="4649536" y="4492448"/>
                <a:ext cx="498614" cy="281828"/>
              </a:xfrm>
              <a:prstGeom prst="rect">
                <a:avLst/>
              </a:prstGeom>
              <a:noFill/>
            </p:spPr>
            <p:txBody>
              <a:bodyPr wrap="square" lIns="0" tIns="0" rIns="0" bIns="0" rtlCol="0">
                <a:spAutoFit/>
              </a:bodyPr>
              <a:lstStyle/>
              <a:p>
                <a:pPr defTabSz="914400"/>
                <a:r>
                  <a:rPr lang="en-US" altLang="zh-CN" sz="1600" dirty="0" smtClean="0">
                    <a:ea typeface="宋体" charset="-122"/>
                  </a:rPr>
                  <a:t>Bolt4</a:t>
                </a:r>
                <a:endParaRPr lang="zh-CN" altLang="en-US" sz="1600" dirty="0">
                  <a:ea typeface="宋体" charset="-122"/>
                </a:endParaRPr>
              </a:p>
            </p:txBody>
          </p:sp>
          <p:grpSp>
            <p:nvGrpSpPr>
              <p:cNvPr id="86" name="组合 85"/>
              <p:cNvGrpSpPr/>
              <p:nvPr/>
            </p:nvGrpSpPr>
            <p:grpSpPr>
              <a:xfrm>
                <a:off x="4428416" y="4843526"/>
                <a:ext cx="1007852" cy="731006"/>
                <a:chOff x="3649871" y="4944454"/>
                <a:chExt cx="1007852" cy="754778"/>
              </a:xfrm>
            </p:grpSpPr>
            <p:sp>
              <p:nvSpPr>
                <p:cNvPr id="87" name="流程图: 可选过程 86"/>
                <p:cNvSpPr/>
                <p:nvPr/>
              </p:nvSpPr>
              <p:spPr bwMode="auto">
                <a:xfrm>
                  <a:off x="3649871" y="4944454"/>
                  <a:ext cx="1007852" cy="754778"/>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椭圆 87"/>
                <p:cNvSpPr/>
                <p:nvPr/>
              </p:nvSpPr>
              <p:spPr bwMode="auto">
                <a:xfrm>
                  <a:off x="3784661" y="5128811"/>
                  <a:ext cx="259437" cy="14558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89" name="椭圆 88"/>
            <p:cNvSpPr/>
            <p:nvPr/>
          </p:nvSpPr>
          <p:spPr bwMode="auto">
            <a:xfrm>
              <a:off x="6265015" y="5903175"/>
              <a:ext cx="259437" cy="140995"/>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0" name="右箭头 89"/>
            <p:cNvSpPr/>
            <p:nvPr/>
          </p:nvSpPr>
          <p:spPr bwMode="auto">
            <a:xfrm rot="2175861">
              <a:off x="5296969" y="5239336"/>
              <a:ext cx="988627" cy="15107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1" name="右箭头 90"/>
            <p:cNvSpPr/>
            <p:nvPr/>
          </p:nvSpPr>
          <p:spPr bwMode="auto">
            <a:xfrm>
              <a:off x="5420142" y="5877364"/>
              <a:ext cx="781769" cy="161372"/>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5" name="椭圆 44"/>
          <p:cNvSpPr/>
          <p:nvPr/>
        </p:nvSpPr>
        <p:spPr bwMode="auto">
          <a:xfrm>
            <a:off x="4778156" y="5032367"/>
            <a:ext cx="259437" cy="14507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7" name="右箭头 46"/>
          <p:cNvSpPr/>
          <p:nvPr/>
        </p:nvSpPr>
        <p:spPr bwMode="auto">
          <a:xfrm>
            <a:off x="5131014" y="4720484"/>
            <a:ext cx="723441" cy="14507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 name="文本框 47"/>
          <p:cNvSpPr txBox="1"/>
          <p:nvPr/>
        </p:nvSpPr>
        <p:spPr>
          <a:xfrm>
            <a:off x="6092774" y="4213892"/>
            <a:ext cx="498614" cy="215112"/>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sp>
        <p:nvSpPr>
          <p:cNvPr id="49" name="流程图: 可选过程 48"/>
          <p:cNvSpPr/>
          <p:nvPr/>
        </p:nvSpPr>
        <p:spPr bwMode="auto">
          <a:xfrm>
            <a:off x="5863111" y="4496458"/>
            <a:ext cx="1007852" cy="626466"/>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5" name="椭圆 54"/>
          <p:cNvSpPr/>
          <p:nvPr/>
        </p:nvSpPr>
        <p:spPr bwMode="auto">
          <a:xfrm>
            <a:off x="5963056" y="4734896"/>
            <a:ext cx="259437" cy="14507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266342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记录级容错机制</a:t>
            </a:r>
            <a:endParaRPr lang="zh-CN" altLang="en-US" sz="3200" dirty="0"/>
          </a:p>
        </p:txBody>
      </p:sp>
      <p:sp>
        <p:nvSpPr>
          <p:cNvPr id="5" name="内容占位符 4"/>
          <p:cNvSpPr>
            <a:spLocks noGrp="1"/>
          </p:cNvSpPr>
          <p:nvPr>
            <p:ph idx="1"/>
          </p:nvPr>
        </p:nvSpPr>
        <p:spPr>
          <a:xfrm>
            <a:off x="743266" y="1753587"/>
            <a:ext cx="7772400" cy="3294434"/>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探索</a:t>
            </a:r>
            <a:r>
              <a:rPr lang="en-US" altLang="zh-CN" sz="2000" dirty="0" smtClean="0">
                <a:latin typeface="新宋体" panose="02010609030101010101" pitchFamily="49" charset="-122"/>
                <a:ea typeface="新宋体" panose="02010609030101010101" pitchFamily="49" charset="-122"/>
              </a:rPr>
              <a:t>2</a:t>
            </a:r>
            <a:r>
              <a:rPr lang="zh-CN" altLang="en-US" sz="2000" dirty="0" smtClean="0">
                <a:latin typeface="新宋体" panose="02010609030101010101" pitchFamily="49" charset="-122"/>
                <a:ea typeface="新宋体" panose="02010609030101010101" pitchFamily="49" charset="-122"/>
              </a:rPr>
              <a:t>个问题：</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消息被完全处理（</a:t>
            </a:r>
            <a:r>
              <a:rPr lang="en-US" altLang="zh-CN" sz="2000" dirty="0" smtClean="0">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组件）</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如何判定消息被完全处理？</a:t>
            </a:r>
            <a:endParaRPr lang="en-US" altLang="zh-CN" sz="2000" b="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消息的生命周期（可靠的</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超时时间默认值为</a:t>
            </a:r>
            <a:r>
              <a:rPr lang="en-US" altLang="zh-CN" sz="2000" b="0" dirty="0" smtClean="0">
                <a:latin typeface="新宋体" panose="02010609030101010101" pitchFamily="49" charset="-122"/>
                <a:ea typeface="新宋体" panose="02010609030101010101" pitchFamily="49" charset="-122"/>
              </a:rPr>
              <a:t>30s,</a:t>
            </a:r>
            <a:r>
              <a:rPr lang="zh-CN" altLang="en-US" sz="2000" b="0" dirty="0" smtClean="0">
                <a:latin typeface="新宋体" panose="02010609030101010101" pitchFamily="49" charset="-122"/>
                <a:ea typeface="新宋体" panose="02010609030101010101" pitchFamily="49" charset="-122"/>
              </a:rPr>
              <a:t>可以通过</a:t>
            </a:r>
            <a:r>
              <a:rPr lang="en-US" altLang="zh-CN" sz="2000" b="0" dirty="0" smtClean="0">
                <a:latin typeface="新宋体" panose="02010609030101010101" pitchFamily="49" charset="-122"/>
                <a:ea typeface="新宋体" panose="02010609030101010101" pitchFamily="49" charset="-122"/>
              </a:rPr>
              <a:t>Config.TOPOLOGY_MESSAGE_TIMEOUT_SECS</a:t>
            </a:r>
            <a:r>
              <a:rPr lang="zh-CN" altLang="en-US" sz="2000" b="0" dirty="0" smtClean="0">
                <a:latin typeface="新宋体" panose="02010609030101010101" pitchFamily="49" charset="-122"/>
                <a:ea typeface="新宋体" panose="02010609030101010101" pitchFamily="49" charset="-122"/>
              </a:rPr>
              <a:t>来配置修改。</a:t>
            </a:r>
            <a:endParaRPr lang="en-US" altLang="zh-CN" sz="2000" b="0" dirty="0" smtClean="0">
              <a:latin typeface="新宋体" panose="02010609030101010101" pitchFamily="49" charset="-122"/>
              <a:ea typeface="新宋体" panose="02010609030101010101" pitchFamily="49" charset="-122"/>
            </a:endParaRPr>
          </a:p>
          <a:p>
            <a:pPr marL="0" indent="0">
              <a:buNone/>
            </a:pPr>
            <a:r>
              <a:rPr lang="en-US" altLang="zh-CN" sz="2000" b="0" dirty="0">
                <a:latin typeface="新宋体" panose="02010609030101010101" pitchFamily="49" charset="-122"/>
                <a:ea typeface="新宋体" panose="02010609030101010101" pitchFamily="49" charset="-122"/>
              </a:rPr>
              <a:t> </a:t>
            </a:r>
            <a:r>
              <a:rPr lang="en-US" altLang="zh-CN" sz="2000" b="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如果一个消息被完全处理或者完全处理失败会发生什么？</a:t>
            </a:r>
            <a:endParaRPr lang="en-US" altLang="zh-CN" sz="2000" b="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1975957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64527" y="1753586"/>
            <a:ext cx="7772400" cy="4412945"/>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通过</a:t>
            </a:r>
            <a:r>
              <a:rPr lang="zh-CN" altLang="en-US" sz="2000" dirty="0" smtClean="0">
                <a:solidFill>
                  <a:schemeClr val="accent6"/>
                </a:solidFill>
                <a:latin typeface="新宋体" panose="02010609030101010101" pitchFamily="49" charset="-122"/>
                <a:ea typeface="新宋体" panose="02010609030101010101" pitchFamily="49" charset="-122"/>
              </a:rPr>
              <a:t>系统组件</a:t>
            </a:r>
            <a:r>
              <a:rPr lang="en-US" altLang="zh-CN" sz="2000" dirty="0" smtClean="0">
                <a:solidFill>
                  <a:schemeClr val="accent6"/>
                </a:solidFill>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实现对消息</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的全局计算路径的追踪，并保证该消息的完全执行。</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组件的任务：追踪从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流出的每一个</a:t>
            </a:r>
            <a:r>
              <a:rPr lang="en-US" altLang="zh-CN" sz="2000" dirty="0" smtClean="0">
                <a:latin typeface="新宋体" panose="02010609030101010101" pitchFamily="49" charset="-122"/>
                <a:ea typeface="新宋体" panose="02010609030101010101" pitchFamily="49" charset="-122"/>
              </a:rPr>
              <a:t>message id</a:t>
            </a:r>
            <a:r>
              <a:rPr lang="zh-CN" altLang="en-US" sz="2000" dirty="0" smtClean="0">
                <a:latin typeface="新宋体" panose="02010609030101010101" pitchFamily="49" charset="-122"/>
                <a:ea typeface="新宋体" panose="02010609030101010101" pitchFamily="49" charset="-122"/>
              </a:rPr>
              <a:t>绑定的若干</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的处理路径。</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基本原理：基于</a:t>
            </a:r>
            <a:r>
              <a:rPr lang="zh-CN" altLang="en-US" sz="2000" dirty="0" smtClean="0">
                <a:solidFill>
                  <a:schemeClr val="accent6"/>
                </a:solidFill>
                <a:latin typeface="新宋体" panose="02010609030101010101" pitchFamily="49" charset="-122"/>
                <a:ea typeface="新宋体" panose="02010609030101010101" pitchFamily="49" charset="-122"/>
              </a:rPr>
              <a:t>异或运算</a:t>
            </a:r>
            <a:r>
              <a:rPr lang="zh-CN" altLang="en-US" sz="2000" dirty="0" smtClean="0">
                <a:latin typeface="新宋体" panose="02010609030101010101" pitchFamily="49" charset="-122"/>
                <a:ea typeface="新宋体" panose="02010609030101010101" pitchFamily="49" charset="-122"/>
              </a:rPr>
              <a:t>实现对</a:t>
            </a:r>
            <a:r>
              <a:rPr lang="en-US" altLang="zh-CN" sz="2000" dirty="0" smtClean="0">
                <a:latin typeface="新宋体" panose="02010609030101010101" pitchFamily="49" charset="-122"/>
                <a:ea typeface="新宋体" panose="02010609030101010101" pitchFamily="49" charset="-122"/>
              </a:rPr>
              <a:t>tuple</a:t>
            </a:r>
            <a:r>
              <a:rPr lang="zh-CN" altLang="en-US"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tree</a:t>
            </a:r>
            <a:r>
              <a:rPr lang="zh-CN" altLang="en-US" sz="2000" dirty="0" smtClean="0">
                <a:latin typeface="新宋体" panose="02010609030101010101" pitchFamily="49" charset="-122"/>
                <a:ea typeface="新宋体" panose="02010609030101010101" pitchFamily="49" charset="-122"/>
              </a:rPr>
              <a:t>的追踪。</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smtClean="0"/>
              <a:t>      </a:t>
            </a:r>
            <a:r>
              <a:rPr lang="zh-CN" altLang="zh-CN" sz="2000" b="0" dirty="0" smtClean="0"/>
              <a:t>A </a:t>
            </a:r>
            <a:r>
              <a:rPr lang="zh-CN" altLang="zh-CN" sz="2000" b="0" dirty="0"/>
              <a:t>xor A = 0.</a:t>
            </a:r>
          </a:p>
          <a:p>
            <a:pPr marL="0" indent="0">
              <a:buNone/>
            </a:pPr>
            <a:r>
              <a:rPr lang="en-US" altLang="zh-CN" sz="2000" b="0" dirty="0" smtClean="0"/>
              <a:t>      </a:t>
            </a:r>
            <a:r>
              <a:rPr lang="zh-CN" altLang="zh-CN" sz="2000" b="0" dirty="0" smtClean="0"/>
              <a:t>A </a:t>
            </a:r>
            <a:r>
              <a:rPr lang="zh-CN" altLang="zh-CN" sz="2000" b="0" dirty="0"/>
              <a:t>xor B…xor B xor A = 0</a:t>
            </a:r>
            <a:r>
              <a:rPr lang="zh-CN" altLang="zh-CN" sz="2000" b="0" dirty="0" smtClean="0"/>
              <a:t>，</a:t>
            </a:r>
            <a:r>
              <a:rPr lang="zh-CN" altLang="en-US" sz="2000" b="0" dirty="0" smtClean="0">
                <a:latin typeface="新宋体" panose="02010609030101010101" pitchFamily="49" charset="-122"/>
                <a:ea typeface="新宋体" panose="02010609030101010101" pitchFamily="49" charset="-122"/>
              </a:rPr>
              <a:t>当且仅当每个编号仅出现</a:t>
            </a:r>
            <a:r>
              <a:rPr lang="en-US" altLang="zh-CN" sz="2000" b="0" dirty="0" smtClean="0">
                <a:latin typeface="新宋体" panose="02010609030101010101" pitchFamily="49" charset="-122"/>
                <a:ea typeface="新宋体" panose="02010609030101010101" pitchFamily="49" charset="-122"/>
              </a:rPr>
              <a:t>2</a:t>
            </a:r>
            <a:r>
              <a:rPr lang="zh-CN" altLang="en-US" sz="2000" b="0" dirty="0" smtClean="0">
                <a:latin typeface="新宋体" panose="02010609030101010101" pitchFamily="49" charset="-122"/>
                <a:ea typeface="新宋体" panose="02010609030101010101" pitchFamily="49" charset="-122"/>
              </a:rPr>
              <a:t>次。</a:t>
            </a:r>
            <a:endParaRPr lang="zh-CN" altLang="zh-CN" sz="2000" b="0" dirty="0">
              <a:latin typeface="新宋体" panose="02010609030101010101" pitchFamily="49" charset="-122"/>
              <a:ea typeface="新宋体" panose="02010609030101010101" pitchFamily="49" charset="-122"/>
            </a:endParaRPr>
          </a:p>
          <a:p>
            <a:pPr marL="0" indent="0">
              <a:buNone/>
            </a:pPr>
            <a:endParaRPr lang="en-US" altLang="zh-CN" sz="600" dirty="0" smtClean="0">
              <a:latin typeface="宋体" panose="02010600030101010101" pitchFamily="2" charset="-122"/>
              <a:ea typeface="宋体" panose="02010600030101010101" pitchFamily="2" charset="-122"/>
            </a:endParaRPr>
          </a:p>
          <a:p>
            <a:pPr marL="361950" indent="0">
              <a:buNone/>
            </a:pPr>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如果</a:t>
            </a:r>
            <a:r>
              <a:rPr lang="zh-CN" altLang="zh-CN" sz="1800" dirty="0">
                <a:latin typeface="宋体" panose="02010600030101010101" pitchFamily="2" charset="-122"/>
                <a:ea typeface="宋体" panose="02010600030101010101" pitchFamily="2" charset="-122"/>
              </a:rPr>
              <a:t>生成的tuple id并不是完全各异的，</a:t>
            </a:r>
            <a:r>
              <a:rPr lang="zh-CN" altLang="zh-CN" sz="1800" dirty="0" smtClean="0">
                <a:latin typeface="宋体" panose="02010600030101010101" pitchFamily="2" charset="-122"/>
                <a:ea typeface="宋体" panose="02010600030101010101" pitchFamily="2" charset="-122"/>
              </a:rPr>
              <a:t>acker在</a:t>
            </a:r>
            <a:r>
              <a:rPr lang="zh-CN" altLang="zh-CN" sz="1800" dirty="0">
                <a:latin typeface="宋体" panose="02010600030101010101" pitchFamily="2" charset="-122"/>
                <a:ea typeface="宋体" panose="02010600030101010101" pitchFamily="2" charset="-122"/>
              </a:rPr>
              <a:t>消息</a:t>
            </a:r>
            <a:r>
              <a:rPr lang="zh-CN" altLang="zh-CN" sz="1800" dirty="0" smtClean="0">
                <a:latin typeface="宋体" panose="02010600030101010101" pitchFamily="2" charset="-122"/>
                <a:ea typeface="宋体" panose="02010600030101010101" pitchFamily="2" charset="-122"/>
              </a:rPr>
              <a:t>单元</a:t>
            </a:r>
            <a:r>
              <a:rPr lang="zh-CN" altLang="en-US" sz="1800" dirty="0" smtClean="0">
                <a:latin typeface="宋体" panose="02010600030101010101" pitchFamily="2" charset="-122"/>
                <a:ea typeface="宋体" panose="02010600030101010101" pitchFamily="2" charset="-122"/>
              </a:rPr>
              <a:t>被</a:t>
            </a:r>
            <a:r>
              <a:rPr lang="zh-CN" altLang="zh-CN" sz="1800" dirty="0" smtClean="0">
                <a:latin typeface="宋体" panose="02010600030101010101" pitchFamily="2" charset="-122"/>
                <a:ea typeface="宋体" panose="02010600030101010101" pitchFamily="2" charset="-122"/>
              </a:rPr>
              <a:t>完全处理之前</a:t>
            </a:r>
            <a:r>
              <a:rPr lang="zh-CN" altLang="zh-CN" sz="1800" dirty="0">
                <a:latin typeface="宋体" panose="02010600030101010101" pitchFamily="2" charset="-122"/>
                <a:ea typeface="宋体" panose="02010600030101010101" pitchFamily="2" charset="-122"/>
              </a:rPr>
              <a:t>可能</a:t>
            </a:r>
            <a:r>
              <a:rPr lang="zh-CN" altLang="zh-CN" sz="1800" dirty="0" smtClean="0">
                <a:latin typeface="宋体" panose="02010600030101010101" pitchFamily="2" charset="-122"/>
                <a:ea typeface="宋体" panose="02010600030101010101" pitchFamily="2" charset="-122"/>
              </a:rPr>
              <a:t>会</a:t>
            </a:r>
            <a:r>
              <a:rPr lang="zh-CN" altLang="en-US" sz="1800" dirty="0" smtClean="0">
                <a:latin typeface="宋体" panose="02010600030101010101" pitchFamily="2" charset="-122"/>
                <a:ea typeface="宋体" panose="02010600030101010101" pitchFamily="2" charset="-122"/>
              </a:rPr>
              <a:t>异或运算</a:t>
            </a:r>
            <a:r>
              <a:rPr lang="zh-CN" altLang="zh-CN" sz="1800" dirty="0" smtClean="0">
                <a:latin typeface="宋体" panose="02010600030101010101" pitchFamily="2" charset="-122"/>
                <a:ea typeface="宋体" panose="02010600030101010101" pitchFamily="2" charset="-122"/>
              </a:rPr>
              <a:t>为</a:t>
            </a:r>
            <a:r>
              <a:rPr lang="zh-CN"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。在</a:t>
            </a:r>
            <a:r>
              <a:rPr lang="zh-CN" altLang="zh-CN" sz="1800" dirty="0">
                <a:latin typeface="宋体" panose="02010600030101010101" pitchFamily="2" charset="-122"/>
                <a:ea typeface="宋体" panose="02010600030101010101" pitchFamily="2" charset="-122"/>
              </a:rPr>
              <a:t>实际中其</a:t>
            </a:r>
            <a:r>
              <a:rPr lang="zh-CN" altLang="zh-CN" sz="1800" dirty="0" smtClean="0">
                <a:latin typeface="宋体" panose="02010600030101010101" pitchFamily="2" charset="-122"/>
                <a:ea typeface="宋体" panose="02010600030101010101" pitchFamily="2" charset="-122"/>
              </a:rPr>
              <a:t>概率极低，</a:t>
            </a:r>
            <a:r>
              <a:rPr lang="zh-CN" altLang="en-US" sz="1800" dirty="0">
                <a:latin typeface="宋体" panose="02010600030101010101" pitchFamily="2" charset="-122"/>
                <a:ea typeface="宋体" panose="02010600030101010101" pitchFamily="2" charset="-122"/>
              </a:rPr>
              <a:t>可</a:t>
            </a:r>
            <a:r>
              <a:rPr lang="zh-CN" altLang="zh-CN" sz="1800" dirty="0" smtClean="0">
                <a:latin typeface="宋体" panose="02010600030101010101" pitchFamily="2" charset="-122"/>
                <a:ea typeface="宋体" panose="02010600030101010101" pitchFamily="2" charset="-122"/>
              </a:rPr>
              <a:t>完全忽略。</a:t>
            </a:r>
            <a:endParaRPr lang="zh-CN" altLang="zh-CN" sz="1800" dirty="0">
              <a:latin typeface="宋体" panose="02010600030101010101" pitchFamily="2" charset="-122"/>
              <a:ea typeface="宋体" panose="02010600030101010101" pitchFamily="2"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9761468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简介</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概念</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主要应用方向</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solidFill>
                  <a:srgbClr val="FF0000"/>
                </a:solidFill>
                <a:latin typeface="新宋体" panose="02010609030101010101" pitchFamily="49" charset="-122"/>
                <a:ea typeface="新宋体" panose="02010609030101010101" pitchFamily="49" charset="-122"/>
              </a:rPr>
              <a:t>Storm</a:t>
            </a:r>
            <a:r>
              <a:rPr lang="zh-CN" altLang="en-US" sz="2400" dirty="0" smtClean="0">
                <a:solidFill>
                  <a:srgbClr val="FF0000"/>
                </a:solidFill>
                <a:latin typeface="新宋体" panose="02010609030101010101" pitchFamily="49" charset="-122"/>
                <a:ea typeface="新宋体" panose="02010609030101010101" pitchFamily="49" charset="-122"/>
              </a:rPr>
              <a:t>系统架构</a:t>
            </a:r>
            <a:endParaRPr lang="en-US" altLang="zh-CN" sz="2400" dirty="0" smtClean="0">
              <a:solidFill>
                <a:srgbClr val="FF0000"/>
              </a:solidFill>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solidFill>
                  <a:srgbClr val="FF0000"/>
                </a:solidFill>
                <a:latin typeface="新宋体" panose="02010609030101010101" pitchFamily="49" charset="-122"/>
                <a:ea typeface="新宋体" panose="02010609030101010101" pitchFamily="49" charset="-122"/>
              </a:rPr>
              <a:t>Storm</a:t>
            </a:r>
            <a:r>
              <a:rPr lang="zh-CN" altLang="en-US" sz="2400" dirty="0" smtClean="0">
                <a:solidFill>
                  <a:srgbClr val="FF0000"/>
                </a:solidFill>
                <a:latin typeface="新宋体" panose="02010609030101010101" pitchFamily="49" charset="-122"/>
                <a:ea typeface="新宋体" panose="02010609030101010101" pitchFamily="49" charset="-122"/>
              </a:rPr>
              <a:t>框架</a:t>
            </a:r>
            <a:endParaRPr lang="en-US" altLang="zh-CN" sz="2400" dirty="0" smtClean="0">
              <a:solidFill>
                <a:srgbClr val="FF0000"/>
              </a:solidFill>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特性</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研究输出</a:t>
            </a:r>
            <a:endParaRPr lang="en-US" altLang="zh-CN" sz="20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992671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00729" y="1710045"/>
            <a:ext cx="7772400" cy="1781848"/>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a:t>
            </a:r>
            <a:r>
              <a:rPr lang="zh-CN" altLang="en-US" sz="2000" dirty="0">
                <a:latin typeface="新宋体" panose="02010609030101010101" pitchFamily="49" charset="-122"/>
                <a:ea typeface="新宋体" panose="02010609030101010101" pitchFamily="49" charset="-122"/>
              </a:rPr>
              <a:t>流程</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1800" dirty="0" smtClean="0">
                <a:latin typeface="新宋体" panose="02010609030101010101" pitchFamily="49" charset="-122"/>
                <a:ea typeface="新宋体" panose="02010609030101010101" pitchFamily="49" charset="-122"/>
              </a:rPr>
              <a:t>在</a:t>
            </a:r>
            <a:r>
              <a:rPr lang="en-US" altLang="zh-CN" sz="1800" dirty="0" smtClean="0">
                <a:latin typeface="新宋体" panose="02010609030101010101" pitchFamily="49" charset="-122"/>
                <a:ea typeface="新宋体" panose="02010609030101010101" pitchFamily="49" charset="-122"/>
              </a:rPr>
              <a:t>Spout</a:t>
            </a:r>
            <a:r>
              <a:rPr lang="zh-CN" altLang="en-US" sz="1800" dirty="0" smtClean="0">
                <a:latin typeface="新宋体" panose="02010609030101010101" pitchFamily="49" charset="-122"/>
                <a:ea typeface="新宋体" panose="02010609030101010101" pitchFamily="49" charset="-122"/>
              </a:rPr>
              <a:t>中，系统</a:t>
            </a:r>
            <a:r>
              <a:rPr lang="zh-CN" altLang="en-US" sz="1800" dirty="0">
                <a:latin typeface="新宋体" panose="02010609030101010101" pitchFamily="49" charset="-122"/>
                <a:ea typeface="新宋体" panose="02010609030101010101" pitchFamily="49" charset="-122"/>
              </a:rPr>
              <a:t>会</a:t>
            </a:r>
            <a:r>
              <a:rPr lang="zh-CN" altLang="en-US" sz="1800" dirty="0" smtClean="0">
                <a:latin typeface="新宋体" panose="02010609030101010101" pitchFamily="49" charset="-122"/>
                <a:ea typeface="新宋体" panose="02010609030101010101" pitchFamily="49" charset="-122"/>
              </a:rPr>
              <a:t>为属于同一个消息单元的源</a:t>
            </a:r>
            <a:r>
              <a:rPr lang="en-US" altLang="zh-CN" sz="1800" dirty="0" smtClean="0">
                <a:latin typeface="新宋体" panose="02010609030101010101" pitchFamily="49" charset="-122"/>
                <a:ea typeface="新宋体" panose="02010609030101010101" pitchFamily="49" charset="-122"/>
              </a:rPr>
              <a:t>tuple </a:t>
            </a:r>
            <a:r>
              <a:rPr lang="zh-CN" altLang="en-US" sz="1800" dirty="0" smtClean="0">
                <a:latin typeface="新宋体" panose="02010609030101010101" pitchFamily="49" charset="-122"/>
                <a:ea typeface="新宋体" panose="02010609030101010101" pitchFamily="49" charset="-122"/>
              </a:rPr>
              <a:t>生成一个唯一的</a:t>
            </a:r>
            <a:r>
              <a:rPr lang="en-US" altLang="zh-CN" sz="1800" dirty="0" smtClean="0">
                <a:latin typeface="新宋体" panose="02010609030101010101" pitchFamily="49" charset="-122"/>
                <a:ea typeface="新宋体" panose="02010609030101010101" pitchFamily="49" charset="-122"/>
              </a:rPr>
              <a:t>64</a:t>
            </a:r>
            <a:r>
              <a:rPr lang="zh-CN" altLang="en-US" sz="1800" dirty="0" smtClean="0">
                <a:latin typeface="新宋体" panose="02010609030101010101" pitchFamily="49" charset="-122"/>
                <a:ea typeface="新宋体" panose="02010609030101010101" pitchFamily="49" charset="-122"/>
              </a:rPr>
              <a:t>位整数，作为该消息单元的</a:t>
            </a:r>
            <a:r>
              <a:rPr lang="en-US" altLang="zh-CN" sz="1800" dirty="0" smtClean="0">
                <a:latin typeface="新宋体" panose="02010609030101010101" pitchFamily="49" charset="-122"/>
                <a:ea typeface="新宋体" panose="02010609030101010101" pitchFamily="49" charset="-122"/>
              </a:rPr>
              <a:t>root </a:t>
            </a:r>
            <a:r>
              <a:rPr lang="en-US" altLang="zh-CN" sz="1800" dirty="0">
                <a:latin typeface="新宋体" panose="02010609030101010101" pitchFamily="49" charset="-122"/>
                <a:ea typeface="新宋体" panose="02010609030101010101" pitchFamily="49" charset="-122"/>
              </a:rPr>
              <a:t>id</a:t>
            </a:r>
            <a:r>
              <a:rPr lang="zh-CN" altLang="en-US" sz="1800" dirty="0">
                <a:latin typeface="新宋体" panose="02010609030101010101" pitchFamily="49" charset="-122"/>
                <a:ea typeface="新宋体" panose="02010609030101010101" pitchFamily="49" charset="-122"/>
              </a:rPr>
              <a:t>。</a:t>
            </a:r>
            <a:r>
              <a:rPr lang="en-US" altLang="zh-CN" sz="1800" dirty="0">
                <a:solidFill>
                  <a:schemeClr val="accent6"/>
                </a:solidFill>
                <a:latin typeface="新宋体" panose="02010609030101010101" pitchFamily="49" charset="-122"/>
                <a:ea typeface="新宋体" panose="02010609030101010101" pitchFamily="49" charset="-122"/>
              </a:rPr>
              <a:t>root id</a:t>
            </a:r>
            <a:r>
              <a:rPr lang="zh-CN" altLang="en-US" sz="1800" dirty="0" smtClean="0">
                <a:solidFill>
                  <a:schemeClr val="accent6"/>
                </a:solidFill>
                <a:latin typeface="新宋体" panose="02010609030101010101" pitchFamily="49" charset="-122"/>
                <a:ea typeface="新宋体" panose="02010609030101010101" pitchFamily="49" charset="-122"/>
              </a:rPr>
              <a:t>会被传递</a:t>
            </a:r>
            <a:r>
              <a:rPr lang="zh-CN" altLang="en-US" sz="1800" dirty="0">
                <a:solidFill>
                  <a:schemeClr val="accent6"/>
                </a:solidFill>
                <a:latin typeface="新宋体" panose="02010609030101010101" pitchFamily="49" charset="-122"/>
                <a:ea typeface="新宋体" panose="02010609030101010101" pitchFamily="49" charset="-122"/>
              </a:rPr>
              <a:t>给</a:t>
            </a:r>
            <a:r>
              <a:rPr lang="en-US" altLang="zh-CN" sz="1800" dirty="0">
                <a:solidFill>
                  <a:schemeClr val="accent6"/>
                </a:solidFill>
                <a:latin typeface="新宋体" panose="02010609030101010101" pitchFamily="49" charset="-122"/>
                <a:ea typeface="新宋体" panose="02010609030101010101" pitchFamily="49" charset="-122"/>
              </a:rPr>
              <a:t>acker</a:t>
            </a:r>
            <a:r>
              <a:rPr lang="zh-CN" altLang="en-US" sz="1800" dirty="0">
                <a:solidFill>
                  <a:schemeClr val="accent6"/>
                </a:solidFill>
                <a:latin typeface="新宋体" panose="02010609030101010101" pitchFamily="49" charset="-122"/>
                <a:ea typeface="新宋体" panose="02010609030101010101" pitchFamily="49" charset="-122"/>
              </a:rPr>
              <a:t>及后续的</a:t>
            </a:r>
            <a:r>
              <a:rPr lang="en-US" altLang="zh-CN" sz="1800" dirty="0">
                <a:solidFill>
                  <a:schemeClr val="accent6"/>
                </a:solidFill>
                <a:latin typeface="新宋体" panose="02010609030101010101" pitchFamily="49" charset="-122"/>
                <a:ea typeface="新宋体" panose="02010609030101010101" pitchFamily="49" charset="-122"/>
              </a:rPr>
              <a:t>bolt</a:t>
            </a:r>
            <a:r>
              <a:rPr lang="zh-CN" altLang="en-US" sz="1800" dirty="0">
                <a:solidFill>
                  <a:schemeClr val="accent6"/>
                </a:solidFill>
                <a:latin typeface="新宋体" panose="02010609030101010101" pitchFamily="49" charset="-122"/>
                <a:ea typeface="新宋体" panose="02010609030101010101" pitchFamily="49" charset="-122"/>
              </a:rPr>
              <a:t>作为该消息单元的</a:t>
            </a:r>
            <a:r>
              <a:rPr lang="zh-CN" altLang="en-US" sz="1800" dirty="0" smtClean="0">
                <a:solidFill>
                  <a:schemeClr val="accent6"/>
                </a:solidFill>
                <a:latin typeface="新宋体" panose="02010609030101010101" pitchFamily="49" charset="-122"/>
                <a:ea typeface="新宋体" panose="02010609030101010101" pitchFamily="49" charset="-122"/>
              </a:rPr>
              <a:t>唯一</a:t>
            </a:r>
            <a:r>
              <a:rPr lang="zh-CN" altLang="en-US" sz="1800" dirty="0">
                <a:solidFill>
                  <a:schemeClr val="accent6"/>
                </a:solidFill>
                <a:latin typeface="新宋体" panose="02010609030101010101" pitchFamily="49" charset="-122"/>
                <a:ea typeface="新宋体" panose="02010609030101010101" pitchFamily="49" charset="-122"/>
              </a:rPr>
              <a:t>标识符</a:t>
            </a:r>
            <a:r>
              <a:rPr lang="zh-CN" altLang="en-US" sz="1800" dirty="0" smtClean="0">
                <a:latin typeface="新宋体" panose="02010609030101010101" pitchFamily="49" charset="-122"/>
                <a:ea typeface="新宋体" panose="02010609030101010101" pitchFamily="49" charset="-122"/>
              </a:rPr>
              <a:t>。</a:t>
            </a:r>
            <a:r>
              <a:rPr lang="zh-CN" altLang="en-US" sz="1800" dirty="0">
                <a:latin typeface="新宋体" panose="02010609030101010101" pitchFamily="49" charset="-122"/>
                <a:ea typeface="新宋体" panose="02010609030101010101" pitchFamily="49" charset="-122"/>
              </a:rPr>
              <a:t>同时无论是</a:t>
            </a:r>
            <a:r>
              <a:rPr lang="en-US" altLang="zh-CN" sz="1800" dirty="0">
                <a:latin typeface="新宋体" panose="02010609030101010101" pitchFamily="49" charset="-122"/>
                <a:ea typeface="新宋体" panose="02010609030101010101" pitchFamily="49" charset="-122"/>
              </a:rPr>
              <a:t>spout</a:t>
            </a:r>
            <a:r>
              <a:rPr lang="zh-CN" altLang="en-US" sz="1800" dirty="0">
                <a:latin typeface="新宋体" panose="02010609030101010101" pitchFamily="49" charset="-122"/>
                <a:ea typeface="新宋体" panose="02010609030101010101" pitchFamily="49" charset="-122"/>
              </a:rPr>
              <a:t>还是</a:t>
            </a:r>
            <a:r>
              <a:rPr lang="en-US" altLang="zh-CN" sz="1800" dirty="0">
                <a:latin typeface="新宋体" panose="02010609030101010101" pitchFamily="49" charset="-122"/>
                <a:ea typeface="新宋体" panose="02010609030101010101" pitchFamily="49" charset="-122"/>
              </a:rPr>
              <a:t>bolt</a:t>
            </a:r>
            <a:r>
              <a:rPr lang="zh-CN" altLang="en-US" sz="1800" dirty="0">
                <a:latin typeface="新宋体" panose="02010609030101010101" pitchFamily="49" charset="-122"/>
                <a:ea typeface="新宋体" panose="02010609030101010101" pitchFamily="49" charset="-122"/>
              </a:rPr>
              <a:t>每次新生成一个</a:t>
            </a:r>
            <a:r>
              <a:rPr lang="en-US" altLang="zh-CN" sz="1800" dirty="0">
                <a:latin typeface="新宋体" panose="02010609030101010101" pitchFamily="49" charset="-122"/>
                <a:ea typeface="新宋体" panose="02010609030101010101" pitchFamily="49" charset="-122"/>
              </a:rPr>
              <a:t>tuple</a:t>
            </a:r>
            <a:r>
              <a:rPr lang="zh-CN" altLang="en-US" sz="1800" dirty="0">
                <a:latin typeface="新宋体" panose="02010609030101010101" pitchFamily="49" charset="-122"/>
                <a:ea typeface="新宋体" panose="02010609030101010101" pitchFamily="49" charset="-122"/>
              </a:rPr>
              <a:t>的时候，都会</a:t>
            </a:r>
            <a:r>
              <a:rPr lang="zh-CN" altLang="en-US" sz="1800" dirty="0">
                <a:solidFill>
                  <a:schemeClr val="accent6"/>
                </a:solidFill>
                <a:latin typeface="新宋体" panose="02010609030101010101" pitchFamily="49" charset="-122"/>
                <a:ea typeface="新宋体" panose="02010609030101010101" pitchFamily="49" charset="-122"/>
              </a:rPr>
              <a:t>赋予该</a:t>
            </a:r>
            <a:r>
              <a:rPr lang="en-US" altLang="zh-CN" sz="1800" dirty="0">
                <a:solidFill>
                  <a:schemeClr val="accent6"/>
                </a:solidFill>
                <a:latin typeface="新宋体" panose="02010609030101010101" pitchFamily="49" charset="-122"/>
                <a:ea typeface="新宋体" panose="02010609030101010101" pitchFamily="49" charset="-122"/>
              </a:rPr>
              <a:t>tuple</a:t>
            </a:r>
            <a:r>
              <a:rPr lang="zh-CN" altLang="en-US" sz="1800" dirty="0">
                <a:solidFill>
                  <a:schemeClr val="accent6"/>
                </a:solidFill>
                <a:latin typeface="新宋体" panose="02010609030101010101" pitchFamily="49" charset="-122"/>
                <a:ea typeface="新宋体" panose="02010609030101010101" pitchFamily="49" charset="-122"/>
              </a:rPr>
              <a:t>一</a:t>
            </a:r>
            <a:r>
              <a:rPr lang="zh-CN" altLang="en-US" sz="1800" dirty="0" smtClean="0">
                <a:solidFill>
                  <a:schemeClr val="accent6"/>
                </a:solidFill>
                <a:latin typeface="新宋体" panose="02010609030101010101" pitchFamily="49" charset="-122"/>
                <a:ea typeface="新宋体" panose="02010609030101010101" pitchFamily="49" charset="-122"/>
              </a:rPr>
              <a:t>个新的</a:t>
            </a:r>
            <a:r>
              <a:rPr lang="en-US" altLang="zh-CN" sz="1800" dirty="0" smtClean="0">
                <a:solidFill>
                  <a:schemeClr val="accent6"/>
                </a:solidFill>
                <a:latin typeface="新宋体" panose="02010609030101010101" pitchFamily="49" charset="-122"/>
                <a:ea typeface="新宋体" panose="02010609030101010101" pitchFamily="49" charset="-122"/>
              </a:rPr>
              <a:t>64</a:t>
            </a:r>
            <a:r>
              <a:rPr lang="zh-CN" altLang="en-US" sz="1800" dirty="0" smtClean="0">
                <a:solidFill>
                  <a:schemeClr val="accent6"/>
                </a:solidFill>
                <a:latin typeface="新宋体" panose="02010609030101010101" pitchFamily="49" charset="-122"/>
                <a:ea typeface="新宋体" panose="02010609030101010101" pitchFamily="49" charset="-122"/>
              </a:rPr>
              <a:t>位整数</a:t>
            </a:r>
            <a:r>
              <a:rPr lang="en-US" altLang="zh-CN" sz="1800" dirty="0" smtClean="0">
                <a:solidFill>
                  <a:schemeClr val="accent6"/>
                </a:solidFill>
                <a:latin typeface="新宋体" panose="02010609030101010101" pitchFamily="49" charset="-122"/>
                <a:ea typeface="新宋体" panose="02010609030101010101" pitchFamily="49" charset="-122"/>
              </a:rPr>
              <a:t>id</a:t>
            </a:r>
            <a:r>
              <a:rPr lang="zh-CN" altLang="en-US" sz="1800" dirty="0" smtClean="0">
                <a:latin typeface="新宋体" panose="02010609030101010101" pitchFamily="49" charset="-122"/>
                <a:ea typeface="新宋体" panose="02010609030101010101" pitchFamily="49" charset="-122"/>
              </a:rPr>
              <a:t>。</a:t>
            </a:r>
            <a:endParaRPr lang="en-US" altLang="zh-CN" sz="18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6" name="组合 5"/>
          <p:cNvGrpSpPr/>
          <p:nvPr/>
        </p:nvGrpSpPr>
        <p:grpSpPr>
          <a:xfrm>
            <a:off x="2329990" y="394994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2840478" y="4534923"/>
              <a:ext cx="1007852" cy="1213319"/>
              <a:chOff x="2840478" y="4534923"/>
              <a:chExt cx="1007852" cy="1213319"/>
            </a:xfrm>
          </p:grpSpPr>
          <p:sp>
            <p:nvSpPr>
              <p:cNvPr id="34" name="文本框 33"/>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35" name="组合 34"/>
              <p:cNvGrpSpPr/>
              <p:nvPr/>
            </p:nvGrpSpPr>
            <p:grpSpPr>
              <a:xfrm>
                <a:off x="2840478" y="4887332"/>
                <a:ext cx="1007852" cy="860910"/>
                <a:chOff x="2840478" y="4887332"/>
                <a:chExt cx="1007852" cy="860910"/>
              </a:xfrm>
            </p:grpSpPr>
            <p:grpSp>
              <p:nvGrpSpPr>
                <p:cNvPr id="36" name="组合 35"/>
                <p:cNvGrpSpPr/>
                <p:nvPr/>
              </p:nvGrpSpPr>
              <p:grpSpPr>
                <a:xfrm>
                  <a:off x="2840478" y="4887332"/>
                  <a:ext cx="1007852" cy="860910"/>
                  <a:chOff x="2840478" y="4887332"/>
                  <a:chExt cx="1007852" cy="860910"/>
                </a:xfrm>
              </p:grpSpPr>
              <p:grpSp>
                <p:nvGrpSpPr>
                  <p:cNvPr id="38" name="组合 37"/>
                  <p:cNvGrpSpPr/>
                  <p:nvPr/>
                </p:nvGrpSpPr>
                <p:grpSpPr>
                  <a:xfrm>
                    <a:off x="2840478" y="4887332"/>
                    <a:ext cx="1007852" cy="860910"/>
                    <a:chOff x="2840478" y="4887332"/>
                    <a:chExt cx="1007852" cy="860910"/>
                  </a:xfrm>
                </p:grpSpPr>
                <p:grpSp>
                  <p:nvGrpSpPr>
                    <p:cNvPr id="40" name="组合 39"/>
                    <p:cNvGrpSpPr/>
                    <p:nvPr/>
                  </p:nvGrpSpPr>
                  <p:grpSpPr>
                    <a:xfrm>
                      <a:off x="2840478" y="4887332"/>
                      <a:ext cx="1007852" cy="860910"/>
                      <a:chOff x="3649871" y="4381500"/>
                      <a:chExt cx="1007852" cy="888907"/>
                    </a:xfrm>
                  </p:grpSpPr>
                  <p:sp>
                    <p:nvSpPr>
                      <p:cNvPr id="43" name="流程图: 可选过程 4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椭圆 43"/>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1" name="椭圆 40"/>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2" name="文本框 41"/>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39" name="文本框 38"/>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37" name="文本框 36"/>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9" name="组合 8"/>
            <p:cNvGrpSpPr/>
            <p:nvPr/>
          </p:nvGrpSpPr>
          <p:grpSpPr>
            <a:xfrm>
              <a:off x="4428416" y="3945884"/>
              <a:ext cx="1007852" cy="1213319"/>
              <a:chOff x="4428416" y="3945884"/>
              <a:chExt cx="1007852" cy="1213319"/>
            </a:xfrm>
          </p:grpSpPr>
          <p:sp>
            <p:nvSpPr>
              <p:cNvPr id="29" name="文本框 28"/>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31" name="组合 30"/>
              <p:cNvGrpSpPr/>
              <p:nvPr/>
            </p:nvGrpSpPr>
            <p:grpSpPr>
              <a:xfrm>
                <a:off x="4428416" y="4298293"/>
                <a:ext cx="1007852" cy="860910"/>
                <a:chOff x="3649871" y="4381500"/>
                <a:chExt cx="1007852" cy="888907"/>
              </a:xfrm>
            </p:grpSpPr>
            <p:sp>
              <p:nvSpPr>
                <p:cNvPr id="32" name="流程图: 可选过程 3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3" name="椭圆 3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0" name="文本框 9"/>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11" name="文本框 10"/>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12" name="组合 11"/>
            <p:cNvGrpSpPr/>
            <p:nvPr/>
          </p:nvGrpSpPr>
          <p:grpSpPr>
            <a:xfrm>
              <a:off x="4480379" y="5280253"/>
              <a:ext cx="1007852" cy="1087578"/>
              <a:chOff x="4415716" y="4071625"/>
              <a:chExt cx="1007852" cy="1087578"/>
            </a:xfrm>
          </p:grpSpPr>
          <p:sp>
            <p:nvSpPr>
              <p:cNvPr id="25" name="文本框 24"/>
              <p:cNvSpPr txBox="1"/>
              <p:nvPr/>
            </p:nvSpPr>
            <p:spPr>
              <a:xfrm>
                <a:off x="4671603" y="4071625"/>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26" name="组合 25"/>
              <p:cNvGrpSpPr/>
              <p:nvPr/>
            </p:nvGrpSpPr>
            <p:grpSpPr>
              <a:xfrm>
                <a:off x="4415716" y="4298293"/>
                <a:ext cx="1007852" cy="860910"/>
                <a:chOff x="3637171" y="4381500"/>
                <a:chExt cx="1007852" cy="888907"/>
              </a:xfrm>
            </p:grpSpPr>
            <p:sp>
              <p:nvSpPr>
                <p:cNvPr id="27" name="流程图: 可选过程 26"/>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3" name="椭圆 12"/>
            <p:cNvSpPr/>
            <p:nvPr/>
          </p:nvSpPr>
          <p:spPr bwMode="auto">
            <a:xfrm>
              <a:off x="5001776" y="4658033"/>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5" name="右箭头 14"/>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6" name="右箭头 15"/>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7" name="组合 16"/>
            <p:cNvGrpSpPr/>
            <p:nvPr/>
          </p:nvGrpSpPr>
          <p:grpSpPr>
            <a:xfrm>
              <a:off x="6120280" y="4531569"/>
              <a:ext cx="1007852" cy="1213319"/>
              <a:chOff x="4428416" y="3945884"/>
              <a:chExt cx="1007852" cy="1213319"/>
            </a:xfrm>
          </p:grpSpPr>
          <p:sp>
            <p:nvSpPr>
              <p:cNvPr id="21" name="文本框 20"/>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grpSp>
            <p:nvGrpSpPr>
              <p:cNvPr id="22" name="组合 21"/>
              <p:cNvGrpSpPr/>
              <p:nvPr/>
            </p:nvGrpSpPr>
            <p:grpSpPr>
              <a:xfrm>
                <a:off x="4428416" y="4298293"/>
                <a:ext cx="1007852" cy="860910"/>
                <a:chOff x="3649871" y="4381500"/>
                <a:chExt cx="1007852" cy="888907"/>
              </a:xfrm>
            </p:grpSpPr>
            <p:sp>
              <p:nvSpPr>
                <p:cNvPr id="23" name="流程图: 可选过程 2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4" name="椭圆 23"/>
                <p:cNvSpPr/>
                <p:nvPr/>
              </p:nvSpPr>
              <p:spPr bwMode="auto">
                <a:xfrm>
                  <a:off x="3784661" y="4674118"/>
                  <a:ext cx="259437" cy="1714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8" name="椭圆 17"/>
            <p:cNvSpPr/>
            <p:nvPr/>
          </p:nvSpPr>
          <p:spPr bwMode="auto">
            <a:xfrm>
              <a:off x="6265015" y="5462796"/>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右箭头 18"/>
            <p:cNvSpPr/>
            <p:nvPr/>
          </p:nvSpPr>
          <p:spPr bwMode="auto">
            <a:xfrm rot="1525897">
              <a:off x="5397011" y="4887083"/>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0" name="右箭头 19"/>
            <p:cNvSpPr/>
            <p:nvPr/>
          </p:nvSpPr>
          <p:spPr bwMode="auto">
            <a:xfrm rot="19991822">
              <a:off x="5404284" y="5690800"/>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矩形标注 45"/>
          <p:cNvSpPr/>
          <p:nvPr/>
        </p:nvSpPr>
        <p:spPr bwMode="auto">
          <a:xfrm>
            <a:off x="198717" y="2359603"/>
            <a:ext cx="3885081" cy="1204630"/>
          </a:xfrm>
          <a:prstGeom prst="wedgeRectCallout">
            <a:avLst>
              <a:gd name="adj1" fmla="val 22130"/>
              <a:gd name="adj2" fmla="val 13530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latin typeface="宋体" panose="02010600030101010101" pitchFamily="2" charset="-122"/>
                <a:ea typeface="宋体" panose="02010600030101010101" pitchFamily="2" charset="-122"/>
              </a:rPr>
              <a:t>Spout</a:t>
            </a:r>
            <a:r>
              <a:rPr lang="zh-CN" altLang="en-US" dirty="0" smtClean="0">
                <a:latin typeface="宋体" panose="02010600030101010101" pitchFamily="2" charset="-122"/>
                <a:ea typeface="宋体" panose="02010600030101010101" pitchFamily="2" charset="-122"/>
              </a:rPr>
              <a:t>发送完</a:t>
            </a:r>
            <a:r>
              <a:rPr lang="zh-CN" altLang="en-US" dirty="0">
                <a:latin typeface="宋体" panose="02010600030101010101" pitchFamily="2" charset="-122"/>
                <a:ea typeface="宋体" panose="02010600030101010101" pitchFamily="2" charset="-122"/>
              </a:rPr>
              <a:t>某个</a:t>
            </a:r>
            <a:r>
              <a:rPr lang="en-US" altLang="zh-CN" dirty="0">
                <a:latin typeface="宋体" panose="02010600030101010101" pitchFamily="2" charset="-122"/>
                <a:ea typeface="宋体" panose="02010600030101010101" pitchFamily="2" charset="-122"/>
              </a:rPr>
              <a:t>message id</a:t>
            </a:r>
            <a:r>
              <a:rPr lang="zh-CN" altLang="en-US" dirty="0">
                <a:latin typeface="宋体" panose="02010600030101010101" pitchFamily="2" charset="-122"/>
                <a:ea typeface="宋体" panose="02010600030101010101" pitchFamily="2" charset="-122"/>
              </a:rPr>
              <a:t>对应的源</a:t>
            </a:r>
            <a:r>
              <a:rPr lang="en-US" altLang="zh-CN" dirty="0">
                <a:latin typeface="宋体" panose="02010600030101010101" pitchFamily="2" charset="-122"/>
                <a:ea typeface="宋体" panose="02010600030101010101" pitchFamily="2" charset="-122"/>
              </a:rPr>
              <a:t>tuple</a:t>
            </a:r>
            <a:r>
              <a:rPr lang="zh-CN" altLang="en-US" dirty="0">
                <a:latin typeface="宋体" panose="02010600030101010101" pitchFamily="2" charset="-122"/>
                <a:ea typeface="宋体" panose="02010600030101010101" pitchFamily="2" charset="-122"/>
              </a:rPr>
              <a:t>之后，会告知</a:t>
            </a:r>
            <a:r>
              <a:rPr lang="en-US" altLang="zh-CN" dirty="0">
                <a:latin typeface="宋体" panose="02010600030101010101" pitchFamily="2" charset="-122"/>
                <a:ea typeface="宋体" panose="02010600030101010101" pitchFamily="2" charset="-122"/>
              </a:rPr>
              <a:t>acker</a:t>
            </a:r>
            <a:r>
              <a:rPr lang="zh-CN" altLang="en-US" dirty="0">
                <a:latin typeface="宋体" panose="02010600030101010101" pitchFamily="2" charset="-122"/>
                <a:ea typeface="宋体" panose="02010600030101010101" pitchFamily="2" charset="-122"/>
              </a:rPr>
              <a:t>自己发射的</a:t>
            </a:r>
            <a:r>
              <a:rPr lang="en-US" altLang="zh-CN" dirty="0">
                <a:solidFill>
                  <a:schemeClr val="accent6"/>
                </a:solidFill>
                <a:latin typeface="宋体" panose="02010600030101010101" pitchFamily="2" charset="-122"/>
                <a:ea typeface="宋体" panose="02010600030101010101" pitchFamily="2" charset="-122"/>
              </a:rPr>
              <a:t>root id</a:t>
            </a:r>
            <a:r>
              <a:rPr lang="zh-CN" altLang="en-US" dirty="0">
                <a:latin typeface="宋体" panose="02010600030101010101" pitchFamily="2" charset="-122"/>
                <a:ea typeface="宋体" panose="02010600030101010101" pitchFamily="2" charset="-122"/>
              </a:rPr>
              <a:t>及</a:t>
            </a:r>
            <a:r>
              <a:rPr lang="zh-CN" altLang="en-US" dirty="0">
                <a:solidFill>
                  <a:schemeClr val="accent6"/>
                </a:solidFill>
                <a:latin typeface="宋体" panose="02010600030101010101" pitchFamily="2" charset="-122"/>
                <a:ea typeface="宋体" panose="02010600030101010101" pitchFamily="2" charset="-122"/>
              </a:rPr>
              <a:t>生成</a:t>
            </a:r>
            <a:r>
              <a:rPr lang="zh-CN" altLang="en-US" dirty="0" smtClean="0">
                <a:solidFill>
                  <a:schemeClr val="accent6"/>
                </a:solidFill>
                <a:latin typeface="宋体" panose="02010600030101010101" pitchFamily="2" charset="-122"/>
                <a:ea typeface="宋体" panose="02010600030101010101" pitchFamily="2" charset="-122"/>
              </a:rPr>
              <a:t>的源</a:t>
            </a:r>
            <a:r>
              <a:rPr lang="en-US" altLang="zh-CN" dirty="0" smtClean="0">
                <a:solidFill>
                  <a:schemeClr val="accent6"/>
                </a:solidFill>
                <a:latin typeface="宋体" panose="02010600030101010101" pitchFamily="2" charset="-122"/>
                <a:ea typeface="宋体" panose="02010600030101010101" pitchFamily="2" charset="-122"/>
              </a:rPr>
              <a:t>tuple</a:t>
            </a:r>
            <a:r>
              <a:rPr lang="zh-CN" altLang="en-US" dirty="0" smtClean="0">
                <a:solidFill>
                  <a:schemeClr val="accent6"/>
                </a:solidFill>
                <a:latin typeface="宋体" panose="02010600030101010101" pitchFamily="2" charset="-122"/>
                <a:ea typeface="宋体" panose="02010600030101010101" pitchFamily="2" charset="-122"/>
              </a:rPr>
              <a:t> </a:t>
            </a:r>
            <a:r>
              <a:rPr lang="en-US" altLang="zh-CN" dirty="0" smtClean="0">
                <a:solidFill>
                  <a:schemeClr val="accent6"/>
                </a:solidFill>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endParaRPr lang="en-US" altLang="zh-CN" dirty="0" smtClean="0">
              <a:solidFill>
                <a:schemeClr val="tx1"/>
              </a:solidFill>
              <a:latin typeface="宋体" panose="02010600030101010101" pitchFamily="2" charset="-122"/>
              <a:ea typeface="宋体" panose="02010600030101010101" pitchFamily="2" charset="-122"/>
            </a:endParaRPr>
          </a:p>
        </p:txBody>
      </p:sp>
      <p:sp>
        <p:nvSpPr>
          <p:cNvPr id="47" name="矩形标注 46"/>
          <p:cNvSpPr/>
          <p:nvPr/>
        </p:nvSpPr>
        <p:spPr bwMode="auto">
          <a:xfrm>
            <a:off x="4456704" y="2941631"/>
            <a:ext cx="4155554" cy="922462"/>
          </a:xfrm>
          <a:prstGeom prst="wedgeRectCallout">
            <a:avLst>
              <a:gd name="adj1" fmla="val -38544"/>
              <a:gd name="adj2" fmla="val 9648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indent="0">
              <a:buNone/>
            </a:pPr>
            <a:r>
              <a:rPr lang="en-US" altLang="zh-CN" dirty="0">
                <a:latin typeface="新宋体" panose="02010609030101010101" pitchFamily="49" charset="-122"/>
                <a:ea typeface="新宋体" panose="02010609030101010101" pitchFamily="49" charset="-122"/>
              </a:rPr>
              <a:t>Bolt</a:t>
            </a:r>
            <a:r>
              <a:rPr lang="zh-CN" altLang="en-US" dirty="0">
                <a:latin typeface="新宋体" panose="02010609030101010101" pitchFamily="49" charset="-122"/>
                <a:ea typeface="新宋体" panose="02010609030101010101" pitchFamily="49" charset="-122"/>
              </a:rPr>
              <a:t>每次接受到一个输入</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并处理完后</a:t>
            </a:r>
            <a:r>
              <a:rPr lang="zh-CN" altLang="en-US" dirty="0">
                <a:latin typeface="新宋体" panose="02010609030101010101" pitchFamily="49" charset="-122"/>
                <a:ea typeface="新宋体" panose="02010609030101010101" pitchFamily="49" charset="-122"/>
              </a:rPr>
              <a:t>，也会告知</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自己处理的</a:t>
            </a:r>
            <a:r>
              <a:rPr lang="zh-CN" altLang="en-US" dirty="0">
                <a:solidFill>
                  <a:schemeClr val="accent6"/>
                </a:solidFill>
                <a:latin typeface="新宋体" panose="02010609030101010101" pitchFamily="49" charset="-122"/>
                <a:ea typeface="新宋体" panose="02010609030101010101" pitchFamily="49" charset="-122"/>
              </a:rPr>
              <a:t>输入</a:t>
            </a:r>
            <a:r>
              <a:rPr lang="en-US" altLang="zh-CN" dirty="0">
                <a:solidFill>
                  <a:schemeClr val="accent6"/>
                </a:solidFill>
                <a:latin typeface="新宋体" panose="02010609030101010101" pitchFamily="49" charset="-122"/>
                <a:ea typeface="新宋体" panose="02010609030101010101" pitchFamily="49" charset="-122"/>
              </a:rPr>
              <a:t>tuple</a:t>
            </a:r>
            <a:r>
              <a:rPr lang="zh-CN" altLang="en-US" dirty="0">
                <a:solidFill>
                  <a:schemeClr val="accent6"/>
                </a:solidFill>
                <a:latin typeface="新宋体" panose="02010609030101010101" pitchFamily="49" charset="-122"/>
                <a:ea typeface="新宋体" panose="02010609030101010101" pitchFamily="49" charset="-122"/>
              </a:rPr>
              <a:t>的</a:t>
            </a:r>
            <a:r>
              <a:rPr lang="en-US" altLang="zh-CN" dirty="0">
                <a:solidFill>
                  <a:schemeClr val="accent6"/>
                </a:solidFill>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及</a:t>
            </a:r>
            <a:r>
              <a:rPr lang="zh-CN" altLang="en-US" dirty="0">
                <a:solidFill>
                  <a:schemeClr val="accent6"/>
                </a:solidFill>
                <a:latin typeface="新宋体" panose="02010609030101010101" pitchFamily="49" charset="-122"/>
                <a:ea typeface="新宋体" panose="02010609030101010101" pitchFamily="49" charset="-122"/>
              </a:rPr>
              <a:t>新生成</a:t>
            </a:r>
            <a:r>
              <a:rPr lang="zh-CN" altLang="en-US" dirty="0" smtClean="0">
                <a:solidFill>
                  <a:schemeClr val="accent6"/>
                </a:solidFill>
                <a:latin typeface="新宋体" panose="02010609030101010101" pitchFamily="49" charset="-122"/>
                <a:ea typeface="新宋体" panose="02010609030101010101" pitchFamily="49" charset="-122"/>
              </a:rPr>
              <a:t>的</a:t>
            </a:r>
            <a:r>
              <a:rPr lang="en-US" altLang="zh-CN" dirty="0" smtClean="0">
                <a:solidFill>
                  <a:schemeClr val="accent6"/>
                </a:solidFill>
                <a:latin typeface="新宋体" panose="02010609030101010101" pitchFamily="49" charset="-122"/>
                <a:ea typeface="新宋体" panose="02010609030101010101" pitchFamily="49" charset="-122"/>
              </a:rPr>
              <a:t>tuple</a:t>
            </a:r>
            <a:r>
              <a:rPr lang="zh-CN" altLang="en-US" dirty="0" smtClean="0">
                <a:solidFill>
                  <a:schemeClr val="accent6"/>
                </a:solidFill>
                <a:latin typeface="新宋体" panose="02010609030101010101" pitchFamily="49" charset="-122"/>
                <a:ea typeface="新宋体" panose="02010609030101010101" pitchFamily="49" charset="-122"/>
              </a:rPr>
              <a:t> </a:t>
            </a:r>
            <a:r>
              <a:rPr lang="en-US" altLang="zh-CN" dirty="0" smtClean="0">
                <a:solidFill>
                  <a:schemeClr val="accent6"/>
                </a:solidFill>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
        <p:nvSpPr>
          <p:cNvPr id="3" name="圆角矩形 2"/>
          <p:cNvSpPr/>
          <p:nvPr/>
        </p:nvSpPr>
        <p:spPr bwMode="auto">
          <a:xfrm>
            <a:off x="1070830" y="5708205"/>
            <a:ext cx="7032198" cy="886941"/>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dirty="0" smtClean="0">
                <a:latin typeface="新宋体" panose="02010609030101010101" pitchFamily="49" charset="-122"/>
                <a:ea typeface="新宋体" panose="02010609030101010101" pitchFamily="49" charset="-122"/>
              </a:rPr>
              <a:t>判断依据：</a:t>
            </a:r>
            <a:r>
              <a:rPr lang="en-US" altLang="zh-CN" dirty="0" smtClean="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只需要对这些</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做一个简单的异或运算，就能判断出该</a:t>
            </a:r>
            <a:r>
              <a:rPr lang="en-US" altLang="zh-CN" dirty="0">
                <a:latin typeface="新宋体" panose="02010609030101010101" pitchFamily="49" charset="-122"/>
                <a:ea typeface="新宋体" panose="02010609030101010101" pitchFamily="49" charset="-122"/>
              </a:rPr>
              <a:t>root id</a:t>
            </a:r>
            <a:r>
              <a:rPr lang="zh-CN" altLang="en-US" dirty="0">
                <a:latin typeface="新宋体" panose="02010609030101010101" pitchFamily="49" charset="-122"/>
                <a:ea typeface="新宋体" panose="02010609030101010101" pitchFamily="49" charset="-122"/>
              </a:rPr>
              <a:t>对应的消息单元</a:t>
            </a:r>
            <a:r>
              <a:rPr lang="zh-CN" altLang="en-US" dirty="0" smtClean="0">
                <a:latin typeface="新宋体" panose="02010609030101010101" pitchFamily="49" charset="-122"/>
                <a:ea typeface="新宋体" panose="02010609030101010101" pitchFamily="49" charset="-122"/>
              </a:rPr>
              <a:t>是否被处理完成。</a:t>
            </a:r>
            <a:endParaRPr lang="en-US" altLang="zh-CN" dirty="0">
              <a:latin typeface="新宋体" panose="02010609030101010101" pitchFamily="49" charset="-122"/>
              <a:ea typeface="新宋体" panose="0201060903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006799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1030352" y="1753587"/>
            <a:ext cx="7772400" cy="3294434"/>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举例：</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7" name="图片 6"/>
          <p:cNvPicPr>
            <a:picLocks noChangeAspect="1"/>
          </p:cNvPicPr>
          <p:nvPr/>
        </p:nvPicPr>
        <p:blipFill>
          <a:blip r:embed="rId2"/>
          <a:stretch>
            <a:fillRect/>
          </a:stretch>
        </p:blipFill>
        <p:spPr>
          <a:xfrm>
            <a:off x="2450848" y="2149022"/>
            <a:ext cx="5082066" cy="6409572"/>
          </a:xfrm>
          <a:prstGeom prst="rect">
            <a:avLst/>
          </a:prstGeom>
        </p:spPr>
      </p:pic>
    </p:spTree>
    <p:extLst>
      <p:ext uri="{BB962C8B-B14F-4D97-AF65-F5344CB8AC3E}">
        <p14:creationId xmlns:p14="http://schemas.microsoft.com/office/powerpoint/2010/main" val="1213167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00139 -0.39537 " pathEditMode="relative" rAng="0" ptsTypes="AA">
                                      <p:cBhvr>
                                        <p:cTn id="6" dur="1000" fill="hold"/>
                                        <p:tgtEl>
                                          <p:spTgt spid="7"/>
                                        </p:tgtEl>
                                        <p:attrNameLst>
                                          <p:attrName>ppt_x</p:attrName>
                                          <p:attrName>ppt_y</p:attrName>
                                        </p:attrNameLst>
                                      </p:cBhvr>
                                      <p:rCtr x="-69" y="-1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1030352" y="1753587"/>
            <a:ext cx="7772400" cy="3294434"/>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举例：</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10" name="图片 9"/>
          <p:cNvPicPr>
            <a:picLocks noChangeAspect="1"/>
          </p:cNvPicPr>
          <p:nvPr/>
        </p:nvPicPr>
        <p:blipFill>
          <a:blip r:embed="rId2"/>
          <a:stretch>
            <a:fillRect/>
          </a:stretch>
        </p:blipFill>
        <p:spPr>
          <a:xfrm>
            <a:off x="2629329" y="1595522"/>
            <a:ext cx="5324500" cy="6739650"/>
          </a:xfrm>
          <a:prstGeom prst="rect">
            <a:avLst/>
          </a:prstGeom>
        </p:spPr>
      </p:pic>
    </p:spTree>
    <p:extLst>
      <p:ext uri="{BB962C8B-B14F-4D97-AF65-F5344CB8AC3E}">
        <p14:creationId xmlns:p14="http://schemas.microsoft.com/office/powerpoint/2010/main" val="981852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00556 -0.29236 " pathEditMode="relative" rAng="0" ptsTypes="AA">
                                      <p:cBhvr>
                                        <p:cTn id="6" dur="1000" fill="hold"/>
                                        <p:tgtEl>
                                          <p:spTgt spid="10"/>
                                        </p:tgtEl>
                                        <p:attrNameLst>
                                          <p:attrName>ppt_x</p:attrName>
                                          <p:attrName>ppt_y</p:attrName>
                                        </p:attrNameLst>
                                      </p:cBhvr>
                                      <p:rCtr x="-278" y="-1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如果消息被完全处理或者未被完全处理，</a:t>
            </a: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会如何进行接下来的操作？</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33" y="3093654"/>
            <a:ext cx="5154548" cy="3075530"/>
          </a:xfrm>
          <a:prstGeom prst="rect">
            <a:avLst/>
          </a:prstGeom>
        </p:spPr>
      </p:pic>
      <p:sp>
        <p:nvSpPr>
          <p:cNvPr id="46" name="文本框 45"/>
          <p:cNvSpPr txBox="1"/>
          <p:nvPr/>
        </p:nvSpPr>
        <p:spPr>
          <a:xfrm>
            <a:off x="2683106" y="6285615"/>
            <a:ext cx="2168293" cy="381886"/>
          </a:xfrm>
          <a:prstGeom prst="rect">
            <a:avLst/>
          </a:prstGeom>
          <a:noFill/>
        </p:spPr>
        <p:txBody>
          <a:bodyPr wrap="square" rtlCol="0">
            <a:spAutoFit/>
          </a:bodyPr>
          <a:lstStyle/>
          <a:p>
            <a:r>
              <a:rPr lang="en-US" altLang="zh-CN" dirty="0" smtClean="0"/>
              <a:t>Figure</a:t>
            </a:r>
            <a:r>
              <a:rPr lang="zh-CN" altLang="en-US" dirty="0" smtClean="0"/>
              <a:t>：</a:t>
            </a:r>
            <a:r>
              <a:rPr lang="en-US" altLang="zh-CN" dirty="0" smtClean="0"/>
              <a:t>Tuple Tree</a:t>
            </a:r>
            <a:endParaRPr lang="zh-CN" altLang="en-US" dirty="0"/>
          </a:p>
        </p:txBody>
      </p:sp>
      <p:grpSp>
        <p:nvGrpSpPr>
          <p:cNvPr id="49" name="组合 48"/>
          <p:cNvGrpSpPr/>
          <p:nvPr/>
        </p:nvGrpSpPr>
        <p:grpSpPr>
          <a:xfrm>
            <a:off x="1133539" y="1686197"/>
            <a:ext cx="7210425" cy="1282894"/>
            <a:chOff x="1311339" y="1686197"/>
            <a:chExt cx="7210425" cy="1282894"/>
          </a:xfrm>
        </p:grpSpPr>
        <p:pic>
          <p:nvPicPr>
            <p:cNvPr id="47" name="图片 46"/>
            <p:cNvPicPr>
              <a:picLocks noChangeAspect="1"/>
            </p:cNvPicPr>
            <p:nvPr/>
          </p:nvPicPr>
          <p:blipFill>
            <a:blip r:embed="rId4"/>
            <a:stretch>
              <a:fillRect/>
            </a:stretch>
          </p:blipFill>
          <p:spPr>
            <a:xfrm>
              <a:off x="1311339" y="1686197"/>
              <a:ext cx="7210425" cy="1282894"/>
            </a:xfrm>
            <a:prstGeom prst="rect">
              <a:avLst/>
            </a:prstGeom>
          </p:spPr>
        </p:pic>
        <p:sp>
          <p:nvSpPr>
            <p:cNvPr id="48" name="文本框 47"/>
            <p:cNvSpPr txBox="1"/>
            <p:nvPr/>
          </p:nvSpPr>
          <p:spPr>
            <a:xfrm>
              <a:off x="5781081" y="1753587"/>
              <a:ext cx="2283419" cy="369332"/>
            </a:xfrm>
            <a:prstGeom prst="rect">
              <a:avLst/>
            </a:prstGeom>
            <a:noFill/>
          </p:spPr>
          <p:txBody>
            <a:bodyPr wrap="square" rtlCol="0">
              <a:spAutoFit/>
            </a:bodyPr>
            <a:lstStyle/>
            <a:p>
              <a:r>
                <a:rPr lang="en-US" altLang="zh-CN" dirty="0" smtClean="0">
                  <a:solidFill>
                    <a:schemeClr val="accent6"/>
                  </a:solidFill>
                </a:rPr>
                <a:t>WordCount Topology</a:t>
              </a:r>
              <a:endParaRPr lang="zh-CN" altLang="en-US" dirty="0">
                <a:solidFill>
                  <a:schemeClr val="accent6"/>
                </a:solidFill>
              </a:endParaRPr>
            </a:p>
          </p:txBody>
        </p:sp>
      </p:grpSp>
    </p:spTree>
    <p:extLst>
      <p:ext uri="{BB962C8B-B14F-4D97-AF65-F5344CB8AC3E}">
        <p14:creationId xmlns:p14="http://schemas.microsoft.com/office/powerpoint/2010/main" val="632583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2401123"/>
            <a:ext cx="3538747" cy="3528890"/>
          </a:xfrm>
          <a:prstGeom prst="rect">
            <a:avLst/>
          </a:prstGeom>
        </p:spPr>
      </p:pic>
      <p:grpSp>
        <p:nvGrpSpPr>
          <p:cNvPr id="7" name="组合 6"/>
          <p:cNvGrpSpPr/>
          <p:nvPr/>
        </p:nvGrpSpPr>
        <p:grpSpPr>
          <a:xfrm>
            <a:off x="4241937" y="3223679"/>
            <a:ext cx="4286250" cy="1883777"/>
            <a:chOff x="4241937" y="3495137"/>
            <a:chExt cx="4286250" cy="1883777"/>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404077593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7" name="组合 6"/>
          <p:cNvGrpSpPr/>
          <p:nvPr/>
        </p:nvGrpSpPr>
        <p:grpSpPr>
          <a:xfrm>
            <a:off x="4572000" y="4221514"/>
            <a:ext cx="4286250" cy="1883777"/>
            <a:chOff x="4241937" y="3495137"/>
            <a:chExt cx="4286250" cy="1883777"/>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
        <p:nvSpPr>
          <p:cNvPr id="8" name="矩形 7"/>
          <p:cNvSpPr/>
          <p:nvPr/>
        </p:nvSpPr>
        <p:spPr>
          <a:xfrm>
            <a:off x="1111387" y="2282414"/>
            <a:ext cx="7416800" cy="1077218"/>
          </a:xfrm>
          <a:prstGeom prst="rect">
            <a:avLst/>
          </a:prstGeom>
        </p:spPr>
        <p:txBody>
          <a:bodyPr wrap="square">
            <a:spAutoFit/>
          </a:bodyPr>
          <a:lstStyle/>
          <a:p>
            <a:r>
              <a:rPr lang="zh-CN" altLang="en-US" sz="1600" dirty="0" smtClean="0">
                <a:solidFill>
                  <a:srgbClr val="333333"/>
                </a:solidFill>
                <a:latin typeface="宋体" panose="02010600030101010101" pitchFamily="2" charset="-122"/>
                <a:ea typeface="宋体" panose="02010600030101010101" pitchFamily="2" charset="-122"/>
              </a:rPr>
              <a:t>首先，</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使用</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实例的</a:t>
            </a:r>
            <a:r>
              <a:rPr lang="en-US" altLang="zh-CN" sz="1600" dirty="0">
                <a:solidFill>
                  <a:schemeClr val="accent6"/>
                </a:solidFill>
                <a:latin typeface="宋体" panose="02010600030101010101" pitchFamily="2" charset="-122"/>
                <a:ea typeface="宋体" panose="02010600030101010101" pitchFamily="2" charset="-122"/>
              </a:rPr>
              <a:t>nextTuple()</a:t>
            </a:r>
            <a:r>
              <a:rPr lang="zh-CN" altLang="en-US" sz="1600" dirty="0">
                <a:solidFill>
                  <a:schemeClr val="accent6"/>
                </a:solidFill>
                <a:latin typeface="宋体" panose="02010600030101010101" pitchFamily="2" charset="-122"/>
                <a:ea typeface="宋体" panose="02010600030101010101" pitchFamily="2" charset="-122"/>
              </a:rPr>
              <a:t>方法</a:t>
            </a:r>
            <a:r>
              <a:rPr lang="zh-CN" altLang="en-US" sz="1600" dirty="0">
                <a:solidFill>
                  <a:srgbClr val="333333"/>
                </a:solidFill>
                <a:latin typeface="宋体" panose="02010600030101010101" pitchFamily="2" charset="-122"/>
                <a:ea typeface="宋体" panose="02010600030101010101" pitchFamily="2" charset="-122"/>
              </a:rPr>
              <a:t>从</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请求一个消息（</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 收到请求以后，</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使用</a:t>
            </a:r>
            <a:r>
              <a:rPr lang="en-US" altLang="zh-CN" sz="1600" dirty="0" smtClean="0">
                <a:solidFill>
                  <a:schemeClr val="accent6"/>
                </a:solidFill>
                <a:latin typeface="宋体" panose="02010600030101010101" pitchFamily="2" charset="-122"/>
                <a:ea typeface="宋体" panose="02010600030101010101" pitchFamily="2" charset="-122"/>
              </a:rPr>
              <a:t>open()</a:t>
            </a:r>
            <a:r>
              <a:rPr lang="zh-CN" altLang="en-US" sz="1600" dirty="0" smtClean="0">
                <a:solidFill>
                  <a:schemeClr val="accent6"/>
                </a:solidFill>
                <a:latin typeface="宋体" panose="02010600030101010101" pitchFamily="2" charset="-122"/>
                <a:ea typeface="宋体" panose="02010600030101010101" pitchFamily="2" charset="-122"/>
              </a:rPr>
              <a:t>方法</a:t>
            </a:r>
            <a:r>
              <a:rPr lang="zh-CN" altLang="en-US" sz="1600" dirty="0">
                <a:solidFill>
                  <a:schemeClr val="accent6"/>
                </a:solidFill>
                <a:latin typeface="宋体" panose="02010600030101010101" pitchFamily="2" charset="-122"/>
                <a:ea typeface="宋体" panose="02010600030101010101" pitchFamily="2" charset="-122"/>
              </a:rPr>
              <a:t>中</a:t>
            </a:r>
            <a:r>
              <a:rPr lang="zh-CN" altLang="en-US" sz="1600" dirty="0">
                <a:solidFill>
                  <a:srgbClr val="333333"/>
                </a:solidFill>
                <a:latin typeface="宋体" panose="02010600030101010101" pitchFamily="2" charset="-122"/>
                <a:ea typeface="宋体" panose="02010600030101010101" pitchFamily="2" charset="-122"/>
              </a:rPr>
              <a:t>提供的</a:t>
            </a:r>
            <a:r>
              <a:rPr lang="en-US" altLang="zh-CN" sz="1600" dirty="0">
                <a:solidFill>
                  <a:srgbClr val="333333"/>
                </a:solidFill>
                <a:latin typeface="宋体" panose="02010600030101010101" pitchFamily="2" charset="-122"/>
                <a:ea typeface="宋体" panose="02010600030101010101" pitchFamily="2" charset="-122"/>
              </a:rPr>
              <a:t>SpoutOutputCollector</a:t>
            </a:r>
            <a:r>
              <a:rPr lang="zh-CN" altLang="en-US" sz="1600" dirty="0">
                <a:solidFill>
                  <a:srgbClr val="333333"/>
                </a:solidFill>
                <a:latin typeface="宋体" panose="02010600030101010101" pitchFamily="2" charset="-122"/>
                <a:ea typeface="宋体" panose="02010600030101010101" pitchFamily="2" charset="-122"/>
              </a:rPr>
              <a:t>向它的输出流发送一个或多个消息。每发送一个消息，</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会给这个消息提供一个</a:t>
            </a:r>
            <a:r>
              <a:rPr lang="en-US" altLang="zh-CN" sz="1600" dirty="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，它将会被用来标识这个消息。会被作为参数传入。</a:t>
            </a:r>
            <a:endParaRPr lang="zh-CN" altLang="en-US" sz="1600" dirty="0">
              <a:latin typeface="宋体" panose="02010600030101010101" pitchFamily="2" charset="-122"/>
              <a:ea typeface="宋体" panose="02010600030101010101" pitchFamily="2" charset="-122"/>
            </a:endParaRPr>
          </a:p>
        </p:txBody>
      </p:sp>
      <p:sp>
        <p:nvSpPr>
          <p:cNvPr id="10" name="圆角矩形 9"/>
          <p:cNvSpPr/>
          <p:nvPr/>
        </p:nvSpPr>
        <p:spPr bwMode="auto">
          <a:xfrm>
            <a:off x="905106" y="3398691"/>
            <a:ext cx="7756293" cy="99209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sz="1600" dirty="0" smtClean="0">
                <a:solidFill>
                  <a:schemeClr val="tx1"/>
                </a:solidFill>
                <a:latin typeface="Times New Roman" pitchFamily="18" charset="0"/>
                <a:ea typeface="宋体" charset="-122"/>
              </a:rPr>
              <a:t>假设我们从</a:t>
            </a:r>
            <a:r>
              <a:rPr lang="en-US" altLang="zh-CN" sz="1600" dirty="0" smtClean="0">
                <a:solidFill>
                  <a:schemeClr val="tx1"/>
                </a:solidFill>
                <a:latin typeface="Times New Roman" pitchFamily="18" charset="0"/>
                <a:ea typeface="宋体" charset="-122"/>
              </a:rPr>
              <a:t>kestrel</a:t>
            </a:r>
            <a:r>
              <a:rPr lang="zh-CN" altLang="en-US" sz="1600" dirty="0" smtClean="0">
                <a:solidFill>
                  <a:schemeClr val="tx1"/>
                </a:solidFill>
                <a:latin typeface="Times New Roman" pitchFamily="18" charset="0"/>
                <a:ea typeface="宋体" charset="-122"/>
              </a:rPr>
              <a:t>队列中读取消息，</a:t>
            </a:r>
            <a:r>
              <a:rPr lang="en-US" altLang="zh-CN" sz="1600" dirty="0" smtClean="0">
                <a:solidFill>
                  <a:schemeClr val="tx1"/>
                </a:solidFill>
                <a:latin typeface="Times New Roman" pitchFamily="18" charset="0"/>
                <a:ea typeface="宋体" charset="-122"/>
              </a:rPr>
              <a:t>Spout</a:t>
            </a:r>
            <a:r>
              <a:rPr lang="zh-CN" altLang="en-US" sz="1600" dirty="0" smtClean="0">
                <a:solidFill>
                  <a:schemeClr val="tx1"/>
                </a:solidFill>
                <a:latin typeface="Times New Roman" pitchFamily="18" charset="0"/>
                <a:ea typeface="宋体" charset="-122"/>
              </a:rPr>
              <a:t>会将</a:t>
            </a:r>
            <a:r>
              <a:rPr lang="en-US" altLang="zh-CN" sz="1600" dirty="0" smtClean="0">
                <a:solidFill>
                  <a:schemeClr val="tx1"/>
                </a:solidFill>
                <a:latin typeface="Times New Roman" pitchFamily="18" charset="0"/>
                <a:ea typeface="宋体" charset="-122"/>
              </a:rPr>
              <a:t>kestrel </a:t>
            </a:r>
            <a:r>
              <a:rPr lang="zh-CN" altLang="en-US" sz="1600" dirty="0" smtClean="0">
                <a:solidFill>
                  <a:schemeClr val="tx1"/>
                </a:solidFill>
                <a:latin typeface="Times New Roman" pitchFamily="18" charset="0"/>
                <a:ea typeface="宋体" charset="-122"/>
              </a:rPr>
              <a:t>队列为这个消息设置的</a:t>
            </a:r>
            <a:r>
              <a:rPr lang="en-US" altLang="zh-CN" sz="1600" dirty="0" smtClean="0">
                <a:solidFill>
                  <a:schemeClr val="tx1"/>
                </a:solidFill>
                <a:latin typeface="Times New Roman" pitchFamily="18" charset="0"/>
                <a:ea typeface="宋体" charset="-122"/>
              </a:rPr>
              <a:t>ID</a:t>
            </a:r>
            <a:r>
              <a:rPr lang="zh-CN" altLang="en-US" sz="1600" dirty="0" smtClean="0">
                <a:solidFill>
                  <a:schemeClr val="tx1"/>
                </a:solidFill>
                <a:latin typeface="Times New Roman" pitchFamily="18" charset="0"/>
                <a:ea typeface="宋体" charset="-122"/>
              </a:rPr>
              <a:t>作为此消息的</a:t>
            </a:r>
            <a:r>
              <a:rPr lang="en-US" altLang="zh-CN" sz="1600" dirty="0" smtClean="0">
                <a:solidFill>
                  <a:schemeClr val="tx1"/>
                </a:solidFill>
                <a:latin typeface="Times New Roman" pitchFamily="18" charset="0"/>
                <a:ea typeface="宋体" charset="-122"/>
              </a:rPr>
              <a:t>message ID</a:t>
            </a:r>
            <a:r>
              <a:rPr lang="zh-CN" altLang="en-US" sz="1600" dirty="0" smtClean="0">
                <a:solidFill>
                  <a:schemeClr val="tx1"/>
                </a:solidFill>
                <a:latin typeface="Times New Roman" pitchFamily="18" charset="0"/>
                <a:ea typeface="宋体" charset="-122"/>
              </a:rPr>
              <a:t>。 向</a:t>
            </a:r>
            <a:r>
              <a:rPr lang="en-US" altLang="zh-CN" sz="1600" dirty="0" smtClean="0">
                <a:solidFill>
                  <a:schemeClr val="tx1"/>
                </a:solidFill>
                <a:latin typeface="Times New Roman" pitchFamily="18" charset="0"/>
                <a:ea typeface="宋体" charset="-122"/>
              </a:rPr>
              <a:t>SpoutOutputCollector</a:t>
            </a:r>
            <a:r>
              <a:rPr lang="zh-CN" altLang="en-US" sz="1600" dirty="0" smtClean="0">
                <a:solidFill>
                  <a:schemeClr val="tx1"/>
                </a:solidFill>
                <a:latin typeface="Times New Roman" pitchFamily="18" charset="0"/>
                <a:ea typeface="宋体" charset="-122"/>
              </a:rPr>
              <a:t>中发送消息格式如下：</a:t>
            </a:r>
            <a:endParaRPr lang="en-US" altLang="zh-CN" sz="1600" dirty="0" smtClean="0">
              <a:solidFill>
                <a:schemeClr val="tx1"/>
              </a:solidFill>
              <a:latin typeface="Times New Roman" pitchFamily="18" charset="0"/>
              <a:ea typeface="宋体" charset="-122"/>
            </a:endParaRPr>
          </a:p>
          <a:p>
            <a:pPr defTabSz="914400"/>
            <a:r>
              <a:rPr lang="en-US" altLang="zh-CN" sz="1600" dirty="0" smtClean="0">
                <a:solidFill>
                  <a:schemeClr val="tx1"/>
                </a:solidFill>
                <a:latin typeface="Times New Roman" pitchFamily="18" charset="0"/>
                <a:ea typeface="宋体" charset="-122"/>
              </a:rPr>
              <a:t>_</a:t>
            </a:r>
            <a:r>
              <a:rPr lang="en-US" altLang="zh-CN" sz="1600" dirty="0" err="1" smtClean="0">
                <a:solidFill>
                  <a:schemeClr val="tx1"/>
                </a:solidFill>
                <a:latin typeface="Times New Roman" pitchFamily="18" charset="0"/>
                <a:ea typeface="宋体" charset="-122"/>
              </a:rPr>
              <a:t>collector.mit</a:t>
            </a:r>
            <a:r>
              <a:rPr lang="en-US" altLang="zh-CN" sz="1600" dirty="0" smtClean="0">
                <a:solidFill>
                  <a:schemeClr val="tx1"/>
                </a:solidFill>
                <a:latin typeface="Times New Roman" pitchFamily="18" charset="0"/>
                <a:ea typeface="宋体" charset="-122"/>
              </a:rPr>
              <a:t>(new Value (“field1”,”field2”), </a:t>
            </a:r>
            <a:r>
              <a:rPr lang="en-US" altLang="zh-CN" sz="1600" dirty="0" err="1" smtClean="0">
                <a:solidFill>
                  <a:schemeClr val="tx1"/>
                </a:solidFill>
                <a:latin typeface="Times New Roman" pitchFamily="18" charset="0"/>
                <a:ea typeface="宋体" charset="-122"/>
              </a:rPr>
              <a:t>msgId</a:t>
            </a:r>
            <a:r>
              <a:rPr lang="en-US" altLang="zh-CN" sz="1600" dirty="0" smtClean="0">
                <a:solidFill>
                  <a:schemeClr val="tx1"/>
                </a:solidFill>
                <a:latin typeface="Times New Roman" pitchFamily="18" charset="0"/>
                <a:ea typeface="宋体" charset="-122"/>
              </a:rPr>
              <a:t>);</a:t>
            </a:r>
            <a:endParaRPr kumimoji="1" lang="zh-CN" altLang="en-US" sz="16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05202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7" name="组合 6"/>
          <p:cNvGrpSpPr/>
          <p:nvPr/>
        </p:nvGrpSpPr>
        <p:grpSpPr>
          <a:xfrm>
            <a:off x="4572000" y="4221514"/>
            <a:ext cx="4286250" cy="1883777"/>
            <a:chOff x="4241937" y="3495137"/>
            <a:chExt cx="4286250" cy="1883777"/>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
        <p:nvSpPr>
          <p:cNvPr id="8" name="矩形 7"/>
          <p:cNvSpPr/>
          <p:nvPr/>
        </p:nvSpPr>
        <p:spPr>
          <a:xfrm>
            <a:off x="1111387" y="2282414"/>
            <a:ext cx="7416800" cy="1077218"/>
          </a:xfrm>
          <a:prstGeom prst="rect">
            <a:avLst/>
          </a:prstGeom>
        </p:spPr>
        <p:txBody>
          <a:bodyPr wrap="square">
            <a:spAutoFit/>
          </a:bodyPr>
          <a:lstStyle/>
          <a:p>
            <a:r>
              <a:rPr lang="zh-CN" altLang="en-US" sz="1600" dirty="0" smtClean="0">
                <a:solidFill>
                  <a:srgbClr val="333333"/>
                </a:solidFill>
                <a:latin typeface="宋体" panose="02010600030101010101" pitchFamily="2" charset="-122"/>
                <a:ea typeface="宋体" panose="02010600030101010101" pitchFamily="2" charset="-122"/>
              </a:rPr>
              <a:t>然后</a:t>
            </a:r>
            <a:r>
              <a:rPr lang="en-US" altLang="zh-CN" sz="1600" dirty="0" smtClean="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源</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会被发送到后续业务处理的</a:t>
            </a:r>
            <a:r>
              <a:rPr lang="en-US" altLang="zh-CN" sz="1600" dirty="0" smtClean="0">
                <a:solidFill>
                  <a:srgbClr val="333333"/>
                </a:solidFill>
                <a:latin typeface="宋体" panose="02010600030101010101" pitchFamily="2" charset="-122"/>
                <a:ea typeface="宋体" panose="02010600030101010101" pitchFamily="2" charset="-122"/>
              </a:rPr>
              <a:t>bolts,</a:t>
            </a:r>
            <a:r>
              <a:rPr lang="zh-CN" altLang="en-US" sz="1600" dirty="0" smtClean="0">
                <a:solidFill>
                  <a:srgbClr val="333333"/>
                </a:solidFill>
                <a:latin typeface="宋体" panose="02010600030101010101" pitchFamily="2" charset="-122"/>
                <a:ea typeface="宋体" panose="02010600030101010101" pitchFamily="2" charset="-122"/>
              </a:rPr>
              <a:t>并且</a:t>
            </a:r>
            <a:r>
              <a:rPr lang="en-US" altLang="zh-CN" sz="1600" dirty="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利用</a:t>
            </a:r>
            <a:r>
              <a:rPr lang="en-US" altLang="zh-CN" sz="1600" dirty="0">
                <a:solidFill>
                  <a:srgbClr val="333333"/>
                </a:solidFill>
                <a:latin typeface="宋体" panose="02010600030101010101" pitchFamily="2" charset="-122"/>
                <a:ea typeface="宋体" panose="02010600030101010101" pitchFamily="2" charset="-122"/>
              </a:rPr>
              <a:t>Acker</a:t>
            </a:r>
            <a:r>
              <a:rPr lang="zh-CN" altLang="en-US" sz="1600" dirty="0">
                <a:solidFill>
                  <a:srgbClr val="333333"/>
                </a:solidFill>
                <a:latin typeface="宋体" panose="02010600030101010101" pitchFamily="2" charset="-122"/>
                <a:ea typeface="宋体" panose="02010600030101010101" pitchFamily="2" charset="-122"/>
              </a:rPr>
              <a:t>组件跟踪由此消息衍生出来的</a:t>
            </a:r>
            <a:r>
              <a:rPr lang="en-US" altLang="zh-CN" sz="1600" dirty="0" smtClean="0">
                <a:solidFill>
                  <a:srgbClr val="333333"/>
                </a:solidFill>
                <a:latin typeface="宋体" panose="02010600030101010101" pitchFamily="2" charset="-122"/>
                <a:ea typeface="宋体" panose="02010600030101010101" pitchFamily="2" charset="-122"/>
              </a:rPr>
              <a:t>tuple tree</a:t>
            </a:r>
            <a:r>
              <a:rPr lang="zh-CN" altLang="en-US" sz="1600" dirty="0">
                <a:solidFill>
                  <a:srgbClr val="333333"/>
                </a:solidFill>
                <a:latin typeface="宋体" panose="02010600030101010101" pitchFamily="2" charset="-122"/>
                <a:ea typeface="宋体" panose="02010600030101010101" pitchFamily="2" charset="-122"/>
              </a:rPr>
              <a:t>。若消息被完全</a:t>
            </a:r>
            <a:r>
              <a:rPr lang="zh-CN" altLang="en-US" sz="1600" dirty="0" smtClean="0">
                <a:solidFill>
                  <a:srgbClr val="333333"/>
                </a:solidFill>
                <a:latin typeface="宋体" panose="02010600030101010101" pitchFamily="2" charset="-122"/>
                <a:ea typeface="宋体" panose="02010600030101010101" pitchFamily="2" charset="-122"/>
              </a:rPr>
              <a:t>处理</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会</a:t>
            </a:r>
            <a:r>
              <a:rPr lang="zh-CN" altLang="en-US" sz="1600" dirty="0">
                <a:solidFill>
                  <a:schemeClr val="accent6"/>
                </a:solidFill>
                <a:latin typeface="宋体" panose="02010600030101010101" pitchFamily="2" charset="-122"/>
                <a:ea typeface="宋体" panose="02010600030101010101" pitchFamily="2" charset="-122"/>
              </a:rPr>
              <a:t>调用</a:t>
            </a:r>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中的</a:t>
            </a:r>
            <a:r>
              <a:rPr lang="en-US" altLang="zh-CN" sz="1600" dirty="0">
                <a:solidFill>
                  <a:schemeClr val="accent6"/>
                </a:solidFill>
                <a:latin typeface="宋体" panose="02010600030101010101" pitchFamily="2" charset="-122"/>
                <a:ea typeface="宋体" panose="02010600030101010101" pitchFamily="2" charset="-122"/>
              </a:rPr>
              <a:t>ack()</a:t>
            </a:r>
            <a:r>
              <a:rPr lang="zh-CN" altLang="en-US" sz="1600" dirty="0" smtClean="0">
                <a:solidFill>
                  <a:schemeClr val="accent6"/>
                </a:solidFill>
                <a:latin typeface="宋体" panose="02010600030101010101" pitchFamily="2" charset="-122"/>
                <a:ea typeface="宋体" panose="02010600030101010101" pitchFamily="2" charset="-122"/>
              </a:rPr>
              <a:t>方法</a:t>
            </a:r>
            <a:r>
              <a:rPr lang="en-US" altLang="zh-CN" sz="1600" dirty="0" smtClean="0">
                <a:solidFill>
                  <a:schemeClr val="accent6"/>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并</a:t>
            </a:r>
            <a:r>
              <a:rPr lang="zh-CN" altLang="en-US" sz="1600" dirty="0">
                <a:solidFill>
                  <a:srgbClr val="333333"/>
                </a:solidFill>
                <a:latin typeface="宋体" panose="02010600030101010101" pitchFamily="2" charset="-122"/>
                <a:ea typeface="宋体" panose="02010600030101010101" pitchFamily="2" charset="-122"/>
              </a:rPr>
              <a:t>将源</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的</a:t>
            </a:r>
            <a:r>
              <a:rPr lang="en-US" altLang="zh-CN" sz="1600" dirty="0" smtClean="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作为参数传入。</a:t>
            </a:r>
            <a:r>
              <a:rPr lang="zh-CN" altLang="en-US" sz="1600" dirty="0" smtClean="0">
                <a:solidFill>
                  <a:srgbClr val="333333"/>
                </a:solidFill>
                <a:latin typeface="宋体" panose="02010600030101010101" pitchFamily="2" charset="-122"/>
                <a:ea typeface="宋体" panose="02010600030101010101" pitchFamily="2" charset="-122"/>
              </a:rPr>
              <a:t>反之</a:t>
            </a:r>
            <a:r>
              <a:rPr lang="en-US" altLang="zh-CN" sz="1600" dirty="0" smtClean="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若</a:t>
            </a:r>
            <a:r>
              <a:rPr lang="zh-CN" altLang="en-US" sz="1600" dirty="0">
                <a:solidFill>
                  <a:srgbClr val="333333"/>
                </a:solidFill>
                <a:latin typeface="宋体" panose="02010600030101010101" pitchFamily="2" charset="-122"/>
                <a:ea typeface="宋体" panose="02010600030101010101" pitchFamily="2" charset="-122"/>
              </a:rPr>
              <a:t>消息处理</a:t>
            </a:r>
            <a:r>
              <a:rPr lang="zh-CN" altLang="en-US" sz="1600" dirty="0" smtClean="0">
                <a:solidFill>
                  <a:srgbClr val="333333"/>
                </a:solidFill>
                <a:latin typeface="宋体" panose="02010600030101010101" pitchFamily="2" charset="-122"/>
                <a:ea typeface="宋体" panose="02010600030101010101" pitchFamily="2" charset="-122"/>
              </a:rPr>
              <a:t>超时</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会</a:t>
            </a:r>
            <a:r>
              <a:rPr lang="zh-CN" altLang="en-US" sz="1600" dirty="0">
                <a:solidFill>
                  <a:schemeClr val="accent6"/>
                </a:solidFill>
                <a:latin typeface="宋体" panose="02010600030101010101" pitchFamily="2" charset="-122"/>
                <a:ea typeface="宋体" panose="02010600030101010101" pitchFamily="2" charset="-122"/>
              </a:rPr>
              <a:t>调用</a:t>
            </a:r>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中的</a:t>
            </a:r>
            <a:r>
              <a:rPr lang="en-US" altLang="zh-CN" sz="1600" dirty="0">
                <a:solidFill>
                  <a:schemeClr val="accent6"/>
                </a:solidFill>
                <a:latin typeface="宋体" panose="02010600030101010101" pitchFamily="2" charset="-122"/>
                <a:ea typeface="宋体" panose="02010600030101010101" pitchFamily="2" charset="-122"/>
              </a:rPr>
              <a:t>fail()</a:t>
            </a:r>
            <a:r>
              <a:rPr lang="zh-CN" altLang="en-US" sz="1600" dirty="0" smtClean="0">
                <a:solidFill>
                  <a:schemeClr val="accent6"/>
                </a:solidFill>
                <a:latin typeface="宋体" panose="02010600030101010101" pitchFamily="2" charset="-122"/>
                <a:ea typeface="宋体" panose="02010600030101010101" pitchFamily="2" charset="-122"/>
              </a:rPr>
              <a:t>方法</a:t>
            </a:r>
            <a:r>
              <a:rPr lang="en-US" altLang="zh-CN" sz="1600" dirty="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此</a:t>
            </a:r>
            <a:r>
              <a:rPr lang="zh-CN" altLang="en-US" sz="1600" dirty="0">
                <a:solidFill>
                  <a:srgbClr val="333333"/>
                </a:solidFill>
                <a:latin typeface="宋体" panose="02010600030101010101" pitchFamily="2" charset="-122"/>
                <a:ea typeface="宋体" panose="02010600030101010101" pitchFamily="2" charset="-122"/>
              </a:rPr>
              <a:t>消息的</a:t>
            </a:r>
            <a:r>
              <a:rPr lang="en-US" altLang="zh-CN" sz="1600" dirty="0" smtClean="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会被作为参数传入。</a:t>
            </a:r>
            <a:endParaRPr lang="zh-CN" altLang="en-US" sz="1600" dirty="0">
              <a:latin typeface="宋体" panose="02010600030101010101" pitchFamily="2" charset="-122"/>
              <a:ea typeface="宋体" panose="02010600030101010101" pitchFamily="2" charset="-122"/>
            </a:endParaRPr>
          </a:p>
        </p:txBody>
      </p:sp>
      <p:sp>
        <p:nvSpPr>
          <p:cNvPr id="10" name="圆角矩形 9"/>
          <p:cNvSpPr/>
          <p:nvPr/>
        </p:nvSpPr>
        <p:spPr bwMode="auto">
          <a:xfrm>
            <a:off x="905106" y="3398691"/>
            <a:ext cx="7756293" cy="99209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sz="1600" dirty="0">
                <a:solidFill>
                  <a:schemeClr val="tx1"/>
                </a:solidFill>
                <a:latin typeface="Times New Roman" pitchFamily="18" charset="0"/>
                <a:ea typeface="宋体" charset="-122"/>
              </a:rPr>
              <a:t>注：</a:t>
            </a:r>
            <a:r>
              <a:rPr lang="zh-CN" altLang="en-US" sz="1600" dirty="0">
                <a:solidFill>
                  <a:schemeClr val="accent6"/>
                </a:solidFill>
                <a:latin typeface="Times New Roman" pitchFamily="18" charset="0"/>
                <a:ea typeface="宋体" charset="-122"/>
              </a:rPr>
              <a:t>一个消息只会由发送它的那个</a:t>
            </a:r>
            <a:r>
              <a:rPr lang="en-US" altLang="zh-CN" sz="1600" dirty="0">
                <a:solidFill>
                  <a:schemeClr val="accent6"/>
                </a:solidFill>
                <a:latin typeface="Times New Roman" pitchFamily="18" charset="0"/>
                <a:ea typeface="宋体" charset="-122"/>
              </a:rPr>
              <a:t>spout</a:t>
            </a:r>
            <a:r>
              <a:rPr lang="zh-CN" altLang="en-US" sz="1600" dirty="0">
                <a:solidFill>
                  <a:schemeClr val="accent6"/>
                </a:solidFill>
                <a:latin typeface="Times New Roman" pitchFamily="18" charset="0"/>
                <a:ea typeface="宋体" charset="-122"/>
              </a:rPr>
              <a:t>任务来调用</a:t>
            </a:r>
            <a:r>
              <a:rPr lang="en-US" altLang="zh-CN" sz="1600" dirty="0">
                <a:solidFill>
                  <a:schemeClr val="accent6"/>
                </a:solidFill>
                <a:latin typeface="Times New Roman" pitchFamily="18" charset="0"/>
                <a:ea typeface="宋体" charset="-122"/>
              </a:rPr>
              <a:t>ack</a:t>
            </a:r>
            <a:r>
              <a:rPr lang="zh-CN" altLang="en-US" sz="1600" dirty="0">
                <a:solidFill>
                  <a:schemeClr val="accent6"/>
                </a:solidFill>
                <a:latin typeface="Times New Roman" pitchFamily="18" charset="0"/>
                <a:ea typeface="宋体" charset="-122"/>
              </a:rPr>
              <a:t>或</a:t>
            </a:r>
            <a:r>
              <a:rPr lang="en-US" altLang="zh-CN" sz="1600" dirty="0">
                <a:solidFill>
                  <a:schemeClr val="accent6"/>
                </a:solidFill>
                <a:latin typeface="Times New Roman" pitchFamily="18" charset="0"/>
                <a:ea typeface="宋体" charset="-122"/>
              </a:rPr>
              <a:t>fail</a:t>
            </a:r>
            <a:r>
              <a:rPr lang="zh-CN" altLang="en-US" sz="1600" dirty="0">
                <a:solidFill>
                  <a:schemeClr val="tx1"/>
                </a:solidFill>
                <a:latin typeface="Times New Roman" pitchFamily="18" charset="0"/>
                <a:ea typeface="宋体" charset="-122"/>
              </a:rPr>
              <a:t>。如果系统中某个</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由多个任务运行，消息也只会由创建它的</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任务来应答（</a:t>
            </a:r>
            <a:r>
              <a:rPr lang="en-US" altLang="zh-CN" sz="1600" dirty="0">
                <a:solidFill>
                  <a:schemeClr val="tx1"/>
                </a:solidFill>
                <a:latin typeface="Times New Roman" pitchFamily="18" charset="0"/>
                <a:ea typeface="宋体" charset="-122"/>
              </a:rPr>
              <a:t>ack</a:t>
            </a:r>
            <a:r>
              <a:rPr lang="zh-CN" altLang="en-US" sz="1600" dirty="0">
                <a:solidFill>
                  <a:schemeClr val="tx1"/>
                </a:solidFill>
                <a:latin typeface="Times New Roman" pitchFamily="18" charset="0"/>
                <a:ea typeface="宋体" charset="-122"/>
              </a:rPr>
              <a:t>或</a:t>
            </a:r>
            <a:r>
              <a:rPr lang="en-US" altLang="zh-CN" sz="1600" dirty="0">
                <a:solidFill>
                  <a:schemeClr val="tx1"/>
                </a:solidFill>
                <a:latin typeface="Times New Roman" pitchFamily="18" charset="0"/>
                <a:ea typeface="宋体" charset="-122"/>
              </a:rPr>
              <a:t>fail</a:t>
            </a:r>
            <a:r>
              <a:rPr lang="zh-CN" altLang="en-US" sz="1600" dirty="0">
                <a:solidFill>
                  <a:schemeClr val="tx1"/>
                </a:solidFill>
                <a:latin typeface="Times New Roman" pitchFamily="18" charset="0"/>
                <a:ea typeface="宋体" charset="-122"/>
              </a:rPr>
              <a:t>），决不会由其他的</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任务来应答。</a:t>
            </a:r>
            <a:endParaRPr kumimoji="1" lang="zh-CN" altLang="en-US" sz="16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949563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消息容错举例</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zh-CN" altLang="en-US" sz="2000" dirty="0">
                <a:latin typeface="新宋体" panose="02010609030101010101" pitchFamily="49" charset="-122"/>
                <a:ea typeface="新宋体" panose="02010609030101010101" pitchFamily="49" charset="-122"/>
              </a:rPr>
              <a:t>举例说明，流式“单词统计”的例子，</a:t>
            </a:r>
            <a:r>
              <a:rPr lang="en-US" altLang="zh-CN" sz="2000" dirty="0">
                <a:latin typeface="新宋体" panose="02010609030101010101" pitchFamily="49" charset="-122"/>
                <a:ea typeface="新宋体" panose="02010609030101010101" pitchFamily="49" charset="-122"/>
              </a:rPr>
              <a:t>storm</a:t>
            </a:r>
            <a:r>
              <a:rPr lang="zh-CN" altLang="en-US" sz="2000" dirty="0">
                <a:latin typeface="新宋体" panose="02010609030101010101" pitchFamily="49" charset="-122"/>
                <a:ea typeface="新宋体" panose="02010609030101010101" pitchFamily="49" charset="-122"/>
              </a:rPr>
              <a:t>从数据源（</a:t>
            </a:r>
            <a:r>
              <a:rPr lang="en-US" altLang="zh-CN" sz="2000" dirty="0">
                <a:latin typeface="新宋体" panose="02010609030101010101" pitchFamily="49" charset="-122"/>
                <a:ea typeface="新宋体" panose="02010609030101010101" pitchFamily="49" charset="-122"/>
              </a:rPr>
              <a:t>kestrel</a:t>
            </a:r>
            <a:r>
              <a:rPr lang="zh-CN" altLang="en-US" sz="2000" dirty="0">
                <a:latin typeface="新宋体" panose="02010609030101010101" pitchFamily="49" charset="-122"/>
                <a:ea typeface="新宋体" panose="02010609030101010101" pitchFamily="49" charset="-122"/>
              </a:rPr>
              <a:t>队列）每次读取一个完整的英文</a:t>
            </a:r>
            <a:r>
              <a:rPr lang="zh-CN" altLang="en-US" sz="2000" dirty="0" smtClean="0">
                <a:latin typeface="新宋体" panose="02010609030101010101" pitchFamily="49" charset="-122"/>
                <a:ea typeface="新宋体" panose="02010609030101010101" pitchFamily="49" charset="-122"/>
              </a:rPr>
              <a:t>句子。</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35" y="3270443"/>
            <a:ext cx="4465665" cy="2664499"/>
          </a:xfrm>
          <a:prstGeom prst="rect">
            <a:avLst/>
          </a:prstGeom>
          <a:solidFill>
            <a:schemeClr val="bg1"/>
          </a:solidFill>
          <a:ln>
            <a:noFill/>
          </a:ln>
        </p:spPr>
      </p:pic>
      <p:sp>
        <p:nvSpPr>
          <p:cNvPr id="51" name="圆角矩形 50"/>
          <p:cNvSpPr/>
          <p:nvPr/>
        </p:nvSpPr>
        <p:spPr bwMode="auto">
          <a:xfrm>
            <a:off x="685800" y="2711903"/>
            <a:ext cx="8015352" cy="220443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1</a:t>
            </a:r>
            <a:r>
              <a:rPr lang="zh-CN" altLang="en-US" sz="1600" b="1" dirty="0" smtClean="0">
                <a:latin typeface="新宋体" panose="02010609030101010101" pitchFamily="49" charset="-122"/>
                <a:ea typeface="新宋体" panose="02010609030101010101" pitchFamily="49" charset="-122"/>
              </a:rPr>
              <a:t>）当</a:t>
            </a:r>
            <a:r>
              <a:rPr lang="en-US" altLang="zh-CN" sz="1600" b="1" dirty="0">
                <a:latin typeface="新宋体" panose="02010609030101010101" pitchFamily="49" charset="-122"/>
                <a:ea typeface="新宋体" panose="02010609030101010101" pitchFamily="49" charset="-122"/>
              </a:rPr>
              <a:t>KestrelSpout</a:t>
            </a:r>
            <a:r>
              <a:rPr lang="zh-CN" altLang="en-US" sz="1600" b="1" dirty="0">
                <a:latin typeface="新宋体" panose="02010609030101010101" pitchFamily="49" charset="-122"/>
                <a:ea typeface="新宋体" panose="02010609030101010101" pitchFamily="49" charset="-122"/>
              </a:rPr>
              <a:t>从</a:t>
            </a:r>
            <a:r>
              <a:rPr lang="en-US" altLang="zh-CN" sz="1600" b="1" dirty="0">
                <a:latin typeface="新宋体" panose="02010609030101010101" pitchFamily="49" charset="-122"/>
                <a:ea typeface="新宋体" panose="02010609030101010101" pitchFamily="49" charset="-122"/>
              </a:rPr>
              <a:t>kestrel</a:t>
            </a:r>
            <a:r>
              <a:rPr lang="zh-CN" altLang="en-US" sz="1600" b="1" dirty="0">
                <a:latin typeface="新宋体" panose="02010609030101010101" pitchFamily="49" charset="-122"/>
                <a:ea typeface="新宋体" panose="02010609030101010101" pitchFamily="49" charset="-122"/>
              </a:rPr>
              <a:t>队列中</a:t>
            </a:r>
            <a:r>
              <a:rPr lang="zh-CN" altLang="en-US" sz="1600" b="1" dirty="0" smtClean="0">
                <a:latin typeface="新宋体" panose="02010609030101010101" pitchFamily="49" charset="-122"/>
                <a:ea typeface="新宋体" panose="02010609030101010101" pitchFamily="49" charset="-122"/>
              </a:rPr>
              <a:t>读取一个完整的英文句子，</a:t>
            </a:r>
            <a:r>
              <a:rPr lang="zh-CN" altLang="en-US" sz="1600" b="1" dirty="0">
                <a:latin typeface="新宋体" panose="02010609030101010101" pitchFamily="49" charset="-122"/>
                <a:ea typeface="新宋体" panose="02010609030101010101" pitchFamily="49" charset="-122"/>
              </a:rPr>
              <a:t>表示它“打开”了队列</a:t>
            </a:r>
            <a:r>
              <a:rPr lang="zh-CN" altLang="en-US" sz="1600" b="1" dirty="0" smtClean="0">
                <a:latin typeface="新宋体" panose="02010609030101010101" pitchFamily="49" charset="-122"/>
                <a:ea typeface="新宋体" panose="02010609030101010101" pitchFamily="49" charset="-122"/>
              </a:rPr>
              <a:t>中此消息，</a:t>
            </a:r>
            <a:r>
              <a:rPr lang="en-US" altLang="zh-CN" sz="1600" b="1" dirty="0" smtClean="0">
                <a:latin typeface="新宋体" panose="02010609030101010101" pitchFamily="49" charset="-122"/>
                <a:ea typeface="新宋体" panose="02010609030101010101" pitchFamily="49" charset="-122"/>
              </a:rPr>
              <a:t>kestrel</a:t>
            </a:r>
            <a:r>
              <a:rPr lang="zh-CN" altLang="en-US" sz="1600" b="1" dirty="0">
                <a:latin typeface="新宋体" panose="02010609030101010101" pitchFamily="49" charset="-122"/>
                <a:ea typeface="新宋体" panose="02010609030101010101" pitchFamily="49" charset="-122"/>
              </a:rPr>
              <a:t>队列同时会为这个消息提供一个唯一的标识</a:t>
            </a:r>
            <a:r>
              <a:rPr lang="zh-CN" altLang="en-US" sz="1600" b="1" dirty="0" smtClean="0">
                <a:latin typeface="新宋体" panose="02010609030101010101" pitchFamily="49" charset="-122"/>
                <a:ea typeface="新宋体" panose="02010609030101010101" pitchFamily="49" charset="-122"/>
              </a:rPr>
              <a:t>。但是，</a:t>
            </a:r>
            <a:r>
              <a:rPr lang="zh-CN" altLang="en-US" sz="1600" b="1" dirty="0">
                <a:latin typeface="新宋体" panose="02010609030101010101" pitchFamily="49" charset="-122"/>
                <a:ea typeface="新宋体" panose="02010609030101010101" pitchFamily="49" charset="-122"/>
              </a:rPr>
              <a:t>此消息并未从队列中真正的删除，而是将此消息设置为“</a:t>
            </a:r>
            <a:r>
              <a:rPr lang="en-US" altLang="zh-CN" sz="1600" b="1" dirty="0">
                <a:latin typeface="新宋体" panose="02010609030101010101" pitchFamily="49" charset="-122"/>
                <a:ea typeface="新宋体" panose="02010609030101010101" pitchFamily="49" charset="-122"/>
              </a:rPr>
              <a:t>pending”</a:t>
            </a:r>
            <a:r>
              <a:rPr lang="zh-CN" altLang="en-US" sz="1600" b="1" dirty="0">
                <a:latin typeface="新宋体" panose="02010609030101010101" pitchFamily="49" charset="-122"/>
                <a:ea typeface="新宋体" panose="02010609030101010101" pitchFamily="49" charset="-122"/>
              </a:rPr>
              <a:t>状态。它等待</a:t>
            </a:r>
            <a:r>
              <a:rPr lang="zh-CN" altLang="en-US" sz="1600" b="1" dirty="0" smtClean="0">
                <a:latin typeface="新宋体" panose="02010609030101010101" pitchFamily="49" charset="-122"/>
                <a:ea typeface="新宋体" panose="02010609030101010101" pitchFamily="49" charset="-122"/>
              </a:rPr>
              <a:t>来自节点（创建此消息的</a:t>
            </a:r>
            <a:r>
              <a:rPr lang="en-US" altLang="zh-CN" sz="1600" b="1" dirty="0" smtClean="0">
                <a:latin typeface="新宋体" panose="02010609030101010101" pitchFamily="49" charset="-122"/>
                <a:ea typeface="新宋体" panose="02010609030101010101" pitchFamily="49" charset="-122"/>
              </a:rPr>
              <a:t>spout</a:t>
            </a:r>
            <a:r>
              <a:rPr lang="zh-CN" altLang="en-US" sz="1600" b="1" dirty="0" smtClean="0">
                <a:latin typeface="新宋体" panose="02010609030101010101" pitchFamily="49" charset="-122"/>
                <a:ea typeface="新宋体" panose="02010609030101010101" pitchFamily="49" charset="-122"/>
              </a:rPr>
              <a:t>任务所在的节点）的</a:t>
            </a:r>
            <a:r>
              <a:rPr lang="zh-CN" altLang="en-US" sz="1600" b="1" dirty="0">
                <a:latin typeface="新宋体" panose="02010609030101010101" pitchFamily="49" charset="-122"/>
                <a:ea typeface="新宋体" panose="02010609030101010101" pitchFamily="49" charset="-122"/>
              </a:rPr>
              <a:t>应答，被应答以后，此消息才会被真正的从队列中删除</a:t>
            </a:r>
            <a:r>
              <a:rPr lang="zh-CN" altLang="en-US" sz="1600" b="1" dirty="0" smtClean="0">
                <a:latin typeface="新宋体" panose="02010609030101010101" pitchFamily="49" charset="-122"/>
                <a:ea typeface="新宋体" panose="02010609030101010101" pitchFamily="49" charset="-122"/>
              </a:rPr>
              <a:t>。（可靠的</a:t>
            </a:r>
            <a:r>
              <a:rPr lang="en-US" altLang="zh-CN" sz="1600" b="1" dirty="0" smtClean="0">
                <a:latin typeface="新宋体" panose="02010609030101010101" pitchFamily="49" charset="-122"/>
                <a:ea typeface="新宋体" panose="02010609030101010101" pitchFamily="49" charset="-122"/>
              </a:rPr>
              <a:t>Spout</a:t>
            </a:r>
            <a:r>
              <a:rPr lang="zh-CN" altLang="en-US" sz="1600" b="1" dirty="0" smtClean="0">
                <a:latin typeface="新宋体" panose="02010609030101010101" pitchFamily="49" charset="-122"/>
                <a:ea typeface="新宋体" panose="02010609030101010101" pitchFamily="49" charset="-122"/>
              </a:rPr>
              <a:t>）</a:t>
            </a:r>
            <a:endParaRPr lang="en-US" altLang="zh-CN" sz="1600" b="1" dirty="0">
              <a:latin typeface="新宋体" panose="02010609030101010101" pitchFamily="49" charset="-122"/>
              <a:ea typeface="新宋体" panose="02010609030101010101" pitchFamily="49" charset="-122"/>
            </a:endParaRPr>
          </a:p>
          <a:p>
            <a:r>
              <a:rPr lang="zh-CN" altLang="en-US" sz="1400" dirty="0" smtClean="0">
                <a:latin typeface="新宋体" panose="02010609030101010101" pitchFamily="49" charset="-122"/>
                <a:ea typeface="新宋体" panose="02010609030101010101" pitchFamily="49" charset="-122"/>
              </a:rPr>
              <a:t>注：处于</a:t>
            </a:r>
            <a:r>
              <a:rPr lang="zh-CN" altLang="en-US" sz="1400" dirty="0">
                <a:latin typeface="新宋体" panose="02010609030101010101" pitchFamily="49" charset="-122"/>
                <a:ea typeface="新宋体" panose="02010609030101010101" pitchFamily="49" charset="-122"/>
              </a:rPr>
              <a:t>“</a:t>
            </a:r>
            <a:r>
              <a:rPr lang="en-US" altLang="zh-CN" sz="1400" dirty="0">
                <a:latin typeface="新宋体" panose="02010609030101010101" pitchFamily="49" charset="-122"/>
                <a:ea typeface="新宋体" panose="02010609030101010101" pitchFamily="49" charset="-122"/>
              </a:rPr>
              <a:t>pending”</a:t>
            </a:r>
            <a:r>
              <a:rPr lang="zh-CN" altLang="en-US" sz="1400" dirty="0">
                <a:latin typeface="新宋体" panose="02010609030101010101" pitchFamily="49" charset="-122"/>
                <a:ea typeface="新宋体" panose="02010609030101010101" pitchFamily="49" charset="-122"/>
              </a:rPr>
              <a:t>状态的消息不会被其他</a:t>
            </a:r>
            <a:r>
              <a:rPr lang="zh-CN" altLang="en-US" sz="1400" dirty="0" smtClean="0">
                <a:latin typeface="新宋体" panose="02010609030101010101" pitchFamily="49" charset="-122"/>
                <a:ea typeface="新宋体" panose="02010609030101010101" pitchFamily="49" charset="-122"/>
              </a:rPr>
              <a:t>的节点看到。如果</a:t>
            </a:r>
            <a:r>
              <a:rPr lang="zh-CN" altLang="en-US" sz="1400" dirty="0">
                <a:latin typeface="新宋体" panose="02010609030101010101" pitchFamily="49" charset="-122"/>
                <a:ea typeface="新宋体" panose="02010609030101010101" pitchFamily="49" charset="-122"/>
              </a:rPr>
              <a:t>一</a:t>
            </a:r>
            <a:r>
              <a:rPr lang="zh-CN" altLang="en-US" sz="1400" dirty="0" smtClean="0">
                <a:latin typeface="新宋体" panose="02010609030101010101" pitchFamily="49" charset="-122"/>
                <a:ea typeface="新宋体" panose="02010609030101010101" pitchFamily="49" charset="-122"/>
              </a:rPr>
              <a:t>个节点意外断开连接，</a:t>
            </a:r>
            <a:r>
              <a:rPr lang="zh-CN" altLang="en-US" sz="1400" dirty="0">
                <a:latin typeface="新宋体" panose="02010609030101010101" pitchFamily="49" charset="-122"/>
                <a:ea typeface="新宋体" panose="02010609030101010101" pitchFamily="49" charset="-122"/>
              </a:rPr>
              <a:t>则</a:t>
            </a:r>
            <a:r>
              <a:rPr lang="zh-CN" altLang="en-US" sz="1400" dirty="0" smtClean="0">
                <a:latin typeface="新宋体" panose="02010609030101010101" pitchFamily="49" charset="-122"/>
                <a:ea typeface="新宋体" panose="02010609030101010101" pitchFamily="49" charset="-122"/>
              </a:rPr>
              <a:t>由此节点“打开”</a:t>
            </a:r>
            <a:r>
              <a:rPr lang="zh-CN" altLang="en-US" sz="1400" dirty="0">
                <a:latin typeface="新宋体" panose="02010609030101010101" pitchFamily="49" charset="-122"/>
                <a:ea typeface="新宋体" panose="02010609030101010101" pitchFamily="49" charset="-122"/>
              </a:rPr>
              <a:t>的所有消息都会被重新加入到队列中</a:t>
            </a:r>
            <a:r>
              <a:rPr lang="zh-CN" altLang="en-US" sz="1400" dirty="0" smtClean="0">
                <a:latin typeface="新宋体" panose="02010609030101010101" pitchFamily="49" charset="-122"/>
                <a:ea typeface="新宋体" panose="02010609030101010101" pitchFamily="49" charset="-122"/>
              </a:rPr>
              <a:t>。</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685800" y="5248286"/>
            <a:ext cx="8015352" cy="897273"/>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2</a:t>
            </a:r>
            <a:r>
              <a:rPr lang="zh-CN" altLang="en-US" sz="1600" b="1" dirty="0" smtClean="0">
                <a:latin typeface="新宋体" panose="02010609030101010101" pitchFamily="49" charset="-122"/>
                <a:ea typeface="新宋体" panose="02010609030101010101" pitchFamily="49" charset="-122"/>
              </a:rPr>
              <a:t>）当</a:t>
            </a:r>
            <a:r>
              <a:rPr lang="en-US" altLang="zh-CN" sz="1600" b="1" dirty="0" smtClean="0">
                <a:latin typeface="新宋体" panose="02010609030101010101" pitchFamily="49" charset="-122"/>
                <a:ea typeface="新宋体" panose="02010609030101010101" pitchFamily="49" charset="-122"/>
              </a:rPr>
              <a:t>ack</a:t>
            </a:r>
            <a:r>
              <a:rPr lang="zh-CN" altLang="en-US" sz="1600" b="1" dirty="0" smtClean="0">
                <a:latin typeface="新宋体" panose="02010609030101010101" pitchFamily="49" charset="-122"/>
                <a:ea typeface="新宋体" panose="02010609030101010101" pitchFamily="49" charset="-122"/>
              </a:rPr>
              <a:t>或</a:t>
            </a:r>
            <a:r>
              <a:rPr lang="en-US" altLang="zh-CN" sz="1600" b="1" dirty="0" smtClean="0">
                <a:latin typeface="新宋体" panose="02010609030101010101" pitchFamily="49" charset="-122"/>
                <a:ea typeface="新宋体" panose="02010609030101010101" pitchFamily="49" charset="-122"/>
              </a:rPr>
              <a:t>fail</a:t>
            </a:r>
            <a:r>
              <a:rPr lang="zh-CN" altLang="en-US" sz="1600" b="1" dirty="0" smtClean="0">
                <a:latin typeface="新宋体" panose="02010609030101010101" pitchFamily="49" charset="-122"/>
                <a:ea typeface="新宋体" panose="02010609030101010101" pitchFamily="49" charset="-122"/>
              </a:rPr>
              <a:t>被调用的时候，</a:t>
            </a:r>
            <a:r>
              <a:rPr lang="en-US" altLang="zh-CN" sz="1600" b="1" dirty="0" smtClean="0">
                <a:latin typeface="新宋体" panose="02010609030101010101" pitchFamily="49" charset="-122"/>
                <a:ea typeface="新宋体" panose="02010609030101010101" pitchFamily="49" charset="-122"/>
              </a:rPr>
              <a:t>KestrelSpout</a:t>
            </a:r>
            <a:r>
              <a:rPr lang="zh-CN" altLang="en-US" sz="1600" b="1" dirty="0" smtClean="0">
                <a:latin typeface="新宋体" panose="02010609030101010101" pitchFamily="49" charset="-122"/>
                <a:ea typeface="新宋体" panose="02010609030101010101" pitchFamily="49" charset="-122"/>
              </a:rPr>
              <a:t>会把</a:t>
            </a:r>
            <a:r>
              <a:rPr lang="en-US" altLang="zh-CN" sz="1600" b="1" dirty="0" smtClean="0">
                <a:latin typeface="新宋体" panose="02010609030101010101" pitchFamily="49" charset="-122"/>
                <a:ea typeface="新宋体" panose="02010609030101010101" pitchFamily="49" charset="-122"/>
              </a:rPr>
              <a:t>ack</a:t>
            </a:r>
            <a:r>
              <a:rPr lang="zh-CN" altLang="en-US" sz="1600" b="1" dirty="0" smtClean="0">
                <a:latin typeface="新宋体" panose="02010609030101010101" pitchFamily="49" charset="-122"/>
                <a:ea typeface="新宋体" panose="02010609030101010101" pitchFamily="49" charset="-122"/>
              </a:rPr>
              <a:t>或者</a:t>
            </a:r>
            <a:r>
              <a:rPr lang="en-US" altLang="zh-CN" sz="1600" b="1" dirty="0" smtClean="0">
                <a:latin typeface="新宋体" panose="02010609030101010101" pitchFamily="49" charset="-122"/>
                <a:ea typeface="新宋体" panose="02010609030101010101" pitchFamily="49" charset="-122"/>
              </a:rPr>
              <a:t>fail</a:t>
            </a:r>
            <a:r>
              <a:rPr lang="zh-CN" altLang="en-US" sz="1600" b="1" dirty="0" smtClean="0">
                <a:latin typeface="新宋体" panose="02010609030101010101" pitchFamily="49" charset="-122"/>
                <a:ea typeface="新宋体" panose="02010609030101010101" pitchFamily="49" charset="-122"/>
              </a:rPr>
              <a:t>连同</a:t>
            </a:r>
            <a:r>
              <a:rPr lang="en-US" altLang="zh-CN" sz="1600" b="1" dirty="0" smtClean="0">
                <a:latin typeface="新宋体" panose="02010609030101010101" pitchFamily="49" charset="-122"/>
                <a:ea typeface="新宋体" panose="02010609030101010101" pitchFamily="49" charset="-122"/>
              </a:rPr>
              <a:t>message ID</a:t>
            </a:r>
            <a:r>
              <a:rPr lang="zh-CN" altLang="en-US" sz="1600" b="1" dirty="0" smtClean="0">
                <a:latin typeface="新宋体" panose="02010609030101010101" pitchFamily="49" charset="-122"/>
                <a:ea typeface="新宋体" panose="02010609030101010101" pitchFamily="49" charset="-122"/>
              </a:rPr>
              <a:t>一起发送给</a:t>
            </a:r>
            <a:r>
              <a:rPr lang="en-US" altLang="zh-CN" sz="1600" b="1" dirty="0" smtClean="0">
                <a:latin typeface="新宋体" panose="02010609030101010101" pitchFamily="49" charset="-122"/>
                <a:ea typeface="新宋体" panose="02010609030101010101" pitchFamily="49" charset="-122"/>
              </a:rPr>
              <a:t>kestrel</a:t>
            </a:r>
            <a:r>
              <a:rPr lang="zh-CN" altLang="en-US" sz="1600" b="1" dirty="0" smtClean="0">
                <a:latin typeface="新宋体" panose="02010609030101010101" pitchFamily="49" charset="-122"/>
                <a:ea typeface="新宋体" panose="02010609030101010101" pitchFamily="49" charset="-122"/>
              </a:rPr>
              <a:t>队列，</a:t>
            </a:r>
            <a:r>
              <a:rPr lang="en-US" altLang="zh-CN" sz="1600" b="1" dirty="0" smtClean="0">
                <a:latin typeface="新宋体" panose="02010609030101010101" pitchFamily="49" charset="-122"/>
                <a:ea typeface="新宋体" panose="02010609030101010101" pitchFamily="49" charset="-122"/>
              </a:rPr>
              <a:t>kestrel</a:t>
            </a:r>
            <a:r>
              <a:rPr lang="zh-CN" altLang="en-US" sz="1600" b="1" dirty="0" smtClean="0">
                <a:latin typeface="新宋体" panose="02010609030101010101" pitchFamily="49" charset="-122"/>
                <a:ea typeface="新宋体" panose="02010609030101010101" pitchFamily="49" charset="-122"/>
              </a:rPr>
              <a:t>会将消息从队列中真正删除或者将它重新放回队列中。</a:t>
            </a:r>
            <a:endParaRPr lang="en-US" altLang="zh-CN" sz="16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653438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其他容错机制</a:t>
            </a:r>
            <a:endParaRPr lang="zh-CN" altLang="en-US" sz="3200" dirty="0"/>
          </a:p>
        </p:txBody>
      </p:sp>
      <p:sp>
        <p:nvSpPr>
          <p:cNvPr id="5" name="内容占位符 4"/>
          <p:cNvSpPr>
            <a:spLocks noGrp="1"/>
          </p:cNvSpPr>
          <p:nvPr>
            <p:ph idx="1"/>
          </p:nvPr>
        </p:nvSpPr>
        <p:spPr>
          <a:xfrm>
            <a:off x="1030352" y="1753587"/>
            <a:ext cx="3363848" cy="481613"/>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Worker</a:t>
            </a:r>
            <a:r>
              <a:rPr lang="zh-CN" altLang="en-US" sz="2000" dirty="0" smtClean="0">
                <a:latin typeface="新宋体" panose="02010609030101010101" pitchFamily="49" charset="-122"/>
                <a:ea typeface="新宋体" panose="02010609030101010101" pitchFamily="49" charset="-122"/>
              </a:rPr>
              <a:t>进程死亡</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1" name="圆角矩形 50"/>
          <p:cNvSpPr/>
          <p:nvPr/>
        </p:nvSpPr>
        <p:spPr bwMode="auto">
          <a:xfrm>
            <a:off x="1245426" y="2446591"/>
            <a:ext cx="6896100" cy="122646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当一个</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（工作进程）死亡，</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会尝试重启它。如果它在启动时连续失败了一定次数，无法发送心跳信息到</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会在另一台主机上重新分配</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1245426" y="4444185"/>
            <a:ext cx="6896100" cy="897273"/>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如果节点死亡，分配到该节点的</a:t>
            </a:r>
            <a:r>
              <a:rPr lang="en-US" altLang="zh-CN" sz="1600" b="1" dirty="0" smtClean="0">
                <a:latin typeface="新宋体" panose="02010609030101010101" pitchFamily="49" charset="-122"/>
                <a:ea typeface="新宋体" panose="02010609030101010101" pitchFamily="49" charset="-122"/>
              </a:rPr>
              <a:t>topology</a:t>
            </a:r>
            <a:r>
              <a:rPr lang="zh-CN" altLang="en-US" sz="1600" b="1" dirty="0" smtClean="0">
                <a:latin typeface="新宋体" panose="02010609030101010101" pitchFamily="49" charset="-122"/>
                <a:ea typeface="新宋体" panose="02010609030101010101" pitchFamily="49" charset="-122"/>
              </a:rPr>
              <a:t>任务会暂停，</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重新将这些任务分配到其他节点主机。</a:t>
            </a:r>
            <a:endParaRPr lang="en-US" altLang="zh-CN" sz="1600" b="1" dirty="0">
              <a:latin typeface="新宋体" panose="02010609030101010101" pitchFamily="49" charset="-122"/>
              <a:ea typeface="新宋体" panose="02010609030101010101" pitchFamily="49" charset="-122"/>
            </a:endParaRPr>
          </a:p>
        </p:txBody>
      </p:sp>
      <p:sp>
        <p:nvSpPr>
          <p:cNvPr id="8" name="内容占位符 4"/>
          <p:cNvSpPr txBox="1">
            <a:spLocks/>
          </p:cNvSpPr>
          <p:nvPr/>
        </p:nvSpPr>
        <p:spPr bwMode="auto">
          <a:xfrm>
            <a:off x="1030352" y="3810426"/>
            <a:ext cx="3363848" cy="481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buFont typeface="Wingdings" pitchFamily="2" charset="2"/>
              <a:buChar char="l"/>
            </a:pPr>
            <a:r>
              <a:rPr lang="en-US" altLang="zh-CN" sz="2000" kern="0" dirty="0" smtClean="0">
                <a:latin typeface="新宋体" panose="02010609030101010101" pitchFamily="49" charset="-122"/>
                <a:ea typeface="新宋体" panose="02010609030101010101" pitchFamily="49" charset="-122"/>
              </a:rPr>
              <a:t>Node</a:t>
            </a:r>
            <a:r>
              <a:rPr lang="zh-CN" altLang="en-US" sz="2000" kern="0" dirty="0" smtClean="0">
                <a:latin typeface="新宋体" panose="02010609030101010101" pitchFamily="49" charset="-122"/>
                <a:ea typeface="新宋体" panose="02010609030101010101" pitchFamily="49" charset="-122"/>
              </a:rPr>
              <a:t>死亡</a:t>
            </a:r>
            <a:endParaRPr lang="zh-CN" altLang="en-US" sz="2000" kern="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988522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其他容错机制</a:t>
            </a:r>
            <a:endParaRPr lang="zh-CN" altLang="en-US" sz="3200" dirty="0"/>
          </a:p>
        </p:txBody>
      </p:sp>
      <p:sp>
        <p:nvSpPr>
          <p:cNvPr id="5" name="内容占位符 4"/>
          <p:cNvSpPr>
            <a:spLocks noGrp="1"/>
          </p:cNvSpPr>
          <p:nvPr>
            <p:ph idx="1"/>
          </p:nvPr>
        </p:nvSpPr>
        <p:spPr>
          <a:xfrm>
            <a:off x="1030352" y="1753588"/>
            <a:ext cx="5002148" cy="465338"/>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Nimbus or Supervisor </a:t>
            </a:r>
            <a:r>
              <a:rPr lang="zh-CN" altLang="en-US" sz="2000" dirty="0" smtClean="0">
                <a:latin typeface="新宋体" panose="02010609030101010101" pitchFamily="49" charset="-122"/>
                <a:ea typeface="新宋体" panose="02010609030101010101" pitchFamily="49" charset="-122"/>
              </a:rPr>
              <a:t>守护进程死亡</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1" name="圆角矩形 50"/>
          <p:cNvSpPr/>
          <p:nvPr/>
        </p:nvSpPr>
        <p:spPr bwMode="auto">
          <a:xfrm>
            <a:off x="1245426" y="2193017"/>
            <a:ext cx="6896100" cy="2251168"/>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和</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守护进程在</a:t>
            </a:r>
            <a:r>
              <a:rPr lang="en-US" altLang="zh-CN" sz="1600" b="1" dirty="0" smtClean="0">
                <a:latin typeface="新宋体" panose="02010609030101010101" pitchFamily="49" charset="-122"/>
                <a:ea typeface="新宋体" panose="02010609030101010101" pitchFamily="49" charset="-122"/>
              </a:rPr>
              <a:t>storm</a:t>
            </a:r>
            <a:r>
              <a:rPr lang="zh-CN" altLang="en-US" sz="1600" b="1" dirty="0" smtClean="0">
                <a:latin typeface="新宋体" panose="02010609030101010101" pitchFamily="49" charset="-122"/>
                <a:ea typeface="新宋体" panose="02010609030101010101" pitchFamily="49" charset="-122"/>
              </a:rPr>
              <a:t>中是被设计成快速失败的，每当遇到任何意外，进程都会自动失败，且是无状态的（所有的状态保存在</a:t>
            </a:r>
            <a:r>
              <a:rPr lang="en-US" altLang="zh-CN" sz="1600" b="1" dirty="0" smtClean="0">
                <a:latin typeface="新宋体" panose="02010609030101010101" pitchFamily="49" charset="-122"/>
                <a:ea typeface="新宋体" panose="02010609030101010101" pitchFamily="49" charset="-122"/>
              </a:rPr>
              <a:t>zookeeper</a:t>
            </a:r>
            <a:r>
              <a:rPr lang="zh-CN" altLang="en-US" sz="1600" b="1" dirty="0" smtClean="0">
                <a:latin typeface="新宋体" panose="02010609030101010101" pitchFamily="49" charset="-122"/>
                <a:ea typeface="新宋体" panose="02010609030101010101" pitchFamily="49" charset="-122"/>
              </a:rPr>
              <a:t>或者磁盘上）。因此，</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和</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的死亡并不影戏</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工作进程的工作（不同于</a:t>
            </a:r>
            <a:r>
              <a:rPr lang="en-US" altLang="zh-CN" sz="1600" b="1" dirty="0" smtClean="0">
                <a:latin typeface="新宋体" panose="02010609030101010101" pitchFamily="49" charset="-122"/>
                <a:ea typeface="新宋体" panose="02010609030101010101" pitchFamily="49" charset="-122"/>
              </a:rPr>
              <a:t>hadoop</a:t>
            </a:r>
            <a:r>
              <a:rPr lang="zh-CN" altLang="en-US" sz="1600" b="1" dirty="0" smtClean="0">
                <a:latin typeface="新宋体" panose="02010609030101010101" pitchFamily="49" charset="-122"/>
                <a:ea typeface="新宋体" panose="02010609030101010101" pitchFamily="49" charset="-122"/>
              </a:rPr>
              <a:t>，在</a:t>
            </a:r>
            <a:r>
              <a:rPr lang="en-US" altLang="zh-CN" sz="1600" b="1" dirty="0" smtClean="0">
                <a:latin typeface="新宋体" panose="02010609030101010101" pitchFamily="49" charset="-122"/>
                <a:ea typeface="新宋体" panose="02010609030101010101" pitchFamily="49" charset="-122"/>
              </a:rPr>
              <a:t>hadoop</a:t>
            </a:r>
            <a:r>
              <a:rPr lang="zh-CN" altLang="en-US" sz="1600" b="1" dirty="0" smtClean="0">
                <a:latin typeface="新宋体" panose="02010609030101010101" pitchFamily="49" charset="-122"/>
                <a:ea typeface="新宋体" panose="02010609030101010101" pitchFamily="49" charset="-122"/>
              </a:rPr>
              <a:t>中若</a:t>
            </a:r>
            <a:r>
              <a:rPr lang="en-US" altLang="zh-CN" sz="1600" b="1" dirty="0" smtClean="0">
                <a:latin typeface="新宋体" panose="02010609030101010101" pitchFamily="49" charset="-122"/>
                <a:ea typeface="新宋体" panose="02010609030101010101" pitchFamily="49" charset="-122"/>
              </a:rPr>
              <a:t>jobtracker</a:t>
            </a:r>
            <a:r>
              <a:rPr lang="zh-CN" altLang="en-US" sz="1600" b="1" dirty="0" smtClean="0">
                <a:latin typeface="新宋体" panose="02010609030101010101" pitchFamily="49" charset="-122"/>
                <a:ea typeface="新宋体" panose="02010609030101010101" pitchFamily="49" charset="-122"/>
              </a:rPr>
              <a:t>进程死亡，所有正在运行的</a:t>
            </a:r>
            <a:r>
              <a:rPr lang="en-US" altLang="zh-CN" sz="1600" b="1" dirty="0" smtClean="0">
                <a:latin typeface="新宋体" panose="02010609030101010101" pitchFamily="49" charset="-122"/>
                <a:ea typeface="新宋体" panose="02010609030101010101" pitchFamily="49" charset="-122"/>
              </a:rPr>
              <a:t>job</a:t>
            </a:r>
            <a:r>
              <a:rPr lang="zh-CN" altLang="en-US" sz="1600" b="1" dirty="0" smtClean="0">
                <a:latin typeface="新宋体" panose="02010609030101010101" pitchFamily="49" charset="-122"/>
                <a:ea typeface="新宋体" panose="02010609030101010101" pitchFamily="49" charset="-122"/>
              </a:rPr>
              <a:t>都会丢失）。</a:t>
            </a:r>
            <a:endParaRPr lang="en-US" altLang="zh-CN" sz="1600" b="1" dirty="0" smtClean="0">
              <a:latin typeface="新宋体" panose="02010609030101010101" pitchFamily="49" charset="-122"/>
              <a:ea typeface="新宋体" panose="02010609030101010101" pitchFamily="49" charset="-122"/>
            </a:endParaRPr>
          </a:p>
          <a:p>
            <a:pPr>
              <a:lnSpc>
                <a:spcPct val="120000"/>
              </a:lnSpc>
            </a:pPr>
            <a:r>
              <a:rPr lang="zh-CN" altLang="en-US" sz="1600" dirty="0">
                <a:latin typeface="新宋体" panose="02010609030101010101" pitchFamily="49" charset="-122"/>
                <a:ea typeface="新宋体" panose="02010609030101010101" pitchFamily="49" charset="-122"/>
              </a:rPr>
              <a:t>在</a:t>
            </a:r>
            <a:r>
              <a:rPr lang="zh-CN" altLang="en-US" sz="1600" dirty="0" smtClean="0">
                <a:latin typeface="新宋体" panose="02010609030101010101" pitchFamily="49" charset="-122"/>
                <a:ea typeface="新宋体" panose="02010609030101010101" pitchFamily="49" charset="-122"/>
              </a:rPr>
              <a:t>部署</a:t>
            </a:r>
            <a:r>
              <a:rPr lang="en-US" altLang="zh-CN" sz="1600" dirty="0" smtClean="0">
                <a:latin typeface="新宋体" panose="02010609030101010101" pitchFamily="49" charset="-122"/>
                <a:ea typeface="新宋体" panose="02010609030101010101" pitchFamily="49" charset="-122"/>
              </a:rPr>
              <a:t>storm</a:t>
            </a:r>
            <a:r>
              <a:rPr lang="zh-CN" altLang="en-US" sz="1600" dirty="0" smtClean="0">
                <a:latin typeface="新宋体" panose="02010609030101010101" pitchFamily="49" charset="-122"/>
                <a:ea typeface="新宋体" panose="02010609030101010101" pitchFamily="49" charset="-122"/>
              </a:rPr>
              <a:t>集群时，使用</a:t>
            </a:r>
            <a:r>
              <a:rPr lang="en-US" altLang="zh-CN" sz="1600" dirty="0" smtClean="0">
                <a:latin typeface="新宋体" panose="02010609030101010101" pitchFamily="49" charset="-122"/>
                <a:ea typeface="新宋体" panose="02010609030101010101" pitchFamily="49" charset="-122"/>
              </a:rPr>
              <a:t>daemontools or monit</a:t>
            </a:r>
            <a:r>
              <a:rPr lang="zh-CN" altLang="en-US" sz="1600" dirty="0" smtClean="0">
                <a:latin typeface="新宋体" panose="02010609030101010101" pitchFamily="49" charset="-122"/>
                <a:ea typeface="新宋体" panose="02010609030101010101" pitchFamily="49" charset="-122"/>
              </a:rPr>
              <a:t>监控工具监控</a:t>
            </a:r>
            <a:r>
              <a:rPr lang="en-US" altLang="zh-CN" sz="1600" dirty="0" smtClean="0">
                <a:latin typeface="新宋体" panose="02010609030101010101" pitchFamily="49" charset="-122"/>
                <a:ea typeface="新宋体" panose="02010609030101010101" pitchFamily="49" charset="-122"/>
              </a:rPr>
              <a:t>nimbus or supervisor</a:t>
            </a:r>
            <a:r>
              <a:rPr lang="zh-CN" altLang="en-US" sz="1600" dirty="0" smtClean="0">
                <a:latin typeface="新宋体" panose="02010609030101010101" pitchFamily="49" charset="-122"/>
                <a:ea typeface="新宋体" panose="02010609030101010101" pitchFamily="49" charset="-122"/>
              </a:rPr>
              <a:t>守护进程的运行。</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1245426" y="5141514"/>
            <a:ext cx="6896100" cy="1401898"/>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285750" indent="-285750">
              <a:lnSpc>
                <a:spcPct val="120000"/>
              </a:lnSpc>
              <a:buFont typeface="Wingdings" panose="05000000000000000000" pitchFamily="2" charset="2"/>
              <a:buChar char="ü"/>
            </a:pP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守护进程失败，并不会影响</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进程继续执行；</a:t>
            </a:r>
            <a:endParaRPr lang="en-US" altLang="zh-CN" sz="1600" b="1" dirty="0" smtClean="0">
              <a:latin typeface="新宋体" panose="02010609030101010101" pitchFamily="49" charset="-122"/>
              <a:ea typeface="新宋体" panose="02010609030101010101" pitchFamily="49" charset="-122"/>
            </a:endParaRPr>
          </a:p>
          <a:p>
            <a:pPr marL="285750" indent="-285750">
              <a:lnSpc>
                <a:spcPct val="120000"/>
              </a:lnSpc>
              <a:buFont typeface="Wingdings" panose="05000000000000000000" pitchFamily="2" charset="2"/>
              <a:buChar char="ü"/>
            </a:pPr>
            <a:r>
              <a:rPr lang="zh-CN" altLang="en-US" sz="1600" b="1" dirty="0" smtClean="0">
                <a:latin typeface="新宋体" panose="02010609030101010101" pitchFamily="49" charset="-122"/>
                <a:ea typeface="新宋体" panose="02010609030101010101" pitchFamily="49" charset="-122"/>
              </a:rPr>
              <a:t>并且，当</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进程死亡时，</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会继续重启它们。</a:t>
            </a:r>
            <a:endParaRPr lang="en-US" altLang="zh-CN" sz="1600" b="1" dirty="0" smtClean="0">
              <a:latin typeface="新宋体" panose="02010609030101010101" pitchFamily="49" charset="-122"/>
              <a:ea typeface="新宋体" panose="02010609030101010101" pitchFamily="49" charset="-122"/>
            </a:endParaRPr>
          </a:p>
          <a:p>
            <a:pPr marL="285750" indent="-285750">
              <a:lnSpc>
                <a:spcPct val="120000"/>
              </a:lnSpc>
              <a:buFont typeface="Wingdings" panose="05000000000000000000" pitchFamily="2" charset="2"/>
              <a:buChar char="ü"/>
            </a:pPr>
            <a:r>
              <a:rPr lang="zh-CN" altLang="en-US" sz="1600" b="1" dirty="0" smtClean="0">
                <a:latin typeface="新宋体" panose="02010609030101010101" pitchFamily="49" charset="-122"/>
                <a:ea typeface="新宋体" panose="02010609030101010101" pitchFamily="49" charset="-122"/>
              </a:rPr>
              <a:t>但是，没有</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，无法发送心跳信息到</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，那么</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进程不会在必要时（</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进程所在的主机死亡）及时被安排到其他主机。</a:t>
            </a:r>
            <a:endParaRPr lang="en-US" altLang="zh-CN" sz="1600" b="1" dirty="0">
              <a:latin typeface="新宋体" panose="02010609030101010101" pitchFamily="49" charset="-122"/>
              <a:ea typeface="新宋体" panose="02010609030101010101" pitchFamily="49" charset="-122"/>
            </a:endParaRPr>
          </a:p>
        </p:txBody>
      </p:sp>
      <p:sp>
        <p:nvSpPr>
          <p:cNvPr id="8" name="内容占位符 4"/>
          <p:cNvSpPr txBox="1">
            <a:spLocks/>
          </p:cNvSpPr>
          <p:nvPr/>
        </p:nvSpPr>
        <p:spPr bwMode="auto">
          <a:xfrm>
            <a:off x="1030352" y="4646215"/>
            <a:ext cx="6132448" cy="474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buFont typeface="Wingdings" pitchFamily="2" charset="2"/>
              <a:buChar char="l"/>
            </a:pPr>
            <a:r>
              <a:rPr lang="zh-CN" altLang="en-US" sz="2000" kern="0" dirty="0" smtClean="0">
                <a:latin typeface="新宋体" panose="02010609030101010101" pitchFamily="49" charset="-122"/>
                <a:ea typeface="新宋体" panose="02010609030101010101" pitchFamily="49" charset="-122"/>
              </a:rPr>
              <a:t>思考：</a:t>
            </a:r>
            <a:r>
              <a:rPr lang="en-US" altLang="zh-CN" sz="2000" kern="0" dirty="0" smtClean="0">
                <a:latin typeface="新宋体" panose="02010609030101010101" pitchFamily="49" charset="-122"/>
                <a:ea typeface="新宋体" panose="02010609030101010101" pitchFamily="49" charset="-122"/>
              </a:rPr>
              <a:t>nimbus</a:t>
            </a:r>
            <a:r>
              <a:rPr lang="zh-CN" altLang="en-US" sz="2000" kern="0" dirty="0" smtClean="0">
                <a:latin typeface="新宋体" panose="02010609030101010101" pitchFamily="49" charset="-122"/>
                <a:ea typeface="新宋体" panose="02010609030101010101" pitchFamily="49" charset="-122"/>
              </a:rPr>
              <a:t>是可以否会造成“单点故障”？</a:t>
            </a:r>
            <a:endParaRPr lang="zh-CN" altLang="en-US" sz="2000" kern="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951676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Storm</a:t>
            </a:r>
            <a:r>
              <a:rPr lang="zh-CN" altLang="en-US" sz="3200" dirty="0"/>
              <a:t>分布式实时计算</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什么是</a:t>
            </a:r>
            <a:r>
              <a:rPr lang="en-US" altLang="zh-CN" sz="2400" dirty="0" smtClean="0">
                <a:latin typeface="新宋体" panose="02010609030101010101" pitchFamily="49" charset="-122"/>
                <a:ea typeface="新宋体" panose="02010609030101010101" pitchFamily="49" charset="-122"/>
              </a:rPr>
              <a:t>storm?</a:t>
            </a:r>
            <a:endParaRPr lang="en-US" altLang="zh-CN" sz="2000" dirty="0"/>
          </a:p>
          <a:p>
            <a:pPr>
              <a:buFont typeface="Arial" panose="020B0604020202020204" pitchFamily="34" charset="0"/>
              <a:buChar char="•"/>
            </a:pPr>
            <a:r>
              <a:rPr lang="en-US" altLang="zh-CN" sz="2000" dirty="0" smtClean="0"/>
              <a:t>Storm </a:t>
            </a:r>
            <a:r>
              <a:rPr lang="zh-CN" altLang="en-US" sz="2000" dirty="0" smtClean="0"/>
              <a:t>是免费开源的</a:t>
            </a:r>
            <a:r>
              <a:rPr lang="zh-CN" altLang="en-US" sz="2000" dirty="0" smtClean="0">
                <a:solidFill>
                  <a:srgbClr val="FF0000"/>
                </a:solidFill>
              </a:rPr>
              <a:t>分布式实时计算系统</a:t>
            </a:r>
            <a:r>
              <a:rPr lang="zh-CN" altLang="en-US" sz="1800" dirty="0" smtClean="0"/>
              <a:t>（由</a:t>
            </a:r>
            <a:r>
              <a:rPr lang="en-US" altLang="zh-CN" sz="1800" dirty="0" smtClean="0"/>
              <a:t>Twitter</a:t>
            </a:r>
            <a:r>
              <a:rPr lang="zh-CN" altLang="en-US" sz="1800" dirty="0"/>
              <a:t>开源</a:t>
            </a:r>
            <a:r>
              <a:rPr lang="zh-CN" altLang="en-US" sz="1800" dirty="0" smtClean="0"/>
              <a:t>）</a:t>
            </a:r>
            <a:endParaRPr lang="en-US" altLang="zh-CN" sz="1800" dirty="0" smtClean="0"/>
          </a:p>
          <a:p>
            <a:pPr>
              <a:buFont typeface="Arial" panose="020B0604020202020204" pitchFamily="34" charset="0"/>
              <a:buChar char="•"/>
            </a:pPr>
            <a:r>
              <a:rPr lang="zh-CN" altLang="en-US" sz="2000" dirty="0" smtClean="0"/>
              <a:t>主从式大数据流式计算：在分布式</a:t>
            </a:r>
            <a:r>
              <a:rPr lang="zh-CN" altLang="en-US" sz="2000" dirty="0"/>
              <a:t>环境下轻松</a:t>
            </a:r>
            <a:r>
              <a:rPr lang="zh-CN" altLang="en-US" sz="2000" dirty="0" smtClean="0"/>
              <a:t>可靠、持续不断地实时处理数据</a:t>
            </a:r>
            <a:endParaRPr lang="en-US" altLang="zh-CN" sz="2000" dirty="0" smtClean="0"/>
          </a:p>
          <a:p>
            <a:pPr>
              <a:buFont typeface="Arial" panose="020B0604020202020204" pitchFamily="34" charset="0"/>
              <a:buChar char="•"/>
            </a:pPr>
            <a:r>
              <a:rPr lang="zh-CN" altLang="en-US" sz="2000" dirty="0" smtClean="0"/>
              <a:t>最新稳定版：</a:t>
            </a:r>
            <a:r>
              <a:rPr lang="en-US" altLang="zh-CN" sz="2000" dirty="0" smtClean="0"/>
              <a:t>storm1.1.1 (01 Aug 2017)</a:t>
            </a:r>
            <a:endParaRPr lang="en-US" altLang="zh-CN" sz="2000" dirty="0"/>
          </a:p>
          <a:p>
            <a:pPr>
              <a:spcBef>
                <a:spcPts val="1200"/>
              </a:spcBef>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Storm VS Hadoop</a:t>
            </a:r>
          </a:p>
          <a:p>
            <a:pPr>
              <a:buFont typeface="Arial" panose="020B0604020202020204" pitchFamily="34" charset="0"/>
              <a:buChar char="•"/>
            </a:pPr>
            <a:r>
              <a:rPr lang="en-US" altLang="zh-CN" sz="2000" dirty="0" smtClean="0">
                <a:latin typeface="+mn-ea"/>
              </a:rPr>
              <a:t>Hadoop</a:t>
            </a:r>
            <a:r>
              <a:rPr lang="zh-CN" altLang="en-US" sz="2000" dirty="0" smtClean="0">
                <a:latin typeface="+mn-ea"/>
              </a:rPr>
              <a:t>：</a:t>
            </a:r>
            <a:r>
              <a:rPr lang="zh-CN" altLang="en-US" sz="2000" dirty="0" smtClean="0">
                <a:solidFill>
                  <a:schemeClr val="accent6"/>
                </a:solidFill>
                <a:latin typeface="+mn-ea"/>
              </a:rPr>
              <a:t>并行批处理</a:t>
            </a:r>
            <a:endParaRPr lang="en-US" altLang="zh-CN" sz="2000" dirty="0" smtClean="0">
              <a:solidFill>
                <a:schemeClr val="accent6"/>
              </a:solidFill>
              <a:latin typeface="+mn-ea"/>
            </a:endParaRPr>
          </a:p>
          <a:p>
            <a:pPr>
              <a:buFont typeface="Arial" panose="020B0604020202020204" pitchFamily="34" charset="0"/>
              <a:buChar char="•"/>
            </a:pPr>
            <a:r>
              <a:rPr lang="en-US" altLang="zh-CN" sz="2000" dirty="0" smtClean="0">
                <a:latin typeface="+mn-ea"/>
              </a:rPr>
              <a:t>Storm</a:t>
            </a:r>
            <a:r>
              <a:rPr lang="zh-CN" altLang="en-US" sz="2000" dirty="0" smtClean="0">
                <a:latin typeface="+mn-ea"/>
              </a:rPr>
              <a:t>：</a:t>
            </a:r>
            <a:r>
              <a:rPr lang="zh-CN" altLang="en-US" sz="2000" dirty="0" smtClean="0">
                <a:solidFill>
                  <a:schemeClr val="accent6"/>
                </a:solidFill>
                <a:latin typeface="+mn-ea"/>
              </a:rPr>
              <a:t>实时流处理</a:t>
            </a:r>
            <a:endParaRPr lang="en-US" altLang="zh-CN" sz="2000" dirty="0" smtClean="0">
              <a:solidFill>
                <a:schemeClr val="accent6"/>
              </a:solidFill>
              <a:latin typeface="+mn-ea"/>
            </a:endParaRP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4" name="图片 3"/>
          <p:cNvPicPr>
            <a:picLocks noChangeAspect="1"/>
          </p:cNvPicPr>
          <p:nvPr/>
        </p:nvPicPr>
        <p:blipFill>
          <a:blip r:embed="rId2"/>
          <a:stretch>
            <a:fillRect/>
          </a:stretch>
        </p:blipFill>
        <p:spPr>
          <a:xfrm>
            <a:off x="4081826" y="3905656"/>
            <a:ext cx="4376374" cy="1621973"/>
          </a:xfrm>
          <a:prstGeom prst="rect">
            <a:avLst/>
          </a:prstGeom>
        </p:spPr>
      </p:pic>
    </p:spTree>
    <p:extLst>
      <p:ext uri="{BB962C8B-B14F-4D97-AF65-F5344CB8AC3E}">
        <p14:creationId xmlns:p14="http://schemas.microsoft.com/office/powerpoint/2010/main" val="3953971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t>Topology</a:t>
            </a:r>
            <a:r>
              <a:rPr lang="zh-CN" altLang="en-US" sz="3200" dirty="0" smtClean="0"/>
              <a:t>数据传输机制</a:t>
            </a:r>
            <a:endParaRPr lang="zh-CN" altLang="en-US" sz="3200" dirty="0"/>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回顾</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en-US" altLang="zh-CN" sz="2000" dirty="0" smtClean="0"/>
              <a:t>Storm</a:t>
            </a:r>
            <a:r>
              <a:rPr lang="zh-CN" altLang="en-US" sz="2000" dirty="0" smtClean="0"/>
              <a:t>流式计算系统架构</a:t>
            </a:r>
            <a:endParaRPr lang="en-US" altLang="zh-CN" sz="2000" dirty="0" smtClean="0"/>
          </a:p>
          <a:p>
            <a:pPr>
              <a:buFont typeface="Arial" panose="020B0604020202020204" pitchFamily="34" charset="0"/>
              <a:buChar char="•"/>
            </a:pPr>
            <a:r>
              <a:rPr lang="en-US" altLang="zh-CN" sz="2000" dirty="0" smtClean="0"/>
              <a:t>Storm</a:t>
            </a:r>
            <a:r>
              <a:rPr lang="zh-CN" altLang="en-US" sz="2000" dirty="0" smtClean="0"/>
              <a:t>关键技术（框架）</a:t>
            </a:r>
            <a:endParaRPr lang="en-US" altLang="zh-CN" sz="2000" dirty="0" smtClean="0"/>
          </a:p>
          <a:p>
            <a:pPr>
              <a:buFont typeface="Arial" panose="020B0604020202020204" pitchFamily="34" charset="0"/>
              <a:buChar char="•"/>
            </a:pPr>
            <a:r>
              <a:rPr lang="en-US" altLang="zh-CN" sz="2000" dirty="0" smtClean="0"/>
              <a:t>Storm</a:t>
            </a:r>
            <a:r>
              <a:rPr lang="zh-CN" altLang="en-US" sz="2000" dirty="0" smtClean="0"/>
              <a:t>记录级容错机制</a:t>
            </a:r>
            <a:endParaRPr lang="en-US" altLang="zh-CN" sz="2000" dirty="0" smtClean="0"/>
          </a:p>
          <a:p>
            <a:pPr>
              <a:spcBef>
                <a:spcPts val="1200"/>
              </a:spcBef>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主题：</a:t>
            </a:r>
            <a:r>
              <a:rPr lang="en-US" altLang="zh-CN" sz="2400" dirty="0" smtClean="0">
                <a:latin typeface="新宋体" panose="02010609030101010101" pitchFamily="49" charset="-122"/>
                <a:ea typeface="新宋体" panose="02010609030101010101" pitchFamily="49" charset="-122"/>
              </a:rPr>
              <a:t>Topology</a:t>
            </a:r>
            <a:r>
              <a:rPr lang="zh-CN" altLang="en-US" sz="2400" dirty="0" smtClean="0">
                <a:latin typeface="新宋体" panose="02010609030101010101" pitchFamily="49" charset="-122"/>
                <a:ea typeface="新宋体" panose="02010609030101010101" pitchFamily="49" charset="-122"/>
              </a:rPr>
              <a:t>数据传输机制</a:t>
            </a:r>
            <a:endParaRPr lang="en-US" altLang="zh-CN" sz="2000" dirty="0" smtClean="0">
              <a:solidFill>
                <a:schemeClr val="accent6"/>
              </a:solidFill>
              <a:latin typeface="+mn-ea"/>
            </a:endParaRPr>
          </a:p>
          <a:p>
            <a:pPr>
              <a:buFont typeface="Arial" panose="020B0604020202020204" pitchFamily="34" charset="0"/>
              <a:buChar char="•"/>
            </a:pPr>
            <a:r>
              <a:rPr lang="zh-CN" altLang="en-US" sz="1800" dirty="0" smtClean="0">
                <a:latin typeface="+mn-ea"/>
              </a:rPr>
              <a:t>如何在</a:t>
            </a:r>
            <a:r>
              <a:rPr lang="en-US" altLang="zh-CN" sz="1800" dirty="0" smtClean="0">
                <a:latin typeface="+mn-ea"/>
              </a:rPr>
              <a:t>Storm</a:t>
            </a:r>
            <a:r>
              <a:rPr lang="zh-CN" altLang="en-US" sz="1800" dirty="0" smtClean="0">
                <a:latin typeface="+mn-ea"/>
              </a:rPr>
              <a:t>拓扑的不同组件（</a:t>
            </a:r>
            <a:r>
              <a:rPr lang="en-US" altLang="zh-CN" sz="1800" dirty="0" smtClean="0">
                <a:latin typeface="+mn-ea"/>
              </a:rPr>
              <a:t>spout</a:t>
            </a:r>
            <a:r>
              <a:rPr lang="zh-CN" altLang="en-US" sz="1800" dirty="0" smtClean="0">
                <a:latin typeface="+mn-ea"/>
              </a:rPr>
              <a:t>、</a:t>
            </a:r>
            <a:r>
              <a:rPr lang="en-US" altLang="zh-CN" sz="1800" dirty="0" smtClean="0">
                <a:latin typeface="+mn-ea"/>
              </a:rPr>
              <a:t>bolt</a:t>
            </a:r>
            <a:r>
              <a:rPr lang="zh-CN" altLang="en-US" sz="1800" dirty="0" smtClean="0">
                <a:latin typeface="+mn-ea"/>
              </a:rPr>
              <a:t>）之间传输元组（</a:t>
            </a:r>
            <a:r>
              <a:rPr lang="en-US" altLang="zh-CN" sz="1800" dirty="0" smtClean="0">
                <a:latin typeface="+mn-ea"/>
              </a:rPr>
              <a:t>tuple</a:t>
            </a:r>
            <a:r>
              <a:rPr lang="zh-CN" altLang="en-US" sz="1800" dirty="0" smtClean="0">
                <a:latin typeface="+mn-ea"/>
              </a:rPr>
              <a:t>）；</a:t>
            </a:r>
            <a:endParaRPr lang="en-US" altLang="zh-CN" sz="1800" dirty="0" smtClean="0">
              <a:latin typeface="+mn-ea"/>
            </a:endParaRPr>
          </a:p>
          <a:p>
            <a:pPr>
              <a:buFont typeface="Arial" panose="020B0604020202020204" pitchFamily="34" charset="0"/>
              <a:buChar char="•"/>
            </a:pPr>
            <a:r>
              <a:rPr lang="zh-CN" altLang="en-US" sz="1800" dirty="0" smtClean="0">
                <a:latin typeface="+mn-ea"/>
              </a:rPr>
              <a:t>通过示例程序演示将</a:t>
            </a:r>
            <a:r>
              <a:rPr lang="en-US" altLang="zh-CN" sz="1800" dirty="0" smtClean="0">
                <a:latin typeface="+mn-ea"/>
              </a:rPr>
              <a:t>Topology</a:t>
            </a:r>
            <a:r>
              <a:rPr lang="zh-CN" altLang="en-US" sz="1800" dirty="0" smtClean="0">
                <a:latin typeface="+mn-ea"/>
              </a:rPr>
              <a:t>部署到运行的</a:t>
            </a:r>
            <a:r>
              <a:rPr lang="en-US" altLang="zh-CN" sz="1800" dirty="0" smtClean="0">
                <a:latin typeface="+mn-ea"/>
              </a:rPr>
              <a:t>Storm</a:t>
            </a:r>
            <a:r>
              <a:rPr lang="zh-CN" altLang="en-US" sz="1800" dirty="0" smtClean="0">
                <a:latin typeface="+mn-ea"/>
              </a:rPr>
              <a:t>集群中；</a:t>
            </a:r>
            <a:endParaRPr lang="en-US" altLang="zh-CN" sz="1800" dirty="0" smtClean="0">
              <a:latin typeface="+mn-ea"/>
            </a:endParaRP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spTree>
    <p:extLst>
      <p:ext uri="{BB962C8B-B14F-4D97-AF65-F5344CB8AC3E}">
        <p14:creationId xmlns:p14="http://schemas.microsoft.com/office/powerpoint/2010/main" val="310402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400451"/>
            <a:ext cx="7772400" cy="838200"/>
          </a:xfrm>
        </p:spPr>
        <p:txBody>
          <a:bodyPr/>
          <a:lstStyle/>
          <a:p>
            <a:r>
              <a:rPr lang="en-US" altLang="zh-CN" sz="3200" dirty="0" smtClean="0">
                <a:solidFill>
                  <a:schemeClr val="accent6"/>
                </a:solidFill>
              </a:rPr>
              <a:t>Storm Topology</a:t>
            </a:r>
            <a:endParaRPr lang="zh-CN" altLang="en-US" sz="3200" dirty="0">
              <a:solidFill>
                <a:schemeClr val="accent6"/>
              </a:solidFill>
            </a:endParaRPr>
          </a:p>
        </p:txBody>
      </p:sp>
      <p:sp>
        <p:nvSpPr>
          <p:cNvPr id="22" name="内容占位符 2"/>
          <p:cNvSpPr>
            <a:spLocks noGrp="1"/>
          </p:cNvSpPr>
          <p:nvPr>
            <p:ph idx="1"/>
          </p:nvPr>
        </p:nvSpPr>
        <p:spPr>
          <a:xfrm>
            <a:off x="685800" y="1373483"/>
            <a:ext cx="7694580" cy="2673927"/>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回顾</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800" dirty="0" smtClean="0"/>
              <a:t>拓扑（</a:t>
            </a:r>
            <a:r>
              <a:rPr lang="en-US" altLang="zh-CN" sz="1800" dirty="0" smtClean="0">
                <a:solidFill>
                  <a:schemeClr val="accent6"/>
                </a:solidFill>
              </a:rPr>
              <a:t>Topology</a:t>
            </a:r>
            <a:r>
              <a:rPr lang="zh-CN" altLang="en-US" sz="1800" dirty="0" smtClean="0"/>
              <a:t>）是</a:t>
            </a:r>
            <a:r>
              <a:rPr lang="en-US" altLang="zh-CN" sz="1800" dirty="0"/>
              <a:t>Storm</a:t>
            </a:r>
            <a:r>
              <a:rPr lang="zh-CN" altLang="en-US" sz="1800" dirty="0"/>
              <a:t>中运行的一个实时应用程序（逻辑</a:t>
            </a:r>
            <a:r>
              <a:rPr lang="zh-CN" altLang="en-US" sz="1800" dirty="0" smtClean="0"/>
              <a:t>单元，类似</a:t>
            </a:r>
            <a:r>
              <a:rPr lang="en-US" altLang="zh-CN" sz="1800" dirty="0" smtClean="0"/>
              <a:t>Job</a:t>
            </a:r>
            <a:r>
              <a:rPr lang="zh-CN" altLang="en-US" sz="1800" dirty="0" smtClean="0"/>
              <a:t>）</a:t>
            </a:r>
            <a:r>
              <a:rPr lang="en-US" altLang="zh-CN" sz="1800" dirty="0" smtClean="0"/>
              <a:t>,</a:t>
            </a:r>
            <a:r>
              <a:rPr lang="zh-CN" altLang="en-US" sz="1800" dirty="0"/>
              <a:t>由一系列</a:t>
            </a:r>
            <a:r>
              <a:rPr lang="en-US" altLang="zh-CN" sz="1800" dirty="0"/>
              <a:t>Spout</a:t>
            </a:r>
            <a:r>
              <a:rPr lang="zh-CN" altLang="en-US" sz="1800" dirty="0"/>
              <a:t>和</a:t>
            </a:r>
            <a:r>
              <a:rPr lang="en-US" altLang="zh-CN" sz="1800" dirty="0"/>
              <a:t>Bolt</a:t>
            </a:r>
            <a:r>
              <a:rPr lang="zh-CN" altLang="en-US" sz="1800" dirty="0"/>
              <a:t>构成的</a:t>
            </a:r>
            <a:r>
              <a:rPr lang="en-US" altLang="zh-CN" sz="1800" dirty="0"/>
              <a:t>DAG</a:t>
            </a:r>
            <a:r>
              <a:rPr lang="zh-CN" altLang="en-US" sz="1800" dirty="0"/>
              <a:t>，通过</a:t>
            </a:r>
            <a:r>
              <a:rPr lang="en-US" altLang="zh-CN" sz="1800" dirty="0"/>
              <a:t>Stream Grouping </a:t>
            </a:r>
            <a:r>
              <a:rPr lang="zh-CN" altLang="en-US" sz="1800" dirty="0"/>
              <a:t>实现</a:t>
            </a:r>
            <a:r>
              <a:rPr lang="en-US" altLang="zh-CN" sz="1800" dirty="0"/>
              <a:t>Spout</a:t>
            </a:r>
            <a:r>
              <a:rPr lang="zh-CN" altLang="en-US" sz="1800" dirty="0"/>
              <a:t>和</a:t>
            </a:r>
            <a:r>
              <a:rPr lang="en-US" altLang="zh-CN" sz="1800" dirty="0"/>
              <a:t>Bolt </a:t>
            </a:r>
            <a:r>
              <a:rPr lang="zh-CN" altLang="en-US" sz="1800" dirty="0"/>
              <a:t>之间的</a:t>
            </a:r>
            <a:r>
              <a:rPr lang="zh-CN" altLang="en-US" sz="1800" dirty="0" smtClean="0"/>
              <a:t>关联</a:t>
            </a:r>
            <a:r>
              <a:rPr lang="zh-CN" altLang="en-US" sz="1800" dirty="0"/>
              <a:t>。</a:t>
            </a:r>
            <a:endParaRPr lang="en-US" altLang="zh-CN" sz="1800" dirty="0" smtClean="0"/>
          </a:p>
          <a:p>
            <a:pPr>
              <a:buFont typeface="Arial" panose="020B0604020202020204" pitchFamily="34" charset="0"/>
              <a:buChar char="•"/>
            </a:pPr>
            <a:r>
              <a:rPr lang="zh-CN" altLang="en-US" sz="1800" dirty="0" smtClean="0"/>
              <a:t>数据流（</a:t>
            </a:r>
            <a:r>
              <a:rPr lang="en-US" altLang="zh-CN" sz="1800" dirty="0" smtClean="0">
                <a:solidFill>
                  <a:schemeClr val="accent6"/>
                </a:solidFill>
              </a:rPr>
              <a:t>Steam</a:t>
            </a:r>
            <a:r>
              <a:rPr lang="zh-CN" altLang="en-US" sz="1800" dirty="0" smtClean="0"/>
              <a:t>）是</a:t>
            </a:r>
            <a:r>
              <a:rPr lang="en-US" altLang="zh-CN" sz="1800" dirty="0" smtClean="0"/>
              <a:t>Storm</a:t>
            </a:r>
            <a:r>
              <a:rPr lang="zh-CN" altLang="en-US" sz="1800" dirty="0" smtClean="0"/>
              <a:t>中的抽象概念，指无边界的元组序列（</a:t>
            </a:r>
            <a:r>
              <a:rPr lang="en-US" altLang="zh-CN" sz="1800" dirty="0" smtClean="0"/>
              <a:t>tuple</a:t>
            </a:r>
            <a:r>
              <a:rPr lang="zh-CN" altLang="en-US" sz="1800" dirty="0" smtClean="0"/>
              <a:t>序列）；使用</a:t>
            </a:r>
            <a:r>
              <a:rPr lang="en-US" altLang="zh-CN" sz="1800" dirty="0" smtClean="0"/>
              <a:t>OutputFieldsDeclarer</a:t>
            </a:r>
            <a:r>
              <a:rPr lang="zh-CN" altLang="en-US" sz="1800" dirty="0" smtClean="0"/>
              <a:t>声明流中元组字段及其模式</a:t>
            </a:r>
            <a:endParaRPr lang="en-US" altLang="zh-CN" sz="1800" dirty="0" smtClean="0"/>
          </a:p>
          <a:p>
            <a:pPr>
              <a:buFont typeface="Arial" panose="020B0604020202020204" pitchFamily="34" charset="0"/>
              <a:buChar char="•"/>
            </a:pPr>
            <a:r>
              <a:rPr lang="en-US" altLang="zh-CN" sz="1800" dirty="0" smtClean="0">
                <a:latin typeface="+mn-ea"/>
              </a:rPr>
              <a:t>Storm</a:t>
            </a:r>
            <a:r>
              <a:rPr lang="zh-CN" altLang="en-US" sz="1800" dirty="0" smtClean="0">
                <a:latin typeface="+mn-ea"/>
              </a:rPr>
              <a:t>提供</a:t>
            </a:r>
            <a:r>
              <a:rPr lang="en-US" altLang="zh-CN" sz="1800" dirty="0" smtClean="0">
                <a:latin typeface="+mn-ea"/>
              </a:rPr>
              <a:t>2</a:t>
            </a:r>
            <a:r>
              <a:rPr lang="zh-CN" altLang="en-US" sz="1800" dirty="0" smtClean="0">
                <a:latin typeface="+mn-ea"/>
              </a:rPr>
              <a:t>种原语执行流转换，分别是</a:t>
            </a:r>
            <a:r>
              <a:rPr lang="en-US" altLang="zh-CN" sz="1800" dirty="0" smtClean="0">
                <a:latin typeface="+mn-ea"/>
              </a:rPr>
              <a:t>Spout</a:t>
            </a:r>
            <a:r>
              <a:rPr lang="zh-CN" altLang="en-US" sz="1800" dirty="0" smtClean="0">
                <a:latin typeface="+mn-ea"/>
              </a:rPr>
              <a:t>和</a:t>
            </a:r>
            <a:r>
              <a:rPr lang="en-US" altLang="zh-CN" sz="1800" dirty="0" smtClean="0">
                <a:latin typeface="+mn-ea"/>
              </a:rPr>
              <a:t>Bolt</a:t>
            </a: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pPr lvl="3"/>
            <a:endParaRPr lang="en-US" altLang="zh-CN" sz="8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658" y="3924740"/>
            <a:ext cx="3235342" cy="2520557"/>
          </a:xfrm>
          <a:prstGeom prst="rect">
            <a:avLst/>
          </a:prstGeom>
        </p:spPr>
      </p:pic>
      <p:sp>
        <p:nvSpPr>
          <p:cNvPr id="45" name="文本框 44"/>
          <p:cNvSpPr txBox="1"/>
          <p:nvPr/>
        </p:nvSpPr>
        <p:spPr>
          <a:xfrm>
            <a:off x="870470" y="4036675"/>
            <a:ext cx="5038188" cy="2185214"/>
          </a:xfrm>
          <a:prstGeom prst="rect">
            <a:avLst/>
          </a:prstGeom>
          <a:noFill/>
        </p:spPr>
        <p:txBody>
          <a:bodyPr wrap="square" rtlCol="0">
            <a:spAutoFit/>
          </a:bodyPr>
          <a:lstStyle/>
          <a:p>
            <a:r>
              <a:rPr lang="en-US" altLang="zh-CN" sz="1400" dirty="0" smtClean="0"/>
              <a:t>(1)Spout </a:t>
            </a:r>
            <a:r>
              <a:rPr lang="zh-CN" altLang="en-US" sz="1400" dirty="0" smtClean="0"/>
              <a:t>是流的源头组件，通常从外部数据源（</a:t>
            </a:r>
            <a:r>
              <a:rPr lang="en-US" altLang="zh-CN" sz="1400" dirty="0" smtClean="0"/>
              <a:t>Kafka</a:t>
            </a:r>
            <a:r>
              <a:rPr lang="zh-CN" altLang="en-US" sz="1400" dirty="0" smtClean="0"/>
              <a:t>、</a:t>
            </a:r>
            <a:r>
              <a:rPr lang="en-US" altLang="zh-CN" sz="1400" dirty="0" smtClean="0"/>
              <a:t>Flume</a:t>
            </a:r>
            <a:r>
              <a:rPr lang="zh-CN" altLang="en-US" sz="1400" dirty="0" smtClean="0"/>
              <a:t>、</a:t>
            </a:r>
            <a:r>
              <a:rPr lang="en-US" altLang="zh-CN" sz="1400" dirty="0" smtClean="0"/>
              <a:t>Kestrel</a:t>
            </a:r>
            <a:r>
              <a:rPr lang="zh-CN" altLang="en-US" sz="1400" dirty="0" smtClean="0"/>
              <a:t>）读取元组，其接口中有</a:t>
            </a:r>
            <a:r>
              <a:rPr lang="en-US" altLang="zh-CN" sz="1400" dirty="0" smtClean="0"/>
              <a:t>nextTuple()</a:t>
            </a:r>
            <a:r>
              <a:rPr lang="zh-CN" altLang="en-US" sz="1400" dirty="0" smtClean="0"/>
              <a:t>函数发出新</a:t>
            </a:r>
            <a:r>
              <a:rPr lang="en-US" altLang="zh-CN" sz="1400" dirty="0" smtClean="0"/>
              <a:t>Tuple</a:t>
            </a:r>
            <a:r>
              <a:rPr lang="zh-CN" altLang="en-US" sz="1400" dirty="0" smtClean="0"/>
              <a:t>到拓扑。使用</a:t>
            </a:r>
            <a:r>
              <a:rPr lang="en-US" altLang="zh-CN" sz="1400" dirty="0" smtClean="0"/>
              <a:t>OutputFieldsDeclarer</a:t>
            </a:r>
            <a:r>
              <a:rPr lang="zh-CN" altLang="en-US" sz="1400" dirty="0" smtClean="0"/>
              <a:t>类中的</a:t>
            </a:r>
            <a:r>
              <a:rPr lang="en-US" altLang="zh-CN" sz="1400" dirty="0" smtClean="0"/>
              <a:t>declareStream</a:t>
            </a:r>
            <a:r>
              <a:rPr lang="zh-CN" altLang="en-US" sz="1400" dirty="0" smtClean="0"/>
              <a:t>方法声明多个流，使用</a:t>
            </a:r>
            <a:r>
              <a:rPr lang="en-US" altLang="zh-CN" sz="1400" dirty="0" smtClean="0"/>
              <a:t>SpoutOutputCollector</a:t>
            </a:r>
            <a:r>
              <a:rPr lang="zh-CN" altLang="en-US" sz="1400" dirty="0" smtClean="0"/>
              <a:t>类的</a:t>
            </a:r>
            <a:r>
              <a:rPr lang="en-US" altLang="zh-CN" sz="1400" dirty="0" smtClean="0"/>
              <a:t>emit</a:t>
            </a:r>
            <a:r>
              <a:rPr lang="zh-CN" altLang="en-US" sz="1400" dirty="0" smtClean="0"/>
              <a:t>方法执行流的提交。</a:t>
            </a:r>
            <a:endParaRPr lang="en-US" altLang="zh-CN" sz="1400" dirty="0" smtClean="0"/>
          </a:p>
          <a:p>
            <a:endParaRPr lang="en-US" altLang="zh-CN" sz="700" dirty="0" smtClean="0"/>
          </a:p>
          <a:p>
            <a:r>
              <a:rPr lang="en-US" altLang="zh-CN" sz="1400" dirty="0" smtClean="0"/>
              <a:t>(2)Bolt</a:t>
            </a:r>
            <a:r>
              <a:rPr lang="zh-CN" altLang="en-US" sz="1400" dirty="0" smtClean="0"/>
              <a:t>是流的处理组件，</a:t>
            </a:r>
            <a:r>
              <a:rPr lang="zh-CN" altLang="en-US" sz="1400" dirty="0" smtClean="0">
                <a:cs typeface="宋体" charset="0"/>
              </a:rPr>
              <a:t>其接口中有</a:t>
            </a:r>
            <a:r>
              <a:rPr lang="en-US" altLang="zh-CN" sz="1400" dirty="0" smtClean="0">
                <a:cs typeface="宋体" charset="0"/>
              </a:rPr>
              <a:t>execute(Tuple input)</a:t>
            </a:r>
            <a:r>
              <a:rPr lang="zh-CN" altLang="en-US" sz="1400" dirty="0" smtClean="0">
                <a:cs typeface="宋体" charset="0"/>
              </a:rPr>
              <a:t>方法，对接收的元组执行处理，</a:t>
            </a:r>
            <a:r>
              <a:rPr lang="zh-CN" altLang="en-US" sz="1400" dirty="0" smtClean="0"/>
              <a:t>使用</a:t>
            </a:r>
            <a:r>
              <a:rPr lang="en-US" altLang="zh-CN" sz="1400" dirty="0" smtClean="0"/>
              <a:t>OutputFieldsDeclarer</a:t>
            </a:r>
            <a:r>
              <a:rPr lang="zh-CN" altLang="en-US" sz="1400" dirty="0" smtClean="0"/>
              <a:t>类中的</a:t>
            </a:r>
            <a:r>
              <a:rPr lang="en-US" altLang="zh-CN" sz="1400" dirty="0" smtClean="0"/>
              <a:t>declareStream</a:t>
            </a:r>
            <a:r>
              <a:rPr lang="zh-CN" altLang="en-US" sz="1400" dirty="0" smtClean="0"/>
              <a:t>方法声明多个流，使用</a:t>
            </a:r>
            <a:r>
              <a:rPr lang="en-US" altLang="zh-CN" sz="1400" dirty="0" smtClean="0"/>
              <a:t>OutputCollector</a:t>
            </a:r>
            <a:r>
              <a:rPr lang="zh-CN" altLang="en-US" sz="1400" dirty="0" smtClean="0"/>
              <a:t>类的</a:t>
            </a:r>
            <a:r>
              <a:rPr lang="en-US" altLang="zh-CN" sz="1400" dirty="0" smtClean="0"/>
              <a:t>emit</a:t>
            </a:r>
            <a:r>
              <a:rPr lang="zh-CN" altLang="en-US" sz="1400" dirty="0" smtClean="0"/>
              <a:t>方法指定发射的流。</a:t>
            </a:r>
            <a:endParaRPr lang="en-US" altLang="zh-CN" sz="1400" dirty="0" smtClean="0"/>
          </a:p>
          <a:p>
            <a:endParaRPr lang="zh-CN" altLang="en-US" sz="1600" dirty="0"/>
          </a:p>
        </p:txBody>
      </p:sp>
      <p:pic>
        <p:nvPicPr>
          <p:cNvPr id="2050" name="Picture 2" descr="http://www.aboutyun.com/data/attachment/forum/201404/15/225642avl8cwe7bw9nc8f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892" y="4051389"/>
            <a:ext cx="3414564" cy="1143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boutyun.com/data/attachment/forum/201404/15/225643wq3b3babkpeqh5z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830" y="5678507"/>
            <a:ext cx="4276170" cy="123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78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Effect transition="in" filter="blinds(horizontal)">
                                      <p:cBhvr>
                                        <p:cTn id="9" dur="500"/>
                                        <p:tgtEl>
                                          <p:spTgt spid="2050"/>
                                        </p:tgtEl>
                                      </p:cBhvr>
                                    </p:animEffect>
                                  </p:childTnLst>
                                </p:cTn>
                              </p:par>
                            </p:childTnLst>
                          </p:cTn>
                        </p:par>
                        <p:par>
                          <p:cTn id="10" fill="hold">
                            <p:stCondLst>
                              <p:cond delay="500"/>
                            </p:stCondLst>
                            <p:childTnLst>
                              <p:par>
                                <p:cTn id="11" presetID="3" presetClass="entr" presetSubtype="10" fill="hold" nodeType="after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linds(horizontal)">
                                      <p:cBhvr>
                                        <p:cTn id="1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435" y="449091"/>
            <a:ext cx="7772400" cy="838200"/>
          </a:xfrm>
        </p:spPr>
        <p:txBody>
          <a:bodyPr/>
          <a:lstStyle/>
          <a:p>
            <a:r>
              <a:rPr lang="en-US" altLang="zh-CN" sz="3200" dirty="0" smtClean="0">
                <a:solidFill>
                  <a:schemeClr val="accent6"/>
                </a:solidFill>
              </a:rPr>
              <a:t>Storm </a:t>
            </a:r>
            <a:r>
              <a:rPr lang="zh-CN" altLang="en-US" sz="3200" dirty="0" smtClean="0">
                <a:solidFill>
                  <a:schemeClr val="accent6"/>
                </a:solidFill>
              </a:rPr>
              <a:t>数据模型</a:t>
            </a:r>
            <a:endParaRPr lang="zh-CN" altLang="en-US" sz="3200" dirty="0">
              <a:solidFill>
                <a:schemeClr val="accent6"/>
              </a:solidFill>
            </a:endParaRPr>
          </a:p>
        </p:txBody>
      </p:sp>
      <p:sp>
        <p:nvSpPr>
          <p:cNvPr id="22" name="内容占位符 2"/>
          <p:cNvSpPr>
            <a:spLocks noGrp="1"/>
          </p:cNvSpPr>
          <p:nvPr>
            <p:ph idx="1"/>
          </p:nvPr>
        </p:nvSpPr>
        <p:spPr>
          <a:xfrm>
            <a:off x="685799" y="1588848"/>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元组（</a:t>
            </a:r>
            <a:r>
              <a:rPr lang="en-US" altLang="zh-CN" sz="2400" dirty="0" smtClean="0">
                <a:latin typeface="新宋体" panose="02010609030101010101" pitchFamily="49" charset="-122"/>
                <a:ea typeface="新宋体" panose="02010609030101010101" pitchFamily="49" charset="-122"/>
              </a:rPr>
              <a:t>Tuple</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en-US" altLang="zh-CN" sz="1800" dirty="0" smtClean="0"/>
              <a:t>Storm</a:t>
            </a:r>
            <a:r>
              <a:rPr lang="zh-CN" altLang="en-US" sz="1800" dirty="0" smtClean="0"/>
              <a:t>使用</a:t>
            </a:r>
            <a:r>
              <a:rPr lang="en-US" altLang="zh-CN" sz="1800" dirty="0" smtClean="0"/>
              <a:t>tuple</a:t>
            </a:r>
            <a:r>
              <a:rPr lang="zh-CN" altLang="en-US" sz="1800" dirty="0" smtClean="0"/>
              <a:t>作为数据模型，是流传递的基本单元。</a:t>
            </a:r>
            <a:endParaRPr lang="en-US" altLang="zh-CN" sz="1800" dirty="0" smtClean="0"/>
          </a:p>
          <a:p>
            <a:pPr>
              <a:buFont typeface="Arial" panose="020B0604020202020204" pitchFamily="34" charset="0"/>
              <a:buChar char="•"/>
            </a:pPr>
            <a:r>
              <a:rPr lang="zh-CN" altLang="en-US" sz="1600" dirty="0" smtClean="0"/>
              <a:t>每个元组实际上是一个命名的值列表，</a:t>
            </a:r>
            <a:r>
              <a:rPr lang="zh-CN" altLang="en-US" sz="1600" dirty="0"/>
              <a:t>元组中</a:t>
            </a:r>
            <a:r>
              <a:rPr lang="zh-CN" altLang="en-US" sz="1600" dirty="0" smtClean="0"/>
              <a:t>包含多个字段（</a:t>
            </a:r>
            <a:r>
              <a:rPr lang="en-US" altLang="zh-CN" sz="1600" dirty="0" smtClean="0"/>
              <a:t>Field</a:t>
            </a:r>
            <a:r>
              <a:rPr lang="zh-CN" altLang="en-US" sz="1600" dirty="0" smtClean="0"/>
              <a:t>）</a:t>
            </a:r>
            <a:r>
              <a:rPr lang="en-US" altLang="zh-CN" sz="1600" dirty="0" smtClean="0"/>
              <a:t>,</a:t>
            </a:r>
            <a:r>
              <a:rPr lang="zh-CN" altLang="en-US" sz="1600" dirty="0" smtClean="0"/>
              <a:t>字段可以是任意类型的对象（基本类型、字符串和字节数组等），只要实现类型的序列化接口就可以使用该类型的对象。</a:t>
            </a:r>
            <a:endParaRPr lang="en-US" altLang="zh-CN" sz="1600" dirty="0" smtClean="0"/>
          </a:p>
          <a:p>
            <a:pPr>
              <a:buFont typeface="Arial" panose="020B0604020202020204" pitchFamily="34" charset="0"/>
              <a:buChar char="•"/>
            </a:pPr>
            <a:endParaRPr lang="en-US" altLang="zh-CN" sz="2000" dirty="0" smtClean="0"/>
          </a:p>
          <a:p>
            <a:pPr>
              <a:buFont typeface="Arial" panose="020B0604020202020204" pitchFamily="34" charset="0"/>
              <a:buChar char="•"/>
            </a:pPr>
            <a:r>
              <a:rPr lang="zh-CN" altLang="en-US" sz="1800" dirty="0" smtClean="0"/>
              <a:t>说明</a:t>
            </a:r>
            <a:r>
              <a:rPr lang="en-US" altLang="zh-CN" sz="1800" dirty="0" smtClean="0"/>
              <a:t>:</a:t>
            </a:r>
            <a:r>
              <a:rPr lang="zh-CN" altLang="en-US" sz="1600" dirty="0" smtClean="0"/>
              <a:t>元组本来应该是一个</a:t>
            </a:r>
            <a:r>
              <a:rPr lang="en-US" altLang="zh-CN" sz="1600" dirty="0" smtClean="0"/>
              <a:t>key-value</a:t>
            </a:r>
            <a:r>
              <a:rPr lang="zh-CN" altLang="en-US" sz="1600" dirty="0" smtClean="0"/>
              <a:t>的</a:t>
            </a:r>
            <a:r>
              <a:rPr lang="en-US" altLang="zh-CN" sz="1600" dirty="0" smtClean="0"/>
              <a:t>Map,</a:t>
            </a:r>
            <a:r>
              <a:rPr lang="zh-CN" altLang="en-US" sz="1600" dirty="0" smtClean="0"/>
              <a:t>但是由于各组件间传递的元组的字段名称已经事先定义好，所以只需要把</a:t>
            </a:r>
            <a:r>
              <a:rPr lang="en-US" altLang="zh-CN" sz="1600" dirty="0" smtClean="0"/>
              <a:t>tuple</a:t>
            </a:r>
            <a:r>
              <a:rPr lang="zh-CN" altLang="en-US" sz="1600" dirty="0" smtClean="0"/>
              <a:t>按序填入各个</a:t>
            </a:r>
            <a:r>
              <a:rPr lang="en-US" altLang="zh-CN" sz="1600" dirty="0" smtClean="0"/>
              <a:t>value</a:t>
            </a:r>
            <a:r>
              <a:rPr lang="zh-CN" altLang="en-US" sz="1600" dirty="0" smtClean="0"/>
              <a:t>即可，所以</a:t>
            </a:r>
            <a:r>
              <a:rPr lang="en-US" altLang="zh-CN" sz="1600" dirty="0" smtClean="0"/>
              <a:t>Tuple</a:t>
            </a:r>
            <a:r>
              <a:rPr lang="zh-CN" altLang="en-US" sz="1600" dirty="0" smtClean="0"/>
              <a:t>是一个</a:t>
            </a:r>
            <a:r>
              <a:rPr lang="en-US" altLang="zh-CN" sz="1600" dirty="0" smtClean="0"/>
              <a:t>Value List</a:t>
            </a:r>
            <a:r>
              <a:rPr lang="zh-CN" altLang="en-US" sz="1600" dirty="0" smtClean="0"/>
              <a:t>（值列表）。</a:t>
            </a:r>
            <a:endParaRPr lang="en-US" altLang="zh-CN" sz="1600" dirty="0" smtClean="0"/>
          </a:p>
          <a:p>
            <a:pPr>
              <a:buFont typeface="Arial" panose="020B0604020202020204" pitchFamily="34" charset="0"/>
              <a:buChar char="•"/>
            </a:pPr>
            <a:endParaRPr lang="en-US" altLang="zh-CN" sz="2000" dirty="0" smtClean="0"/>
          </a:p>
          <a:p>
            <a:pPr>
              <a:buFont typeface="Arial" panose="020B0604020202020204" pitchFamily="34" charset="0"/>
              <a:buChar char="•"/>
            </a:pPr>
            <a:endParaRPr lang="en-US" altLang="zh-CN" sz="2000" dirty="0" smtClean="0"/>
          </a:p>
          <a:p>
            <a:pPr marL="0" indent="0">
              <a:spcBef>
                <a:spcPts val="1200"/>
              </a:spcBef>
              <a:buNone/>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1029" name="Picture 5" descr="http://www.aboutyun.com/data/attachment/forum/201404/15/225643g33v6puphpps3r0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407368"/>
            <a:ext cx="4695825"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www.aboutyun.com/data/attachment/forum/201404/15/225644rwcrghywysc7rm4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174" y="4942656"/>
            <a:ext cx="5813762" cy="8965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561063" y="5839171"/>
            <a:ext cx="6104556" cy="338554"/>
          </a:xfrm>
          <a:prstGeom prst="rect">
            <a:avLst/>
          </a:prstGeom>
          <a:noFill/>
        </p:spPr>
        <p:txBody>
          <a:bodyPr wrap="none" rtlCol="0">
            <a:spAutoFit/>
          </a:bodyPr>
          <a:lstStyle/>
          <a:p>
            <a:r>
              <a:rPr lang="zh-CN" altLang="en-US" sz="1600" dirty="0" smtClean="0"/>
              <a:t>注：一个没有边界的、源源不断的、连续的</a:t>
            </a:r>
            <a:r>
              <a:rPr lang="en-US" altLang="zh-CN" sz="1600" dirty="0" smtClean="0"/>
              <a:t>Tuple</a:t>
            </a:r>
            <a:r>
              <a:rPr lang="zh-CN" altLang="en-US" sz="1600" dirty="0" smtClean="0"/>
              <a:t>序列组成</a:t>
            </a:r>
            <a:r>
              <a:rPr lang="en-US" altLang="zh-CN" sz="1600" dirty="0" smtClean="0"/>
              <a:t>Stream</a:t>
            </a:r>
            <a:endParaRPr lang="zh-CN" altLang="en-US" sz="1600" dirty="0"/>
          </a:p>
        </p:txBody>
      </p:sp>
    </p:spTree>
    <p:extLst>
      <p:ext uri="{BB962C8B-B14F-4D97-AF65-F5344CB8AC3E}">
        <p14:creationId xmlns:p14="http://schemas.microsoft.com/office/powerpoint/2010/main" val="38035570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435" y="449091"/>
            <a:ext cx="7772400" cy="838200"/>
          </a:xfrm>
        </p:spPr>
        <p:txBody>
          <a:bodyPr/>
          <a:lstStyle/>
          <a:p>
            <a:r>
              <a:rPr lang="zh-CN" altLang="en-US" sz="3200" dirty="0" smtClean="0">
                <a:solidFill>
                  <a:schemeClr val="accent6"/>
                </a:solidFill>
              </a:rPr>
              <a:t>源码示例</a:t>
            </a:r>
            <a:endParaRPr lang="zh-CN" altLang="en-US" sz="3200" dirty="0">
              <a:solidFill>
                <a:schemeClr val="accent6"/>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71" y="1287291"/>
            <a:ext cx="5900730" cy="426200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71" y="1397210"/>
            <a:ext cx="2877937" cy="1456561"/>
          </a:xfrm>
          <a:prstGeom prst="rect">
            <a:avLst/>
          </a:prstGeom>
        </p:spPr>
      </p:pic>
      <p:sp>
        <p:nvSpPr>
          <p:cNvPr id="7" name="文本框 6"/>
          <p:cNvSpPr txBox="1"/>
          <p:nvPr/>
        </p:nvSpPr>
        <p:spPr>
          <a:xfrm>
            <a:off x="906266" y="833018"/>
            <a:ext cx="2712602" cy="369332"/>
          </a:xfrm>
          <a:prstGeom prst="rect">
            <a:avLst/>
          </a:prstGeom>
          <a:noFill/>
        </p:spPr>
        <p:txBody>
          <a:bodyPr wrap="none" rtlCol="0">
            <a:spAutoFit/>
          </a:bodyPr>
          <a:lstStyle/>
          <a:p>
            <a:r>
              <a:rPr lang="en-US" altLang="zh-CN" b="1" dirty="0" smtClean="0">
                <a:solidFill>
                  <a:srgbClr val="FF0000"/>
                </a:solidFill>
              </a:rPr>
              <a:t>RandomSentenceSpout</a:t>
            </a:r>
            <a:r>
              <a:rPr lang="zh-CN" altLang="en-US" b="1" dirty="0" smtClean="0">
                <a:solidFill>
                  <a:srgbClr val="FF0000"/>
                </a:solidFill>
              </a:rPr>
              <a:t>类</a:t>
            </a:r>
            <a:endParaRPr lang="zh-CN" altLang="en-US" b="1" dirty="0">
              <a:solidFill>
                <a:srgbClr val="FF0000"/>
              </a:solidFill>
            </a:endParaRPr>
          </a:p>
        </p:txBody>
      </p:sp>
      <p:sp>
        <p:nvSpPr>
          <p:cNvPr id="4" name="矩形 3"/>
          <p:cNvSpPr/>
          <p:nvPr/>
        </p:nvSpPr>
        <p:spPr bwMode="auto">
          <a:xfrm>
            <a:off x="1732795" y="5067468"/>
            <a:ext cx="1059543" cy="203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1631194" y="3608960"/>
            <a:ext cx="1059543" cy="203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 name="文本框 8"/>
          <p:cNvSpPr txBox="1"/>
          <p:nvPr/>
        </p:nvSpPr>
        <p:spPr>
          <a:xfrm>
            <a:off x="2792338" y="4063136"/>
            <a:ext cx="6353021" cy="369332"/>
          </a:xfrm>
          <a:prstGeom prst="rect">
            <a:avLst/>
          </a:prstGeom>
          <a:noFill/>
        </p:spPr>
        <p:txBody>
          <a:bodyPr wrap="none" rtlCol="0">
            <a:spAutoFit/>
          </a:bodyPr>
          <a:lstStyle/>
          <a:p>
            <a:r>
              <a:rPr lang="zh-CN" altLang="en-US" b="1" dirty="0" smtClean="0">
                <a:solidFill>
                  <a:srgbClr val="FF0000"/>
                </a:solidFill>
              </a:rPr>
              <a:t>拓扑中的每个节点必须声明</a:t>
            </a:r>
            <a:r>
              <a:rPr lang="en-US" altLang="zh-CN" b="1" dirty="0" smtClean="0">
                <a:solidFill>
                  <a:srgbClr val="FF0000"/>
                </a:solidFill>
              </a:rPr>
              <a:t>emit(</a:t>
            </a:r>
            <a:r>
              <a:rPr lang="zh-CN" altLang="en-US" b="1" dirty="0" smtClean="0">
                <a:solidFill>
                  <a:srgbClr val="FF0000"/>
                </a:solidFill>
              </a:rPr>
              <a:t>发射</a:t>
            </a:r>
            <a:r>
              <a:rPr lang="en-US" altLang="zh-CN" b="1" dirty="0" smtClean="0">
                <a:solidFill>
                  <a:srgbClr val="FF0000"/>
                </a:solidFill>
              </a:rPr>
              <a:t>)</a:t>
            </a:r>
            <a:r>
              <a:rPr lang="zh-CN" altLang="en-US" b="1" dirty="0" smtClean="0">
                <a:solidFill>
                  <a:srgbClr val="FF0000"/>
                </a:solidFill>
              </a:rPr>
              <a:t>的元组的输出字段！！</a:t>
            </a:r>
            <a:endParaRPr lang="zh-CN" altLang="en-US" b="1" dirty="0">
              <a:solidFill>
                <a:srgbClr val="FF0000"/>
              </a:solidFill>
            </a:endParaRPr>
          </a:p>
        </p:txBody>
      </p:sp>
      <p:sp>
        <p:nvSpPr>
          <p:cNvPr id="5" name="文本框 4"/>
          <p:cNvSpPr txBox="1"/>
          <p:nvPr/>
        </p:nvSpPr>
        <p:spPr>
          <a:xfrm>
            <a:off x="445729" y="5356425"/>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RandomSentenceSpout</a:t>
            </a:r>
            <a:r>
              <a:rPr lang="zh-CN" altLang="en-US" sz="1400" dirty="0" smtClean="0"/>
              <a:t>类定义了一个</a:t>
            </a:r>
            <a:r>
              <a:rPr lang="en-US" altLang="zh-CN" sz="1400" dirty="0" smtClean="0"/>
              <a:t>Spout</a:t>
            </a:r>
            <a:r>
              <a:rPr lang="zh-CN" altLang="en-US" sz="1400" dirty="0" smtClean="0"/>
              <a:t>，继承自</a:t>
            </a:r>
            <a:r>
              <a:rPr lang="en-US" altLang="zh-CN" sz="1400" dirty="0" smtClean="0">
                <a:solidFill>
                  <a:srgbClr val="FF0000"/>
                </a:solidFill>
              </a:rPr>
              <a:t>BaseRichSpout</a:t>
            </a:r>
            <a:r>
              <a:rPr lang="zh-CN" altLang="en-US" sz="1400" dirty="0" smtClean="0"/>
              <a:t>。</a:t>
            </a:r>
            <a:r>
              <a:rPr lang="en-US" altLang="zh-CN" sz="1400" dirty="0" smtClean="0"/>
              <a:t>BaseRichSpout</a:t>
            </a:r>
            <a:r>
              <a:rPr lang="zh-CN" altLang="en-US" sz="1400" dirty="0" smtClean="0"/>
              <a:t>是一个实现了</a:t>
            </a:r>
            <a:r>
              <a:rPr lang="en-US" altLang="zh-CN" sz="1400" dirty="0" smtClean="0"/>
              <a:t>IRichSpout</a:t>
            </a:r>
            <a:r>
              <a:rPr lang="zh-CN" altLang="en-US" sz="1400" dirty="0" smtClean="0"/>
              <a:t>接口的虚类，这个接口是</a:t>
            </a:r>
            <a:r>
              <a:rPr lang="en-US" altLang="zh-CN" sz="1400" dirty="0" smtClean="0"/>
              <a:t>Storm</a:t>
            </a:r>
            <a:r>
              <a:rPr lang="zh-CN" altLang="en-US" sz="1400" dirty="0" smtClean="0"/>
              <a:t>中的主要接口之一。它的</a:t>
            </a:r>
            <a:r>
              <a:rPr lang="en-US" altLang="zh-CN" sz="1400" dirty="0" smtClean="0">
                <a:solidFill>
                  <a:schemeClr val="accent6"/>
                </a:solidFill>
              </a:rPr>
              <a:t>nextTuple</a:t>
            </a:r>
            <a:r>
              <a:rPr lang="zh-CN" altLang="en-US" sz="1400" dirty="0" smtClean="0">
                <a:solidFill>
                  <a:schemeClr val="accent6"/>
                </a:solidFill>
              </a:rPr>
              <a:t>方法随机地从一个句子数组中选出一个句子发送出去</a:t>
            </a:r>
            <a:r>
              <a:rPr lang="zh-CN" altLang="en-US" sz="1400" dirty="0" smtClean="0"/>
              <a:t>，</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Spout</a:t>
            </a:r>
            <a:r>
              <a:rPr lang="zh-CN" altLang="en-US" sz="1400" dirty="0" smtClean="0"/>
              <a:t>输出的元组模式，示例中声明了输出字段为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open</a:t>
            </a:r>
            <a:r>
              <a:rPr lang="zh-CN" altLang="en-US" sz="1400" dirty="0" smtClean="0"/>
              <a:t>方法中将</a:t>
            </a:r>
            <a:r>
              <a:rPr lang="en-US" altLang="zh-CN" sz="1400" dirty="0" smtClean="0">
                <a:solidFill>
                  <a:srgbClr val="FF0000"/>
                </a:solidFill>
              </a:rPr>
              <a:t>SpoutOutputCollector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sentence</a:t>
            </a:r>
            <a:r>
              <a:rPr lang="zh-CN" altLang="en-US" sz="1400" dirty="0" smtClean="0"/>
              <a:t>（句子）。</a:t>
            </a:r>
            <a:endParaRPr lang="zh-CN" altLang="en-US" sz="1400" dirty="0"/>
          </a:p>
        </p:txBody>
      </p:sp>
      <p:cxnSp>
        <p:nvCxnSpPr>
          <p:cNvPr id="11" name="直接连接符 10"/>
          <p:cNvCxnSpPr/>
          <p:nvPr/>
        </p:nvCxnSpPr>
        <p:spPr bwMode="auto">
          <a:xfrm>
            <a:off x="1186845" y="3181405"/>
            <a:ext cx="516921" cy="0"/>
          </a:xfrm>
          <a:prstGeom prst="line">
            <a:avLst/>
          </a:prstGeom>
          <a:ln w="19050">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48977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1500"/>
                            </p:stCondLst>
                            <p:childTnLst>
                              <p:par>
                                <p:cTn id="12" presetID="26" presetClass="emph" presetSubtype="0" fill="hold" grpId="1" nodeType="afterEffect">
                                  <p:stCondLst>
                                    <p:cond delay="0"/>
                                  </p:stCondLst>
                                  <p:childTnLst>
                                    <p:animEffect transition="out" filter="fade">
                                      <p:cBhvr>
                                        <p:cTn id="13" dur="500" tmFilter="0, 0; .2, .5; .8, .5; 1, 0"/>
                                        <p:tgtEl>
                                          <p:spTgt spid="8"/>
                                        </p:tgtEl>
                                      </p:cBhvr>
                                    </p:animEffect>
                                    <p:animScale>
                                      <p:cBhvr>
                                        <p:cTn id="14" dur="250" autoRev="1" fill="hold"/>
                                        <p:tgtEl>
                                          <p:spTgt spid="8"/>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构建拓扑的类（</a:t>
            </a:r>
            <a:r>
              <a:rPr lang="en-US" altLang="zh-CN" sz="2400" dirty="0" smtClean="0">
                <a:solidFill>
                  <a:schemeClr val="accent6"/>
                </a:solidFill>
                <a:latin typeface="新宋体" panose="02010609030101010101" pitchFamily="49" charset="-122"/>
                <a:ea typeface="新宋体" panose="02010609030101010101" pitchFamily="49" charset="-122"/>
              </a:rPr>
              <a:t>TopologyBuilder</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2000" dirty="0" smtClean="0"/>
              <a:t>拓扑的定义是</a:t>
            </a:r>
            <a:r>
              <a:rPr lang="en-US" altLang="zh-CN" sz="2000" dirty="0" smtClean="0"/>
              <a:t>Thrift</a:t>
            </a:r>
            <a:r>
              <a:rPr lang="zh-CN" altLang="en-US" sz="2000" dirty="0" smtClean="0"/>
              <a:t>结构，而</a:t>
            </a:r>
            <a:r>
              <a:rPr lang="en-US" altLang="zh-CN" sz="2000" dirty="0" smtClean="0"/>
              <a:t>Nimbus</a:t>
            </a:r>
            <a:r>
              <a:rPr lang="zh-CN" altLang="en-US" sz="2000" dirty="0" smtClean="0"/>
              <a:t>是一个</a:t>
            </a:r>
            <a:r>
              <a:rPr lang="en-US" altLang="zh-CN" sz="2000" dirty="0" smtClean="0"/>
              <a:t>Thrift</a:t>
            </a:r>
            <a:r>
              <a:rPr lang="zh-CN" altLang="en-US" sz="2000" dirty="0" smtClean="0"/>
              <a:t>服务，所以可以使用任何编程语言来创建并提交</a:t>
            </a:r>
            <a:r>
              <a:rPr lang="en-US" altLang="zh-CN" sz="2000" dirty="0" smtClean="0"/>
              <a:t>Topology</a:t>
            </a:r>
            <a:r>
              <a:rPr lang="zh-CN" altLang="en-US" sz="2000" dirty="0" smtClean="0"/>
              <a:t>。</a:t>
            </a:r>
            <a:endParaRPr lang="en-US" altLang="zh-CN" sz="2000" dirty="0" smtClean="0"/>
          </a:p>
          <a:p>
            <a:pPr>
              <a:buFont typeface="Arial" panose="020B0604020202020204" pitchFamily="34" charset="0"/>
              <a:buChar char="•"/>
            </a:pPr>
            <a:r>
              <a:rPr lang="en-US" altLang="zh-CN" sz="2000" dirty="0" smtClean="0"/>
              <a:t>TopologyBuilder</a:t>
            </a:r>
            <a:r>
              <a:rPr lang="zh-CN" altLang="en-US" sz="2000" dirty="0" smtClean="0"/>
              <a:t>类的公有方法如下图：</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grpSp>
        <p:nvGrpSpPr>
          <p:cNvPr id="5" name="组合 4"/>
          <p:cNvGrpSpPr/>
          <p:nvPr/>
        </p:nvGrpSpPr>
        <p:grpSpPr>
          <a:xfrm>
            <a:off x="1091512" y="3466447"/>
            <a:ext cx="4120678" cy="2390476"/>
            <a:chOff x="2470369" y="3205190"/>
            <a:chExt cx="4120678" cy="2390476"/>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952" y="3205190"/>
              <a:ext cx="4038095" cy="44761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369" y="3652809"/>
              <a:ext cx="4047619" cy="1942857"/>
            </a:xfrm>
            <a:prstGeom prst="rect">
              <a:avLst/>
            </a:prstGeom>
          </p:spPr>
        </p:pic>
      </p:grpSp>
      <p:sp>
        <p:nvSpPr>
          <p:cNvPr id="7" name="文本框 6"/>
          <p:cNvSpPr txBox="1"/>
          <p:nvPr/>
        </p:nvSpPr>
        <p:spPr>
          <a:xfrm>
            <a:off x="189946" y="5856923"/>
            <a:ext cx="8954054" cy="369332"/>
          </a:xfrm>
          <a:prstGeom prst="rect">
            <a:avLst/>
          </a:prstGeom>
          <a:noFill/>
        </p:spPr>
        <p:txBody>
          <a:bodyPr wrap="none" rtlCol="0">
            <a:spAutoFit/>
          </a:bodyPr>
          <a:lstStyle/>
          <a:p>
            <a:r>
              <a:rPr lang="zh-CN" altLang="en-US" sz="1400" b="1" dirty="0" smtClean="0">
                <a:solidFill>
                  <a:srgbClr val="FF0000"/>
                </a:solidFill>
              </a:rPr>
              <a:t>源码路径</a:t>
            </a:r>
            <a:r>
              <a:rPr lang="zh-CN" altLang="en-US" b="1" dirty="0" smtClean="0">
                <a:solidFill>
                  <a:srgbClr val="FF0000"/>
                </a:solidFill>
              </a:rPr>
              <a:t>：</a:t>
            </a:r>
            <a:r>
              <a:rPr lang="en-US" altLang="zh-CN" sz="1700" b="1" dirty="0" smtClean="0">
                <a:solidFill>
                  <a:srgbClr val="FF0000"/>
                </a:solidFill>
              </a:rPr>
              <a:t>apache-storm-0.10.0/storm-core/jvm/backtype/storm/topplogy/TopologyBuilder.java</a:t>
            </a:r>
            <a:endParaRPr lang="zh-CN" altLang="en-US" sz="1700" b="1" dirty="0">
              <a:solidFill>
                <a:srgbClr val="FF0000"/>
              </a:solidFill>
            </a:endParaRPr>
          </a:p>
        </p:txBody>
      </p:sp>
    </p:spTree>
    <p:extLst>
      <p:ext uri="{BB962C8B-B14F-4D97-AF65-F5344CB8AC3E}">
        <p14:creationId xmlns:p14="http://schemas.microsoft.com/office/powerpoint/2010/main" val="262916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a:t>
            </a:r>
            <a:endParaRPr lang="zh-CN" altLang="en-US" sz="3200" dirty="0">
              <a:solidFill>
                <a:schemeClr val="accent6"/>
              </a:solidFill>
            </a:endParaRPr>
          </a:p>
        </p:txBody>
      </p:sp>
      <p:sp>
        <p:nvSpPr>
          <p:cNvPr id="22" name="内容占位符 2"/>
          <p:cNvSpPr>
            <a:spLocks noGrp="1"/>
          </p:cNvSpPr>
          <p:nvPr>
            <p:ph idx="1"/>
          </p:nvPr>
        </p:nvSpPr>
        <p:spPr>
          <a:xfrm>
            <a:off x="685799" y="1355387"/>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过程描述：</a:t>
            </a:r>
            <a:endParaRPr lang="en-US" altLang="zh-CN" sz="2000" dirty="0" smtClean="0"/>
          </a:p>
          <a:p>
            <a:pPr>
              <a:buFont typeface="Arial" panose="020B0604020202020204" pitchFamily="34" charset="0"/>
              <a:buChar char="•"/>
            </a:pPr>
            <a:r>
              <a:rPr lang="en-US" altLang="zh-CN" sz="1800" dirty="0" smtClean="0"/>
              <a:t>(1)  </a:t>
            </a:r>
            <a:r>
              <a:rPr lang="zh-CN" altLang="en-US" sz="1800" dirty="0" smtClean="0"/>
              <a:t>使用</a:t>
            </a:r>
            <a:r>
              <a:rPr lang="en-US" altLang="zh-CN" sz="1800" dirty="0" smtClean="0"/>
              <a:t>new</a:t>
            </a:r>
            <a:r>
              <a:rPr lang="zh-CN" altLang="en-US" sz="1800" dirty="0" smtClean="0"/>
              <a:t>关键字创建一个</a:t>
            </a:r>
            <a:r>
              <a:rPr lang="en-US" altLang="zh-CN" sz="1800" dirty="0" smtClean="0"/>
              <a:t>TopologyBuilder</a:t>
            </a:r>
            <a:r>
              <a:rPr lang="zh-CN" altLang="en-US" sz="1800" dirty="0" smtClean="0"/>
              <a:t>对象；</a:t>
            </a:r>
            <a:endParaRPr lang="en-US" altLang="zh-CN" sz="1800" dirty="0" smtClean="0"/>
          </a:p>
          <a:p>
            <a:pPr>
              <a:buFont typeface="Arial" panose="020B0604020202020204" pitchFamily="34" charset="0"/>
              <a:buChar char="•"/>
            </a:pPr>
            <a:r>
              <a:rPr lang="en-US" altLang="zh-CN" sz="1800" dirty="0" smtClean="0"/>
              <a:t>(2)  </a:t>
            </a:r>
            <a:r>
              <a:rPr lang="zh-CN" altLang="en-US" sz="1800" dirty="0" smtClean="0"/>
              <a:t>调用</a:t>
            </a:r>
            <a:r>
              <a:rPr lang="en-US" altLang="zh-CN" sz="1800" dirty="0"/>
              <a:t>TopologyBuilder</a:t>
            </a:r>
            <a:r>
              <a:rPr lang="zh-CN" altLang="en-US" sz="1800" dirty="0" smtClean="0"/>
              <a:t>对象的</a:t>
            </a:r>
            <a:r>
              <a:rPr lang="en-US" altLang="zh-CN" sz="1800" dirty="0" err="1" smtClean="0"/>
              <a:t>setSpout</a:t>
            </a:r>
            <a:r>
              <a:rPr lang="zh-CN" altLang="en-US" sz="1800" dirty="0" smtClean="0"/>
              <a:t>方法设置</a:t>
            </a:r>
            <a:r>
              <a:rPr lang="en-US" altLang="zh-CN" sz="1800" dirty="0" smtClean="0"/>
              <a:t>Spout</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(3)  </a:t>
            </a:r>
            <a:r>
              <a:rPr lang="zh-CN" altLang="en-US" sz="1800" dirty="0" smtClean="0"/>
              <a:t>调用</a:t>
            </a:r>
            <a:r>
              <a:rPr lang="en-US" altLang="zh-CN" sz="1800" dirty="0"/>
              <a:t>TopologyBuilder</a:t>
            </a:r>
            <a:r>
              <a:rPr lang="zh-CN" altLang="en-US" sz="1800" dirty="0"/>
              <a:t>对象的</a:t>
            </a:r>
            <a:r>
              <a:rPr lang="en-US" altLang="zh-CN" sz="1800" dirty="0" smtClean="0"/>
              <a:t>setBolt</a:t>
            </a:r>
            <a:r>
              <a:rPr lang="zh-CN" altLang="en-US" sz="1800" dirty="0" smtClean="0"/>
              <a:t>方法设置</a:t>
            </a:r>
            <a:r>
              <a:rPr lang="en-US" altLang="zh-CN" sz="1800" dirty="0" smtClean="0"/>
              <a:t>Bolt</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(4)</a:t>
            </a:r>
            <a:r>
              <a:rPr lang="zh-CN" altLang="en-US" sz="1800" dirty="0" smtClean="0"/>
              <a:t>最后调用</a:t>
            </a:r>
            <a:r>
              <a:rPr lang="en-US" altLang="zh-CN" sz="1800" dirty="0" smtClean="0"/>
              <a:t>TopologyBuilder</a:t>
            </a:r>
            <a:r>
              <a:rPr lang="zh-CN" altLang="en-US" sz="1800" dirty="0"/>
              <a:t>对象</a:t>
            </a:r>
            <a:r>
              <a:rPr lang="zh-CN" altLang="en-US" sz="1800" dirty="0" smtClean="0"/>
              <a:t>的</a:t>
            </a:r>
            <a:r>
              <a:rPr lang="en-US" altLang="zh-CN" sz="1800" dirty="0" err="1" smtClean="0"/>
              <a:t>createTopology</a:t>
            </a:r>
            <a:r>
              <a:rPr lang="zh-CN" altLang="en-US" sz="1800" dirty="0" smtClean="0"/>
              <a:t>方法返回</a:t>
            </a:r>
            <a:r>
              <a:rPr lang="en-US" altLang="zh-CN" sz="1800" dirty="0" err="1" smtClean="0"/>
              <a:t>StormTopology</a:t>
            </a:r>
            <a:r>
              <a:rPr lang="zh-CN" altLang="en-US" sz="1800" dirty="0" smtClean="0"/>
              <a:t>对象给</a:t>
            </a:r>
            <a:r>
              <a:rPr lang="en-US" altLang="zh-CN" sz="1800" dirty="0" err="1" smtClean="0"/>
              <a:t>submitTopology</a:t>
            </a:r>
            <a:r>
              <a:rPr lang="zh-CN" altLang="en-US" sz="1800" dirty="0" smtClean="0"/>
              <a:t>方法作为参数输入。</a:t>
            </a:r>
            <a:endParaRPr lang="en-US" altLang="zh-CN" sz="1800" dirty="0"/>
          </a:p>
        </p:txBody>
      </p:sp>
      <p:grpSp>
        <p:nvGrpSpPr>
          <p:cNvPr id="5" name="组合 4"/>
          <p:cNvGrpSpPr/>
          <p:nvPr/>
        </p:nvGrpSpPr>
        <p:grpSpPr>
          <a:xfrm>
            <a:off x="1207139" y="3814790"/>
            <a:ext cx="4120678" cy="2390476"/>
            <a:chOff x="2470369" y="3205190"/>
            <a:chExt cx="4120678" cy="2390476"/>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952" y="3205190"/>
              <a:ext cx="4038095" cy="44761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369" y="3652809"/>
              <a:ext cx="4047619" cy="1942857"/>
            </a:xfrm>
            <a:prstGeom prst="rect">
              <a:avLst/>
            </a:prstGeom>
          </p:spPr>
        </p:pic>
      </p:grpSp>
    </p:spTree>
    <p:extLst>
      <p:ext uri="{BB962C8B-B14F-4D97-AF65-F5344CB8AC3E}">
        <p14:creationId xmlns:p14="http://schemas.microsoft.com/office/powerpoint/2010/main" val="394443479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创建并提交（源码示例）</a:t>
            </a:r>
            <a:endParaRPr lang="zh-CN" altLang="en-US" sz="3200" dirty="0">
              <a:solidFill>
                <a:schemeClr val="accent6"/>
              </a:solidFill>
            </a:endParaRPr>
          </a:p>
        </p:txBody>
      </p:sp>
      <p:grpSp>
        <p:nvGrpSpPr>
          <p:cNvPr id="9" name="组合 8"/>
          <p:cNvGrpSpPr/>
          <p:nvPr/>
        </p:nvGrpSpPr>
        <p:grpSpPr>
          <a:xfrm>
            <a:off x="1217528" y="1355387"/>
            <a:ext cx="6504072" cy="5364727"/>
            <a:chOff x="1405333" y="2924238"/>
            <a:chExt cx="7478553" cy="5742857"/>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33" y="2924238"/>
              <a:ext cx="6333333" cy="100952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600" y="3933762"/>
              <a:ext cx="7114286" cy="4733333"/>
            </a:xfrm>
            <a:prstGeom prst="rect">
              <a:avLst/>
            </a:prstGeom>
          </p:spPr>
        </p:pic>
      </p:grpSp>
      <p:sp>
        <p:nvSpPr>
          <p:cNvPr id="11" name="文本框 10"/>
          <p:cNvSpPr txBox="1"/>
          <p:nvPr/>
        </p:nvSpPr>
        <p:spPr>
          <a:xfrm>
            <a:off x="5563784" y="1328492"/>
            <a:ext cx="2499146" cy="369332"/>
          </a:xfrm>
          <a:prstGeom prst="rect">
            <a:avLst/>
          </a:prstGeom>
          <a:noFill/>
        </p:spPr>
        <p:txBody>
          <a:bodyPr wrap="none" rtlCol="0">
            <a:spAutoFit/>
          </a:bodyPr>
          <a:lstStyle/>
          <a:p>
            <a:r>
              <a:rPr lang="en-US" altLang="zh-CN" b="1" dirty="0" smtClean="0">
                <a:solidFill>
                  <a:srgbClr val="FF0000"/>
                </a:solidFill>
              </a:rPr>
              <a:t>WordCountTopology</a:t>
            </a:r>
            <a:r>
              <a:rPr lang="zh-CN" altLang="en-US" b="1" dirty="0" smtClean="0">
                <a:solidFill>
                  <a:srgbClr val="FF0000"/>
                </a:solidFill>
              </a:rPr>
              <a:t>类</a:t>
            </a:r>
            <a:endParaRPr lang="zh-CN" altLang="en-US" b="1" dirty="0">
              <a:solidFill>
                <a:srgbClr val="FF0000"/>
              </a:solidFill>
            </a:endParaRPr>
          </a:p>
        </p:txBody>
      </p:sp>
      <p:sp>
        <p:nvSpPr>
          <p:cNvPr id="12" name="文本框 11"/>
          <p:cNvSpPr txBox="1"/>
          <p:nvPr/>
        </p:nvSpPr>
        <p:spPr>
          <a:xfrm>
            <a:off x="5471607" y="2515831"/>
            <a:ext cx="2206373" cy="276999"/>
          </a:xfrm>
          <a:prstGeom prst="rect">
            <a:avLst/>
          </a:prstGeom>
          <a:noFill/>
        </p:spPr>
        <p:txBody>
          <a:bodyPr wrap="none" rtlCol="0">
            <a:spAutoFit/>
          </a:bodyPr>
          <a:lstStyle/>
          <a:p>
            <a:r>
              <a:rPr lang="zh-CN" altLang="en-US" sz="1200" b="1" dirty="0" smtClean="0">
                <a:solidFill>
                  <a:schemeClr val="accent6"/>
                </a:solidFill>
              </a:rPr>
              <a:t>创建一个</a:t>
            </a:r>
            <a:r>
              <a:rPr lang="en-US" altLang="zh-CN" sz="1200" b="1" dirty="0" smtClean="0">
                <a:solidFill>
                  <a:schemeClr val="accent6"/>
                </a:solidFill>
              </a:rPr>
              <a:t>TopologyBuilder</a:t>
            </a:r>
            <a:r>
              <a:rPr lang="zh-CN" altLang="en-US" sz="1200" b="1" dirty="0" smtClean="0">
                <a:solidFill>
                  <a:schemeClr val="accent6"/>
                </a:solidFill>
              </a:rPr>
              <a:t>对象</a:t>
            </a:r>
            <a:endParaRPr lang="zh-CN" altLang="en-US" sz="1200" b="1" dirty="0">
              <a:solidFill>
                <a:schemeClr val="accent6"/>
              </a:solidFill>
            </a:endParaRPr>
          </a:p>
        </p:txBody>
      </p:sp>
      <p:sp>
        <p:nvSpPr>
          <p:cNvPr id="13" name="文本框 12"/>
          <p:cNvSpPr txBox="1"/>
          <p:nvPr/>
        </p:nvSpPr>
        <p:spPr>
          <a:xfrm>
            <a:off x="5471607" y="2858199"/>
            <a:ext cx="3309239"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Spout</a:t>
            </a:r>
            <a:r>
              <a:rPr lang="zh-CN" altLang="en-US" sz="1200" b="1" dirty="0" smtClean="0">
                <a:solidFill>
                  <a:schemeClr val="accent6"/>
                </a:solidFill>
              </a:rPr>
              <a:t>（</a:t>
            </a:r>
            <a:r>
              <a:rPr lang="en-US" altLang="zh-CN" sz="1200" b="1" dirty="0" smtClean="0">
                <a:solidFill>
                  <a:schemeClr val="accent6"/>
                </a:solidFill>
              </a:rPr>
              <a:t>id, spout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endParaRPr lang="zh-CN" altLang="en-US" sz="1200" b="1" dirty="0">
              <a:solidFill>
                <a:schemeClr val="accent6"/>
              </a:solidFill>
            </a:endParaRPr>
          </a:p>
        </p:txBody>
      </p:sp>
      <p:sp>
        <p:nvSpPr>
          <p:cNvPr id="14" name="文本框 13"/>
          <p:cNvSpPr txBox="1"/>
          <p:nvPr/>
        </p:nvSpPr>
        <p:spPr>
          <a:xfrm>
            <a:off x="2985349" y="3529643"/>
            <a:ext cx="5795497"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Bolt</a:t>
            </a:r>
            <a:r>
              <a:rPr lang="zh-CN" altLang="en-US" sz="1200" b="1" dirty="0" smtClean="0">
                <a:solidFill>
                  <a:schemeClr val="accent6"/>
                </a:solidFill>
              </a:rPr>
              <a:t>（</a:t>
            </a:r>
            <a:r>
              <a:rPr lang="en-US" altLang="zh-CN" sz="1200" b="1" dirty="0" smtClean="0">
                <a:solidFill>
                  <a:schemeClr val="accent6"/>
                </a:solidFill>
              </a:rPr>
              <a:t>id, bolt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r>
              <a:rPr lang="en-US" altLang="zh-CN" sz="1200" b="1" dirty="0" smtClean="0">
                <a:solidFill>
                  <a:schemeClr val="accent6"/>
                </a:solidFill>
              </a:rPr>
              <a:t>,</a:t>
            </a:r>
            <a:r>
              <a:rPr lang="zh-CN" altLang="en-US" sz="1200" b="1" dirty="0" smtClean="0">
                <a:solidFill>
                  <a:schemeClr val="accent6"/>
                </a:solidFill>
              </a:rPr>
              <a:t>并定义订阅哪个</a:t>
            </a:r>
            <a:r>
              <a:rPr lang="en-US" altLang="zh-CN" sz="1200" b="1" dirty="0" smtClean="0">
                <a:solidFill>
                  <a:schemeClr val="accent6"/>
                </a:solidFill>
              </a:rPr>
              <a:t>spout/bolt</a:t>
            </a:r>
            <a:r>
              <a:rPr lang="zh-CN" altLang="en-US" sz="1200" b="1" dirty="0" smtClean="0">
                <a:solidFill>
                  <a:schemeClr val="accent6"/>
                </a:solidFill>
              </a:rPr>
              <a:t>，及分组策略</a:t>
            </a:r>
            <a:endParaRPr lang="zh-CN" altLang="en-US" sz="1200" b="1" dirty="0">
              <a:solidFill>
                <a:schemeClr val="accent6"/>
              </a:solidFill>
            </a:endParaRPr>
          </a:p>
        </p:txBody>
      </p:sp>
      <p:sp>
        <p:nvSpPr>
          <p:cNvPr id="15" name="文本框 14"/>
          <p:cNvSpPr txBox="1"/>
          <p:nvPr/>
        </p:nvSpPr>
        <p:spPr>
          <a:xfrm>
            <a:off x="4650713" y="4530503"/>
            <a:ext cx="1826141" cy="276999"/>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到集群模式</a:t>
            </a:r>
            <a:endParaRPr lang="zh-CN" altLang="en-US" sz="1200" b="1" dirty="0">
              <a:solidFill>
                <a:schemeClr val="accent6"/>
              </a:solidFill>
            </a:endParaRPr>
          </a:p>
        </p:txBody>
      </p:sp>
      <p:sp>
        <p:nvSpPr>
          <p:cNvPr id="16" name="文本框 15"/>
          <p:cNvSpPr txBox="1"/>
          <p:nvPr/>
        </p:nvSpPr>
        <p:spPr>
          <a:xfrm>
            <a:off x="3383529" y="5870219"/>
            <a:ext cx="5529078" cy="461665"/>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到本地模式，</a:t>
            </a:r>
            <a:r>
              <a:rPr lang="en-US" altLang="zh-CN" sz="1200" b="1" dirty="0" smtClean="0">
                <a:solidFill>
                  <a:schemeClr val="accent6"/>
                </a:solidFill>
              </a:rPr>
              <a:t>storm</a:t>
            </a:r>
            <a:r>
              <a:rPr lang="zh-CN" altLang="en-US" sz="1200" b="1" dirty="0" smtClean="0">
                <a:solidFill>
                  <a:schemeClr val="accent6"/>
                </a:solidFill>
              </a:rPr>
              <a:t>提供了一个</a:t>
            </a:r>
            <a:r>
              <a:rPr lang="en-US" altLang="zh-CN" sz="1200" b="1" dirty="0" smtClean="0">
                <a:solidFill>
                  <a:schemeClr val="accent6"/>
                </a:solidFill>
              </a:rPr>
              <a:t>LocalCluster</a:t>
            </a:r>
            <a:r>
              <a:rPr lang="zh-CN" altLang="en-US" sz="1200" b="1" dirty="0" smtClean="0">
                <a:solidFill>
                  <a:schemeClr val="accent6"/>
                </a:solidFill>
              </a:rPr>
              <a:t>对象来模拟集群环境，</a:t>
            </a:r>
            <a:endParaRPr lang="en-US" altLang="zh-CN" sz="1200" b="1" dirty="0" smtClean="0">
              <a:solidFill>
                <a:schemeClr val="accent6"/>
              </a:solidFill>
            </a:endParaRPr>
          </a:p>
          <a:p>
            <a:r>
              <a:rPr lang="zh-CN" altLang="en-US" sz="1200" b="1" dirty="0" smtClean="0">
                <a:solidFill>
                  <a:schemeClr val="accent6"/>
                </a:solidFill>
              </a:rPr>
              <a:t>采用线程模拟进程的方式实现</a:t>
            </a:r>
            <a:endParaRPr lang="zh-CN" altLang="en-US" sz="1200" b="1" dirty="0">
              <a:solidFill>
                <a:schemeClr val="accent6"/>
              </a:solidFill>
            </a:endParaRPr>
          </a:p>
        </p:txBody>
      </p:sp>
    </p:spTree>
    <p:extLst>
      <p:ext uri="{BB962C8B-B14F-4D97-AF65-F5344CB8AC3E}">
        <p14:creationId xmlns:p14="http://schemas.microsoft.com/office/powerpoint/2010/main" val="125845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bwMode="auto">
          <a:xfrm>
            <a:off x="581025" y="1028700"/>
            <a:ext cx="5461000" cy="1297570"/>
          </a:xfrm>
          <a:prstGeom prst="wedgeRectCallout">
            <a:avLst>
              <a:gd name="adj1" fmla="val -49351"/>
              <a:gd name="adj2" fmla="val 284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设置并行度：</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1</a:t>
            </a:r>
            <a:r>
              <a:rPr lang="zh-CN" altLang="en-US" dirty="0" smtClean="0">
                <a:solidFill>
                  <a:schemeClr val="tx1"/>
                </a:solidFill>
                <a:latin typeface="Times New Roman" pitchFamily="18" charset="0"/>
                <a:ea typeface="宋体" charset="-122"/>
              </a:rPr>
              <a:t>）配置工作进程数（</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数）；</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2</a:t>
            </a:r>
            <a:r>
              <a:rPr lang="zh-CN" altLang="en-US" dirty="0" smtClean="0">
                <a:solidFill>
                  <a:schemeClr val="tx1"/>
                </a:solidFill>
                <a:latin typeface="Times New Roman" pitchFamily="18" charset="0"/>
                <a:ea typeface="宋体" charset="-122"/>
              </a:rPr>
              <a:t>）配置线程数（</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数）；</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3</a:t>
            </a:r>
            <a:r>
              <a:rPr lang="zh-CN" altLang="en-US" dirty="0" smtClean="0">
                <a:solidFill>
                  <a:schemeClr val="tx1"/>
                </a:solidFill>
                <a:latin typeface="Times New Roman" pitchFamily="18" charset="0"/>
                <a:ea typeface="宋体" charset="-122"/>
              </a:rPr>
              <a:t>）配置</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中的</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数目；</a:t>
            </a:r>
            <a:endParaRPr lang="en-US" altLang="zh-CN" dirty="0" smtClean="0">
              <a:solidFill>
                <a:schemeClr val="tx1"/>
              </a:solidFill>
              <a:latin typeface="Times New Roman" pitchFamily="18" charset="0"/>
              <a:ea typeface="宋体" charset="-122"/>
            </a:endParaRPr>
          </a:p>
        </p:txBody>
      </p:sp>
      <p:sp>
        <p:nvSpPr>
          <p:cNvPr id="2" name="标题 1"/>
          <p:cNvSpPr>
            <a:spLocks noGrp="1"/>
          </p:cNvSpPr>
          <p:nvPr>
            <p:ph type="title"/>
          </p:nvPr>
        </p:nvSpPr>
        <p:spPr>
          <a:xfrm>
            <a:off x="685800" y="190500"/>
            <a:ext cx="7772400" cy="838200"/>
          </a:xfrm>
        </p:spPr>
        <p:txBody>
          <a:bodyPr/>
          <a:lstStyle/>
          <a:p>
            <a:r>
              <a:rPr lang="en-US" altLang="zh-CN" sz="3200" dirty="0" smtClean="0"/>
              <a:t>Topology</a:t>
            </a:r>
            <a:r>
              <a:rPr lang="zh-CN" altLang="en-US" sz="3200" dirty="0" smtClean="0"/>
              <a:t>的并行度</a:t>
            </a:r>
            <a:endParaRPr lang="zh-CN" altLang="en-US" sz="3200" dirty="0"/>
          </a:p>
        </p:txBody>
      </p:sp>
      <p:pic>
        <p:nvPicPr>
          <p:cNvPr id="222" name="图片 2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38" y="2377159"/>
            <a:ext cx="3789754" cy="3922327"/>
          </a:xfrm>
          <a:prstGeom prst="rect">
            <a:avLst/>
          </a:prstGeom>
        </p:spPr>
      </p:pic>
      <p:pic>
        <p:nvPicPr>
          <p:cNvPr id="266" name="图片 2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887" y="2480377"/>
            <a:ext cx="2277532" cy="1649358"/>
          </a:xfrm>
          <a:prstGeom prst="rect">
            <a:avLst/>
          </a:prstGeom>
        </p:spPr>
      </p:pic>
      <p:pic>
        <p:nvPicPr>
          <p:cNvPr id="268" name="图片 2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744" y="2499298"/>
            <a:ext cx="2220686" cy="1608192"/>
          </a:xfrm>
          <a:prstGeom prst="rect">
            <a:avLst/>
          </a:prstGeom>
        </p:spPr>
      </p:pic>
      <p:pic>
        <p:nvPicPr>
          <p:cNvPr id="269" name="图片 2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7887" y="4223657"/>
            <a:ext cx="2158663" cy="1563275"/>
          </a:xfrm>
          <a:prstGeom prst="rect">
            <a:avLst/>
          </a:prstGeom>
        </p:spPr>
      </p:pic>
      <p:sp>
        <p:nvSpPr>
          <p:cNvPr id="228" name="文本框 227"/>
          <p:cNvSpPr txBox="1"/>
          <p:nvPr/>
        </p:nvSpPr>
        <p:spPr>
          <a:xfrm>
            <a:off x="4517673" y="4630058"/>
            <a:ext cx="4573543" cy="14851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注：</a:t>
            </a:r>
            <a:r>
              <a:rPr lang="en-US" altLang="zh-CN" dirty="0" smtClean="0"/>
              <a:t>Spout</a:t>
            </a:r>
            <a:r>
              <a:rPr lang="zh-CN" altLang="en-US" dirty="0"/>
              <a:t>或者</a:t>
            </a:r>
            <a:r>
              <a:rPr lang="en-US" altLang="zh-CN" dirty="0"/>
              <a:t>Bolt</a:t>
            </a:r>
            <a:r>
              <a:rPr lang="zh-CN" altLang="en-US" dirty="0"/>
              <a:t>的</a:t>
            </a:r>
            <a:r>
              <a:rPr lang="en-US" altLang="zh-CN" dirty="0"/>
              <a:t>Task</a:t>
            </a:r>
            <a:r>
              <a:rPr lang="zh-CN" altLang="en-US" dirty="0"/>
              <a:t>个数一旦指定之后就不能改变了，而</a:t>
            </a:r>
            <a:r>
              <a:rPr lang="en-US" altLang="zh-CN" dirty="0"/>
              <a:t>Executor</a:t>
            </a:r>
            <a:r>
              <a:rPr lang="zh-CN" altLang="en-US" dirty="0"/>
              <a:t>的数量可以根据情况来进行动态的调整。默认情况下</a:t>
            </a:r>
            <a:r>
              <a:rPr lang="en-US" altLang="zh-CN" dirty="0"/>
              <a:t># executor = #tasks</a:t>
            </a:r>
            <a:r>
              <a:rPr lang="zh-CN" altLang="en-US" dirty="0"/>
              <a:t>即一个</a:t>
            </a:r>
            <a:r>
              <a:rPr lang="en-US" altLang="zh-CN" dirty="0"/>
              <a:t>Executor</a:t>
            </a:r>
            <a:r>
              <a:rPr lang="zh-CN" altLang="en-US" dirty="0"/>
              <a:t>中运行着一个</a:t>
            </a:r>
            <a:r>
              <a:rPr lang="en-US" altLang="zh-CN" dirty="0" smtClean="0"/>
              <a:t>Task</a:t>
            </a:r>
            <a:r>
              <a:rPr lang="zh-CN" altLang="en-US" dirty="0" smtClean="0"/>
              <a:t>。</a:t>
            </a:r>
            <a:endParaRPr lang="zh-CN" altLang="en-US" dirty="0"/>
          </a:p>
        </p:txBody>
      </p:sp>
    </p:spTree>
    <p:extLst>
      <p:ext uri="{BB962C8B-B14F-4D97-AF65-F5344CB8AC3E}">
        <p14:creationId xmlns:p14="http://schemas.microsoft.com/office/powerpoint/2010/main" val="2616243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500"/>
                                  </p:stCondLst>
                                  <p:childTnLst>
                                    <p:set>
                                      <p:cBhvr>
                                        <p:cTn id="6" dur="1" fill="hold">
                                          <p:stCondLst>
                                            <p:cond delay="0"/>
                                          </p:stCondLst>
                                        </p:cTn>
                                        <p:tgtEl>
                                          <p:spTgt spid="266"/>
                                        </p:tgtEl>
                                        <p:attrNameLst>
                                          <p:attrName>style.visibility</p:attrName>
                                        </p:attrNameLst>
                                      </p:cBhvr>
                                      <p:to>
                                        <p:strVal val="visible"/>
                                      </p:to>
                                    </p:set>
                                    <p:animEffect transition="in" filter="wipe(left)">
                                      <p:cBhvr>
                                        <p:cTn id="7" dur="500"/>
                                        <p:tgtEl>
                                          <p:spTgt spid="266"/>
                                        </p:tgtEl>
                                      </p:cBhvr>
                                    </p:animEffect>
                                  </p:childTnLst>
                                </p:cTn>
                              </p:par>
                              <p:par>
                                <p:cTn id="8" presetID="22" presetClass="entr" presetSubtype="8" fill="hold" nodeType="withEffect">
                                  <p:stCondLst>
                                    <p:cond delay="1500"/>
                                  </p:stCondLst>
                                  <p:childTnLst>
                                    <p:set>
                                      <p:cBhvr>
                                        <p:cTn id="9" dur="1" fill="hold">
                                          <p:stCondLst>
                                            <p:cond delay="0"/>
                                          </p:stCondLst>
                                        </p:cTn>
                                        <p:tgtEl>
                                          <p:spTgt spid="269"/>
                                        </p:tgtEl>
                                        <p:attrNameLst>
                                          <p:attrName>style.visibility</p:attrName>
                                        </p:attrNameLst>
                                      </p:cBhvr>
                                      <p:to>
                                        <p:strVal val="visible"/>
                                      </p:to>
                                    </p:set>
                                    <p:animEffect transition="in" filter="wipe(left)">
                                      <p:cBhvr>
                                        <p:cTn id="10" dur="500"/>
                                        <p:tgtEl>
                                          <p:spTgt spid="269"/>
                                        </p:tgtEl>
                                      </p:cBhvr>
                                    </p:animEffect>
                                  </p:childTnLst>
                                </p:cTn>
                              </p:par>
                              <p:par>
                                <p:cTn id="11" presetID="22" presetClass="entr" presetSubtype="8" fill="hold" nodeType="withEffect">
                                  <p:stCondLst>
                                    <p:cond delay="1500"/>
                                  </p:stCondLst>
                                  <p:childTnLst>
                                    <p:set>
                                      <p:cBhvr>
                                        <p:cTn id="12" dur="1" fill="hold">
                                          <p:stCondLst>
                                            <p:cond delay="0"/>
                                          </p:stCondLst>
                                        </p:cTn>
                                        <p:tgtEl>
                                          <p:spTgt spid="268"/>
                                        </p:tgtEl>
                                        <p:attrNameLst>
                                          <p:attrName>style.visibility</p:attrName>
                                        </p:attrNameLst>
                                      </p:cBhvr>
                                      <p:to>
                                        <p:strVal val="visible"/>
                                      </p:to>
                                    </p:set>
                                    <p:animEffect transition="in" filter="wipe(left)">
                                      <p:cBhvr>
                                        <p:cTn id="13" dur="500"/>
                                        <p:tgtEl>
                                          <p:spTgt spid="26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blinds(horizontal)">
                                      <p:cBhvr>
                                        <p:cTn id="18"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StreamG</a:t>
            </a:r>
            <a:r>
              <a:rPr lang="en-US" altLang="zh-CN" sz="2400" dirty="0">
                <a:latin typeface="新宋体" panose="02010609030101010101" pitchFamily="49" charset="-122"/>
                <a:ea typeface="新宋体" panose="02010609030101010101" pitchFamily="49" charset="-122"/>
              </a:rPr>
              <a:t>rouping</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2000" dirty="0"/>
              <a:t>流</a:t>
            </a:r>
            <a:r>
              <a:rPr lang="zh-CN" altLang="en-US" sz="2000" dirty="0" smtClean="0"/>
              <a:t>分组是拓扑定义的一部分，为每个</a:t>
            </a:r>
            <a:r>
              <a:rPr lang="en-US" altLang="zh-CN" sz="2000" dirty="0" smtClean="0"/>
              <a:t>Bolt</a:t>
            </a:r>
            <a:r>
              <a:rPr lang="zh-CN" altLang="en-US" sz="2000" dirty="0" smtClean="0"/>
              <a:t>指定</a:t>
            </a:r>
            <a:r>
              <a:rPr lang="zh-CN" altLang="en-US" sz="2000" dirty="0" smtClean="0">
                <a:solidFill>
                  <a:schemeClr val="accent6"/>
                </a:solidFill>
              </a:rPr>
              <a:t>应该接收哪个</a:t>
            </a:r>
            <a:r>
              <a:rPr lang="en-US" altLang="zh-CN" sz="2000" dirty="0" smtClean="0">
                <a:solidFill>
                  <a:schemeClr val="accent6"/>
                </a:solidFill>
              </a:rPr>
              <a:t>spout/bolt</a:t>
            </a:r>
            <a:r>
              <a:rPr lang="zh-CN" altLang="en-US" sz="2000" dirty="0" smtClean="0">
                <a:solidFill>
                  <a:schemeClr val="accent6"/>
                </a:solidFill>
              </a:rPr>
              <a:t>发出的流</a:t>
            </a:r>
            <a:r>
              <a:rPr lang="zh-CN" altLang="en-US" sz="2000" dirty="0" smtClean="0"/>
              <a:t>，且定义了流中</a:t>
            </a:r>
            <a:r>
              <a:rPr lang="zh-CN" altLang="en-US" sz="2000" dirty="0" smtClean="0">
                <a:solidFill>
                  <a:schemeClr val="accent6"/>
                </a:solidFill>
              </a:rPr>
              <a:t>元组如何在</a:t>
            </a:r>
            <a:r>
              <a:rPr lang="en-US" altLang="zh-CN" sz="2000" dirty="0" smtClean="0">
                <a:solidFill>
                  <a:schemeClr val="accent6"/>
                </a:solidFill>
              </a:rPr>
              <a:t>Bolt</a:t>
            </a:r>
            <a:r>
              <a:rPr lang="zh-CN" altLang="en-US" sz="2000" dirty="0" smtClean="0">
                <a:solidFill>
                  <a:schemeClr val="accent6"/>
                </a:solidFill>
              </a:rPr>
              <a:t>的任务之间分发。</a:t>
            </a:r>
            <a:endParaRPr lang="en-US" altLang="zh-CN" sz="2000" dirty="0" smtClean="0">
              <a:solidFill>
                <a:schemeClr val="accent6"/>
              </a:solidFill>
            </a:endParaRPr>
          </a:p>
          <a:p>
            <a:pPr>
              <a:spcBef>
                <a:spcPts val="1200"/>
              </a:spcBef>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说明：</a:t>
            </a:r>
            <a:endParaRPr lang="en-US" altLang="zh-CN" sz="1800" dirty="0" smtClean="0">
              <a:latin typeface="+mn-ea"/>
            </a:endParaRPr>
          </a:p>
          <a:p>
            <a:pPr>
              <a:buFont typeface="Arial" panose="020B0604020202020204" pitchFamily="34" charset="0"/>
              <a:buChar char="•"/>
            </a:pPr>
            <a:r>
              <a:rPr lang="zh-CN" altLang="en-US" sz="1800" dirty="0" smtClean="0">
                <a:latin typeface="+mn-ea"/>
              </a:rPr>
              <a:t>在集群中，</a:t>
            </a:r>
            <a:r>
              <a:rPr lang="en-US" altLang="zh-CN" sz="1800" dirty="0" smtClean="0">
                <a:latin typeface="+mn-ea"/>
              </a:rPr>
              <a:t>Spout</a:t>
            </a:r>
            <a:r>
              <a:rPr lang="zh-CN" altLang="en-US" sz="1800" dirty="0" smtClean="0">
                <a:latin typeface="+mn-ea"/>
              </a:rPr>
              <a:t>和</a:t>
            </a:r>
            <a:r>
              <a:rPr lang="en-US" altLang="zh-CN" sz="1800" dirty="0" smtClean="0">
                <a:latin typeface="+mn-ea"/>
              </a:rPr>
              <a:t>Bolt</a:t>
            </a:r>
            <a:r>
              <a:rPr lang="zh-CN" altLang="en-US" sz="1800" dirty="0" smtClean="0">
                <a:latin typeface="+mn-ea"/>
              </a:rPr>
              <a:t>并行执行许多任务，数据如何在组件之间进行交换，在创建</a:t>
            </a:r>
            <a:r>
              <a:rPr lang="en-US" altLang="zh-CN" sz="1800" dirty="0" smtClean="0">
                <a:latin typeface="+mn-ea"/>
              </a:rPr>
              <a:t>topology</a:t>
            </a:r>
            <a:r>
              <a:rPr lang="zh-CN" altLang="en-US" sz="1800" dirty="0" smtClean="0">
                <a:latin typeface="+mn-ea"/>
              </a:rPr>
              <a:t>时，每当</a:t>
            </a:r>
            <a:r>
              <a:rPr lang="en-US" altLang="zh-CN" sz="1800" dirty="0" smtClean="0">
                <a:latin typeface="+mn-ea"/>
              </a:rPr>
              <a:t>TopologyBuilder</a:t>
            </a:r>
            <a:r>
              <a:rPr lang="zh-CN" altLang="en-US" sz="1800" dirty="0" smtClean="0">
                <a:latin typeface="+mn-ea"/>
              </a:rPr>
              <a:t>的</a:t>
            </a:r>
            <a:r>
              <a:rPr lang="en-US" altLang="zh-CN" sz="1800" dirty="0" smtClean="0">
                <a:latin typeface="+mn-ea"/>
              </a:rPr>
              <a:t>setBolt</a:t>
            </a:r>
            <a:r>
              <a:rPr lang="zh-CN" altLang="en-US" sz="1800" dirty="0" smtClean="0">
                <a:latin typeface="+mn-ea"/>
              </a:rPr>
              <a:t>方法被调用就会返回</a:t>
            </a:r>
            <a:r>
              <a:rPr lang="en-US" altLang="zh-CN" sz="1800" dirty="0" smtClean="0">
                <a:latin typeface="+mn-ea"/>
              </a:rPr>
              <a:t>InputDeclarer</a:t>
            </a:r>
            <a:r>
              <a:rPr lang="zh-CN" altLang="en-US" sz="1800" dirty="0" smtClean="0">
                <a:latin typeface="+mn-ea"/>
              </a:rPr>
              <a:t>接口定义的流分组对象；</a:t>
            </a:r>
            <a:endParaRPr lang="en-US" altLang="zh-CN" sz="1800" dirty="0" smtClean="0">
              <a:latin typeface="+mn-ea"/>
            </a:endParaRPr>
          </a:p>
          <a:p>
            <a:pPr>
              <a:buFont typeface="Arial" panose="020B0604020202020204" pitchFamily="34" charset="0"/>
              <a:buChar char="•"/>
            </a:pPr>
            <a:r>
              <a:rPr lang="en-US" altLang="zh-CN" sz="1800" dirty="0" smtClean="0">
                <a:latin typeface="+mn-ea"/>
                <a:ea typeface="新宋体" panose="02010609030101010101" pitchFamily="49" charset="-122"/>
              </a:rPr>
              <a:t>Storm</a:t>
            </a:r>
            <a:r>
              <a:rPr lang="zh-CN" altLang="en-US" sz="1800" dirty="0" smtClean="0">
                <a:latin typeface="+mn-ea"/>
                <a:ea typeface="新宋体" panose="02010609030101010101" pitchFamily="49" charset="-122"/>
              </a:rPr>
              <a:t>内置了</a:t>
            </a:r>
            <a:r>
              <a:rPr lang="en-US" altLang="zh-CN" sz="1800" dirty="0" smtClean="0">
                <a:latin typeface="+mn-ea"/>
                <a:ea typeface="新宋体" panose="02010609030101010101" pitchFamily="49" charset="-122"/>
              </a:rPr>
              <a:t>8</a:t>
            </a:r>
            <a:r>
              <a:rPr lang="zh-CN" altLang="en-US" sz="1800" dirty="0" smtClean="0">
                <a:latin typeface="+mn-ea"/>
                <a:ea typeface="新宋体" panose="02010609030101010101" pitchFamily="49" charset="-122"/>
              </a:rPr>
              <a:t>种不同的流分组方式，通过实现</a:t>
            </a:r>
            <a:r>
              <a:rPr lang="en-US" altLang="zh-CN" sz="1800" dirty="0" smtClean="0">
                <a:latin typeface="+mn-ea"/>
                <a:ea typeface="新宋体" panose="02010609030101010101" pitchFamily="49" charset="-122"/>
              </a:rPr>
              <a:t>CustomStreamGrouping</a:t>
            </a:r>
            <a:r>
              <a:rPr lang="zh-CN" altLang="en-US" sz="1800" dirty="0" smtClean="0">
                <a:latin typeface="+mn-ea"/>
                <a:ea typeface="新宋体" panose="02010609030101010101" pitchFamily="49" charset="-122"/>
              </a:rPr>
              <a:t>接口可以实现自定义的流分组。</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spTree>
    <p:extLst>
      <p:ext uri="{BB962C8B-B14F-4D97-AF65-F5344CB8AC3E}">
        <p14:creationId xmlns:p14="http://schemas.microsoft.com/office/powerpoint/2010/main" val="15958916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2762250"/>
            <a:ext cx="7855085" cy="4419600"/>
          </a:xfrm>
        </p:spPr>
        <p:txBody>
          <a:bodyPr/>
          <a:lstStyle/>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shuffleGrouping</a:t>
            </a:r>
          </a:p>
          <a:p>
            <a:pPr>
              <a:buFont typeface="Arial" panose="020B0604020202020204" pitchFamily="34" charset="0"/>
              <a:buChar char="•"/>
            </a:pPr>
            <a:r>
              <a:rPr lang="zh-CN" altLang="en-US" sz="1600" dirty="0" smtClean="0"/>
              <a:t>随机分组（</a:t>
            </a:r>
            <a:r>
              <a:rPr lang="en-US" altLang="zh-CN" sz="1600" dirty="0"/>
              <a:t>s</a:t>
            </a:r>
            <a:r>
              <a:rPr lang="en-US" altLang="zh-CN" sz="1600" dirty="0" smtClean="0"/>
              <a:t>huffleGrouping</a:t>
            </a:r>
            <a:r>
              <a:rPr lang="zh-CN" altLang="en-US" sz="1600" dirty="0" smtClean="0"/>
              <a:t>）是最常见的，它随机地分发元组到</a:t>
            </a:r>
            <a:r>
              <a:rPr lang="en-US" altLang="zh-CN" sz="1600" dirty="0" smtClean="0"/>
              <a:t>Bolt</a:t>
            </a:r>
            <a:r>
              <a:rPr lang="zh-CN" altLang="en-US" sz="1600" dirty="0" smtClean="0"/>
              <a:t>上的任务，保证</a:t>
            </a:r>
            <a:r>
              <a:rPr lang="en-US" altLang="zh-CN" sz="1600" dirty="0" smtClean="0"/>
              <a:t>bolt</a:t>
            </a:r>
            <a:r>
              <a:rPr lang="zh-CN" altLang="en-US" sz="1600" dirty="0" smtClean="0"/>
              <a:t>上的每个任务得到相同数量的元组。</a:t>
            </a:r>
            <a:r>
              <a:rPr lang="en-US" altLang="zh-CN" sz="1600" dirty="0" smtClean="0"/>
              <a:t>RandomSentenceSpout</a:t>
            </a:r>
            <a:r>
              <a:rPr lang="zh-CN" altLang="en-US" sz="1600" dirty="0" smtClean="0"/>
              <a:t>随机读取句子，发出的元组被随机地分发到</a:t>
            </a:r>
            <a:r>
              <a:rPr lang="en-US" altLang="zh-CN" sz="1600" dirty="0" smtClean="0"/>
              <a:t>SplitSentence</a:t>
            </a:r>
            <a:r>
              <a:rPr lang="zh-CN" altLang="en-US" sz="1600" dirty="0" smtClean="0"/>
              <a:t>对象的</a:t>
            </a:r>
            <a:r>
              <a:rPr lang="en-US" altLang="zh-CN" sz="1600" dirty="0" smtClean="0"/>
              <a:t>Bolt</a:t>
            </a:r>
            <a:r>
              <a:rPr lang="zh-CN" altLang="en-US" sz="1600" dirty="0" smtClean="0"/>
              <a:t>上。</a:t>
            </a:r>
            <a:endParaRPr lang="en-US" altLang="zh-CN" sz="1600" dirty="0" smtClean="0">
              <a:solidFill>
                <a:schemeClr val="accent6"/>
              </a:solidFill>
            </a:endParaRPr>
          </a:p>
          <a:p>
            <a:pPr>
              <a:buFont typeface="Wingdings" panose="05000000000000000000" pitchFamily="2" charset="2"/>
              <a:buChar char="Ø"/>
            </a:pPr>
            <a:r>
              <a:rPr lang="en-US" altLang="zh-CN" sz="2000" dirty="0">
                <a:latin typeface="新宋体" panose="02010609030101010101" pitchFamily="49" charset="-122"/>
                <a:ea typeface="新宋体" panose="02010609030101010101" pitchFamily="49" charset="-122"/>
              </a:rPr>
              <a:t>f</a:t>
            </a:r>
            <a:r>
              <a:rPr lang="en-US" altLang="zh-CN" sz="2000" dirty="0" smtClean="0">
                <a:latin typeface="新宋体" panose="02010609030101010101" pitchFamily="49" charset="-122"/>
                <a:ea typeface="新宋体" panose="02010609030101010101" pitchFamily="49" charset="-122"/>
              </a:rPr>
              <a:t>ieldsGrouping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a:t>字段</a:t>
            </a:r>
            <a:r>
              <a:rPr lang="zh-CN" altLang="en-US" sz="1600" dirty="0" smtClean="0"/>
              <a:t>分组（</a:t>
            </a:r>
            <a:r>
              <a:rPr lang="en-US" altLang="zh-CN" sz="1600" dirty="0" smtClean="0"/>
              <a:t>fieldsGrouping</a:t>
            </a:r>
            <a:r>
              <a:rPr lang="zh-CN" altLang="en-US" sz="1600" dirty="0" smtClean="0"/>
              <a:t>）根据指定字段对流进行分组，例如：</a:t>
            </a:r>
            <a:r>
              <a:rPr lang="en-US" altLang="zh-CN" sz="1600" dirty="0"/>
              <a:t>SplitSentence</a:t>
            </a:r>
            <a:r>
              <a:rPr lang="zh-CN" altLang="en-US" sz="1600" dirty="0"/>
              <a:t>和</a:t>
            </a:r>
            <a:r>
              <a:rPr lang="en-US" altLang="zh-CN" sz="1600" dirty="0"/>
              <a:t>WordCount</a:t>
            </a:r>
            <a:r>
              <a:rPr lang="zh-CN" altLang="en-US" sz="1600" dirty="0"/>
              <a:t>之间使用的就是</a:t>
            </a:r>
            <a:r>
              <a:rPr lang="en-US" altLang="zh-CN" sz="1600" dirty="0"/>
              <a:t>fields </a:t>
            </a:r>
            <a:r>
              <a:rPr lang="en-US" altLang="zh-CN" sz="1600" dirty="0" smtClean="0"/>
              <a:t>grouping</a:t>
            </a:r>
            <a:r>
              <a:rPr lang="zh-CN" altLang="en-US" sz="1600" dirty="0" smtClean="0"/>
              <a:t>，保证相同单词的</a:t>
            </a:r>
            <a:r>
              <a:rPr lang="en-US" altLang="zh-CN" sz="1600" dirty="0" smtClean="0"/>
              <a:t>tuple</a:t>
            </a:r>
            <a:r>
              <a:rPr lang="zh-CN" altLang="en-US" sz="1600" dirty="0" smtClean="0"/>
              <a:t>分发到同一个</a:t>
            </a:r>
            <a:r>
              <a:rPr lang="en-US" altLang="zh-CN" sz="1600" dirty="0" smtClean="0"/>
              <a:t>task</a:t>
            </a:r>
            <a:r>
              <a:rPr lang="zh-CN" altLang="en-US" sz="1600" dirty="0" smtClean="0"/>
              <a:t>中，这对于在“</a:t>
            </a:r>
            <a:r>
              <a:rPr lang="en-US" altLang="zh-CN" sz="1600" dirty="0" smtClean="0"/>
              <a:t>wordcount</a:t>
            </a:r>
            <a:r>
              <a:rPr lang="zh-CN" altLang="en-US" sz="1600" dirty="0" smtClean="0"/>
              <a:t>每收到一个单词，就更新内存里面的统计状态”非常关键。</a:t>
            </a:r>
            <a:endParaRPr lang="en-US" altLang="zh-CN" sz="1400" dirty="0"/>
          </a:p>
        </p:txBody>
      </p:sp>
      <p:sp>
        <p:nvSpPr>
          <p:cNvPr id="3" name="矩形 2"/>
          <p:cNvSpPr/>
          <p:nvPr/>
        </p:nvSpPr>
        <p:spPr>
          <a:xfrm>
            <a:off x="719037" y="1355387"/>
            <a:ext cx="755028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TopologyBuilder builder =newTopologyBuilder(); builder.setSpout(1,newRandomSentenceSpout(),5)</a:t>
            </a:r>
            <a:r>
              <a:rPr lang="zh-CN" altLang="en-US" dirty="0" smtClean="0"/>
              <a:t>;</a:t>
            </a:r>
            <a:endParaRPr lang="en-US" altLang="zh-CN" dirty="0" smtClean="0"/>
          </a:p>
          <a:p>
            <a:r>
              <a:rPr lang="zh-CN" altLang="en-US" dirty="0" smtClean="0"/>
              <a:t>builder</a:t>
            </a:r>
            <a:r>
              <a:rPr lang="zh-CN" altLang="en-US" dirty="0"/>
              <a:t>.setBolt(2,newSplitSentence(),8</a:t>
            </a:r>
            <a:r>
              <a:rPr lang="zh-CN" altLang="en-US" dirty="0" smtClean="0"/>
              <a:t>)</a:t>
            </a:r>
            <a:r>
              <a:rPr lang="en-US" altLang="zh-CN" dirty="0" smtClean="0"/>
              <a:t>.</a:t>
            </a:r>
            <a:r>
              <a:rPr lang="zh-CN" altLang="en-US" dirty="0" smtClean="0"/>
              <a:t>shuffleGrouping</a:t>
            </a:r>
            <a:r>
              <a:rPr lang="zh-CN" altLang="en-US" dirty="0"/>
              <a:t>(1)</a:t>
            </a:r>
            <a:r>
              <a:rPr lang="zh-CN" altLang="en-US" dirty="0" smtClean="0"/>
              <a:t>;</a:t>
            </a:r>
            <a:endParaRPr lang="en-US" altLang="zh-CN" dirty="0" smtClean="0"/>
          </a:p>
          <a:p>
            <a:r>
              <a:rPr lang="zh-CN" altLang="en-US" dirty="0" smtClean="0"/>
              <a:t>builder</a:t>
            </a:r>
            <a:r>
              <a:rPr lang="zh-CN" altLang="en-US" dirty="0"/>
              <a:t>.setBolt(3,newWordCount(),12</a:t>
            </a:r>
            <a:r>
              <a:rPr lang="zh-CN" altLang="en-US" dirty="0" smtClean="0"/>
              <a:t>)</a:t>
            </a:r>
            <a:r>
              <a:rPr lang="en-US" altLang="zh-CN" dirty="0" smtClean="0"/>
              <a:t>.</a:t>
            </a:r>
            <a:r>
              <a:rPr lang="zh-CN" altLang="en-US" dirty="0" smtClean="0"/>
              <a:t>fieldsGrouping</a:t>
            </a:r>
            <a:r>
              <a:rPr lang="zh-CN" altLang="en-US" dirty="0"/>
              <a:t>(2,newFields("word"));</a:t>
            </a:r>
          </a:p>
        </p:txBody>
      </p:sp>
      <p:grpSp>
        <p:nvGrpSpPr>
          <p:cNvPr id="6" name="组合 5"/>
          <p:cNvGrpSpPr/>
          <p:nvPr/>
        </p:nvGrpSpPr>
        <p:grpSpPr>
          <a:xfrm>
            <a:off x="4785855" y="4445476"/>
            <a:ext cx="3788267" cy="3283053"/>
            <a:chOff x="3048190" y="3205190"/>
            <a:chExt cx="3788267" cy="3283053"/>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90" y="3205190"/>
              <a:ext cx="3047619" cy="44761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6457" y="3631100"/>
              <a:ext cx="3600000" cy="2857143"/>
            </a:xfrm>
            <a:prstGeom prst="rect">
              <a:avLst/>
            </a:prstGeom>
          </p:spPr>
        </p:pic>
      </p:grpSp>
    </p:spTree>
    <p:extLst>
      <p:ext uri="{BB962C8B-B14F-4D97-AF65-F5344CB8AC3E}">
        <p14:creationId xmlns:p14="http://schemas.microsoft.com/office/powerpoint/2010/main" val="1424131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Storm</a:t>
            </a:r>
            <a:r>
              <a:rPr lang="zh-CN" altLang="en-US" sz="3200" dirty="0" smtClean="0"/>
              <a:t>主要应用方向</a:t>
            </a:r>
            <a:endParaRPr lang="zh-CN" altLang="en-US" sz="32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 流处理（</a:t>
            </a:r>
            <a:r>
              <a:rPr lang="en-US" altLang="zh-CN" sz="2400" dirty="0" smtClean="0">
                <a:latin typeface="新宋体" panose="02010609030101010101" pitchFamily="49" charset="-122"/>
                <a:ea typeface="新宋体" panose="02010609030101010101" pitchFamily="49" charset="-122"/>
              </a:rPr>
              <a:t>Stream Processing</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marL="0" indent="0">
              <a:buNone/>
            </a:pPr>
            <a:r>
              <a:rPr lang="zh-CN" altLang="en-US" sz="2000" dirty="0" smtClean="0"/>
              <a:t>        </a:t>
            </a:r>
            <a:r>
              <a:rPr lang="en-US" altLang="zh-CN" sz="2000" dirty="0" smtClean="0"/>
              <a:t>Storm</a:t>
            </a:r>
            <a:r>
              <a:rPr lang="zh-CN" altLang="en-US" sz="2000" dirty="0" smtClean="0"/>
              <a:t>处理源源不断的消息流，处理结果写入到某个存储中。</a:t>
            </a:r>
            <a:endParaRPr lang="en-US" altLang="zh-CN" sz="2000" dirty="0"/>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 连续计算（</a:t>
            </a:r>
            <a:r>
              <a:rPr lang="en-US" altLang="zh-CN" sz="2400" dirty="0" smtClean="0">
                <a:latin typeface="新宋体" panose="02010609030101010101" pitchFamily="49" charset="-122"/>
                <a:ea typeface="新宋体" panose="02010609030101010101" pitchFamily="49" charset="-122"/>
              </a:rPr>
              <a:t>Continuous Computation</a:t>
            </a:r>
            <a:r>
              <a:rPr lang="zh-CN" altLang="en-US" sz="2400" dirty="0" smtClean="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marL="0" indent="0">
              <a:buNone/>
            </a:pPr>
            <a:r>
              <a:rPr lang="zh-CN" altLang="en-US" sz="2000" dirty="0"/>
              <a:t>      </a:t>
            </a:r>
            <a:r>
              <a:rPr lang="zh-CN" altLang="en-US" sz="2000" dirty="0" smtClean="0"/>
              <a:t>  </a:t>
            </a:r>
            <a:r>
              <a:rPr lang="en-US" altLang="zh-CN" sz="2000" dirty="0" smtClean="0"/>
              <a:t>Storm</a:t>
            </a:r>
            <a:r>
              <a:rPr lang="zh-CN" altLang="en-US" sz="2000" dirty="0" smtClean="0"/>
              <a:t>能保证计算永久运行，直到用户结束计算进程为止。</a:t>
            </a:r>
            <a:endParaRPr lang="en-US" altLang="zh-CN" sz="2000" dirty="0" smtClean="0"/>
          </a:p>
          <a:p>
            <a:pPr>
              <a:buFont typeface="Wingdings" panose="05000000000000000000" pitchFamily="2" charset="2"/>
              <a:buChar char="l"/>
            </a:pPr>
            <a:r>
              <a:rPr lang="zh-CN" altLang="en-US" sz="2400" dirty="0">
                <a:latin typeface="新宋体" panose="02010609030101010101" pitchFamily="49" charset="-122"/>
                <a:ea typeface="新宋体" panose="02010609030101010101" pitchFamily="49" charset="-122"/>
              </a:rPr>
              <a:t> </a:t>
            </a:r>
            <a:r>
              <a:rPr lang="zh-CN" altLang="en-US" sz="2400" dirty="0" smtClean="0">
                <a:latin typeface="新宋体" panose="02010609030101010101" pitchFamily="49" charset="-122"/>
                <a:ea typeface="新宋体" panose="02010609030101010101" pitchFamily="49" charset="-122"/>
              </a:rPr>
              <a:t>分布式</a:t>
            </a:r>
            <a:r>
              <a:rPr lang="en-US" altLang="zh-CN" sz="2400" dirty="0" smtClean="0">
                <a:latin typeface="新宋体" panose="02010609030101010101" pitchFamily="49" charset="-122"/>
                <a:ea typeface="新宋体" panose="02010609030101010101" pitchFamily="49" charset="-122"/>
              </a:rPr>
              <a:t>RPC</a:t>
            </a:r>
            <a:r>
              <a:rPr lang="zh-CN" altLang="en-US" sz="2400" dirty="0" smtClean="0">
                <a:latin typeface="新宋体" panose="02010609030101010101" pitchFamily="49" charset="-122"/>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Distributed RPC</a:t>
            </a:r>
            <a:r>
              <a:rPr lang="zh-CN" altLang="en-US" sz="2400" dirty="0" smtClean="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marL="0" indent="0">
              <a:buNone/>
            </a:pPr>
            <a:r>
              <a:rPr lang="zh-CN" altLang="en-US" sz="2000" dirty="0"/>
              <a:t>        </a:t>
            </a:r>
            <a:r>
              <a:rPr lang="en-US" altLang="zh-CN" sz="2000" dirty="0" smtClean="0"/>
              <a:t>Storm</a:t>
            </a:r>
            <a:r>
              <a:rPr lang="zh-CN" altLang="en-US" sz="2000" dirty="0" smtClean="0"/>
              <a:t>的处理组件是分布式的，且处理延迟极低，可作为通用的分布式</a:t>
            </a:r>
            <a:r>
              <a:rPr lang="en-US" altLang="zh-CN" sz="2000" dirty="0" smtClean="0"/>
              <a:t>RPC</a:t>
            </a:r>
            <a:r>
              <a:rPr lang="zh-CN" altLang="en-US" sz="2000" dirty="0" smtClean="0"/>
              <a:t>框架使用。</a:t>
            </a:r>
            <a:endParaRPr lang="en-US" altLang="zh-CN" sz="2000" dirty="0" smtClean="0"/>
          </a:p>
          <a:p>
            <a:pPr>
              <a:buFont typeface="Wingdings" panose="05000000000000000000" pitchFamily="2" charset="2"/>
              <a:buChar char="l"/>
            </a:pPr>
            <a:r>
              <a:rPr lang="zh-CN" altLang="en-US" sz="2400" dirty="0">
                <a:latin typeface="新宋体" panose="02010609030101010101" pitchFamily="49" charset="-122"/>
                <a:ea typeface="新宋体" panose="02010609030101010101" pitchFamily="49" charset="-122"/>
              </a:rPr>
              <a:t> </a:t>
            </a:r>
            <a:r>
              <a:rPr lang="zh-CN" altLang="en-US" sz="2400" dirty="0" smtClean="0">
                <a:latin typeface="新宋体" panose="02010609030101010101" pitchFamily="49" charset="-122"/>
                <a:ea typeface="新宋体" panose="02010609030101010101" pitchFamily="49" charset="-122"/>
              </a:rPr>
              <a:t>社交网络、</a:t>
            </a:r>
            <a:r>
              <a:rPr lang="zh-CN" altLang="en-US" sz="2400" dirty="0" smtClean="0">
                <a:latin typeface="+mn-ea"/>
              </a:rPr>
              <a:t>在线机器学习、</a:t>
            </a:r>
            <a:r>
              <a:rPr lang="en-US" altLang="zh-CN" sz="2400" dirty="0">
                <a:latin typeface="+mn-ea"/>
              </a:rPr>
              <a:t>ETL</a:t>
            </a:r>
            <a:r>
              <a:rPr lang="zh-CN" altLang="en-US" sz="2400" dirty="0">
                <a:latin typeface="+mn-ea"/>
              </a:rPr>
              <a:t>等</a:t>
            </a:r>
            <a:endParaRPr lang="en-US" altLang="zh-CN" sz="2400" dirty="0">
              <a:latin typeface="+mn-ea"/>
            </a:endParaRPr>
          </a:p>
          <a:p>
            <a:pPr marL="0" indent="0">
              <a:buNone/>
            </a:pPr>
            <a:endParaRPr lang="en-US" altLang="zh-CN" sz="2000" dirty="0"/>
          </a:p>
          <a:p>
            <a:pPr marL="0" indent="0">
              <a:buNone/>
            </a:pPr>
            <a:endParaRPr lang="en-US" altLang="zh-CN" sz="2000" dirty="0"/>
          </a:p>
          <a:p>
            <a:pPr marL="0" indent="0">
              <a:buNone/>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a:p>
            <a:endParaRPr lang="zh-CN" altLang="en-US" sz="2000" dirty="0"/>
          </a:p>
        </p:txBody>
      </p:sp>
    </p:spTree>
    <p:extLst>
      <p:ext uri="{BB962C8B-B14F-4D97-AF65-F5344CB8AC3E}">
        <p14:creationId xmlns:p14="http://schemas.microsoft.com/office/powerpoint/2010/main" val="27891944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1397908"/>
            <a:ext cx="7855085" cy="4419600"/>
          </a:xfrm>
        </p:spPr>
        <p:txBody>
          <a:bodyPr/>
          <a:lstStyle/>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allGrouping</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广播分组（</a:t>
            </a:r>
            <a:r>
              <a:rPr lang="en-US" altLang="zh-CN" sz="1600" dirty="0" err="1" smtClean="0"/>
              <a:t>allGrouping</a:t>
            </a:r>
            <a:r>
              <a:rPr lang="zh-CN" altLang="en-US" sz="1600" dirty="0" smtClean="0"/>
              <a:t>）是指</a:t>
            </a:r>
            <a:r>
              <a:rPr lang="zh-CN" altLang="en-US" sz="1600" dirty="0" smtClean="0">
                <a:solidFill>
                  <a:schemeClr val="accent6"/>
                </a:solidFill>
              </a:rPr>
              <a:t>流被发送到所有</a:t>
            </a:r>
            <a:r>
              <a:rPr lang="en-US" altLang="zh-CN" sz="1600" dirty="0" smtClean="0">
                <a:solidFill>
                  <a:schemeClr val="accent6"/>
                </a:solidFill>
              </a:rPr>
              <a:t>Bolt</a:t>
            </a:r>
            <a:r>
              <a:rPr lang="zh-CN" altLang="en-US" sz="1600" dirty="0" smtClean="0">
                <a:solidFill>
                  <a:schemeClr val="accent6"/>
                </a:solidFill>
              </a:rPr>
              <a:t>的任务中</a:t>
            </a:r>
            <a:r>
              <a:rPr lang="zh-CN" altLang="en-US" sz="1600" dirty="0" smtClean="0"/>
              <a:t>，使用这个分组方式时要小心。</a:t>
            </a:r>
            <a:endParaRPr lang="en-US" altLang="zh-CN" sz="1600" dirty="0" smtClean="0">
              <a:solidFill>
                <a:schemeClr val="accent6"/>
              </a:solidFill>
            </a:endParaRPr>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globalGrouping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a:t>全局</a:t>
            </a:r>
            <a:r>
              <a:rPr lang="zh-CN" altLang="en-US" sz="1600" dirty="0" smtClean="0"/>
              <a:t>分组（</a:t>
            </a:r>
            <a:r>
              <a:rPr lang="en-US" altLang="zh-CN" sz="1600" dirty="0" err="1" smtClean="0"/>
              <a:t>globalGrouping</a:t>
            </a:r>
            <a:r>
              <a:rPr lang="zh-CN" altLang="en-US" sz="1600" dirty="0" smtClean="0"/>
              <a:t>）</a:t>
            </a:r>
            <a:r>
              <a:rPr lang="zh-CN" altLang="en-US" sz="1600" dirty="0"/>
              <a:t>是</a:t>
            </a:r>
            <a:r>
              <a:rPr lang="zh-CN" altLang="en-US" sz="1600" dirty="0" smtClean="0"/>
              <a:t>指全部流都被发送到</a:t>
            </a:r>
            <a:r>
              <a:rPr lang="en-US" altLang="zh-CN" sz="1600" dirty="0" smtClean="0"/>
              <a:t>Bolt</a:t>
            </a:r>
            <a:r>
              <a:rPr lang="zh-CN" altLang="en-US" sz="1600" dirty="0" smtClean="0"/>
              <a:t>的同一个任务中，在具体一点，可发送到</a:t>
            </a:r>
            <a:r>
              <a:rPr lang="en-US" altLang="zh-CN" sz="1600" dirty="0" smtClean="0"/>
              <a:t>ID</a:t>
            </a:r>
            <a:r>
              <a:rPr lang="zh-CN" altLang="en-US" sz="1600" dirty="0" smtClean="0"/>
              <a:t>最小的</a:t>
            </a:r>
            <a:r>
              <a:rPr lang="en-US" altLang="zh-CN" sz="1600" dirty="0" smtClean="0"/>
              <a:t>task</a:t>
            </a:r>
            <a:r>
              <a:rPr lang="zh-CN" altLang="en-US" sz="1600" dirty="0" smtClean="0"/>
              <a:t>。</a:t>
            </a:r>
            <a:endParaRPr lang="en-US" altLang="zh-CN" sz="1600" dirty="0" smtClean="0"/>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noneGrouping</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无分组（</a:t>
            </a:r>
            <a:r>
              <a:rPr lang="en-US" altLang="zh-CN" sz="1600" dirty="0" err="1" smtClean="0"/>
              <a:t>noneGrouping</a:t>
            </a:r>
            <a:r>
              <a:rPr lang="zh-CN" altLang="en-US" sz="1600" dirty="0" smtClean="0"/>
              <a:t>）若不关心流如何分组，可以使用这种分组方式。目前无分组和随机分组是一样的效果，有一点不同：</a:t>
            </a:r>
            <a:r>
              <a:rPr lang="en-US" altLang="zh-CN" sz="1600" dirty="0" smtClean="0"/>
              <a:t>storm</a:t>
            </a:r>
            <a:r>
              <a:rPr lang="zh-CN" altLang="en-US" sz="1600" dirty="0" smtClean="0"/>
              <a:t>会把这个</a:t>
            </a:r>
            <a:r>
              <a:rPr lang="en-US" altLang="zh-CN" sz="1600" dirty="0" smtClean="0"/>
              <a:t>Bolt</a:t>
            </a:r>
            <a:r>
              <a:rPr lang="zh-CN" altLang="en-US" sz="1600" dirty="0" smtClean="0"/>
              <a:t>放到</a:t>
            </a:r>
            <a:r>
              <a:rPr lang="en-US" altLang="zh-CN" sz="1600" dirty="0" smtClean="0"/>
              <a:t>Bolt</a:t>
            </a:r>
            <a:r>
              <a:rPr lang="zh-CN" altLang="en-US" sz="1600" dirty="0" smtClean="0"/>
              <a:t>的订阅者的同一个线程中执行。</a:t>
            </a:r>
            <a:endParaRPr lang="en-US" altLang="zh-CN" sz="1600" dirty="0" smtClean="0"/>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directGrouping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直接分组（</a:t>
            </a:r>
            <a:r>
              <a:rPr lang="en-US" altLang="zh-CN" sz="1600" dirty="0" err="1" smtClean="0"/>
              <a:t>directGrouping</a:t>
            </a:r>
            <a:r>
              <a:rPr lang="zh-CN" altLang="en-US" sz="1600" dirty="0" smtClean="0"/>
              <a:t>）是一种特殊的分组，这种方式的流分组意味着由元组的生产者决定元组的消费者的接收元组的</a:t>
            </a:r>
            <a:r>
              <a:rPr lang="en-US" altLang="zh-CN" sz="1600" dirty="0" smtClean="0"/>
              <a:t>task</a:t>
            </a:r>
            <a:r>
              <a:rPr lang="zh-CN" altLang="en-US" sz="1600" dirty="0" smtClean="0"/>
              <a:t>。直接分组只能在已经声明为直接流（</a:t>
            </a:r>
            <a:r>
              <a:rPr lang="en-US" altLang="zh-CN" sz="1600" dirty="0" smtClean="0"/>
              <a:t>Direct Stream</a:t>
            </a:r>
            <a:r>
              <a:rPr lang="zh-CN" altLang="en-US" sz="1600" dirty="0" smtClean="0"/>
              <a:t>）的流中使用，并且元组必须使用</a:t>
            </a:r>
            <a:r>
              <a:rPr lang="en-US" altLang="zh-CN" sz="1600" dirty="0" smtClean="0"/>
              <a:t>emitDirect</a:t>
            </a:r>
            <a:r>
              <a:rPr lang="zh-CN" altLang="en-US" sz="1600" dirty="0" smtClean="0"/>
              <a:t>方法发射。</a:t>
            </a:r>
            <a:endParaRPr lang="en-US" altLang="zh-CN" sz="1400" dirty="0"/>
          </a:p>
        </p:txBody>
      </p:sp>
    </p:spTree>
    <p:extLst>
      <p:ext uri="{BB962C8B-B14F-4D97-AF65-F5344CB8AC3E}">
        <p14:creationId xmlns:p14="http://schemas.microsoft.com/office/powerpoint/2010/main" val="40581278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1397908"/>
            <a:ext cx="7855085" cy="4419600"/>
          </a:xfrm>
        </p:spPr>
        <p:txBody>
          <a:bodyPr/>
          <a:lstStyle/>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localOrShuffleGrouping</a:t>
            </a:r>
          </a:p>
          <a:p>
            <a:pPr>
              <a:buFont typeface="Arial" panose="020B0604020202020204" pitchFamily="34" charset="0"/>
              <a:buChar char="•"/>
            </a:pPr>
            <a:r>
              <a:rPr lang="zh-CN" altLang="en-US" sz="1600" dirty="0" smtClean="0"/>
              <a:t>本地或者随机分组（</a:t>
            </a:r>
            <a:r>
              <a:rPr lang="en-US" altLang="zh-CN" sz="1600" dirty="0" smtClean="0"/>
              <a:t>localOrShuffleGrouping</a:t>
            </a:r>
            <a:r>
              <a:rPr lang="zh-CN" altLang="en-US" sz="1600" dirty="0" smtClean="0"/>
              <a:t>）：如果目标</a:t>
            </a:r>
            <a:r>
              <a:rPr lang="en-US" altLang="zh-CN" sz="1600" dirty="0" smtClean="0"/>
              <a:t>Bolt</a:t>
            </a:r>
            <a:r>
              <a:rPr lang="zh-CN" altLang="en-US" sz="1600" dirty="0" smtClean="0"/>
              <a:t>在同一工作进程</a:t>
            </a:r>
            <a:r>
              <a:rPr lang="en-US" altLang="zh-CN" sz="1600" dirty="0" smtClean="0"/>
              <a:t>Worker</a:t>
            </a:r>
            <a:r>
              <a:rPr lang="zh-CN" altLang="en-US" sz="1600" dirty="0" smtClean="0"/>
              <a:t>存在一个或多个任务，元组会随机分配给这些任务，否则该分组方式与随机分组方式一样。</a:t>
            </a:r>
            <a:endParaRPr lang="en-US" altLang="zh-CN" sz="1600" dirty="0" smtClean="0">
              <a:solidFill>
                <a:schemeClr val="accent6"/>
              </a:solidFill>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customGrouping</a:t>
            </a:r>
          </a:p>
          <a:p>
            <a:pPr>
              <a:buFont typeface="Arial" panose="020B0604020202020204" pitchFamily="34" charset="0"/>
              <a:buChar char="•"/>
            </a:pPr>
            <a:r>
              <a:rPr lang="zh-CN" altLang="en-US" sz="1600" dirty="0"/>
              <a:t>自定义</a:t>
            </a:r>
            <a:r>
              <a:rPr lang="zh-CN" altLang="en-US" sz="1600" dirty="0" smtClean="0"/>
              <a:t>分组（</a:t>
            </a:r>
            <a:r>
              <a:rPr lang="en-US" altLang="zh-CN" sz="1600" dirty="0"/>
              <a:t>custom</a:t>
            </a:r>
            <a:r>
              <a:rPr lang="en-US" altLang="zh-CN" sz="1600" dirty="0" smtClean="0"/>
              <a:t>Grouping</a:t>
            </a:r>
            <a:r>
              <a:rPr lang="zh-CN" altLang="en-US" sz="1600" dirty="0" smtClean="0"/>
              <a:t>）通过实现</a:t>
            </a:r>
            <a:r>
              <a:rPr lang="en-US" altLang="zh-CN" sz="1600" dirty="0" smtClean="0"/>
              <a:t>CustomStreamGrouping</a:t>
            </a:r>
            <a:r>
              <a:rPr lang="zh-CN" altLang="en-US" sz="1600" dirty="0" smtClean="0"/>
              <a:t>接口来创建自定义的流分组，</a:t>
            </a:r>
            <a:endParaRPr lang="en-US" altLang="zh-CN" sz="1600" dirty="0" smtClean="0"/>
          </a:p>
          <a:p>
            <a:pPr>
              <a:buFont typeface="Arial" panose="020B0604020202020204" pitchFamily="34" charset="0"/>
              <a:buChar char="•"/>
            </a:pPr>
            <a:r>
              <a:rPr lang="en-US" altLang="zh-CN" sz="1400" dirty="0"/>
              <a:t>CustomStreamGrouping</a:t>
            </a:r>
            <a:r>
              <a:rPr lang="zh-CN" altLang="en-US" sz="1400" dirty="0" smtClean="0"/>
              <a:t>接口定义如下，主要提供了两个方法：</a:t>
            </a:r>
            <a:r>
              <a:rPr lang="en-US" altLang="zh-CN" sz="1400" dirty="0" smtClean="0"/>
              <a:t>prepare</a:t>
            </a:r>
            <a:r>
              <a:rPr lang="zh-CN" altLang="en-US" sz="1400" dirty="0" smtClean="0"/>
              <a:t>和</a:t>
            </a:r>
            <a:r>
              <a:rPr lang="en-US" altLang="zh-CN" sz="1400" dirty="0" err="1" smtClean="0"/>
              <a:t>chooseTask</a:t>
            </a:r>
            <a:r>
              <a:rPr lang="en-US" altLang="zh-CN" sz="1400" dirty="0" smtClean="0"/>
              <a:t>;</a:t>
            </a:r>
            <a:endParaRPr lang="en-US" altLang="zh-CN" sz="1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688" y="5329575"/>
            <a:ext cx="4374591" cy="73562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86" y="4208812"/>
            <a:ext cx="5338515" cy="2649188"/>
          </a:xfrm>
          <a:prstGeom prst="rect">
            <a:avLst/>
          </a:prstGeom>
        </p:spPr>
      </p:pic>
      <p:sp>
        <p:nvSpPr>
          <p:cNvPr id="7" name="文本框 6"/>
          <p:cNvSpPr txBox="1"/>
          <p:nvPr/>
        </p:nvSpPr>
        <p:spPr>
          <a:xfrm>
            <a:off x="488180" y="4656112"/>
            <a:ext cx="8942073" cy="630942"/>
          </a:xfrm>
          <a:prstGeom prst="rect">
            <a:avLst/>
          </a:prstGeom>
          <a:noFill/>
        </p:spPr>
        <p:txBody>
          <a:bodyPr wrap="square" rtlCol="0">
            <a:spAutoFit/>
          </a:bodyPr>
          <a:lstStyle/>
          <a:p>
            <a:r>
              <a:rPr lang="zh-CN" altLang="en-US" sz="1400" b="1" dirty="0" smtClean="0">
                <a:solidFill>
                  <a:srgbClr val="FF0000"/>
                </a:solidFill>
              </a:rPr>
              <a:t>源码路径</a:t>
            </a:r>
            <a:r>
              <a:rPr lang="zh-CN" altLang="en-US" b="1" dirty="0" smtClean="0">
                <a:solidFill>
                  <a:srgbClr val="FF0000"/>
                </a:solidFill>
              </a:rPr>
              <a:t>：</a:t>
            </a:r>
            <a:endParaRPr lang="en-US" altLang="zh-CN" b="1" dirty="0" smtClean="0">
              <a:solidFill>
                <a:srgbClr val="FF0000"/>
              </a:solidFill>
            </a:endParaRPr>
          </a:p>
          <a:p>
            <a:r>
              <a:rPr lang="en-US" altLang="zh-CN" sz="1700" b="1" dirty="0" smtClean="0">
                <a:solidFill>
                  <a:srgbClr val="FF0000"/>
                </a:solidFill>
              </a:rPr>
              <a:t>apache-storm-0.10.0/</a:t>
            </a:r>
            <a:r>
              <a:rPr lang="en-US" altLang="zh-CN" sz="1700" b="1" dirty="0" err="1" smtClean="0">
                <a:solidFill>
                  <a:srgbClr val="FF0000"/>
                </a:solidFill>
              </a:rPr>
              <a:t>stormcore</a:t>
            </a:r>
            <a:r>
              <a:rPr lang="en-US" altLang="zh-CN" sz="1700" b="1" dirty="0" smtClean="0">
                <a:solidFill>
                  <a:srgbClr val="FF0000"/>
                </a:solidFill>
              </a:rPr>
              <a:t>/jvm/backtype/storm/grouping/CustomStreamGrouping.java</a:t>
            </a:r>
            <a:endParaRPr lang="zh-CN" altLang="en-US" sz="1700" b="1" dirty="0">
              <a:solidFill>
                <a:srgbClr val="FF0000"/>
              </a:solidFill>
            </a:endParaRPr>
          </a:p>
        </p:txBody>
      </p:sp>
      <p:grpSp>
        <p:nvGrpSpPr>
          <p:cNvPr id="8" name="组合 7"/>
          <p:cNvGrpSpPr/>
          <p:nvPr/>
        </p:nvGrpSpPr>
        <p:grpSpPr>
          <a:xfrm>
            <a:off x="5346855" y="1351798"/>
            <a:ext cx="3788267" cy="3283053"/>
            <a:chOff x="3048190" y="3205190"/>
            <a:chExt cx="3788267" cy="3283053"/>
          </a:xfrm>
        </p:grpSpPr>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190" y="3205190"/>
              <a:ext cx="3047619" cy="447619"/>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457" y="3631100"/>
              <a:ext cx="3600000" cy="2857143"/>
            </a:xfrm>
            <a:prstGeom prst="rect">
              <a:avLst/>
            </a:prstGeom>
          </p:spPr>
        </p:pic>
      </p:grpSp>
      <p:sp>
        <p:nvSpPr>
          <p:cNvPr id="11" name="文本框 10"/>
          <p:cNvSpPr txBox="1"/>
          <p:nvPr/>
        </p:nvSpPr>
        <p:spPr>
          <a:xfrm>
            <a:off x="5607692" y="1096951"/>
            <a:ext cx="3598843" cy="630942"/>
          </a:xfrm>
          <a:prstGeom prst="rect">
            <a:avLst/>
          </a:prstGeom>
          <a:noFill/>
        </p:spPr>
        <p:txBody>
          <a:bodyPr wrap="square" rtlCol="0">
            <a:spAutoFit/>
          </a:bodyPr>
          <a:lstStyle/>
          <a:p>
            <a:r>
              <a:rPr lang="zh-CN" altLang="en-US" sz="1400" b="1" dirty="0" smtClean="0">
                <a:solidFill>
                  <a:srgbClr val="FF0000"/>
                </a:solidFill>
              </a:rPr>
              <a:t>源码路径</a:t>
            </a:r>
            <a:r>
              <a:rPr lang="zh-CN" altLang="en-US" b="1" dirty="0" smtClean="0">
                <a:solidFill>
                  <a:srgbClr val="FF0000"/>
                </a:solidFill>
              </a:rPr>
              <a:t>：</a:t>
            </a:r>
            <a:endParaRPr lang="en-US" altLang="zh-CN" b="1" dirty="0" smtClean="0">
              <a:solidFill>
                <a:srgbClr val="FF0000"/>
              </a:solidFill>
            </a:endParaRPr>
          </a:p>
          <a:p>
            <a:r>
              <a:rPr lang="en-US" altLang="zh-CN" sz="1700" b="1" dirty="0" smtClean="0">
                <a:solidFill>
                  <a:srgbClr val="FF0000"/>
                </a:solidFill>
              </a:rPr>
              <a:t>……/storm/generatedGrouping.java</a:t>
            </a:r>
            <a:endParaRPr lang="zh-CN" altLang="en-US" sz="1700" b="1" dirty="0">
              <a:solidFill>
                <a:srgbClr val="FF0000"/>
              </a:solidFill>
            </a:endParaRPr>
          </a:p>
        </p:txBody>
      </p:sp>
    </p:spTree>
    <p:extLst>
      <p:ext uri="{BB962C8B-B14F-4D97-AF65-F5344CB8AC3E}">
        <p14:creationId xmlns:p14="http://schemas.microsoft.com/office/powerpoint/2010/main" val="2307723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p:stCondLst>
                              <p:cond delay="500"/>
                            </p:stCondLst>
                            <p:childTnLst>
                              <p:par>
                                <p:cTn id="21" presetID="22" presetClass="entr" presetSubtype="8"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示例</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3099762"/>
          </a:xfrm>
        </p:spPr>
        <p:txBody>
          <a:bodyPr/>
          <a:lstStyle/>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WordCounTopology</a:t>
            </a:r>
          </a:p>
          <a:p>
            <a:pPr>
              <a:buFont typeface="Arial" panose="020B0604020202020204" pitchFamily="34" charset="0"/>
              <a:buChar char="•"/>
            </a:pPr>
            <a:r>
              <a:rPr lang="en-US" altLang="zh-CN" sz="2000" dirty="0" smtClean="0"/>
              <a:t>Storm</a:t>
            </a:r>
            <a:r>
              <a:rPr lang="zh-CN" altLang="en-US" sz="2000" dirty="0" smtClean="0"/>
              <a:t>流式计算框架中统计单词数的</a:t>
            </a:r>
            <a:r>
              <a:rPr lang="en-US" altLang="zh-CN" sz="2000" dirty="0" smtClean="0"/>
              <a:t>Storm Topology</a:t>
            </a:r>
            <a:r>
              <a:rPr lang="zh-CN" altLang="en-US" sz="2000" dirty="0" smtClean="0"/>
              <a:t>，最终输出元组形式：</a:t>
            </a:r>
            <a:r>
              <a:rPr lang="en-US" altLang="zh-CN" sz="2000" dirty="0" smtClean="0"/>
              <a:t>[“word”,</a:t>
            </a:r>
            <a:r>
              <a:rPr lang="en-US" altLang="zh-CN" sz="2000" dirty="0"/>
              <a:t> </a:t>
            </a:r>
            <a:r>
              <a:rPr lang="en-US" altLang="zh-CN" sz="2000" dirty="0" smtClean="0"/>
              <a:t>“count”]</a:t>
            </a:r>
            <a:r>
              <a:rPr lang="zh-CN" altLang="en-US" sz="2000" dirty="0" smtClean="0"/>
              <a:t>二元组</a:t>
            </a:r>
            <a:r>
              <a:rPr lang="zh-CN" altLang="en-US" sz="2000" dirty="0"/>
              <a:t>。</a:t>
            </a:r>
            <a:endParaRPr lang="en-US" altLang="zh-CN" sz="2000" dirty="0" smtClean="0"/>
          </a:p>
          <a:p>
            <a:pPr>
              <a:buFont typeface="Arial" panose="020B0604020202020204" pitchFamily="34" charset="0"/>
              <a:buChar char="•"/>
            </a:pPr>
            <a:r>
              <a:rPr lang="zh-CN" altLang="en-US" sz="2000" dirty="0" smtClean="0"/>
              <a:t>主要由三个组件构成</a:t>
            </a:r>
            <a:endParaRPr lang="en-US" altLang="zh-CN" sz="2000" dirty="0" smtClean="0"/>
          </a:p>
          <a:p>
            <a:pPr>
              <a:buFont typeface="Arial" panose="020B0604020202020204" pitchFamily="34" charset="0"/>
              <a:buChar char="•"/>
            </a:pPr>
            <a:r>
              <a:rPr lang="zh-CN" altLang="en-US" sz="2000" dirty="0" smtClean="0"/>
              <a:t>（</a:t>
            </a:r>
            <a:r>
              <a:rPr lang="en-US" altLang="zh-CN" sz="2000" dirty="0" smtClean="0"/>
              <a:t>1</a:t>
            </a:r>
            <a:r>
              <a:rPr lang="zh-CN" altLang="en-US" sz="2000" dirty="0" smtClean="0"/>
              <a:t>）</a:t>
            </a:r>
            <a:r>
              <a:rPr lang="en-US" altLang="zh-CN" sz="2000" dirty="0" smtClean="0"/>
              <a:t>RandomSentenceSpout</a:t>
            </a:r>
          </a:p>
          <a:p>
            <a:pPr>
              <a:buFont typeface="Arial" panose="020B0604020202020204" pitchFamily="34" charset="0"/>
              <a:buChar char="•"/>
            </a:pPr>
            <a:r>
              <a:rPr lang="zh-CN" altLang="en-US" sz="2000" dirty="0" smtClean="0"/>
              <a:t>（</a:t>
            </a:r>
            <a:r>
              <a:rPr lang="en-US" altLang="zh-CN" sz="2000" dirty="0" smtClean="0"/>
              <a:t>2</a:t>
            </a:r>
            <a:r>
              <a:rPr lang="zh-CN" altLang="en-US" sz="2000" dirty="0" smtClean="0"/>
              <a:t>）</a:t>
            </a:r>
            <a:r>
              <a:rPr lang="en-US" altLang="zh-CN" sz="2000" dirty="0" smtClean="0"/>
              <a:t>SplitSentence</a:t>
            </a:r>
          </a:p>
          <a:p>
            <a:pPr>
              <a:buFont typeface="Arial" panose="020B0604020202020204" pitchFamily="34" charset="0"/>
              <a:buChar char="•"/>
            </a:pPr>
            <a:r>
              <a:rPr lang="zh-CN" altLang="en-US" sz="2000" dirty="0" smtClean="0"/>
              <a:t>（</a:t>
            </a:r>
            <a:r>
              <a:rPr lang="en-US" altLang="zh-CN" sz="2000" dirty="0" smtClean="0"/>
              <a:t>3</a:t>
            </a:r>
            <a:r>
              <a:rPr lang="zh-CN" altLang="en-US" sz="2000" dirty="0" smtClean="0"/>
              <a:t>）</a:t>
            </a:r>
            <a:r>
              <a:rPr lang="en-US" altLang="zh-CN" sz="2000" dirty="0" smtClean="0"/>
              <a:t>WordCount</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053" y="4776162"/>
            <a:ext cx="6870576" cy="1493193"/>
          </a:xfrm>
          <a:prstGeom prst="rect">
            <a:avLst/>
          </a:prstGeom>
        </p:spPr>
      </p:pic>
    </p:spTree>
    <p:extLst>
      <p:ext uri="{BB962C8B-B14F-4D97-AF65-F5344CB8AC3E}">
        <p14:creationId xmlns:p14="http://schemas.microsoft.com/office/powerpoint/2010/main" val="23617798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a:solidFill>
                  <a:schemeClr val="accent6"/>
                </a:solidFill>
              </a:rPr>
              <a:t>RandomSentenceSpout</a:t>
            </a:r>
            <a:endParaRPr lang="zh-CN" altLang="en-US" sz="3200" dirty="0">
              <a:solidFill>
                <a:schemeClr val="accent6"/>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71" y="1132115"/>
            <a:ext cx="6115572" cy="4417182"/>
          </a:xfrm>
          <a:prstGeom prst="rect">
            <a:avLst/>
          </a:prstGeom>
        </p:spPr>
      </p:pic>
      <p:sp>
        <p:nvSpPr>
          <p:cNvPr id="5" name="文本框 4"/>
          <p:cNvSpPr txBox="1"/>
          <p:nvPr/>
        </p:nvSpPr>
        <p:spPr>
          <a:xfrm>
            <a:off x="607979" y="5386107"/>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RandomSentenceSpout</a:t>
            </a:r>
            <a:r>
              <a:rPr lang="zh-CN" altLang="en-US" sz="1400" dirty="0" smtClean="0"/>
              <a:t>类定义了一个</a:t>
            </a:r>
            <a:r>
              <a:rPr lang="en-US" altLang="zh-CN" sz="1400" dirty="0" smtClean="0"/>
              <a:t>Spout</a:t>
            </a:r>
            <a:r>
              <a:rPr lang="zh-CN" altLang="en-US" sz="1400" dirty="0" smtClean="0"/>
              <a:t>，继承自</a:t>
            </a:r>
            <a:r>
              <a:rPr lang="en-US" altLang="zh-CN" sz="1400" dirty="0" smtClean="0">
                <a:solidFill>
                  <a:srgbClr val="FF0000"/>
                </a:solidFill>
              </a:rPr>
              <a:t>BaseRichSpout</a:t>
            </a:r>
            <a:r>
              <a:rPr lang="zh-CN" altLang="en-US" sz="1400" dirty="0" smtClean="0"/>
              <a:t>。</a:t>
            </a:r>
            <a:r>
              <a:rPr lang="en-US" altLang="zh-CN" sz="1400" dirty="0" smtClean="0"/>
              <a:t>BaseRichSpout</a:t>
            </a:r>
            <a:r>
              <a:rPr lang="zh-CN" altLang="en-US" sz="1400" dirty="0" smtClean="0"/>
              <a:t>是一个实现了</a:t>
            </a:r>
            <a:r>
              <a:rPr lang="en-US" altLang="zh-CN" sz="1400" dirty="0" smtClean="0"/>
              <a:t>IRichSpout</a:t>
            </a:r>
            <a:r>
              <a:rPr lang="zh-CN" altLang="en-US" sz="1400" dirty="0" smtClean="0"/>
              <a:t>接口的虚类，这个接口是</a:t>
            </a:r>
            <a:r>
              <a:rPr lang="en-US" altLang="zh-CN" sz="1400" dirty="0" smtClean="0"/>
              <a:t>Storm</a:t>
            </a:r>
            <a:r>
              <a:rPr lang="zh-CN" altLang="en-US" sz="1400" dirty="0" smtClean="0"/>
              <a:t>中的主要接口之一。它的</a:t>
            </a:r>
            <a:r>
              <a:rPr lang="en-US" altLang="zh-CN" sz="1400" dirty="0" smtClean="0">
                <a:solidFill>
                  <a:schemeClr val="accent6"/>
                </a:solidFill>
              </a:rPr>
              <a:t>nextTuple</a:t>
            </a:r>
            <a:r>
              <a:rPr lang="zh-CN" altLang="en-US" sz="1400" dirty="0" smtClean="0">
                <a:solidFill>
                  <a:schemeClr val="accent6"/>
                </a:solidFill>
              </a:rPr>
              <a:t>方法随机地从一个句子数组中选出一个句子发送出去</a:t>
            </a:r>
            <a:r>
              <a:rPr lang="zh-CN" altLang="en-US" sz="1400" dirty="0" smtClean="0"/>
              <a:t>，</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Spout</a:t>
            </a:r>
            <a:r>
              <a:rPr lang="zh-CN" altLang="en-US" sz="1400" dirty="0" smtClean="0"/>
              <a:t>输出的元组模式，示例中声明了输出字段为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open</a:t>
            </a:r>
            <a:r>
              <a:rPr lang="zh-CN" altLang="en-US" sz="1400" dirty="0" smtClean="0"/>
              <a:t>方法中将</a:t>
            </a:r>
            <a:r>
              <a:rPr lang="en-US" altLang="zh-CN" sz="1400" dirty="0" smtClean="0">
                <a:solidFill>
                  <a:srgbClr val="FF0000"/>
                </a:solidFill>
              </a:rPr>
              <a:t>SpoutOutputCollector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sentence</a:t>
            </a:r>
            <a:r>
              <a:rPr lang="zh-CN" altLang="en-US" sz="1400" dirty="0" smtClean="0"/>
              <a:t>（句子）。</a:t>
            </a:r>
            <a:endParaRPr lang="zh-CN" altLang="en-US" sz="1400" dirty="0"/>
          </a:p>
        </p:txBody>
      </p:sp>
      <p:sp>
        <p:nvSpPr>
          <p:cNvPr id="6" name="矩形 5"/>
          <p:cNvSpPr/>
          <p:nvPr/>
        </p:nvSpPr>
        <p:spPr bwMode="auto">
          <a:xfrm>
            <a:off x="246743" y="1146629"/>
            <a:ext cx="5326743" cy="406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0741154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SplitSentence</a:t>
            </a:r>
            <a:r>
              <a:rPr lang="zh-CN" altLang="en-US" sz="3200" dirty="0" smtClean="0">
                <a:solidFill>
                  <a:schemeClr val="accent6"/>
                </a:solidFill>
              </a:rPr>
              <a:t>（</a:t>
            </a:r>
            <a:r>
              <a:rPr lang="en-US" altLang="zh-CN" sz="3200" dirty="0" smtClean="0">
                <a:solidFill>
                  <a:schemeClr val="accent6"/>
                </a:solidFill>
              </a:rPr>
              <a:t>Bolt</a:t>
            </a:r>
            <a:r>
              <a:rPr lang="zh-CN" altLang="en-US" sz="3200" dirty="0" smtClean="0">
                <a:solidFill>
                  <a:schemeClr val="accent6"/>
                </a:solidFill>
              </a:rPr>
              <a:t>）</a:t>
            </a:r>
            <a:endParaRPr lang="zh-CN" altLang="en-US" sz="3200" dirty="0">
              <a:solidFill>
                <a:schemeClr val="accent6"/>
              </a:solidFill>
            </a:endParaRPr>
          </a:p>
        </p:txBody>
      </p:sp>
      <p:sp>
        <p:nvSpPr>
          <p:cNvPr id="5" name="文本框 4"/>
          <p:cNvSpPr txBox="1"/>
          <p:nvPr/>
        </p:nvSpPr>
        <p:spPr>
          <a:xfrm>
            <a:off x="607979" y="4916650"/>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SplitSentence</a:t>
            </a:r>
            <a:r>
              <a:rPr lang="zh-CN" altLang="en-US" sz="1400" dirty="0" smtClean="0"/>
              <a:t>类定义了一个</a:t>
            </a:r>
            <a:r>
              <a:rPr lang="en-US" altLang="zh-CN" sz="1400" dirty="0" smtClean="0"/>
              <a:t>Bolt</a:t>
            </a:r>
            <a:r>
              <a:rPr lang="zh-CN" altLang="en-US" sz="1400" dirty="0" smtClean="0"/>
              <a:t>，继承自</a:t>
            </a:r>
            <a:r>
              <a:rPr lang="en-US" altLang="zh-CN" sz="1400" dirty="0" err="1" smtClean="0">
                <a:solidFill>
                  <a:srgbClr val="FF0000"/>
                </a:solidFill>
              </a:rPr>
              <a:t>BaseBasicBolt</a:t>
            </a:r>
            <a:r>
              <a:rPr lang="zh-CN" altLang="en-US" sz="1400" dirty="0" smtClean="0"/>
              <a:t>。</a:t>
            </a:r>
            <a:r>
              <a:rPr lang="en-US" altLang="zh-CN" sz="1400" dirty="0" err="1" smtClean="0"/>
              <a:t>BaseBasicBolt</a:t>
            </a:r>
            <a:r>
              <a:rPr lang="zh-CN" altLang="en-US" sz="1400" dirty="0" smtClean="0"/>
              <a:t>是一个实现了</a:t>
            </a:r>
            <a:r>
              <a:rPr lang="en-US" altLang="zh-CN" sz="1400" dirty="0" err="1" smtClean="0"/>
              <a:t>IBasicBolt</a:t>
            </a:r>
            <a:r>
              <a:rPr lang="zh-CN" altLang="en-US" sz="1400" dirty="0" smtClean="0"/>
              <a:t>接口的虚类。它的</a:t>
            </a:r>
            <a:r>
              <a:rPr lang="en-US" altLang="zh-CN" sz="1400" dirty="0" smtClean="0">
                <a:solidFill>
                  <a:schemeClr val="accent6"/>
                </a:solidFill>
              </a:rPr>
              <a:t>execute</a:t>
            </a:r>
            <a:r>
              <a:rPr lang="zh-CN" altLang="en-US" sz="1400" dirty="0" smtClean="0">
                <a:solidFill>
                  <a:schemeClr val="accent6"/>
                </a:solidFill>
              </a:rPr>
              <a:t>方法是</a:t>
            </a:r>
            <a:r>
              <a:rPr lang="en-US" altLang="zh-CN" sz="1400" dirty="0" smtClean="0">
                <a:solidFill>
                  <a:schemeClr val="accent6"/>
                </a:solidFill>
              </a:rPr>
              <a:t>bolt</a:t>
            </a:r>
            <a:r>
              <a:rPr lang="zh-CN" altLang="en-US" sz="1400" dirty="0" smtClean="0">
                <a:solidFill>
                  <a:schemeClr val="accent6"/>
                </a:solidFill>
              </a:rPr>
              <a:t>真正处理业务逻辑的地方，它将从</a:t>
            </a:r>
            <a:r>
              <a:rPr lang="en-US" altLang="zh-CN" sz="1400" dirty="0" smtClean="0">
                <a:solidFill>
                  <a:schemeClr val="accent6"/>
                </a:solidFill>
              </a:rPr>
              <a:t>Spout</a:t>
            </a:r>
            <a:r>
              <a:rPr lang="zh-CN" altLang="en-US" sz="1400" dirty="0" smtClean="0">
                <a:solidFill>
                  <a:schemeClr val="accent6"/>
                </a:solidFill>
              </a:rPr>
              <a:t>收到额句子按照空格分割，然后把每一个单词作为一条信息发送出去。</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Bolt</a:t>
            </a:r>
            <a:r>
              <a:rPr lang="zh-CN" altLang="en-US" sz="1400" dirty="0" smtClean="0"/>
              <a:t>输出的元组模式，也只输出字段为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execute</a:t>
            </a:r>
            <a:r>
              <a:rPr lang="zh-CN" altLang="en-US" sz="1400" dirty="0" smtClean="0"/>
              <a:t>方法中将</a:t>
            </a:r>
            <a:r>
              <a:rPr lang="en-US" altLang="zh-CN" sz="1400" dirty="0" err="1" smtClean="0">
                <a:solidFill>
                  <a:srgbClr val="FF0000"/>
                </a:solidFill>
              </a:rPr>
              <a:t>BasicOutputCollector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word</a:t>
            </a:r>
            <a:r>
              <a:rPr lang="zh-CN" altLang="en-US" sz="1400" dirty="0" smtClean="0"/>
              <a:t>（</a:t>
            </a:r>
            <a:r>
              <a:rPr lang="zh-CN" altLang="en-US" sz="1400" dirty="0"/>
              <a:t>单词</a:t>
            </a:r>
            <a:r>
              <a:rPr lang="zh-CN" altLang="en-US" sz="1400" dirty="0" smtClean="0"/>
              <a:t>）。</a:t>
            </a:r>
            <a:endParaRPr lang="zh-CN" altLang="en-US" sz="1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6" y="1355387"/>
            <a:ext cx="6592865" cy="3307839"/>
          </a:xfrm>
          <a:prstGeom prst="rect">
            <a:avLst/>
          </a:prstGeom>
        </p:spPr>
      </p:pic>
    </p:spTree>
    <p:extLst>
      <p:ext uri="{BB962C8B-B14F-4D97-AF65-F5344CB8AC3E}">
        <p14:creationId xmlns:p14="http://schemas.microsoft.com/office/powerpoint/2010/main" val="710284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WordCount</a:t>
            </a:r>
            <a:r>
              <a:rPr lang="zh-CN" altLang="en-US" sz="3200" dirty="0" smtClean="0">
                <a:solidFill>
                  <a:schemeClr val="accent6"/>
                </a:solidFill>
              </a:rPr>
              <a:t>（</a:t>
            </a:r>
            <a:r>
              <a:rPr lang="en-US" altLang="zh-CN" sz="3200" dirty="0" smtClean="0">
                <a:solidFill>
                  <a:schemeClr val="accent6"/>
                </a:solidFill>
              </a:rPr>
              <a:t>Bolt</a:t>
            </a:r>
            <a:r>
              <a:rPr lang="zh-CN" altLang="en-US" sz="3200" dirty="0" smtClean="0">
                <a:solidFill>
                  <a:schemeClr val="accent6"/>
                </a:solidFill>
              </a:rPr>
              <a:t>）</a:t>
            </a:r>
            <a:endParaRPr lang="zh-CN" altLang="en-US" sz="3200" dirty="0">
              <a:solidFill>
                <a:schemeClr val="accent6"/>
              </a:solidFill>
            </a:endParaRPr>
          </a:p>
        </p:txBody>
      </p:sp>
      <p:sp>
        <p:nvSpPr>
          <p:cNvPr id="5" name="文本框 4"/>
          <p:cNvSpPr txBox="1"/>
          <p:nvPr/>
        </p:nvSpPr>
        <p:spPr>
          <a:xfrm>
            <a:off x="607979" y="5118999"/>
            <a:ext cx="8313365"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WordCount</a:t>
            </a:r>
            <a:r>
              <a:rPr lang="zh-CN" altLang="en-US" sz="1400" dirty="0" smtClean="0"/>
              <a:t>类类似于</a:t>
            </a:r>
            <a:r>
              <a:rPr lang="en-US" altLang="zh-CN" sz="1400" dirty="0" smtClean="0"/>
              <a:t>SplitSentence</a:t>
            </a:r>
            <a:r>
              <a:rPr lang="zh-CN" altLang="en-US" sz="1400" dirty="0" smtClean="0"/>
              <a:t>，也定义了一个</a:t>
            </a:r>
            <a:r>
              <a:rPr lang="en-US" altLang="zh-CN" sz="1400" dirty="0" smtClean="0"/>
              <a:t>Bolt</a:t>
            </a:r>
            <a:r>
              <a:rPr lang="zh-CN" altLang="en-US" sz="1400" dirty="0" smtClean="0"/>
              <a:t>，继承自</a:t>
            </a:r>
            <a:r>
              <a:rPr lang="en-US" altLang="zh-CN" sz="1400" dirty="0" err="1" smtClean="0">
                <a:solidFill>
                  <a:srgbClr val="FF0000"/>
                </a:solidFill>
              </a:rPr>
              <a:t>BaseBasicBolt</a:t>
            </a:r>
            <a:r>
              <a:rPr lang="zh-CN" altLang="en-US" sz="1400" dirty="0" smtClean="0"/>
              <a:t>。</a:t>
            </a:r>
            <a:r>
              <a:rPr lang="zh-CN" altLang="en-US" sz="1400" dirty="0"/>
              <a:t>这个</a:t>
            </a:r>
            <a:r>
              <a:rPr lang="zh-CN" altLang="en-US" sz="1400" dirty="0" smtClean="0"/>
              <a:t>类对收到的所有单词进行计数统计，</a:t>
            </a:r>
            <a:r>
              <a:rPr lang="en-US" altLang="zh-CN" sz="1400" dirty="0"/>
              <a:t>execute</a:t>
            </a:r>
            <a:r>
              <a:rPr lang="zh-CN" altLang="en-US" sz="1400" dirty="0" smtClean="0">
                <a:solidFill>
                  <a:schemeClr val="accent6"/>
                </a:solidFill>
              </a:rPr>
              <a:t>方法更新收到单词的缓存数，并将当前该单词及其对应的数目发送出去。</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Bolt</a:t>
            </a:r>
            <a:r>
              <a:rPr lang="zh-CN" altLang="en-US" sz="1400" dirty="0" smtClean="0"/>
              <a:t>输出的元组模式，示例中声明了输出字段为</a:t>
            </a:r>
            <a:r>
              <a:rPr lang="en-US" altLang="zh-CN" sz="1400" dirty="0" smtClean="0">
                <a:solidFill>
                  <a:schemeClr val="accent6"/>
                </a:solidFill>
              </a:rPr>
              <a:t>[“</a:t>
            </a:r>
            <a:r>
              <a:rPr lang="en-US" altLang="zh-CN" sz="1400" dirty="0" err="1" smtClean="0">
                <a:solidFill>
                  <a:schemeClr val="accent6"/>
                </a:solidFill>
              </a:rPr>
              <a:t>word”,”count</a:t>
            </a:r>
            <a:r>
              <a:rPr lang="en-US" altLang="zh-CN" sz="1400" dirty="0" smtClean="0">
                <a:solidFill>
                  <a:schemeClr val="accent6"/>
                </a:solidFill>
              </a:rPr>
              <a:t>”]</a:t>
            </a:r>
            <a:r>
              <a:rPr lang="zh-CN" altLang="en-US" sz="1400" dirty="0" smtClean="0">
                <a:solidFill>
                  <a:schemeClr val="accent6"/>
                </a:solidFill>
              </a:rPr>
              <a:t>的二元组</a:t>
            </a:r>
            <a:r>
              <a:rPr lang="zh-CN" altLang="en-US" sz="1400" dirty="0" smtClean="0"/>
              <a:t>。在</a:t>
            </a:r>
            <a:r>
              <a:rPr lang="en-US" altLang="zh-CN" sz="1400" dirty="0"/>
              <a:t>execute</a:t>
            </a:r>
            <a:r>
              <a:rPr lang="zh-CN" altLang="en-US" sz="1400" dirty="0" smtClean="0"/>
              <a:t>方法中将</a:t>
            </a:r>
            <a:r>
              <a:rPr lang="en-US" altLang="zh-CN" sz="1400" dirty="0" err="1" smtClean="0">
                <a:solidFill>
                  <a:srgbClr val="FF0000"/>
                </a:solidFill>
              </a:rPr>
              <a:t>BasicOutputCollector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方法发射元组，输出有两列。</a:t>
            </a:r>
            <a:r>
              <a:rPr lang="en-US" altLang="zh-CN" sz="1400" dirty="0" err="1" smtClean="0"/>
              <a:t>Clenup</a:t>
            </a:r>
            <a:r>
              <a:rPr lang="zh-CN" altLang="en-US" sz="1400" dirty="0" smtClean="0"/>
              <a:t>方法在该</a:t>
            </a:r>
            <a:r>
              <a:rPr lang="en-US" altLang="zh-CN" sz="1400" dirty="0" smtClean="0"/>
              <a:t>Topology</a:t>
            </a:r>
            <a:r>
              <a:rPr lang="zh-CN" altLang="en-US" sz="1400" dirty="0" smtClean="0"/>
              <a:t>被停掉的时候被调用，它将当前缓存的所有单词及数目信息打印到日志中。</a:t>
            </a:r>
            <a:endParaRPr lang="zh-CN" altLang="en-US" sz="1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23494"/>
            <a:ext cx="6395695" cy="3681696"/>
          </a:xfrm>
          <a:prstGeom prst="rect">
            <a:avLst/>
          </a:prstGeom>
        </p:spPr>
      </p:pic>
    </p:spTree>
    <p:extLst>
      <p:ext uri="{BB962C8B-B14F-4D97-AF65-F5344CB8AC3E}">
        <p14:creationId xmlns:p14="http://schemas.microsoft.com/office/powerpoint/2010/main" val="168517102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创建并提交（源码示例）</a:t>
            </a:r>
            <a:endParaRPr lang="zh-CN" altLang="en-US" sz="3200" dirty="0">
              <a:solidFill>
                <a:schemeClr val="accent6"/>
              </a:solidFill>
            </a:endParaRPr>
          </a:p>
        </p:txBody>
      </p:sp>
      <p:grpSp>
        <p:nvGrpSpPr>
          <p:cNvPr id="9" name="组合 8"/>
          <p:cNvGrpSpPr/>
          <p:nvPr/>
        </p:nvGrpSpPr>
        <p:grpSpPr>
          <a:xfrm>
            <a:off x="1217528" y="1355387"/>
            <a:ext cx="6504072" cy="5364727"/>
            <a:chOff x="1405333" y="2924238"/>
            <a:chExt cx="7478553" cy="5742857"/>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33" y="2924238"/>
              <a:ext cx="6333333" cy="100952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600" y="3933762"/>
              <a:ext cx="7114286" cy="4733333"/>
            </a:xfrm>
            <a:prstGeom prst="rect">
              <a:avLst/>
            </a:prstGeom>
          </p:spPr>
        </p:pic>
      </p:grpSp>
      <p:sp>
        <p:nvSpPr>
          <p:cNvPr id="11" name="文本框 10"/>
          <p:cNvSpPr txBox="1"/>
          <p:nvPr/>
        </p:nvSpPr>
        <p:spPr>
          <a:xfrm>
            <a:off x="1217528" y="1376036"/>
            <a:ext cx="58817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b="1" dirty="0" smtClean="0">
                <a:solidFill>
                  <a:srgbClr val="FF0000"/>
                </a:solidFill>
              </a:rPr>
              <a:t>WordCountTopology</a:t>
            </a:r>
            <a:r>
              <a:rPr lang="zh-CN" altLang="en-US" b="1" dirty="0" smtClean="0">
                <a:solidFill>
                  <a:srgbClr val="FF0000"/>
                </a:solidFill>
              </a:rPr>
              <a:t>类</a:t>
            </a:r>
            <a:endParaRPr lang="zh-CN" altLang="en-US" b="1" dirty="0">
              <a:solidFill>
                <a:srgbClr val="FF0000"/>
              </a:solidFill>
            </a:endParaRPr>
          </a:p>
        </p:txBody>
      </p:sp>
      <p:sp>
        <p:nvSpPr>
          <p:cNvPr id="12" name="文本框 11"/>
          <p:cNvSpPr txBox="1"/>
          <p:nvPr/>
        </p:nvSpPr>
        <p:spPr>
          <a:xfrm>
            <a:off x="5471607" y="2515831"/>
            <a:ext cx="2206373" cy="276999"/>
          </a:xfrm>
          <a:prstGeom prst="rect">
            <a:avLst/>
          </a:prstGeom>
          <a:noFill/>
        </p:spPr>
        <p:txBody>
          <a:bodyPr wrap="none" rtlCol="0">
            <a:spAutoFit/>
          </a:bodyPr>
          <a:lstStyle/>
          <a:p>
            <a:r>
              <a:rPr lang="zh-CN" altLang="en-US" sz="1200" b="1" dirty="0" smtClean="0">
                <a:solidFill>
                  <a:schemeClr val="accent6"/>
                </a:solidFill>
              </a:rPr>
              <a:t>创建一个</a:t>
            </a:r>
            <a:r>
              <a:rPr lang="en-US" altLang="zh-CN" sz="1200" b="1" dirty="0" smtClean="0">
                <a:solidFill>
                  <a:schemeClr val="accent6"/>
                </a:solidFill>
              </a:rPr>
              <a:t>TopologyBuilder</a:t>
            </a:r>
            <a:r>
              <a:rPr lang="zh-CN" altLang="en-US" sz="1200" b="1" dirty="0" smtClean="0">
                <a:solidFill>
                  <a:schemeClr val="accent6"/>
                </a:solidFill>
              </a:rPr>
              <a:t>对象</a:t>
            </a:r>
            <a:endParaRPr lang="zh-CN" altLang="en-US" sz="1200" b="1" dirty="0">
              <a:solidFill>
                <a:schemeClr val="accent6"/>
              </a:solidFill>
            </a:endParaRPr>
          </a:p>
        </p:txBody>
      </p:sp>
      <p:sp>
        <p:nvSpPr>
          <p:cNvPr id="13" name="文本框 12"/>
          <p:cNvSpPr txBox="1"/>
          <p:nvPr/>
        </p:nvSpPr>
        <p:spPr>
          <a:xfrm>
            <a:off x="5471607" y="2858199"/>
            <a:ext cx="3309239"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Spout</a:t>
            </a:r>
            <a:r>
              <a:rPr lang="zh-CN" altLang="en-US" sz="1200" b="1" dirty="0" smtClean="0">
                <a:solidFill>
                  <a:schemeClr val="accent6"/>
                </a:solidFill>
              </a:rPr>
              <a:t>（</a:t>
            </a:r>
            <a:r>
              <a:rPr lang="en-US" altLang="zh-CN" sz="1200" b="1" dirty="0" smtClean="0">
                <a:solidFill>
                  <a:schemeClr val="accent6"/>
                </a:solidFill>
              </a:rPr>
              <a:t>id, spout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endParaRPr lang="zh-CN" altLang="en-US" sz="1200" b="1" dirty="0">
              <a:solidFill>
                <a:schemeClr val="accent6"/>
              </a:solidFill>
            </a:endParaRPr>
          </a:p>
        </p:txBody>
      </p:sp>
      <p:sp>
        <p:nvSpPr>
          <p:cNvPr id="14" name="文本框 13"/>
          <p:cNvSpPr txBox="1"/>
          <p:nvPr/>
        </p:nvSpPr>
        <p:spPr>
          <a:xfrm>
            <a:off x="2985349" y="3529643"/>
            <a:ext cx="5795497"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Bolt</a:t>
            </a:r>
            <a:r>
              <a:rPr lang="zh-CN" altLang="en-US" sz="1200" b="1" dirty="0" smtClean="0">
                <a:solidFill>
                  <a:schemeClr val="accent6"/>
                </a:solidFill>
              </a:rPr>
              <a:t>（</a:t>
            </a:r>
            <a:r>
              <a:rPr lang="en-US" altLang="zh-CN" sz="1200" b="1" dirty="0" smtClean="0">
                <a:solidFill>
                  <a:schemeClr val="accent6"/>
                </a:solidFill>
              </a:rPr>
              <a:t>id, bolt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r>
              <a:rPr lang="en-US" altLang="zh-CN" sz="1200" b="1" dirty="0" smtClean="0">
                <a:solidFill>
                  <a:schemeClr val="accent6"/>
                </a:solidFill>
              </a:rPr>
              <a:t>,</a:t>
            </a:r>
            <a:r>
              <a:rPr lang="zh-CN" altLang="en-US" sz="1200" b="1" dirty="0" smtClean="0">
                <a:solidFill>
                  <a:schemeClr val="accent6"/>
                </a:solidFill>
              </a:rPr>
              <a:t>并定义订阅哪个</a:t>
            </a:r>
            <a:r>
              <a:rPr lang="en-US" altLang="zh-CN" sz="1200" b="1" dirty="0" smtClean="0">
                <a:solidFill>
                  <a:schemeClr val="accent6"/>
                </a:solidFill>
              </a:rPr>
              <a:t>spout/bolt</a:t>
            </a:r>
            <a:r>
              <a:rPr lang="zh-CN" altLang="en-US" sz="1200" b="1" dirty="0" smtClean="0">
                <a:solidFill>
                  <a:schemeClr val="accent6"/>
                </a:solidFill>
              </a:rPr>
              <a:t>，及分组策略</a:t>
            </a:r>
            <a:endParaRPr lang="zh-CN" altLang="en-US" sz="1200" b="1" dirty="0">
              <a:solidFill>
                <a:schemeClr val="accent6"/>
              </a:solidFill>
            </a:endParaRPr>
          </a:p>
        </p:txBody>
      </p:sp>
      <p:sp>
        <p:nvSpPr>
          <p:cNvPr id="15" name="文本框 14"/>
          <p:cNvSpPr txBox="1"/>
          <p:nvPr/>
        </p:nvSpPr>
        <p:spPr>
          <a:xfrm>
            <a:off x="4650713" y="4530503"/>
            <a:ext cx="1826141" cy="276999"/>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到集群模式</a:t>
            </a:r>
            <a:endParaRPr lang="zh-CN" altLang="en-US" sz="1200" b="1" dirty="0">
              <a:solidFill>
                <a:schemeClr val="accent6"/>
              </a:solidFill>
            </a:endParaRPr>
          </a:p>
        </p:txBody>
      </p:sp>
      <p:sp>
        <p:nvSpPr>
          <p:cNvPr id="16" name="文本框 15"/>
          <p:cNvSpPr txBox="1"/>
          <p:nvPr/>
        </p:nvSpPr>
        <p:spPr>
          <a:xfrm>
            <a:off x="3383529" y="5870219"/>
            <a:ext cx="5529078" cy="461665"/>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到本地模式，</a:t>
            </a:r>
            <a:r>
              <a:rPr lang="en-US" altLang="zh-CN" sz="1200" b="1" dirty="0" smtClean="0">
                <a:solidFill>
                  <a:schemeClr val="accent6"/>
                </a:solidFill>
              </a:rPr>
              <a:t>storm</a:t>
            </a:r>
            <a:r>
              <a:rPr lang="zh-CN" altLang="en-US" sz="1200" b="1" dirty="0" smtClean="0">
                <a:solidFill>
                  <a:schemeClr val="accent6"/>
                </a:solidFill>
              </a:rPr>
              <a:t>提供了一个</a:t>
            </a:r>
            <a:r>
              <a:rPr lang="en-US" altLang="zh-CN" sz="1200" b="1" dirty="0" smtClean="0">
                <a:solidFill>
                  <a:schemeClr val="accent6"/>
                </a:solidFill>
              </a:rPr>
              <a:t>LocalCluster</a:t>
            </a:r>
            <a:r>
              <a:rPr lang="zh-CN" altLang="en-US" sz="1200" b="1" dirty="0" smtClean="0">
                <a:solidFill>
                  <a:schemeClr val="accent6"/>
                </a:solidFill>
              </a:rPr>
              <a:t>对象来模拟集群环境，</a:t>
            </a:r>
            <a:endParaRPr lang="en-US" altLang="zh-CN" sz="1200" b="1" dirty="0" smtClean="0">
              <a:solidFill>
                <a:schemeClr val="accent6"/>
              </a:solidFill>
            </a:endParaRPr>
          </a:p>
          <a:p>
            <a:r>
              <a:rPr lang="zh-CN" altLang="en-US" sz="1200" b="1" dirty="0" smtClean="0">
                <a:solidFill>
                  <a:schemeClr val="accent6"/>
                </a:solidFill>
              </a:rPr>
              <a:t>采用线程模拟进程的方式实现</a:t>
            </a:r>
            <a:endParaRPr lang="zh-CN" altLang="en-US" sz="1200" b="1" dirty="0">
              <a:solidFill>
                <a:schemeClr val="accent6"/>
              </a:solidFill>
            </a:endParaRPr>
          </a:p>
        </p:txBody>
      </p:sp>
    </p:spTree>
    <p:extLst>
      <p:ext uri="{BB962C8B-B14F-4D97-AF65-F5344CB8AC3E}">
        <p14:creationId xmlns:p14="http://schemas.microsoft.com/office/powerpoint/2010/main" val="287805741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运行环境</a:t>
            </a:r>
            <a:endParaRPr lang="en-US" altLang="zh-CN" sz="2000" dirty="0" smtClean="0"/>
          </a:p>
          <a:p>
            <a:pPr>
              <a:buFont typeface="Arial" panose="020B0604020202020204" pitchFamily="34" charset="0"/>
              <a:buChar char="•"/>
            </a:pPr>
            <a:r>
              <a:rPr lang="en-US" altLang="zh-CN" sz="1800" dirty="0" smtClean="0"/>
              <a:t>Storm</a:t>
            </a:r>
            <a:r>
              <a:rPr lang="zh-CN" altLang="en-US" sz="1800" dirty="0" smtClean="0"/>
              <a:t>集群（</a:t>
            </a:r>
            <a:r>
              <a:rPr lang="en-US" altLang="zh-CN" sz="1800" dirty="0" smtClean="0"/>
              <a:t>storm-0.10.0</a:t>
            </a:r>
            <a:r>
              <a:rPr lang="zh-CN" altLang="en-US" sz="1800" dirty="0" smtClean="0"/>
              <a:t>：</a:t>
            </a:r>
            <a:r>
              <a:rPr lang="en-US" altLang="zh-CN" sz="1800" dirty="0" smtClean="0"/>
              <a:t>1</a:t>
            </a:r>
            <a:r>
              <a:rPr lang="zh-CN" altLang="en-US" sz="1800" dirty="0" smtClean="0"/>
              <a:t>台</a:t>
            </a:r>
            <a:r>
              <a:rPr lang="en-US" altLang="zh-CN" sz="1800" dirty="0" smtClean="0"/>
              <a:t>nimbus+3</a:t>
            </a:r>
            <a:r>
              <a:rPr lang="zh-CN" altLang="en-US" sz="1800" dirty="0" smtClean="0"/>
              <a:t>台</a:t>
            </a:r>
            <a:r>
              <a:rPr lang="en-US" altLang="zh-CN" sz="1800" dirty="0" smtClean="0"/>
              <a:t>supervisor</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Zookeeper</a:t>
            </a:r>
            <a:r>
              <a:rPr lang="zh-CN" altLang="en-US" sz="1800" dirty="0" smtClean="0"/>
              <a:t>集群（</a:t>
            </a:r>
            <a:r>
              <a:rPr lang="en-US" altLang="zh-CN" sz="1800" dirty="0" smtClean="0"/>
              <a:t>zookeeper-3.4.6.</a:t>
            </a:r>
            <a:r>
              <a:rPr lang="zh-CN" altLang="en-US" sz="1800" dirty="0" smtClean="0"/>
              <a:t>：</a:t>
            </a:r>
            <a:r>
              <a:rPr lang="en-US" altLang="zh-CN" sz="1800" dirty="0" smtClean="0"/>
              <a:t>3</a:t>
            </a:r>
            <a:r>
              <a:rPr lang="zh-CN" altLang="en-US" sz="1800" dirty="0" smtClean="0"/>
              <a:t>台）</a:t>
            </a:r>
            <a:endParaRPr lang="en-US" altLang="zh-CN" sz="1800" dirty="0" smtClean="0"/>
          </a:p>
          <a:p>
            <a:pPr>
              <a:buFont typeface="Arial" panose="020B0604020202020204" pitchFamily="34" charset="0"/>
              <a:buChar char="•"/>
            </a:pPr>
            <a:r>
              <a:rPr lang="zh-CN" altLang="en-US" sz="1800" dirty="0" smtClean="0"/>
              <a:t>主机配置：</a:t>
            </a:r>
            <a:r>
              <a:rPr lang="en-US" altLang="zh-CN" sz="1800" dirty="0" smtClean="0"/>
              <a:t>4G</a:t>
            </a:r>
            <a:r>
              <a:rPr lang="zh-CN" altLang="en-US" sz="1800" dirty="0" smtClean="0"/>
              <a:t>内存、</a:t>
            </a:r>
            <a:r>
              <a:rPr lang="en-US" altLang="zh-CN" sz="1800" dirty="0" smtClean="0"/>
              <a:t>8-core CPU</a:t>
            </a:r>
            <a:r>
              <a:rPr lang="zh-CN" altLang="en-US" sz="1800" dirty="0" smtClean="0"/>
              <a:t>、每台主机配置了</a:t>
            </a:r>
            <a:r>
              <a:rPr lang="en-US" altLang="zh-CN" sz="1800" dirty="0" smtClean="0"/>
              <a:t>4</a:t>
            </a:r>
            <a:r>
              <a:rPr lang="zh-CN" altLang="en-US" sz="1800" dirty="0" smtClean="0"/>
              <a:t>个</a:t>
            </a:r>
            <a:r>
              <a:rPr lang="en-US" altLang="zh-CN" sz="1800" dirty="0" smtClean="0"/>
              <a:t>Worker(Slot)</a:t>
            </a:r>
          </a:p>
          <a:p>
            <a:pPr>
              <a:buFont typeface="Arial" panose="020B0604020202020204" pitchFamily="34" charset="0"/>
              <a:buChar char="•"/>
            </a:pPr>
            <a:r>
              <a:rPr lang="zh-CN" altLang="en-US" sz="1800" dirty="0" smtClean="0"/>
              <a:t>依赖软件：</a:t>
            </a:r>
            <a:endParaRPr lang="en-US" altLang="zh-CN" sz="1800" dirty="0" smtClean="0"/>
          </a:p>
          <a:p>
            <a:pPr marL="0" indent="0">
              <a:buNone/>
            </a:pPr>
            <a:r>
              <a:rPr lang="en-US" altLang="zh-CN" sz="1600" dirty="0" smtClean="0"/>
              <a:t>       Jdk-1.7.0</a:t>
            </a:r>
            <a:r>
              <a:rPr lang="zh-CN" altLang="en-US" sz="1600" dirty="0" smtClean="0"/>
              <a:t>、</a:t>
            </a:r>
            <a:r>
              <a:rPr lang="en-US" altLang="zh-CN" sz="1600" dirty="0" smtClean="0"/>
              <a:t> Python-2.7.10</a:t>
            </a:r>
            <a:r>
              <a:rPr lang="zh-CN" altLang="en-US" sz="1600" dirty="0" smtClean="0"/>
              <a:t>、</a:t>
            </a:r>
            <a:r>
              <a:rPr lang="en-US" altLang="zh-CN" sz="1600" dirty="0" smtClean="0"/>
              <a:t>Zeromq-2.1.7</a:t>
            </a:r>
          </a:p>
          <a:p>
            <a:pPr>
              <a:buFont typeface="Arial" panose="020B0604020202020204" pitchFamily="34" charset="0"/>
              <a:buChar char="•"/>
            </a:pPr>
            <a:endParaRPr lang="en-US" altLang="zh-CN" sz="1800" dirty="0" smtClean="0"/>
          </a:p>
          <a:p>
            <a:pPr>
              <a:buFont typeface="Arial" panose="020B0604020202020204" pitchFamily="34" charset="0"/>
              <a:buChar char="•"/>
            </a:pPr>
            <a:endParaRPr lang="en-US" altLang="zh-CN" sz="2000"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38" y="4360327"/>
            <a:ext cx="7563881" cy="1735673"/>
          </a:xfrm>
          <a:prstGeom prst="rect">
            <a:avLst/>
          </a:prstGeom>
        </p:spPr>
      </p:pic>
    </p:spTree>
    <p:extLst>
      <p:ext uri="{BB962C8B-B14F-4D97-AF65-F5344CB8AC3E}">
        <p14:creationId xmlns:p14="http://schemas.microsoft.com/office/powerpoint/2010/main" val="18559631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18235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启动服务</a:t>
            </a:r>
            <a:endParaRPr lang="en-US" altLang="zh-CN" sz="2000" dirty="0" smtClean="0"/>
          </a:p>
          <a:p>
            <a:pPr>
              <a:buFont typeface="Arial" panose="020B0604020202020204" pitchFamily="34" charset="0"/>
              <a:buChar char="•"/>
            </a:pPr>
            <a:r>
              <a:rPr lang="en-US" altLang="zh-CN" sz="1600" dirty="0" smtClean="0"/>
              <a:t>Nimbus</a:t>
            </a:r>
            <a:r>
              <a:rPr lang="zh-CN" altLang="en-US" sz="1600" dirty="0" smtClean="0"/>
              <a:t>节点：</a:t>
            </a:r>
            <a:r>
              <a:rPr lang="en-US" altLang="zh-CN" sz="1600" dirty="0" smtClean="0"/>
              <a:t>~/storm-0.10.0$ bin/storm nimbus &amp;</a:t>
            </a:r>
          </a:p>
          <a:p>
            <a:pPr marL="0" indent="0">
              <a:buNone/>
            </a:pPr>
            <a:r>
              <a:rPr lang="en-US" altLang="zh-CN" sz="1600" dirty="0"/>
              <a:t>                               ~/storm-0.10.0$ bin/storm </a:t>
            </a:r>
            <a:r>
              <a:rPr lang="en-US" altLang="zh-CN" sz="1600" dirty="0" err="1" smtClean="0"/>
              <a:t>ui</a:t>
            </a:r>
            <a:r>
              <a:rPr lang="en-US" altLang="zh-CN" sz="1600" dirty="0" smtClean="0"/>
              <a:t> </a:t>
            </a:r>
            <a:r>
              <a:rPr lang="en-US" altLang="zh-CN" sz="1600" dirty="0"/>
              <a:t>&amp;</a:t>
            </a:r>
          </a:p>
          <a:p>
            <a:pPr marL="0" indent="0">
              <a:buNone/>
            </a:pPr>
            <a:r>
              <a:rPr lang="en-US" altLang="zh-CN" sz="1600" dirty="0"/>
              <a:t>                    </a:t>
            </a:r>
            <a:r>
              <a:rPr lang="en-US" altLang="zh-CN" sz="1600" dirty="0" smtClean="0"/>
              <a:t>           </a:t>
            </a:r>
            <a:r>
              <a:rPr lang="en-US" altLang="zh-CN" sz="1600" dirty="0"/>
              <a:t>~/storm-0.10.0$ bin/storm </a:t>
            </a:r>
            <a:r>
              <a:rPr lang="en-US" altLang="zh-CN" sz="1600" dirty="0" err="1" smtClean="0"/>
              <a:t>drpc</a:t>
            </a:r>
            <a:r>
              <a:rPr lang="en-US" altLang="zh-CN" sz="1600" dirty="0" smtClean="0"/>
              <a:t> </a:t>
            </a:r>
            <a:r>
              <a:rPr lang="en-US" altLang="zh-CN" sz="1600" dirty="0"/>
              <a:t>&amp;</a:t>
            </a:r>
          </a:p>
          <a:p>
            <a:pPr marL="0" indent="0">
              <a:buNone/>
            </a:pPr>
            <a:r>
              <a:rPr lang="en-US" altLang="zh-CN" sz="1600" dirty="0" smtClean="0"/>
              <a:t>                              ~/</a:t>
            </a:r>
            <a:r>
              <a:rPr lang="en-US" altLang="zh-CN" sz="1600" dirty="0"/>
              <a:t>storm-0.10.0$ bin/storm </a:t>
            </a:r>
            <a:r>
              <a:rPr lang="en-US" altLang="zh-CN" sz="1600" dirty="0" err="1" smtClean="0"/>
              <a:t>logviewer</a:t>
            </a:r>
            <a:r>
              <a:rPr lang="en-US" altLang="zh-CN" sz="1600" dirty="0" smtClean="0"/>
              <a:t> &amp;</a:t>
            </a:r>
          </a:p>
          <a:p>
            <a:pPr>
              <a:buFont typeface="Arial" panose="020B0604020202020204" pitchFamily="34" charset="0"/>
              <a:buChar char="•"/>
            </a:pPr>
            <a:r>
              <a:rPr lang="en-US" altLang="zh-CN" sz="1600" dirty="0" smtClean="0"/>
              <a:t>Supervisor</a:t>
            </a:r>
            <a:r>
              <a:rPr lang="zh-CN" altLang="en-US" sz="1600" dirty="0" smtClean="0"/>
              <a:t>节点：</a:t>
            </a:r>
            <a:endParaRPr lang="en-US" altLang="zh-CN" sz="1600" dirty="0" smtClean="0"/>
          </a:p>
          <a:p>
            <a:pPr marL="0" indent="0">
              <a:buNone/>
            </a:pPr>
            <a:r>
              <a:rPr lang="en-US" altLang="zh-CN" sz="1600" dirty="0" smtClean="0"/>
              <a:t>                            </a:t>
            </a:r>
            <a:r>
              <a:rPr lang="en-US" altLang="zh-CN" sz="1600" dirty="0"/>
              <a:t>~/storm-0.10.0$ bin/storm </a:t>
            </a:r>
            <a:r>
              <a:rPr lang="en-US" altLang="zh-CN" sz="1600" dirty="0" smtClean="0"/>
              <a:t>supervisor &amp;</a:t>
            </a:r>
          </a:p>
          <a:p>
            <a:pPr>
              <a:buFont typeface="Arial" panose="020B0604020202020204" pitchFamily="34" charset="0"/>
              <a:buChar char="•"/>
            </a:pPr>
            <a:r>
              <a:rPr lang="en-US" altLang="zh-CN" sz="1600" dirty="0" smtClean="0"/>
              <a:t>Zookeeper</a:t>
            </a:r>
            <a:r>
              <a:rPr lang="zh-CN" altLang="en-US" sz="1600" dirty="0" smtClean="0"/>
              <a:t>集群（</a:t>
            </a:r>
            <a:r>
              <a:rPr lang="en-US" altLang="zh-CN" sz="1600" dirty="0" smtClean="0"/>
              <a:t>zookeeper-3.4.6.</a:t>
            </a:r>
            <a:r>
              <a:rPr lang="zh-CN" altLang="en-US" sz="1600" dirty="0" smtClean="0"/>
              <a:t>：</a:t>
            </a:r>
            <a:r>
              <a:rPr lang="en-US" altLang="zh-CN" sz="1600" dirty="0" smtClean="0"/>
              <a:t>3</a:t>
            </a:r>
            <a:r>
              <a:rPr lang="zh-CN" altLang="en-US" sz="1600" dirty="0" smtClean="0"/>
              <a:t>台）</a:t>
            </a:r>
            <a:endParaRPr lang="en-US" altLang="zh-CN" sz="1600" dirty="0" smtClean="0"/>
          </a:p>
          <a:p>
            <a:pPr>
              <a:buFont typeface="Arial" panose="020B0604020202020204" pitchFamily="34" charset="0"/>
              <a:buChar char="•"/>
            </a:pPr>
            <a:r>
              <a:rPr lang="en-US" altLang="zh-CN" sz="1600" dirty="0" smtClean="0"/>
              <a:t>                      ~/zookeeper-3.4.6$ bin/zkServer.sh start</a:t>
            </a:r>
            <a:endParaRPr lang="en-US" altLang="zh-CN" sz="16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352" y="4529138"/>
            <a:ext cx="5724804" cy="2985749"/>
          </a:xfrm>
          <a:prstGeom prst="rect">
            <a:avLst/>
          </a:prstGeom>
        </p:spPr>
      </p:pic>
    </p:spTree>
    <p:extLst>
      <p:ext uri="{BB962C8B-B14F-4D97-AF65-F5344CB8AC3E}">
        <p14:creationId xmlns:p14="http://schemas.microsoft.com/office/powerpoint/2010/main" val="179682898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182350"/>
            <a:ext cx="7855085" cy="1260813"/>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提交</a:t>
            </a:r>
            <a:r>
              <a:rPr lang="en-US" altLang="zh-CN" sz="2400" dirty="0" smtClean="0">
                <a:latin typeface="新宋体" panose="02010609030101010101" pitchFamily="49" charset="-122"/>
                <a:ea typeface="新宋体" panose="02010609030101010101" pitchFamily="49" charset="-122"/>
              </a:rPr>
              <a:t>topology</a:t>
            </a:r>
            <a:endParaRPr lang="en-US" altLang="zh-CN" sz="2000" dirty="0" smtClean="0"/>
          </a:p>
          <a:p>
            <a:pPr>
              <a:buFont typeface="Arial" panose="020B0604020202020204" pitchFamily="34" charset="0"/>
              <a:buChar char="•"/>
            </a:pPr>
            <a:r>
              <a:rPr lang="zh-CN" altLang="en-US" sz="1600" dirty="0" smtClean="0"/>
              <a:t>终端：：</a:t>
            </a:r>
            <a:r>
              <a:rPr lang="en-US" altLang="zh-CN" sz="1600" dirty="0" smtClean="0"/>
              <a:t>~/storm-0.10.0$ storm jar example/storm-starter/storm-starter-topologies-0.10.0.jar </a:t>
            </a:r>
            <a:r>
              <a:rPr lang="en-US" altLang="zh-CN" sz="1600" dirty="0" err="1" smtClean="0"/>
              <a:t>storm.starter.WordCountTopology</a:t>
            </a:r>
            <a:r>
              <a:rPr lang="en-US" altLang="zh-CN" sz="1600" dirty="0" smtClean="0"/>
              <a:t> </a:t>
            </a:r>
            <a:r>
              <a:rPr lang="en-US" altLang="zh-CN" sz="1600" dirty="0" err="1" smtClean="0"/>
              <a:t>wordcountTopology</a:t>
            </a:r>
            <a:endParaRPr lang="en-US" altLang="zh-CN" sz="16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657475"/>
            <a:ext cx="5886450" cy="330951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50" y="2443163"/>
            <a:ext cx="7572375" cy="4257382"/>
          </a:xfrm>
          <a:prstGeom prst="rect">
            <a:avLst/>
          </a:prstGeom>
        </p:spPr>
      </p:pic>
    </p:spTree>
    <p:extLst>
      <p:ext uri="{BB962C8B-B14F-4D97-AF65-F5344CB8AC3E}">
        <p14:creationId xmlns:p14="http://schemas.microsoft.com/office/powerpoint/2010/main" val="3483042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Nimbus</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accent2">
                      <a:lumMod val="75000"/>
                    </a:schemeClr>
                  </a:solidFill>
                  <a:ea typeface="宋体" charset="-122"/>
                </a:rPr>
                <a:t> </a:t>
              </a:r>
              <a:r>
                <a:rPr lang="en-US" altLang="zh-CN" dirty="0" smtClean="0">
                  <a:solidFill>
                    <a:schemeClr val="accent2">
                      <a:lumMod val="75000"/>
                    </a:schemeClr>
                  </a:solidFill>
                  <a:ea typeface="宋体" charset="-122"/>
                </a:rPr>
                <a:t>   Master</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     </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accent2">
                      <a:lumMod val="75000"/>
                    </a:schemeClr>
                  </a:solidFill>
                  <a:ea typeface="宋体" charset="-122"/>
                </a:rPr>
                <a:t> </a:t>
              </a:r>
              <a:r>
                <a:rPr lang="en-US" altLang="zh-CN" dirty="0" smtClean="0">
                  <a:solidFill>
                    <a:schemeClr val="accent2">
                      <a:lumMod val="75000"/>
                    </a:schemeClr>
                  </a:solidFill>
                  <a:ea typeface="宋体" charset="-122"/>
                </a:rPr>
                <a:t>   Cluster</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accent2">
                      <a:lumMod val="75000"/>
                    </a:schemeClr>
                  </a:solidFill>
                  <a:ea typeface="宋体" charset="-122"/>
                </a:rPr>
                <a:t>       Slaves</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grpSp>
      <p:sp>
        <p:nvSpPr>
          <p:cNvPr id="42" name="矩形标注 41"/>
          <p:cNvSpPr/>
          <p:nvPr/>
        </p:nvSpPr>
        <p:spPr bwMode="auto">
          <a:xfrm>
            <a:off x="118418" y="1794663"/>
            <a:ext cx="2451100" cy="935238"/>
          </a:xfrm>
          <a:prstGeom prst="wedgeRectCallout">
            <a:avLst>
              <a:gd name="adj1" fmla="val 26960"/>
              <a:gd name="adj2" fmla="val 894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负责全局的资源分配、任务调度、状态监控和故障检测。</a:t>
            </a:r>
          </a:p>
        </p:txBody>
      </p:sp>
      <p:sp>
        <p:nvSpPr>
          <p:cNvPr id="43" name="矩形标注 42"/>
          <p:cNvSpPr/>
          <p:nvPr/>
        </p:nvSpPr>
        <p:spPr bwMode="auto">
          <a:xfrm>
            <a:off x="2618732" y="190501"/>
            <a:ext cx="2822007" cy="1403266"/>
          </a:xfrm>
          <a:prstGeom prst="wedgeRectCallout">
            <a:avLst>
              <a:gd name="adj1" fmla="val 12902"/>
              <a:gd name="adj2" fmla="val 9575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Times New Roman" pitchFamily="18" charset="0"/>
                <a:ea typeface="宋体" charset="-122"/>
              </a:rPr>
              <a:t>负责</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Supervisor</a:t>
            </a:r>
            <a:r>
              <a:rPr lang="zh-CN" altLang="en-US" dirty="0" smtClean="0">
                <a:solidFill>
                  <a:schemeClr val="tx1"/>
                </a:solidFill>
                <a:latin typeface="Times New Roman" pitchFamily="18" charset="0"/>
                <a:ea typeface="宋体" charset="-122"/>
              </a:rPr>
              <a:t>之间的所有可靠协调服务和元数据存储</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将分配给</a:t>
            </a:r>
            <a:r>
              <a:rPr kumimoji="1" lang="en-US" altLang="zh-CN" b="0" i="0" u="none" strike="noStrike" cap="none" normalizeH="0" baseline="0" dirty="0" smtClean="0">
                <a:ln>
                  <a:noFill/>
                </a:ln>
                <a:solidFill>
                  <a:schemeClr val="tx1"/>
                </a:solidFill>
                <a:effectLst/>
                <a:latin typeface="Times New Roman" pitchFamily="18" charset="0"/>
                <a:ea typeface="宋体" charset="-122"/>
              </a:rPr>
              <a:t>Supervisor</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的任务写入</a:t>
            </a:r>
            <a:r>
              <a:rPr kumimoji="1" lang="en-US" altLang="zh-CN"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矩形标注 43"/>
          <p:cNvSpPr/>
          <p:nvPr/>
        </p:nvSpPr>
        <p:spPr bwMode="auto">
          <a:xfrm>
            <a:off x="6312966" y="110445"/>
            <a:ext cx="2629337" cy="1127722"/>
          </a:xfrm>
          <a:prstGeom prst="wedgeRectCallout">
            <a:avLst>
              <a:gd name="adj1" fmla="val 3644"/>
              <a:gd name="adj2" fmla="val 7154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负责监听并接受来自主节点</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所分配的任务，并根据需要启动</a:t>
            </a:r>
            <a:r>
              <a:rPr kumimoji="1" lang="en-US" altLang="zh-CN" b="0" i="0" u="none" strike="noStrike" cap="none" normalizeH="0" baseline="0" dirty="0" smtClean="0">
                <a:ln>
                  <a:noFill/>
                </a:ln>
                <a:solidFill>
                  <a:schemeClr val="tx1"/>
                </a:solidFill>
                <a:effectLst/>
                <a:latin typeface="Times New Roman" pitchFamily="18" charset="0"/>
                <a:ea typeface="宋体" charset="-122"/>
              </a:rPr>
              <a:t>/</a:t>
            </a:r>
            <a:r>
              <a:rPr kumimoji="1" lang="zh-CN" altLang="en-US" b="0" i="0" u="none" strike="noStrike" cap="none" normalizeH="0" baseline="0" dirty="0" smtClean="0">
                <a:ln>
                  <a:noFill/>
                </a:ln>
                <a:solidFill>
                  <a:schemeClr val="tx1"/>
                </a:solidFill>
                <a:effectLst/>
                <a:latin typeface="Times New Roman" pitchFamily="18" charset="0"/>
                <a:ea typeface="宋体" charset="-122"/>
              </a:rPr>
              <a:t>停止工作进程</a:t>
            </a: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p>
        </p:txBody>
      </p:sp>
    </p:spTree>
    <p:extLst>
      <p:ext uri="{BB962C8B-B14F-4D97-AF65-F5344CB8AC3E}">
        <p14:creationId xmlns:p14="http://schemas.microsoft.com/office/powerpoint/2010/main" val="1736861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a:t> </a:t>
            </a:r>
            <a:r>
              <a:rPr lang="en-US" altLang="zh-CN" sz="3200" dirty="0" smtClean="0"/>
              <a:t>vs Spark Streaming</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共同点：大数据分布式流式计算框架</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不同之处：</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处理模型，延迟</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容错、数据保证</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实现、编程</a:t>
            </a:r>
            <a:r>
              <a:rPr lang="en-US" altLang="zh-CN" sz="2000" dirty="0" smtClean="0">
                <a:latin typeface="新宋体" panose="02010609030101010101" pitchFamily="49" charset="-122"/>
                <a:ea typeface="新宋体" panose="02010609030101010101" pitchFamily="49" charset="-122"/>
              </a:rPr>
              <a:t>API</a:t>
            </a:r>
          </a:p>
          <a:p>
            <a:pPr>
              <a:buFont typeface="Wingdings" panose="05000000000000000000" pitchFamily="2" charset="2"/>
              <a:buChar char="l"/>
            </a:pPr>
            <a:endParaRPr lang="en-US" altLang="zh-CN" sz="20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443422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a:t> </a:t>
            </a:r>
            <a:r>
              <a:rPr lang="zh-CN" altLang="en-US" sz="3200" dirty="0" smtClean="0"/>
              <a:t>机制脆弱性分析</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400" dirty="0">
                <a:latin typeface="新宋体" panose="02010609030101010101" pitchFamily="49" charset="-122"/>
                <a:ea typeface="新宋体" panose="02010609030101010101" pitchFamily="49" charset="-122"/>
              </a:rPr>
              <a:t>Storm</a:t>
            </a:r>
            <a:r>
              <a:rPr lang="zh-CN" altLang="en-US" sz="2400" dirty="0">
                <a:latin typeface="新宋体" panose="02010609030101010101" pitchFamily="49" charset="-122"/>
                <a:ea typeface="新宋体" panose="02010609030101010101" pitchFamily="49" charset="-122"/>
              </a:rPr>
              <a:t>平台可靠性机制及容错机制</a:t>
            </a:r>
            <a:r>
              <a:rPr lang="zh-CN" altLang="en-US" sz="2400" dirty="0" smtClean="0">
                <a:latin typeface="新宋体" panose="02010609030101010101" pitchFamily="49" charset="-122"/>
                <a:ea typeface="新宋体" panose="02010609030101010101" pitchFamily="49" charset="-122"/>
              </a:rPr>
              <a:t>分析</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均分调度策略分析</a:t>
            </a:r>
            <a:endParaRPr lang="en-US" altLang="zh-CN" sz="24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93483428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5"/>
            <a:ext cx="8109597" cy="2360568"/>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原理分析</a:t>
            </a:r>
            <a:r>
              <a:rPr lang="en-US" altLang="zh-CN" sz="2000" dirty="0" smtClean="0">
                <a:latin typeface="Calibri" panose="020F0502020204030204" pitchFamily="34" charset="0"/>
              </a:rPr>
              <a:t>: </a:t>
            </a:r>
          </a:p>
          <a:p>
            <a:pPr marL="0" indent="0">
              <a:buNone/>
            </a:pPr>
            <a:r>
              <a:rPr lang="en-US" altLang="zh-CN" sz="2000" b="0" dirty="0" smtClean="0">
                <a:latin typeface="Calibri" panose="020F0502020204030204" pitchFamily="34" charset="0"/>
              </a:rPr>
              <a:t>       </a:t>
            </a:r>
            <a:r>
              <a:rPr lang="en-US" altLang="zh-CN" sz="1600" b="0" dirty="0" smtClean="0">
                <a:latin typeface="Calibri" panose="020F0502020204030204" pitchFamily="34" charset="0"/>
              </a:rPr>
              <a:t>storm</a:t>
            </a:r>
            <a:r>
              <a:rPr lang="zh-CN" altLang="en-US" sz="1600" b="0" dirty="0">
                <a:latin typeface="Calibri" panose="020F0502020204030204" pitchFamily="34" charset="0"/>
              </a:rPr>
              <a:t>里面有</a:t>
            </a:r>
            <a:r>
              <a:rPr lang="zh-CN" altLang="en-US" sz="1600" b="0" dirty="0" smtClean="0">
                <a:latin typeface="Calibri" panose="020F0502020204030204" pitchFamily="34" charset="0"/>
              </a:rPr>
              <a:t>一类</a:t>
            </a:r>
            <a:r>
              <a:rPr lang="zh-CN" altLang="en-US" sz="1600" b="0" dirty="0" smtClean="0">
                <a:solidFill>
                  <a:schemeClr val="accent2"/>
                </a:solidFill>
                <a:latin typeface="Calibri" panose="020F0502020204030204" pitchFamily="34" charset="0"/>
              </a:rPr>
              <a:t>特殊</a:t>
            </a:r>
            <a:r>
              <a:rPr lang="zh-CN" altLang="en-US" sz="1600" b="0" dirty="0">
                <a:solidFill>
                  <a:schemeClr val="accent2"/>
                </a:solidFill>
                <a:latin typeface="Calibri" panose="020F0502020204030204" pitchFamily="34" charset="0"/>
              </a:rPr>
              <a:t>的</a:t>
            </a:r>
            <a:r>
              <a:rPr lang="en-US" altLang="zh-CN" sz="1600" b="0" dirty="0">
                <a:solidFill>
                  <a:schemeClr val="accent2"/>
                </a:solidFill>
                <a:latin typeface="Calibri" panose="020F0502020204030204" pitchFamily="34" charset="0"/>
              </a:rPr>
              <a:t>task</a:t>
            </a:r>
            <a:r>
              <a:rPr lang="zh-CN" altLang="en-US" sz="1600" b="0" dirty="0">
                <a:solidFill>
                  <a:schemeClr val="accent2"/>
                </a:solidFill>
                <a:latin typeface="Calibri" panose="020F0502020204030204" pitchFamily="34" charset="0"/>
              </a:rPr>
              <a:t>称为</a:t>
            </a:r>
            <a:r>
              <a:rPr lang="en-US" altLang="zh-CN" sz="1600" b="0" dirty="0" smtClean="0">
                <a:solidFill>
                  <a:schemeClr val="accent2"/>
                </a:solidFill>
                <a:latin typeface="Calibri" panose="020F0502020204030204" pitchFamily="34" charset="0"/>
              </a:rPr>
              <a:t>acker</a:t>
            </a:r>
            <a:r>
              <a:rPr lang="zh-CN" altLang="en-US" sz="1600" b="0" dirty="0" smtClean="0">
                <a:latin typeface="Calibri" panose="020F0502020204030204" pitchFamily="34" charset="0"/>
              </a:rPr>
              <a:t>（</a:t>
            </a:r>
            <a:r>
              <a:rPr lang="en-US" altLang="zh-CN" sz="1600" b="0" dirty="0">
                <a:latin typeface="Calibri" panose="020F0502020204030204" pitchFamily="34" charset="0"/>
              </a:rPr>
              <a:t>acker </a:t>
            </a:r>
            <a:r>
              <a:rPr lang="en-US" altLang="zh-CN" sz="1600" b="0" dirty="0" smtClean="0">
                <a:latin typeface="Calibri" panose="020F0502020204030204" pitchFamily="34" charset="0"/>
              </a:rPr>
              <a:t>bolt</a:t>
            </a:r>
            <a:r>
              <a:rPr lang="zh-CN" altLang="en-US" sz="1600" b="0" dirty="0" smtClean="0">
                <a:latin typeface="Calibri" panose="020F0502020204030204" pitchFamily="34" charset="0"/>
              </a:rPr>
              <a:t>），负责</a:t>
            </a:r>
            <a:r>
              <a:rPr lang="zh-CN" altLang="en-US" sz="1600" b="0" dirty="0">
                <a:latin typeface="Calibri" panose="020F0502020204030204" pitchFamily="34" charset="0"/>
              </a:rPr>
              <a:t>跟踪</a:t>
            </a:r>
            <a:r>
              <a:rPr lang="en-US" altLang="zh-CN" sz="1600" b="0" dirty="0">
                <a:latin typeface="Calibri" panose="020F0502020204030204" pitchFamily="34" charset="0"/>
              </a:rPr>
              <a:t>spout</a:t>
            </a:r>
            <a:r>
              <a:rPr lang="zh-CN" altLang="en-US" sz="1600" b="0" dirty="0">
                <a:latin typeface="Calibri" panose="020F0502020204030204" pitchFamily="34" charset="0"/>
              </a:rPr>
              <a:t>发出的每一个</a:t>
            </a:r>
            <a:r>
              <a:rPr lang="en-US" altLang="zh-CN" sz="1600" b="0" dirty="0">
                <a:latin typeface="Calibri" panose="020F0502020204030204" pitchFamily="34" charset="0"/>
              </a:rPr>
              <a:t>tuple</a:t>
            </a:r>
            <a:r>
              <a:rPr lang="zh-CN" altLang="en-US" sz="1600" b="0" dirty="0">
                <a:latin typeface="Calibri" panose="020F0502020204030204" pitchFamily="34" charset="0"/>
              </a:rPr>
              <a:t>的</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a:t>
            </a:r>
            <a:r>
              <a:rPr lang="zh-CN" altLang="en-US" sz="1600" b="0" u="sng" dirty="0" smtClean="0">
                <a:latin typeface="Calibri" panose="020F0502020204030204" pitchFamily="34" charset="0"/>
              </a:rPr>
              <a:t>当</a:t>
            </a:r>
            <a:r>
              <a:rPr lang="en-US" altLang="zh-CN" sz="1600" b="0" u="sng" dirty="0">
                <a:latin typeface="Calibri" panose="020F0502020204030204" pitchFamily="34" charset="0"/>
              </a:rPr>
              <a:t>acker</a:t>
            </a:r>
            <a:r>
              <a:rPr lang="zh-CN" altLang="en-US" sz="1600" b="0" u="sng" dirty="0">
                <a:latin typeface="Calibri" panose="020F0502020204030204" pitchFamily="34" charset="0"/>
              </a:rPr>
              <a:t>发现一个</a:t>
            </a:r>
            <a:r>
              <a:rPr lang="en-US" altLang="zh-CN" sz="1600" b="0" u="sng" dirty="0">
                <a:latin typeface="Calibri" panose="020F0502020204030204" pitchFamily="34" charset="0"/>
              </a:rPr>
              <a:t>tuple</a:t>
            </a:r>
            <a:r>
              <a:rPr lang="zh-CN" altLang="en-US" sz="1600" b="0" u="sng" dirty="0">
                <a:latin typeface="Calibri" panose="020F0502020204030204" pitchFamily="34" charset="0"/>
              </a:rPr>
              <a:t>树</a:t>
            </a:r>
            <a:r>
              <a:rPr lang="zh-CN" altLang="en-US" sz="1600" b="0" u="sng" dirty="0" smtClean="0">
                <a:latin typeface="Calibri" panose="020F0502020204030204" pitchFamily="34" charset="0"/>
              </a:rPr>
              <a:t>已经被处理完成，它</a:t>
            </a:r>
            <a:r>
              <a:rPr lang="zh-CN" altLang="en-US" sz="1600" b="0" u="sng" dirty="0">
                <a:latin typeface="Calibri" panose="020F0502020204030204" pitchFamily="34" charset="0"/>
              </a:rPr>
              <a:t>会发送一</a:t>
            </a:r>
            <a:r>
              <a:rPr lang="zh-CN" altLang="en-US" sz="1600" b="0" u="sng" dirty="0" smtClean="0">
                <a:latin typeface="Calibri" panose="020F0502020204030204" pitchFamily="34" charset="0"/>
              </a:rPr>
              <a:t>个</a:t>
            </a:r>
            <a:r>
              <a:rPr lang="en-US" altLang="zh-CN" sz="1600" b="0" u="sng" dirty="0" err="1" smtClean="0">
                <a:latin typeface="Calibri" panose="020F0502020204030204" pitchFamily="34" charset="0"/>
              </a:rPr>
              <a:t>ack</a:t>
            </a:r>
            <a:r>
              <a:rPr lang="zh-CN" altLang="en-US" sz="1600" b="0" u="sng" dirty="0">
                <a:latin typeface="Calibri" panose="020F0502020204030204" pitchFamily="34" charset="0"/>
              </a:rPr>
              <a:t>应答</a:t>
            </a:r>
            <a:r>
              <a:rPr lang="zh-CN" altLang="en-US" sz="1600" b="0" u="sng" dirty="0" smtClean="0">
                <a:latin typeface="Calibri" panose="020F0502020204030204" pitchFamily="34" charset="0"/>
              </a:rPr>
              <a:t>给</a:t>
            </a:r>
            <a:r>
              <a:rPr lang="zh-CN" altLang="en-US" sz="1600" b="0" u="sng" dirty="0">
                <a:latin typeface="Calibri" panose="020F0502020204030204" pitchFamily="34" charset="0"/>
              </a:rPr>
              <a:t>产生这个</a:t>
            </a:r>
            <a:r>
              <a:rPr lang="en-US" altLang="zh-CN" sz="1600" b="0" u="sng" dirty="0">
                <a:latin typeface="Calibri" panose="020F0502020204030204" pitchFamily="34" charset="0"/>
              </a:rPr>
              <a:t>tuple</a:t>
            </a:r>
            <a:r>
              <a:rPr lang="zh-CN" altLang="en-US" sz="1600" b="0" u="sng" dirty="0">
                <a:latin typeface="Calibri" panose="020F0502020204030204" pitchFamily="34" charset="0"/>
              </a:rPr>
              <a:t>的那个</a:t>
            </a:r>
            <a:r>
              <a:rPr lang="en-US" altLang="zh-CN" sz="1600" b="0" u="sng" dirty="0">
                <a:latin typeface="Calibri" panose="020F0502020204030204" pitchFamily="34" charset="0"/>
              </a:rPr>
              <a:t>task</a:t>
            </a:r>
            <a:r>
              <a:rPr lang="zh-CN" altLang="en-US" sz="1600" b="0" dirty="0" smtClean="0">
                <a:latin typeface="Calibri" panose="020F0502020204030204" pitchFamily="34" charset="0"/>
              </a:rPr>
              <a:t>。</a:t>
            </a:r>
            <a:endParaRPr lang="en-US" altLang="zh-CN" sz="1600" b="0" dirty="0" smtClean="0">
              <a:latin typeface="Calibri" panose="020F0502020204030204" pitchFamily="34" charset="0"/>
            </a:endParaRPr>
          </a:p>
          <a:p>
            <a:pPr marL="0" indent="0">
              <a:buNone/>
            </a:pPr>
            <a:r>
              <a:rPr lang="zh-CN" altLang="en-US" sz="1600" b="0" dirty="0" smtClean="0">
                <a:latin typeface="Calibri" panose="020F0502020204030204" pitchFamily="34" charset="0"/>
              </a:rPr>
              <a:t>注：在</a:t>
            </a:r>
            <a:r>
              <a:rPr lang="en-US" altLang="zh-CN" sz="1600" b="0" dirty="0" smtClean="0">
                <a:latin typeface="Calibri" panose="020F0502020204030204" pitchFamily="34" charset="0"/>
              </a:rPr>
              <a:t>storm</a:t>
            </a:r>
            <a:r>
              <a:rPr lang="zh-CN" altLang="en-US" sz="1600" b="0" dirty="0" smtClean="0">
                <a:latin typeface="Calibri" panose="020F0502020204030204" pitchFamily="34" charset="0"/>
              </a:rPr>
              <a:t>集群中，可通过配置参数 </a:t>
            </a:r>
            <a:r>
              <a:rPr lang="en-US" altLang="zh-CN" sz="1600" b="0" dirty="0" err="1">
                <a:latin typeface="Calibri" panose="020F0502020204030204" pitchFamily="34" charset="0"/>
              </a:rPr>
              <a:t>Config.TOPOLOGY_ACKERS</a:t>
            </a:r>
            <a:r>
              <a:rPr lang="en-US" altLang="zh-CN" sz="1600" b="0" dirty="0">
                <a:latin typeface="Calibri" panose="020F0502020204030204" pitchFamily="34" charset="0"/>
              </a:rPr>
              <a:t> </a:t>
            </a:r>
            <a:r>
              <a:rPr lang="zh-CN" altLang="en-US" sz="1600" b="0" dirty="0">
                <a:latin typeface="Calibri" panose="020F0502020204030204" pitchFamily="34" charset="0"/>
              </a:rPr>
              <a:t>来设置一个</a:t>
            </a:r>
            <a:r>
              <a:rPr lang="en-US" altLang="zh-CN" sz="1600" b="0" dirty="0">
                <a:latin typeface="Calibri" panose="020F0502020204030204" pitchFamily="34" charset="0"/>
              </a:rPr>
              <a:t>topology</a:t>
            </a:r>
            <a:r>
              <a:rPr lang="zh-CN" altLang="en-US" sz="1600" b="0" dirty="0">
                <a:latin typeface="Calibri" panose="020F0502020204030204" pitchFamily="34" charset="0"/>
              </a:rPr>
              <a:t>里面的</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任务的并行度，默认</a:t>
            </a:r>
            <a:r>
              <a:rPr lang="zh-CN" altLang="en-US" sz="1600" b="0" dirty="0">
                <a:latin typeface="Calibri" panose="020F0502020204030204" pitchFamily="34" charset="0"/>
              </a:rPr>
              <a:t>值是</a:t>
            </a:r>
            <a:r>
              <a:rPr lang="en-US" altLang="zh-CN" sz="1600" b="0" dirty="0">
                <a:latin typeface="Calibri" panose="020F0502020204030204" pitchFamily="34" charset="0"/>
              </a:rPr>
              <a:t>1</a:t>
            </a:r>
            <a:r>
              <a:rPr lang="zh-CN" altLang="en-US" sz="1600" b="0" dirty="0">
                <a:latin typeface="Calibri" panose="020F0502020204030204" pitchFamily="34" charset="0"/>
              </a:rPr>
              <a:t>。 </a:t>
            </a:r>
            <a:r>
              <a:rPr lang="zh-CN" altLang="en-US" sz="1600" b="0" dirty="0" smtClean="0">
                <a:latin typeface="Calibri" panose="020F0502020204030204" pitchFamily="34" charset="0"/>
              </a:rPr>
              <a:t>当系统要处理大量的消息时，应该适当提高</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任务的并行度。</a:t>
            </a:r>
            <a:endParaRPr lang="en-US" altLang="zh-CN" sz="2000" b="0" dirty="0" smtClean="0">
              <a:latin typeface="Calibri" panose="020F0502020204030204" pitchFamily="34" charset="0"/>
            </a:endParaRPr>
          </a:p>
        </p:txBody>
      </p:sp>
      <p:grpSp>
        <p:nvGrpSpPr>
          <p:cNvPr id="4" name="组合 3"/>
          <p:cNvGrpSpPr/>
          <p:nvPr/>
        </p:nvGrpSpPr>
        <p:grpSpPr>
          <a:xfrm>
            <a:off x="1237717" y="3597369"/>
            <a:ext cx="7400167" cy="3695362"/>
            <a:chOff x="1376461" y="2612332"/>
            <a:chExt cx="7400167" cy="3695362"/>
          </a:xfrm>
        </p:grpSpPr>
        <p:grpSp>
          <p:nvGrpSpPr>
            <p:cNvPr id="278" name="组合 277"/>
            <p:cNvGrpSpPr/>
            <p:nvPr/>
          </p:nvGrpSpPr>
          <p:grpSpPr>
            <a:xfrm>
              <a:off x="1376461" y="2612332"/>
              <a:ext cx="6319438" cy="3695362"/>
              <a:chOff x="1288950" y="2343172"/>
              <a:chExt cx="6319438" cy="3695362"/>
            </a:xfrm>
          </p:grpSpPr>
          <p:grpSp>
            <p:nvGrpSpPr>
              <p:cNvPr id="7" name="画布 190"/>
              <p:cNvGrpSpPr/>
              <p:nvPr/>
            </p:nvGrpSpPr>
            <p:grpSpPr>
              <a:xfrm>
                <a:off x="1288950" y="2343172"/>
                <a:ext cx="6319438" cy="3695362"/>
                <a:chOff x="0" y="0"/>
                <a:chExt cx="5321856" cy="3291840"/>
              </a:xfrm>
            </p:grpSpPr>
            <p:sp>
              <p:nvSpPr>
                <p:cNvPr id="8" name="矩形 7"/>
                <p:cNvSpPr/>
                <p:nvPr/>
              </p:nvSpPr>
              <p:spPr>
                <a:xfrm>
                  <a:off x="0" y="0"/>
                  <a:ext cx="5303520" cy="3291840"/>
                </a:xfrm>
                <a:prstGeom prst="rect">
                  <a:avLst/>
                </a:prstGeom>
                <a:ln w="6350"/>
              </p:spPr>
              <p:txBody>
                <a:bodyPr/>
                <a:lstStyle/>
                <a:p>
                  <a:endParaRPr lang="zh-CN" altLang="en-US"/>
                </a:p>
              </p:txBody>
            </p:sp>
            <p:sp>
              <p:nvSpPr>
                <p:cNvPr id="9" name="圆角矩形 8"/>
                <p:cNvSpPr/>
                <p:nvPr/>
              </p:nvSpPr>
              <p:spPr>
                <a:xfrm>
                  <a:off x="1163810" y="130865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kern="1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 </a:t>
                  </a:r>
                </a:p>
                <a:p>
                  <a:pPr algn="ctr">
                    <a:spcAft>
                      <a:spcPts val="0"/>
                    </a:spcAft>
                  </a:pP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050" kern="100" dirty="0">
                    <a:effectLst/>
                    <a:ea typeface="宋体" panose="02010600030101010101" pitchFamily="2" charset="-122"/>
                    <a:cs typeface="Times New Roman" panose="02020603050405020304" pitchFamily="18" charset="0"/>
                  </a:endParaRPr>
                </a:p>
              </p:txBody>
            </p:sp>
            <p:sp>
              <p:nvSpPr>
                <p:cNvPr id="11" name="圆角矩形 10"/>
                <p:cNvSpPr/>
                <p:nvPr/>
              </p:nvSpPr>
              <p:spPr>
                <a:xfrm>
                  <a:off x="1171712" y="79073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a:t>
                  </a:r>
                </a:p>
                <a:p>
                  <a:pPr algn="ctr">
                    <a:spcAft>
                      <a:spcPts val="0"/>
                    </a:spcAft>
                  </a:pPr>
                  <a:r>
                    <a:rPr lang="en-US" altLang="zh-CN" sz="10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2495149" y="506524"/>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圆角矩形 13"/>
                <p:cNvSpPr/>
                <p:nvPr/>
              </p:nvSpPr>
              <p:spPr>
                <a:xfrm>
                  <a:off x="2495148" y="1539447"/>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lot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3790841" y="695806"/>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790841" y="1312314"/>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右箭头 18"/>
                <p:cNvSpPr/>
                <p:nvPr/>
              </p:nvSpPr>
              <p:spPr>
                <a:xfrm>
                  <a:off x="1175833" y="46904"/>
                  <a:ext cx="576000" cy="304800"/>
                </a:xfrm>
                <a:prstGeom prst="rightArrow">
                  <a:avLst>
                    <a:gd name="adj1" fmla="val 72480"/>
                    <a:gd name="adj2" fmla="val 50000"/>
                  </a:avLst>
                </a:prstGeom>
                <a:solidFill>
                  <a:srgbClr val="BAE18F"/>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smtClean="0">
                      <a:solidFill>
                        <a:srgbClr val="000000"/>
                      </a:solidFill>
                      <a:ea typeface="宋体" panose="02010600030101010101" pitchFamily="2" charset="-122"/>
                      <a:cs typeface="Times New Roman" panose="02020603050405020304" pitchFamily="18" charset="0"/>
                    </a:rPr>
                    <a:t>Spout</a:t>
                  </a:r>
                  <a:endParaRPr lang="zh-CN" sz="1050" kern="100" dirty="0">
                    <a:effectLst/>
                    <a:ea typeface="宋体" panose="02010600030101010101" pitchFamily="2" charset="-122"/>
                    <a:cs typeface="Times New Roman" panose="02020603050405020304" pitchFamily="18" charset="0"/>
                  </a:endParaRPr>
                </a:p>
              </p:txBody>
            </p:sp>
            <p:sp>
              <p:nvSpPr>
                <p:cNvPr id="20" name="右箭头 19"/>
                <p:cNvSpPr/>
                <p:nvPr/>
              </p:nvSpPr>
              <p:spPr>
                <a:xfrm>
                  <a:off x="3758075" y="56621"/>
                  <a:ext cx="576000" cy="304800"/>
                </a:xfrm>
                <a:prstGeom prst="rightArrow">
                  <a:avLst>
                    <a:gd name="adj1" fmla="val 72480"/>
                    <a:gd name="adj2" fmla="val 50000"/>
                  </a:avLst>
                </a:prstGeom>
                <a:solidFill>
                  <a:srgbClr val="FFABAB"/>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ea typeface="宋体" panose="02010600030101010101" pitchFamily="2" charset="-122"/>
                      <a:cs typeface="Times New Roman" panose="02020603050405020304" pitchFamily="18" charset="0"/>
                    </a:rPr>
                    <a:t>Bolt2</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右箭头 20"/>
                <p:cNvSpPr/>
                <p:nvPr/>
              </p:nvSpPr>
              <p:spPr>
                <a:xfrm>
                  <a:off x="2419045" y="46904"/>
                  <a:ext cx="575945" cy="304800"/>
                </a:xfrm>
                <a:prstGeom prst="rightArrow">
                  <a:avLst>
                    <a:gd name="adj1" fmla="val 72480"/>
                    <a:gd name="adj2" fmla="val 50000"/>
                  </a:avLst>
                </a:prstGeom>
                <a:solidFill>
                  <a:srgbClr val="FFE593"/>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dirty="0" smtClean="0">
                      <a:solidFill>
                        <a:srgbClr val="000000"/>
                      </a:solidFill>
                      <a:ea typeface="宋体" panose="02010600030101010101" pitchFamily="2" charset="-122"/>
                      <a:cs typeface="Times New Roman" panose="02020603050405020304" pitchFamily="18" charset="0"/>
                    </a:rPr>
                    <a:t>Bolt1</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111721" y="598831"/>
                  <a:ext cx="737386" cy="1300748"/>
                </a:xfrm>
                <a:prstGeom prst="rect">
                  <a:avLst/>
                </a:prstGeom>
                <a:solidFill>
                  <a:srgbClr val="9FDFFF"/>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kern="100" dirty="0" smtClean="0">
                      <a:effectLst/>
                      <a:ea typeface="宋体" panose="02010600030101010101" pitchFamily="2" charset="-122"/>
                      <a:cs typeface="Times New Roman" panose="02020603050405020304" pitchFamily="18" charset="0"/>
                    </a:rPr>
                    <a:t>Kestrel Queue</a:t>
                  </a:r>
                  <a:endParaRPr lang="en-US" sz="900" kern="100" dirty="0">
                    <a:ea typeface="宋体" panose="02010600030101010101" pitchFamily="2" charset="-122"/>
                    <a:cs typeface="Times New Roman" panose="02020603050405020304" pitchFamily="18" charset="0"/>
                  </a:endParaRPr>
                </a:p>
                <a:p>
                  <a:pPr algn="ctr">
                    <a:spcAft>
                      <a:spcPts val="0"/>
                    </a:spcAft>
                  </a:pPr>
                  <a:endParaRPr lang="en-US" altLang="zh-CN" sz="900" kern="100" dirty="0" smtClean="0">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Flume+Kafka</a:t>
                  </a:r>
                </a:p>
                <a:p>
                  <a:pPr algn="ctr">
                    <a:spcAft>
                      <a:spcPts val="0"/>
                    </a:spcAft>
                  </a:pPr>
                  <a:endParaRPr lang="en-US" altLang="zh-CN" sz="900" kern="100" dirty="0">
                    <a:effectLst/>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a:t>
                  </a:r>
                  <a:endParaRPr lang="zh-CN" sz="1100" kern="100" dirty="0">
                    <a:effectLst/>
                    <a:ea typeface="宋体" panose="02010600030101010101" pitchFamily="2" charset="-122"/>
                    <a:cs typeface="Times New Roman" panose="02020603050405020304" pitchFamily="18" charset="0"/>
                  </a:endParaRPr>
                </a:p>
              </p:txBody>
            </p:sp>
            <p:sp>
              <p:nvSpPr>
                <p:cNvPr id="27" name="矩形 26"/>
                <p:cNvSpPr/>
                <p:nvPr/>
              </p:nvSpPr>
              <p:spPr>
                <a:xfrm>
                  <a:off x="4520977" y="1234619"/>
                  <a:ext cx="499782"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矩形 28"/>
                <p:cNvSpPr/>
                <p:nvPr/>
              </p:nvSpPr>
              <p:spPr>
                <a:xfrm>
                  <a:off x="4520922" y="1023721"/>
                  <a:ext cx="499775"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
                  </a:r>
                  <a:r>
                    <a:rPr lang="en-US" altLang="zh-CN" sz="800" dirty="0" smtClean="0">
                      <a:effectLst/>
                      <a:ea typeface="宋体" panose="02010600030101010101" pitchFamily="2" charset="-122"/>
                      <a:cs typeface="Times New Roman" panose="02020603050405020304" pitchFamily="18" charset="0"/>
                    </a:rPr>
                    <a:t>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矩形 33"/>
                <p:cNvSpPr/>
                <p:nvPr/>
              </p:nvSpPr>
              <p:spPr>
                <a:xfrm>
                  <a:off x="1992989" y="646719"/>
                  <a:ext cx="248383"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箭头连接符 34"/>
                <p:cNvCxnSpPr>
                  <a:stCxn id="11" idx="3"/>
                  <a:endCxn id="34" idx="1"/>
                </p:cNvCxnSpPr>
                <p:nvPr/>
              </p:nvCxnSpPr>
              <p:spPr>
                <a:xfrm flipV="1">
                  <a:off x="1711712" y="700694"/>
                  <a:ext cx="281277" cy="28804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992989" y="1683274"/>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1" name="直接箭头连接符 40"/>
                <p:cNvCxnSpPr>
                  <a:stCxn id="9" idx="3"/>
                  <a:endCxn id="40" idx="1"/>
                </p:cNvCxnSpPr>
                <p:nvPr/>
              </p:nvCxnSpPr>
              <p:spPr>
                <a:xfrm>
                  <a:off x="1703810" y="1506655"/>
                  <a:ext cx="289179" cy="23059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985232" y="1159017"/>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7" name="直接箭头连接符 46"/>
                <p:cNvCxnSpPr>
                  <a:stCxn id="11" idx="3"/>
                  <a:endCxn id="46" idx="1"/>
                </p:cNvCxnSpPr>
                <p:nvPr/>
              </p:nvCxnSpPr>
              <p:spPr>
                <a:xfrm>
                  <a:off x="1711712" y="988734"/>
                  <a:ext cx="273520" cy="22425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3"/>
                  <a:endCxn id="95" idx="1"/>
                </p:cNvCxnSpPr>
                <p:nvPr/>
              </p:nvCxnSpPr>
              <p:spPr>
                <a:xfrm flipV="1">
                  <a:off x="2236692" y="1209837"/>
                  <a:ext cx="245934" cy="31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4" idx="3"/>
                  <a:endCxn id="13" idx="1"/>
                </p:cNvCxnSpPr>
                <p:nvPr/>
              </p:nvCxnSpPr>
              <p:spPr>
                <a:xfrm>
                  <a:off x="2241371" y="700694"/>
                  <a:ext cx="253777" cy="363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1" idx="0"/>
                </p:cNvCxnSpPr>
                <p:nvPr/>
              </p:nvCxnSpPr>
              <p:spPr>
                <a:xfrm flipH="1" flipV="1">
                  <a:off x="1441711" y="361421"/>
                  <a:ext cx="1" cy="429313"/>
                </a:xfrm>
                <a:prstGeom prst="straightConnector1">
                  <a:avLst/>
                </a:prstGeom>
                <a:ln>
                  <a:solidFill>
                    <a:srgbClr val="BAE18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6" idx="0"/>
                </p:cNvCxnSpPr>
                <p:nvPr/>
              </p:nvCxnSpPr>
              <p:spPr>
                <a:xfrm flipV="1">
                  <a:off x="4060842" y="351704"/>
                  <a:ext cx="0" cy="344102"/>
                </a:xfrm>
                <a:prstGeom prst="straightConnector1">
                  <a:avLst/>
                </a:prstGeom>
                <a:ln>
                  <a:solidFill>
                    <a:srgbClr val="FFABAB"/>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9198" y="81166"/>
                  <a:ext cx="537544" cy="2236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a:ea typeface="宋体" panose="02010600030101010101" pitchFamily="2" charset="-122"/>
                      <a:cs typeface="Times New Roman" panose="02020603050405020304" pitchFamily="18" charset="0"/>
                    </a:rPr>
                    <a:t>[</a:t>
                  </a:r>
                  <a:r>
                    <a:rPr lang="en-US" altLang="zh-CN" sz="900" kern="100" dirty="0" smtClean="0">
                      <a:ea typeface="宋体" panose="02010600030101010101" pitchFamily="2" charset="-122"/>
                      <a:cs typeface="Times New Roman" panose="02020603050405020304" pitchFamily="18" charset="0"/>
                    </a:rPr>
                    <a:t>Message</a:t>
                  </a:r>
                  <a:r>
                    <a:rPr lang="en-US" sz="900" kern="100" dirty="0" smtClean="0">
                      <a:effectLst/>
                      <a:ea typeface="宋体" panose="02010600030101010101" pitchFamily="2" charset="-122"/>
                      <a:cs typeface="Times New Roman" panose="02020603050405020304" pitchFamily="18" charset="0"/>
                    </a:rPr>
                    <a:t>]</a:t>
                  </a:r>
                  <a:endParaRPr lang="zh-CN" sz="1050" kern="100" dirty="0">
                    <a:effectLst/>
                    <a:ea typeface="宋体" panose="02010600030101010101" pitchFamily="2" charset="-122"/>
                    <a:cs typeface="Times New Roman" panose="02020603050405020304" pitchFamily="18" charset="0"/>
                  </a:endParaRPr>
                </a:p>
              </p:txBody>
            </p:sp>
            <p:sp>
              <p:nvSpPr>
                <p:cNvPr id="72" name="矩形 71"/>
                <p:cNvSpPr/>
                <p:nvPr/>
              </p:nvSpPr>
              <p:spPr>
                <a:xfrm>
                  <a:off x="1936489" y="96688"/>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altLang="zh-CN" sz="900" dirty="0" smtClean="0">
                      <a:effectLst/>
                      <a:ea typeface="宋体" panose="02010600030101010101" pitchFamily="2" charset="-122"/>
                      <a:cs typeface="Times New Roman" panose="02020603050405020304" pitchFamily="18" charset="0"/>
                    </a:rPr>
                    <a:t>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3" name="矩形 72"/>
                <p:cNvSpPr/>
                <p:nvPr/>
              </p:nvSpPr>
              <p:spPr>
                <a:xfrm>
                  <a:off x="3059232" y="106405"/>
                  <a:ext cx="7316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sz="900" dirty="0" smtClean="0">
                      <a:ea typeface="宋体" panose="02010600030101010101" pitchFamily="2" charset="-122"/>
                      <a:cs typeface="Times New Roman" panose="02020603050405020304" pitchFamily="18" charset="0"/>
                    </a:rPr>
                    <a:t>Tuple</a:t>
                  </a:r>
                  <a:r>
                    <a:rPr lang="en-US" altLang="zh-CN" sz="900" dirty="0" smtClean="0">
                      <a:ea typeface="宋体" panose="02010600030101010101" pitchFamily="2" charset="-122"/>
                      <a:cs typeface="Times New Roman" panose="02020603050405020304" pitchFamily="18" charset="0"/>
                    </a:rPr>
                    <a:t>…</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矩形 73"/>
                <p:cNvSpPr/>
                <p:nvPr/>
              </p:nvSpPr>
              <p:spPr>
                <a:xfrm>
                  <a:off x="4292538" y="105439"/>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      [T</a:t>
                  </a:r>
                  <a:r>
                    <a:rPr lang="en-US" altLang="zh-CN" sz="900" dirty="0" smtClean="0">
                      <a:effectLst/>
                      <a:ea typeface="宋体" panose="02010600030101010101" pitchFamily="2" charset="-122"/>
                      <a:cs typeface="Times New Roman" panose="02020603050405020304" pitchFamily="18" charset="0"/>
                    </a:rPr>
                    <a: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5" name="矩形 74"/>
                <p:cNvSpPr/>
                <p:nvPr/>
              </p:nvSpPr>
              <p:spPr>
                <a:xfrm>
                  <a:off x="1171712" y="2009540"/>
                  <a:ext cx="3162363"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数据处理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7" name="矩形 76"/>
                <p:cNvSpPr/>
                <p:nvPr/>
              </p:nvSpPr>
              <p:spPr>
                <a:xfrm>
                  <a:off x="84671" y="1995960"/>
                  <a:ext cx="901086" cy="2228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数据采集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8" name="矩形 77"/>
                <p:cNvSpPr/>
                <p:nvPr/>
              </p:nvSpPr>
              <p:spPr>
                <a:xfrm>
                  <a:off x="4352014" y="1995960"/>
                  <a:ext cx="969842" cy="2222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数据输出</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79" name="直接箭头连接符 78"/>
                <p:cNvCxnSpPr>
                  <a:endCxn id="11" idx="1"/>
                </p:cNvCxnSpPr>
                <p:nvPr/>
              </p:nvCxnSpPr>
              <p:spPr>
                <a:xfrm flipV="1">
                  <a:off x="857880" y="988734"/>
                  <a:ext cx="313832" cy="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9" idx="1"/>
                </p:cNvCxnSpPr>
                <p:nvPr/>
              </p:nvCxnSpPr>
              <p:spPr>
                <a:xfrm flipV="1">
                  <a:off x="857880" y="1506655"/>
                  <a:ext cx="305930" cy="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6" idx="3"/>
                  <a:endCxn id="29" idx="1"/>
                </p:cNvCxnSpPr>
                <p:nvPr/>
              </p:nvCxnSpPr>
              <p:spPr>
                <a:xfrm>
                  <a:off x="4330841" y="893609"/>
                  <a:ext cx="190080" cy="237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27" idx="1"/>
                </p:cNvCxnSpPr>
                <p:nvPr/>
              </p:nvCxnSpPr>
              <p:spPr>
                <a:xfrm flipV="1">
                  <a:off x="4330841" y="1342252"/>
                  <a:ext cx="190135" cy="16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接箭头连接符 81"/>
              <p:cNvCxnSpPr>
                <a:stCxn id="40" idx="3"/>
                <a:endCxn id="14" idx="1"/>
              </p:cNvCxnSpPr>
              <p:nvPr/>
            </p:nvCxnSpPr>
            <p:spPr>
              <a:xfrm>
                <a:off x="3954120" y="4293378"/>
                <a:ext cx="297693" cy="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95" name="圆角矩形 94"/>
              <p:cNvSpPr/>
              <p:nvPr/>
            </p:nvSpPr>
            <p:spPr>
              <a:xfrm>
                <a:off x="4236943" y="3479264"/>
                <a:ext cx="598475" cy="444099"/>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2" name="矩形 121"/>
              <p:cNvSpPr/>
              <p:nvPr/>
            </p:nvSpPr>
            <p:spPr>
              <a:xfrm>
                <a:off x="5181232" y="2977905"/>
                <a:ext cx="299237" cy="1212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3" name="矩形 122"/>
              <p:cNvSpPr/>
              <p:nvPr/>
            </p:nvSpPr>
            <p:spPr>
              <a:xfrm>
                <a:off x="5175915" y="3212893"/>
                <a:ext cx="294942"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4" name="矩形 123"/>
              <p:cNvSpPr/>
              <p:nvPr/>
            </p:nvSpPr>
            <p:spPr>
              <a:xfrm>
                <a:off x="5172261" y="4083489"/>
                <a:ext cx="293338" cy="1228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5" name="矩形 124"/>
              <p:cNvSpPr/>
              <p:nvPr/>
            </p:nvSpPr>
            <p:spPr>
              <a:xfrm>
                <a:off x="5167003" y="4338830"/>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6" name="矩形 125"/>
              <p:cNvSpPr/>
              <p:nvPr/>
            </p:nvSpPr>
            <p:spPr>
              <a:xfrm>
                <a:off x="5172261" y="3539867"/>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矩形 126"/>
              <p:cNvSpPr/>
              <p:nvPr/>
            </p:nvSpPr>
            <p:spPr>
              <a:xfrm>
                <a:off x="5167002" y="3778813"/>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28" name="直接箭头连接符 127"/>
              <p:cNvCxnSpPr>
                <a:endCxn id="122" idx="1"/>
              </p:cNvCxnSpPr>
              <p:nvPr/>
            </p:nvCxnSpPr>
            <p:spPr>
              <a:xfrm flipV="1">
                <a:off x="4835418" y="3038525"/>
                <a:ext cx="345814" cy="95312"/>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endCxn id="123" idx="1"/>
              </p:cNvCxnSpPr>
              <p:nvPr/>
            </p:nvCxnSpPr>
            <p:spPr>
              <a:xfrm>
                <a:off x="4835418" y="3133837"/>
                <a:ext cx="340497" cy="13964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3" idx="3"/>
                <a:endCxn id="16" idx="1"/>
              </p:cNvCxnSpPr>
              <p:nvPr/>
            </p:nvCxnSpPr>
            <p:spPr>
              <a:xfrm>
                <a:off x="5470857" y="3273485"/>
                <a:ext cx="319527" cy="728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95" idx="3"/>
                <a:endCxn id="126" idx="1"/>
              </p:cNvCxnSpPr>
              <p:nvPr/>
            </p:nvCxnSpPr>
            <p:spPr>
              <a:xfrm flipV="1">
                <a:off x="4835418" y="3600459"/>
                <a:ext cx="336843" cy="1008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5" idx="3"/>
                <a:endCxn id="127" idx="1"/>
              </p:cNvCxnSpPr>
              <p:nvPr/>
            </p:nvCxnSpPr>
            <p:spPr>
              <a:xfrm>
                <a:off x="4835418" y="3701314"/>
                <a:ext cx="331584" cy="138091"/>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endCxn id="124" idx="1"/>
              </p:cNvCxnSpPr>
              <p:nvPr/>
            </p:nvCxnSpPr>
            <p:spPr>
              <a:xfrm flipV="1">
                <a:off x="4835417" y="4144931"/>
                <a:ext cx="336844" cy="14844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22" idx="3"/>
                <a:endCxn id="16" idx="1"/>
              </p:cNvCxnSpPr>
              <p:nvPr/>
            </p:nvCxnSpPr>
            <p:spPr>
              <a:xfrm>
                <a:off x="5480469" y="3038525"/>
                <a:ext cx="309915" cy="30779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endCxn id="125" idx="1"/>
              </p:cNvCxnSpPr>
              <p:nvPr/>
            </p:nvCxnSpPr>
            <p:spPr>
              <a:xfrm>
                <a:off x="4835417" y="4293378"/>
                <a:ext cx="331586" cy="106044"/>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6" idx="3"/>
                <a:endCxn id="16" idx="1"/>
              </p:cNvCxnSpPr>
              <p:nvPr/>
            </p:nvCxnSpPr>
            <p:spPr>
              <a:xfrm flipV="1">
                <a:off x="5470857" y="3346322"/>
                <a:ext cx="319527" cy="2541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7" idx="3"/>
                <a:endCxn id="17" idx="1"/>
              </p:cNvCxnSpPr>
              <p:nvPr/>
            </p:nvCxnSpPr>
            <p:spPr>
              <a:xfrm>
                <a:off x="5465598" y="3839405"/>
                <a:ext cx="324786" cy="19899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24" idx="3"/>
                <a:endCxn id="17" idx="1"/>
              </p:cNvCxnSpPr>
              <p:nvPr/>
            </p:nvCxnSpPr>
            <p:spPr>
              <a:xfrm flipV="1">
                <a:off x="5465599" y="4038403"/>
                <a:ext cx="324785" cy="10652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25" idx="3"/>
                <a:endCxn id="17" idx="1"/>
              </p:cNvCxnSpPr>
              <p:nvPr/>
            </p:nvCxnSpPr>
            <p:spPr>
              <a:xfrm flipV="1">
                <a:off x="5465599" y="4038403"/>
                <a:ext cx="324785" cy="361019"/>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p:nvPr/>
            </p:nvCxnSpPr>
            <p:spPr>
              <a:xfrm flipH="1" flipV="1">
                <a:off x="4534155" y="2729847"/>
                <a:ext cx="12842" cy="174700"/>
              </a:xfrm>
              <a:prstGeom prst="straightConnector1">
                <a:avLst/>
              </a:prstGeom>
              <a:ln>
                <a:solidFill>
                  <a:srgbClr val="FFE593"/>
                </a:solidFill>
                <a:tailEnd type="triangle"/>
              </a:ln>
            </p:spPr>
            <p:style>
              <a:lnRef idx="1">
                <a:schemeClr val="accent1"/>
              </a:lnRef>
              <a:fillRef idx="0">
                <a:schemeClr val="accent1"/>
              </a:fillRef>
              <a:effectRef idx="0">
                <a:schemeClr val="accent1"/>
              </a:effectRef>
              <a:fontRef idx="minor">
                <a:schemeClr val="tx1"/>
              </a:fontRef>
            </p:style>
          </p:cxnSp>
        </p:grpSp>
        <p:sp>
          <p:nvSpPr>
            <p:cNvPr id="94" name="圆角矩形标注 93"/>
            <p:cNvSpPr/>
            <p:nvPr/>
          </p:nvSpPr>
          <p:spPr bwMode="auto">
            <a:xfrm>
              <a:off x="7454859" y="3237409"/>
              <a:ext cx="1321769" cy="990477"/>
            </a:xfrm>
            <a:prstGeom prst="wedgeRoundRectCallout">
              <a:avLst>
                <a:gd name="adj1" fmla="val -63847"/>
                <a:gd name="adj2" fmla="val 22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200" dirty="0" smtClean="0">
                  <a:ea typeface="宋体" charset="-122"/>
                </a:rPr>
                <a:t>数据库</a:t>
              </a:r>
              <a:endParaRPr lang="en-US" altLang="zh-CN" sz="1200"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ea typeface="宋体" charset="-122"/>
                </a:rPr>
                <a:t>HDFS</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Web</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a:t>
              </a:r>
              <a:endParaRPr kumimoji="1" lang="zh-CN" altLang="en-US" sz="1200" b="0" i="0" u="none" strike="noStrike" cap="none" normalizeH="0" baseline="0" dirty="0" smtClean="0">
                <a:ln>
                  <a:noFill/>
                </a:ln>
                <a:solidFill>
                  <a:schemeClr val="tx1"/>
                </a:solidFill>
                <a:effectLst/>
                <a:ea typeface="宋体" charset="-122"/>
              </a:endParaRPr>
            </a:p>
          </p:txBody>
        </p:sp>
      </p:grpSp>
    </p:spTree>
    <p:extLst>
      <p:ext uri="{BB962C8B-B14F-4D97-AF65-F5344CB8AC3E}">
        <p14:creationId xmlns:p14="http://schemas.microsoft.com/office/powerpoint/2010/main" val="51745530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00729" y="1710045"/>
            <a:ext cx="7772400" cy="1781848"/>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a:t>
            </a:r>
            <a:r>
              <a:rPr lang="zh-CN" altLang="en-US" sz="2000" dirty="0">
                <a:latin typeface="新宋体" panose="02010609030101010101" pitchFamily="49" charset="-122"/>
                <a:ea typeface="新宋体" panose="02010609030101010101" pitchFamily="49" charset="-122"/>
              </a:rPr>
              <a:t>流程</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1800" dirty="0" smtClean="0">
                <a:latin typeface="新宋体" panose="02010609030101010101" pitchFamily="49" charset="-122"/>
                <a:ea typeface="新宋体" panose="02010609030101010101" pitchFamily="49" charset="-122"/>
              </a:rPr>
              <a:t>在</a:t>
            </a:r>
            <a:r>
              <a:rPr lang="en-US" altLang="zh-CN" sz="1800" dirty="0" smtClean="0">
                <a:latin typeface="新宋体" panose="02010609030101010101" pitchFamily="49" charset="-122"/>
                <a:ea typeface="新宋体" panose="02010609030101010101" pitchFamily="49" charset="-122"/>
              </a:rPr>
              <a:t>Spout</a:t>
            </a:r>
            <a:r>
              <a:rPr lang="zh-CN" altLang="en-US" sz="1800" dirty="0" smtClean="0">
                <a:latin typeface="新宋体" panose="02010609030101010101" pitchFamily="49" charset="-122"/>
                <a:ea typeface="新宋体" panose="02010609030101010101" pitchFamily="49" charset="-122"/>
              </a:rPr>
              <a:t>中，系统</a:t>
            </a:r>
            <a:r>
              <a:rPr lang="zh-CN" altLang="en-US" sz="1800" dirty="0">
                <a:latin typeface="新宋体" panose="02010609030101010101" pitchFamily="49" charset="-122"/>
                <a:ea typeface="新宋体" panose="02010609030101010101" pitchFamily="49" charset="-122"/>
              </a:rPr>
              <a:t>会</a:t>
            </a:r>
            <a:r>
              <a:rPr lang="zh-CN" altLang="en-US" sz="1800" dirty="0" smtClean="0">
                <a:latin typeface="新宋体" panose="02010609030101010101" pitchFamily="49" charset="-122"/>
                <a:ea typeface="新宋体" panose="02010609030101010101" pitchFamily="49" charset="-122"/>
              </a:rPr>
              <a:t>为属于同一个消息单元的源</a:t>
            </a:r>
            <a:r>
              <a:rPr lang="en-US" altLang="zh-CN" sz="1800" dirty="0" smtClean="0">
                <a:latin typeface="新宋体" panose="02010609030101010101" pitchFamily="49" charset="-122"/>
                <a:ea typeface="新宋体" panose="02010609030101010101" pitchFamily="49" charset="-122"/>
              </a:rPr>
              <a:t>tuple </a:t>
            </a:r>
            <a:r>
              <a:rPr lang="zh-CN" altLang="en-US" sz="1800" dirty="0" smtClean="0">
                <a:latin typeface="新宋体" panose="02010609030101010101" pitchFamily="49" charset="-122"/>
                <a:ea typeface="新宋体" panose="02010609030101010101" pitchFamily="49" charset="-122"/>
              </a:rPr>
              <a:t>生成一个唯一的</a:t>
            </a:r>
            <a:r>
              <a:rPr lang="en-US" altLang="zh-CN" sz="1800" dirty="0" smtClean="0">
                <a:latin typeface="新宋体" panose="02010609030101010101" pitchFamily="49" charset="-122"/>
                <a:ea typeface="新宋体" panose="02010609030101010101" pitchFamily="49" charset="-122"/>
              </a:rPr>
              <a:t>64</a:t>
            </a:r>
            <a:r>
              <a:rPr lang="zh-CN" altLang="en-US" sz="1800" dirty="0" smtClean="0">
                <a:latin typeface="新宋体" panose="02010609030101010101" pitchFamily="49" charset="-122"/>
                <a:ea typeface="新宋体" panose="02010609030101010101" pitchFamily="49" charset="-122"/>
              </a:rPr>
              <a:t>位整数，作为该消息单元的</a:t>
            </a:r>
            <a:r>
              <a:rPr lang="en-US" altLang="zh-CN" sz="1800" dirty="0" smtClean="0">
                <a:latin typeface="新宋体" panose="02010609030101010101" pitchFamily="49" charset="-122"/>
                <a:ea typeface="新宋体" panose="02010609030101010101" pitchFamily="49" charset="-122"/>
              </a:rPr>
              <a:t>root </a:t>
            </a:r>
            <a:r>
              <a:rPr lang="en-US" altLang="zh-CN" sz="1800" dirty="0">
                <a:latin typeface="新宋体" panose="02010609030101010101" pitchFamily="49" charset="-122"/>
                <a:ea typeface="新宋体" panose="02010609030101010101" pitchFamily="49" charset="-122"/>
              </a:rPr>
              <a:t>id</a:t>
            </a:r>
            <a:r>
              <a:rPr lang="zh-CN" altLang="en-US" sz="1800" dirty="0">
                <a:latin typeface="新宋体" panose="02010609030101010101" pitchFamily="49" charset="-122"/>
                <a:ea typeface="新宋体" panose="02010609030101010101" pitchFamily="49" charset="-122"/>
              </a:rPr>
              <a:t>。</a:t>
            </a:r>
            <a:r>
              <a:rPr lang="en-US" altLang="zh-CN" sz="1800" dirty="0">
                <a:solidFill>
                  <a:schemeClr val="accent6"/>
                </a:solidFill>
                <a:latin typeface="新宋体" panose="02010609030101010101" pitchFamily="49" charset="-122"/>
                <a:ea typeface="新宋体" panose="02010609030101010101" pitchFamily="49" charset="-122"/>
              </a:rPr>
              <a:t>root id</a:t>
            </a:r>
            <a:r>
              <a:rPr lang="zh-CN" altLang="en-US" sz="1800" dirty="0" smtClean="0">
                <a:solidFill>
                  <a:schemeClr val="accent6"/>
                </a:solidFill>
                <a:latin typeface="新宋体" panose="02010609030101010101" pitchFamily="49" charset="-122"/>
                <a:ea typeface="新宋体" panose="02010609030101010101" pitchFamily="49" charset="-122"/>
              </a:rPr>
              <a:t>会被传递</a:t>
            </a:r>
            <a:r>
              <a:rPr lang="zh-CN" altLang="en-US" sz="1800" dirty="0">
                <a:solidFill>
                  <a:schemeClr val="accent6"/>
                </a:solidFill>
                <a:latin typeface="新宋体" panose="02010609030101010101" pitchFamily="49" charset="-122"/>
                <a:ea typeface="新宋体" panose="02010609030101010101" pitchFamily="49" charset="-122"/>
              </a:rPr>
              <a:t>给</a:t>
            </a:r>
            <a:r>
              <a:rPr lang="en-US" altLang="zh-CN" sz="1800" dirty="0">
                <a:solidFill>
                  <a:schemeClr val="accent6"/>
                </a:solidFill>
                <a:latin typeface="新宋体" panose="02010609030101010101" pitchFamily="49" charset="-122"/>
                <a:ea typeface="新宋体" panose="02010609030101010101" pitchFamily="49" charset="-122"/>
              </a:rPr>
              <a:t>acker</a:t>
            </a:r>
            <a:r>
              <a:rPr lang="zh-CN" altLang="en-US" sz="1800" dirty="0">
                <a:solidFill>
                  <a:schemeClr val="accent6"/>
                </a:solidFill>
                <a:latin typeface="新宋体" panose="02010609030101010101" pitchFamily="49" charset="-122"/>
                <a:ea typeface="新宋体" panose="02010609030101010101" pitchFamily="49" charset="-122"/>
              </a:rPr>
              <a:t>及后续的</a:t>
            </a:r>
            <a:r>
              <a:rPr lang="en-US" altLang="zh-CN" sz="1800" dirty="0">
                <a:solidFill>
                  <a:schemeClr val="accent6"/>
                </a:solidFill>
                <a:latin typeface="新宋体" panose="02010609030101010101" pitchFamily="49" charset="-122"/>
                <a:ea typeface="新宋体" panose="02010609030101010101" pitchFamily="49" charset="-122"/>
              </a:rPr>
              <a:t>bolt</a:t>
            </a:r>
            <a:r>
              <a:rPr lang="zh-CN" altLang="en-US" sz="1800" dirty="0">
                <a:solidFill>
                  <a:schemeClr val="accent6"/>
                </a:solidFill>
                <a:latin typeface="新宋体" panose="02010609030101010101" pitchFamily="49" charset="-122"/>
                <a:ea typeface="新宋体" panose="02010609030101010101" pitchFamily="49" charset="-122"/>
              </a:rPr>
              <a:t>作为该消息单元的</a:t>
            </a:r>
            <a:r>
              <a:rPr lang="zh-CN" altLang="en-US" sz="1800" dirty="0" smtClean="0">
                <a:solidFill>
                  <a:schemeClr val="accent6"/>
                </a:solidFill>
                <a:latin typeface="新宋体" panose="02010609030101010101" pitchFamily="49" charset="-122"/>
                <a:ea typeface="新宋体" panose="02010609030101010101" pitchFamily="49" charset="-122"/>
              </a:rPr>
              <a:t>唯一</a:t>
            </a:r>
            <a:r>
              <a:rPr lang="zh-CN" altLang="en-US" sz="1800" dirty="0">
                <a:solidFill>
                  <a:schemeClr val="accent6"/>
                </a:solidFill>
                <a:latin typeface="新宋体" panose="02010609030101010101" pitchFamily="49" charset="-122"/>
                <a:ea typeface="新宋体" panose="02010609030101010101" pitchFamily="49" charset="-122"/>
              </a:rPr>
              <a:t>标识符</a:t>
            </a:r>
            <a:r>
              <a:rPr lang="zh-CN" altLang="en-US" sz="1800" dirty="0" smtClean="0">
                <a:latin typeface="新宋体" panose="02010609030101010101" pitchFamily="49" charset="-122"/>
                <a:ea typeface="新宋体" panose="02010609030101010101" pitchFamily="49" charset="-122"/>
              </a:rPr>
              <a:t>。</a:t>
            </a:r>
            <a:r>
              <a:rPr lang="zh-CN" altLang="en-US" sz="1800" dirty="0">
                <a:latin typeface="新宋体" panose="02010609030101010101" pitchFamily="49" charset="-122"/>
                <a:ea typeface="新宋体" panose="02010609030101010101" pitchFamily="49" charset="-122"/>
              </a:rPr>
              <a:t>同时无论是</a:t>
            </a:r>
            <a:r>
              <a:rPr lang="en-US" altLang="zh-CN" sz="1800" dirty="0">
                <a:latin typeface="新宋体" panose="02010609030101010101" pitchFamily="49" charset="-122"/>
                <a:ea typeface="新宋体" panose="02010609030101010101" pitchFamily="49" charset="-122"/>
              </a:rPr>
              <a:t>spout</a:t>
            </a:r>
            <a:r>
              <a:rPr lang="zh-CN" altLang="en-US" sz="1800" dirty="0">
                <a:latin typeface="新宋体" panose="02010609030101010101" pitchFamily="49" charset="-122"/>
                <a:ea typeface="新宋体" panose="02010609030101010101" pitchFamily="49" charset="-122"/>
              </a:rPr>
              <a:t>还是</a:t>
            </a:r>
            <a:r>
              <a:rPr lang="en-US" altLang="zh-CN" sz="1800" dirty="0">
                <a:latin typeface="新宋体" panose="02010609030101010101" pitchFamily="49" charset="-122"/>
                <a:ea typeface="新宋体" panose="02010609030101010101" pitchFamily="49" charset="-122"/>
              </a:rPr>
              <a:t>bolt</a:t>
            </a:r>
            <a:r>
              <a:rPr lang="zh-CN" altLang="en-US" sz="1800" dirty="0">
                <a:latin typeface="新宋体" panose="02010609030101010101" pitchFamily="49" charset="-122"/>
                <a:ea typeface="新宋体" panose="02010609030101010101" pitchFamily="49" charset="-122"/>
              </a:rPr>
              <a:t>每次新生成一个</a:t>
            </a:r>
            <a:r>
              <a:rPr lang="en-US" altLang="zh-CN" sz="1800" dirty="0">
                <a:latin typeface="新宋体" panose="02010609030101010101" pitchFamily="49" charset="-122"/>
                <a:ea typeface="新宋体" panose="02010609030101010101" pitchFamily="49" charset="-122"/>
              </a:rPr>
              <a:t>tuple</a:t>
            </a:r>
            <a:r>
              <a:rPr lang="zh-CN" altLang="en-US" sz="1800" dirty="0">
                <a:latin typeface="新宋体" panose="02010609030101010101" pitchFamily="49" charset="-122"/>
                <a:ea typeface="新宋体" panose="02010609030101010101" pitchFamily="49" charset="-122"/>
              </a:rPr>
              <a:t>的时候，都会</a:t>
            </a:r>
            <a:r>
              <a:rPr lang="zh-CN" altLang="en-US" sz="1800" dirty="0">
                <a:solidFill>
                  <a:schemeClr val="accent6"/>
                </a:solidFill>
                <a:latin typeface="新宋体" panose="02010609030101010101" pitchFamily="49" charset="-122"/>
                <a:ea typeface="新宋体" panose="02010609030101010101" pitchFamily="49" charset="-122"/>
              </a:rPr>
              <a:t>赋予该</a:t>
            </a:r>
            <a:r>
              <a:rPr lang="en-US" altLang="zh-CN" sz="1800" dirty="0">
                <a:solidFill>
                  <a:schemeClr val="accent6"/>
                </a:solidFill>
                <a:latin typeface="新宋体" panose="02010609030101010101" pitchFamily="49" charset="-122"/>
                <a:ea typeface="新宋体" panose="02010609030101010101" pitchFamily="49" charset="-122"/>
              </a:rPr>
              <a:t>tuple</a:t>
            </a:r>
            <a:r>
              <a:rPr lang="zh-CN" altLang="en-US" sz="1800" dirty="0">
                <a:solidFill>
                  <a:schemeClr val="accent6"/>
                </a:solidFill>
                <a:latin typeface="新宋体" panose="02010609030101010101" pitchFamily="49" charset="-122"/>
                <a:ea typeface="新宋体" panose="02010609030101010101" pitchFamily="49" charset="-122"/>
              </a:rPr>
              <a:t>一</a:t>
            </a:r>
            <a:r>
              <a:rPr lang="zh-CN" altLang="en-US" sz="1800" dirty="0" smtClean="0">
                <a:solidFill>
                  <a:schemeClr val="accent6"/>
                </a:solidFill>
                <a:latin typeface="新宋体" panose="02010609030101010101" pitchFamily="49" charset="-122"/>
                <a:ea typeface="新宋体" panose="02010609030101010101" pitchFamily="49" charset="-122"/>
              </a:rPr>
              <a:t>个新的</a:t>
            </a:r>
            <a:r>
              <a:rPr lang="en-US" altLang="zh-CN" sz="1800" dirty="0" smtClean="0">
                <a:solidFill>
                  <a:schemeClr val="accent6"/>
                </a:solidFill>
                <a:latin typeface="新宋体" panose="02010609030101010101" pitchFamily="49" charset="-122"/>
                <a:ea typeface="新宋体" panose="02010609030101010101" pitchFamily="49" charset="-122"/>
              </a:rPr>
              <a:t>64</a:t>
            </a:r>
            <a:r>
              <a:rPr lang="zh-CN" altLang="en-US" sz="1800" dirty="0" smtClean="0">
                <a:solidFill>
                  <a:schemeClr val="accent6"/>
                </a:solidFill>
                <a:latin typeface="新宋体" panose="02010609030101010101" pitchFamily="49" charset="-122"/>
                <a:ea typeface="新宋体" panose="02010609030101010101" pitchFamily="49" charset="-122"/>
              </a:rPr>
              <a:t>位整数</a:t>
            </a:r>
            <a:r>
              <a:rPr lang="en-US" altLang="zh-CN" sz="1800" dirty="0" smtClean="0">
                <a:solidFill>
                  <a:schemeClr val="accent6"/>
                </a:solidFill>
                <a:latin typeface="新宋体" panose="02010609030101010101" pitchFamily="49" charset="-122"/>
                <a:ea typeface="新宋体" panose="02010609030101010101" pitchFamily="49" charset="-122"/>
              </a:rPr>
              <a:t>id</a:t>
            </a:r>
            <a:r>
              <a:rPr lang="zh-CN" altLang="en-US" sz="1800" dirty="0" smtClean="0">
                <a:latin typeface="新宋体" panose="02010609030101010101" pitchFamily="49" charset="-122"/>
                <a:ea typeface="新宋体" panose="02010609030101010101" pitchFamily="49" charset="-122"/>
              </a:rPr>
              <a:t>。</a:t>
            </a:r>
            <a:endParaRPr lang="en-US" altLang="zh-CN" sz="18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6" name="组合 5"/>
          <p:cNvGrpSpPr/>
          <p:nvPr/>
        </p:nvGrpSpPr>
        <p:grpSpPr>
          <a:xfrm>
            <a:off x="2329990" y="394994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2840478" y="4534923"/>
              <a:ext cx="1007852" cy="1213319"/>
              <a:chOff x="2840478" y="4534923"/>
              <a:chExt cx="1007852" cy="1213319"/>
            </a:xfrm>
          </p:grpSpPr>
          <p:sp>
            <p:nvSpPr>
              <p:cNvPr id="34" name="文本框 33"/>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35" name="组合 34"/>
              <p:cNvGrpSpPr/>
              <p:nvPr/>
            </p:nvGrpSpPr>
            <p:grpSpPr>
              <a:xfrm>
                <a:off x="2840478" y="4887332"/>
                <a:ext cx="1007852" cy="860910"/>
                <a:chOff x="2840478" y="4887332"/>
                <a:chExt cx="1007852" cy="860910"/>
              </a:xfrm>
            </p:grpSpPr>
            <p:grpSp>
              <p:nvGrpSpPr>
                <p:cNvPr id="36" name="组合 35"/>
                <p:cNvGrpSpPr/>
                <p:nvPr/>
              </p:nvGrpSpPr>
              <p:grpSpPr>
                <a:xfrm>
                  <a:off x="2840478" y="4887332"/>
                  <a:ext cx="1007852" cy="860910"/>
                  <a:chOff x="2840478" y="4887332"/>
                  <a:chExt cx="1007852" cy="860910"/>
                </a:xfrm>
              </p:grpSpPr>
              <p:grpSp>
                <p:nvGrpSpPr>
                  <p:cNvPr id="38" name="组合 37"/>
                  <p:cNvGrpSpPr/>
                  <p:nvPr/>
                </p:nvGrpSpPr>
                <p:grpSpPr>
                  <a:xfrm>
                    <a:off x="2840478" y="4887332"/>
                    <a:ext cx="1007852" cy="860910"/>
                    <a:chOff x="2840478" y="4887332"/>
                    <a:chExt cx="1007852" cy="860910"/>
                  </a:xfrm>
                </p:grpSpPr>
                <p:grpSp>
                  <p:nvGrpSpPr>
                    <p:cNvPr id="40" name="组合 39"/>
                    <p:cNvGrpSpPr/>
                    <p:nvPr/>
                  </p:nvGrpSpPr>
                  <p:grpSpPr>
                    <a:xfrm>
                      <a:off x="2840478" y="4887332"/>
                      <a:ext cx="1007852" cy="860910"/>
                      <a:chOff x="3649871" y="4381500"/>
                      <a:chExt cx="1007852" cy="888907"/>
                    </a:xfrm>
                  </p:grpSpPr>
                  <p:sp>
                    <p:nvSpPr>
                      <p:cNvPr id="43" name="流程图: 可选过程 4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椭圆 43"/>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1" name="椭圆 40"/>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2" name="文本框 41"/>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39" name="文本框 38"/>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37" name="文本框 36"/>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9" name="组合 8"/>
            <p:cNvGrpSpPr/>
            <p:nvPr/>
          </p:nvGrpSpPr>
          <p:grpSpPr>
            <a:xfrm>
              <a:off x="4428416" y="3945884"/>
              <a:ext cx="1007852" cy="1213319"/>
              <a:chOff x="4428416" y="3945884"/>
              <a:chExt cx="1007852" cy="1213319"/>
            </a:xfrm>
          </p:grpSpPr>
          <p:sp>
            <p:nvSpPr>
              <p:cNvPr id="29" name="文本框 28"/>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31" name="组合 30"/>
              <p:cNvGrpSpPr/>
              <p:nvPr/>
            </p:nvGrpSpPr>
            <p:grpSpPr>
              <a:xfrm>
                <a:off x="4428416" y="4298293"/>
                <a:ext cx="1007852" cy="860910"/>
                <a:chOff x="3649871" y="4381500"/>
                <a:chExt cx="1007852" cy="888907"/>
              </a:xfrm>
            </p:grpSpPr>
            <p:sp>
              <p:nvSpPr>
                <p:cNvPr id="32" name="流程图: 可选过程 3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3" name="椭圆 3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0" name="文本框 9"/>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11" name="文本框 10"/>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12" name="组合 11"/>
            <p:cNvGrpSpPr/>
            <p:nvPr/>
          </p:nvGrpSpPr>
          <p:grpSpPr>
            <a:xfrm>
              <a:off x="4480379" y="5280253"/>
              <a:ext cx="1007852" cy="1087578"/>
              <a:chOff x="4415716" y="4071625"/>
              <a:chExt cx="1007852" cy="1087578"/>
            </a:xfrm>
          </p:grpSpPr>
          <p:sp>
            <p:nvSpPr>
              <p:cNvPr id="25" name="文本框 24"/>
              <p:cNvSpPr txBox="1"/>
              <p:nvPr/>
            </p:nvSpPr>
            <p:spPr>
              <a:xfrm>
                <a:off x="4671603" y="4071625"/>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26" name="组合 25"/>
              <p:cNvGrpSpPr/>
              <p:nvPr/>
            </p:nvGrpSpPr>
            <p:grpSpPr>
              <a:xfrm>
                <a:off x="4415716" y="4298293"/>
                <a:ext cx="1007852" cy="860910"/>
                <a:chOff x="3637171" y="4381500"/>
                <a:chExt cx="1007852" cy="888907"/>
              </a:xfrm>
            </p:grpSpPr>
            <p:sp>
              <p:nvSpPr>
                <p:cNvPr id="27" name="流程图: 可选过程 26"/>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3" name="椭圆 12"/>
            <p:cNvSpPr/>
            <p:nvPr/>
          </p:nvSpPr>
          <p:spPr bwMode="auto">
            <a:xfrm>
              <a:off x="5001776" y="4658033"/>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5" name="右箭头 14"/>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6" name="右箭头 15"/>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7" name="组合 16"/>
            <p:cNvGrpSpPr/>
            <p:nvPr/>
          </p:nvGrpSpPr>
          <p:grpSpPr>
            <a:xfrm>
              <a:off x="6120280" y="4531569"/>
              <a:ext cx="1007852" cy="1213319"/>
              <a:chOff x="4428416" y="3945884"/>
              <a:chExt cx="1007852" cy="1213319"/>
            </a:xfrm>
          </p:grpSpPr>
          <p:sp>
            <p:nvSpPr>
              <p:cNvPr id="21" name="文本框 20"/>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grpSp>
            <p:nvGrpSpPr>
              <p:cNvPr id="22" name="组合 21"/>
              <p:cNvGrpSpPr/>
              <p:nvPr/>
            </p:nvGrpSpPr>
            <p:grpSpPr>
              <a:xfrm>
                <a:off x="4428416" y="4298293"/>
                <a:ext cx="1007852" cy="860910"/>
                <a:chOff x="3649871" y="4381500"/>
                <a:chExt cx="1007852" cy="888907"/>
              </a:xfrm>
            </p:grpSpPr>
            <p:sp>
              <p:nvSpPr>
                <p:cNvPr id="23" name="流程图: 可选过程 2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4" name="椭圆 23"/>
                <p:cNvSpPr/>
                <p:nvPr/>
              </p:nvSpPr>
              <p:spPr bwMode="auto">
                <a:xfrm>
                  <a:off x="3784661" y="4674118"/>
                  <a:ext cx="259437" cy="1714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8" name="椭圆 17"/>
            <p:cNvSpPr/>
            <p:nvPr/>
          </p:nvSpPr>
          <p:spPr bwMode="auto">
            <a:xfrm>
              <a:off x="6265015" y="5462796"/>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右箭头 18"/>
            <p:cNvSpPr/>
            <p:nvPr/>
          </p:nvSpPr>
          <p:spPr bwMode="auto">
            <a:xfrm rot="1525897">
              <a:off x="5397011" y="4887083"/>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0" name="右箭头 19"/>
            <p:cNvSpPr/>
            <p:nvPr/>
          </p:nvSpPr>
          <p:spPr bwMode="auto">
            <a:xfrm rot="19991822">
              <a:off x="5404284" y="5690800"/>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矩形标注 45"/>
          <p:cNvSpPr/>
          <p:nvPr/>
        </p:nvSpPr>
        <p:spPr bwMode="auto">
          <a:xfrm>
            <a:off x="198717" y="2359603"/>
            <a:ext cx="3885081" cy="1204630"/>
          </a:xfrm>
          <a:prstGeom prst="wedgeRectCallout">
            <a:avLst>
              <a:gd name="adj1" fmla="val 22130"/>
              <a:gd name="adj2" fmla="val 13530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latin typeface="宋体" panose="02010600030101010101" pitchFamily="2" charset="-122"/>
                <a:ea typeface="宋体" panose="02010600030101010101" pitchFamily="2" charset="-122"/>
              </a:rPr>
              <a:t>Spout</a:t>
            </a:r>
            <a:r>
              <a:rPr lang="zh-CN" altLang="en-US" dirty="0" smtClean="0">
                <a:latin typeface="宋体" panose="02010600030101010101" pitchFamily="2" charset="-122"/>
                <a:ea typeface="宋体" panose="02010600030101010101" pitchFamily="2" charset="-122"/>
              </a:rPr>
              <a:t>发送完</a:t>
            </a:r>
            <a:r>
              <a:rPr lang="zh-CN" altLang="en-US" dirty="0">
                <a:latin typeface="宋体" panose="02010600030101010101" pitchFamily="2" charset="-122"/>
                <a:ea typeface="宋体" panose="02010600030101010101" pitchFamily="2" charset="-122"/>
              </a:rPr>
              <a:t>某个</a:t>
            </a:r>
            <a:r>
              <a:rPr lang="en-US" altLang="zh-CN" dirty="0">
                <a:latin typeface="宋体" panose="02010600030101010101" pitchFamily="2" charset="-122"/>
                <a:ea typeface="宋体" panose="02010600030101010101" pitchFamily="2" charset="-122"/>
              </a:rPr>
              <a:t>message id</a:t>
            </a:r>
            <a:r>
              <a:rPr lang="zh-CN" altLang="en-US" dirty="0">
                <a:latin typeface="宋体" panose="02010600030101010101" pitchFamily="2" charset="-122"/>
                <a:ea typeface="宋体" panose="02010600030101010101" pitchFamily="2" charset="-122"/>
              </a:rPr>
              <a:t>对应的源</a:t>
            </a:r>
            <a:r>
              <a:rPr lang="en-US" altLang="zh-CN" dirty="0">
                <a:latin typeface="宋体" panose="02010600030101010101" pitchFamily="2" charset="-122"/>
                <a:ea typeface="宋体" panose="02010600030101010101" pitchFamily="2" charset="-122"/>
              </a:rPr>
              <a:t>tuple</a:t>
            </a:r>
            <a:r>
              <a:rPr lang="zh-CN" altLang="en-US" dirty="0">
                <a:latin typeface="宋体" panose="02010600030101010101" pitchFamily="2" charset="-122"/>
                <a:ea typeface="宋体" panose="02010600030101010101" pitchFamily="2" charset="-122"/>
              </a:rPr>
              <a:t>之后，会告知</a:t>
            </a:r>
            <a:r>
              <a:rPr lang="en-US" altLang="zh-CN" dirty="0">
                <a:latin typeface="宋体" panose="02010600030101010101" pitchFamily="2" charset="-122"/>
                <a:ea typeface="宋体" panose="02010600030101010101" pitchFamily="2" charset="-122"/>
              </a:rPr>
              <a:t>acker</a:t>
            </a:r>
            <a:r>
              <a:rPr lang="zh-CN" altLang="en-US" dirty="0">
                <a:latin typeface="宋体" panose="02010600030101010101" pitchFamily="2" charset="-122"/>
                <a:ea typeface="宋体" panose="02010600030101010101" pitchFamily="2" charset="-122"/>
              </a:rPr>
              <a:t>自己发射的</a:t>
            </a:r>
            <a:r>
              <a:rPr lang="en-US" altLang="zh-CN" dirty="0">
                <a:solidFill>
                  <a:schemeClr val="accent6"/>
                </a:solidFill>
                <a:latin typeface="宋体" panose="02010600030101010101" pitchFamily="2" charset="-122"/>
                <a:ea typeface="宋体" panose="02010600030101010101" pitchFamily="2" charset="-122"/>
              </a:rPr>
              <a:t>root id</a:t>
            </a:r>
            <a:r>
              <a:rPr lang="zh-CN" altLang="en-US" dirty="0">
                <a:latin typeface="宋体" panose="02010600030101010101" pitchFamily="2" charset="-122"/>
                <a:ea typeface="宋体" panose="02010600030101010101" pitchFamily="2" charset="-122"/>
              </a:rPr>
              <a:t>及</a:t>
            </a:r>
            <a:r>
              <a:rPr lang="zh-CN" altLang="en-US" dirty="0">
                <a:solidFill>
                  <a:schemeClr val="accent6"/>
                </a:solidFill>
                <a:latin typeface="宋体" panose="02010600030101010101" pitchFamily="2" charset="-122"/>
                <a:ea typeface="宋体" panose="02010600030101010101" pitchFamily="2" charset="-122"/>
              </a:rPr>
              <a:t>生成</a:t>
            </a:r>
            <a:r>
              <a:rPr lang="zh-CN" altLang="en-US" dirty="0" smtClean="0">
                <a:solidFill>
                  <a:schemeClr val="accent6"/>
                </a:solidFill>
                <a:latin typeface="宋体" panose="02010600030101010101" pitchFamily="2" charset="-122"/>
                <a:ea typeface="宋体" panose="02010600030101010101" pitchFamily="2" charset="-122"/>
              </a:rPr>
              <a:t>的源</a:t>
            </a:r>
            <a:r>
              <a:rPr lang="en-US" altLang="zh-CN" dirty="0" smtClean="0">
                <a:solidFill>
                  <a:schemeClr val="accent6"/>
                </a:solidFill>
                <a:latin typeface="宋体" panose="02010600030101010101" pitchFamily="2" charset="-122"/>
                <a:ea typeface="宋体" panose="02010600030101010101" pitchFamily="2" charset="-122"/>
              </a:rPr>
              <a:t>tuple</a:t>
            </a:r>
            <a:r>
              <a:rPr lang="zh-CN" altLang="en-US" dirty="0" smtClean="0">
                <a:solidFill>
                  <a:schemeClr val="accent6"/>
                </a:solidFill>
                <a:latin typeface="宋体" panose="02010600030101010101" pitchFamily="2" charset="-122"/>
                <a:ea typeface="宋体" panose="02010600030101010101" pitchFamily="2" charset="-122"/>
              </a:rPr>
              <a:t> </a:t>
            </a:r>
            <a:r>
              <a:rPr lang="en-US" altLang="zh-CN" dirty="0" smtClean="0">
                <a:solidFill>
                  <a:schemeClr val="accent6"/>
                </a:solidFill>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endParaRPr lang="en-US" altLang="zh-CN" dirty="0" smtClean="0">
              <a:solidFill>
                <a:schemeClr val="tx1"/>
              </a:solidFill>
              <a:latin typeface="宋体" panose="02010600030101010101" pitchFamily="2" charset="-122"/>
              <a:ea typeface="宋体" panose="02010600030101010101" pitchFamily="2" charset="-122"/>
            </a:endParaRPr>
          </a:p>
        </p:txBody>
      </p:sp>
      <p:sp>
        <p:nvSpPr>
          <p:cNvPr id="47" name="矩形标注 46"/>
          <p:cNvSpPr/>
          <p:nvPr/>
        </p:nvSpPr>
        <p:spPr bwMode="auto">
          <a:xfrm>
            <a:off x="4456704" y="2941631"/>
            <a:ext cx="4155554" cy="922462"/>
          </a:xfrm>
          <a:prstGeom prst="wedgeRectCallout">
            <a:avLst>
              <a:gd name="adj1" fmla="val -38544"/>
              <a:gd name="adj2" fmla="val 9648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indent="0">
              <a:buNone/>
            </a:pPr>
            <a:r>
              <a:rPr lang="en-US" altLang="zh-CN" dirty="0">
                <a:latin typeface="新宋体" panose="02010609030101010101" pitchFamily="49" charset="-122"/>
                <a:ea typeface="新宋体" panose="02010609030101010101" pitchFamily="49" charset="-122"/>
              </a:rPr>
              <a:t>Bolt</a:t>
            </a:r>
            <a:r>
              <a:rPr lang="zh-CN" altLang="en-US" dirty="0">
                <a:latin typeface="新宋体" panose="02010609030101010101" pitchFamily="49" charset="-122"/>
                <a:ea typeface="新宋体" panose="02010609030101010101" pitchFamily="49" charset="-122"/>
              </a:rPr>
              <a:t>每次接受到一个输入</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并处理完后</a:t>
            </a:r>
            <a:r>
              <a:rPr lang="zh-CN" altLang="en-US" dirty="0">
                <a:latin typeface="新宋体" panose="02010609030101010101" pitchFamily="49" charset="-122"/>
                <a:ea typeface="新宋体" panose="02010609030101010101" pitchFamily="49" charset="-122"/>
              </a:rPr>
              <a:t>，也会告知</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自己处理的</a:t>
            </a:r>
            <a:r>
              <a:rPr lang="zh-CN" altLang="en-US" dirty="0">
                <a:solidFill>
                  <a:schemeClr val="accent6"/>
                </a:solidFill>
                <a:latin typeface="新宋体" panose="02010609030101010101" pitchFamily="49" charset="-122"/>
                <a:ea typeface="新宋体" panose="02010609030101010101" pitchFamily="49" charset="-122"/>
              </a:rPr>
              <a:t>输入</a:t>
            </a:r>
            <a:r>
              <a:rPr lang="en-US" altLang="zh-CN" dirty="0">
                <a:solidFill>
                  <a:schemeClr val="accent6"/>
                </a:solidFill>
                <a:latin typeface="新宋体" panose="02010609030101010101" pitchFamily="49" charset="-122"/>
                <a:ea typeface="新宋体" panose="02010609030101010101" pitchFamily="49" charset="-122"/>
              </a:rPr>
              <a:t>tuple</a:t>
            </a:r>
            <a:r>
              <a:rPr lang="zh-CN" altLang="en-US" dirty="0">
                <a:solidFill>
                  <a:schemeClr val="accent6"/>
                </a:solidFill>
                <a:latin typeface="新宋体" panose="02010609030101010101" pitchFamily="49" charset="-122"/>
                <a:ea typeface="新宋体" panose="02010609030101010101" pitchFamily="49" charset="-122"/>
              </a:rPr>
              <a:t>的</a:t>
            </a:r>
            <a:r>
              <a:rPr lang="en-US" altLang="zh-CN" dirty="0">
                <a:solidFill>
                  <a:schemeClr val="accent6"/>
                </a:solidFill>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及</a:t>
            </a:r>
            <a:r>
              <a:rPr lang="zh-CN" altLang="en-US" dirty="0">
                <a:solidFill>
                  <a:schemeClr val="accent6"/>
                </a:solidFill>
                <a:latin typeface="新宋体" panose="02010609030101010101" pitchFamily="49" charset="-122"/>
                <a:ea typeface="新宋体" panose="02010609030101010101" pitchFamily="49" charset="-122"/>
              </a:rPr>
              <a:t>新生成</a:t>
            </a:r>
            <a:r>
              <a:rPr lang="zh-CN" altLang="en-US" dirty="0" smtClean="0">
                <a:solidFill>
                  <a:schemeClr val="accent6"/>
                </a:solidFill>
                <a:latin typeface="新宋体" panose="02010609030101010101" pitchFamily="49" charset="-122"/>
                <a:ea typeface="新宋体" panose="02010609030101010101" pitchFamily="49" charset="-122"/>
              </a:rPr>
              <a:t>的</a:t>
            </a:r>
            <a:r>
              <a:rPr lang="en-US" altLang="zh-CN" dirty="0" smtClean="0">
                <a:solidFill>
                  <a:schemeClr val="accent6"/>
                </a:solidFill>
                <a:latin typeface="新宋体" panose="02010609030101010101" pitchFamily="49" charset="-122"/>
                <a:ea typeface="新宋体" panose="02010609030101010101" pitchFamily="49" charset="-122"/>
              </a:rPr>
              <a:t>tuple</a:t>
            </a:r>
            <a:r>
              <a:rPr lang="zh-CN" altLang="en-US" dirty="0" smtClean="0">
                <a:solidFill>
                  <a:schemeClr val="accent6"/>
                </a:solidFill>
                <a:latin typeface="新宋体" panose="02010609030101010101" pitchFamily="49" charset="-122"/>
                <a:ea typeface="新宋体" panose="02010609030101010101" pitchFamily="49" charset="-122"/>
              </a:rPr>
              <a:t> </a:t>
            </a:r>
            <a:r>
              <a:rPr lang="en-US" altLang="zh-CN" dirty="0" smtClean="0">
                <a:solidFill>
                  <a:schemeClr val="accent6"/>
                </a:solidFill>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
        <p:nvSpPr>
          <p:cNvPr id="3" name="圆角矩形 2"/>
          <p:cNvSpPr/>
          <p:nvPr/>
        </p:nvSpPr>
        <p:spPr bwMode="auto">
          <a:xfrm>
            <a:off x="1070830" y="5708205"/>
            <a:ext cx="7032198" cy="886941"/>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dirty="0" smtClean="0">
                <a:latin typeface="新宋体" panose="02010609030101010101" pitchFamily="49" charset="-122"/>
                <a:ea typeface="新宋体" panose="02010609030101010101" pitchFamily="49" charset="-122"/>
              </a:rPr>
              <a:t>判断依据：</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就是</a:t>
            </a:r>
            <a:r>
              <a:rPr lang="zh-CN" altLang="en-US" dirty="0" smtClean="0">
                <a:latin typeface="新宋体" panose="02010609030101010101" pitchFamily="49" charset="-122"/>
                <a:ea typeface="新宋体" panose="02010609030101010101" pitchFamily="49" charset="-122"/>
              </a:rPr>
              <a:t>利用随机的</a:t>
            </a:r>
            <a:r>
              <a:rPr lang="en-US" altLang="zh-CN" dirty="0" smtClean="0">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用来追踪由</a:t>
            </a:r>
            <a:r>
              <a:rPr lang="en-US" altLang="zh-CN" dirty="0" smtClean="0">
                <a:latin typeface="新宋体" panose="02010609030101010101" pitchFamily="49" charset="-122"/>
                <a:ea typeface="新宋体" panose="02010609030101010101" pitchFamily="49" charset="-122"/>
              </a:rPr>
              <a:t>spout task </a:t>
            </a:r>
            <a:r>
              <a:rPr lang="zh-CN" altLang="en-US" dirty="0" smtClean="0">
                <a:latin typeface="新宋体" panose="02010609030101010101" pitchFamily="49" charset="-122"/>
                <a:ea typeface="新宋体" panose="02010609030101010101" pitchFamily="49" charset="-122"/>
              </a:rPr>
              <a:t>发射出来的</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及后续的</a:t>
            </a:r>
            <a:r>
              <a:rPr lang="en-US" altLang="zh-CN" dirty="0" smtClean="0">
                <a:latin typeface="新宋体" panose="02010609030101010101" pitchFamily="49" charset="-122"/>
                <a:ea typeface="新宋体" panose="02010609030101010101" pitchFamily="49" charset="-122"/>
              </a:rPr>
              <a:t>tuple tree</a:t>
            </a:r>
            <a:r>
              <a:rPr lang="zh-CN" altLang="en-US" dirty="0" smtClean="0">
                <a:latin typeface="新宋体" panose="02010609030101010101" pitchFamily="49" charset="-122"/>
                <a:ea typeface="新宋体" panose="02010609030101010101" pitchFamily="49" charset="-122"/>
              </a:rPr>
              <a:t>变化。</a:t>
            </a:r>
            <a:endParaRPr lang="en-US" altLang="zh-CN" dirty="0">
              <a:latin typeface="新宋体" panose="02010609030101010101" pitchFamily="49" charset="-122"/>
              <a:ea typeface="新宋体" panose="0201060903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892918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原理分析</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r>
              <a:rPr lang="zh-CN" altLang="en-US" sz="1600" b="0" dirty="0" smtClean="0">
                <a:latin typeface="Calibri" panose="020F0502020204030204" pitchFamily="34" charset="0"/>
              </a:rPr>
              <a:t>每个</a:t>
            </a:r>
            <a:r>
              <a:rPr lang="en-US" altLang="zh-CN" sz="1600" b="0" dirty="0">
                <a:latin typeface="Calibri" panose="020F0502020204030204" pitchFamily="34" charset="0"/>
              </a:rPr>
              <a:t>tuple</a:t>
            </a:r>
            <a:r>
              <a:rPr lang="zh-CN" altLang="en-US" sz="1600" b="0" dirty="0">
                <a:latin typeface="Calibri" panose="020F0502020204030204" pitchFamily="34" charset="0"/>
              </a:rPr>
              <a:t>知道</a:t>
            </a:r>
            <a:r>
              <a:rPr lang="zh-CN" altLang="en-US" sz="1600" b="0" dirty="0" smtClean="0">
                <a:latin typeface="Calibri" panose="020F0502020204030204" pitchFamily="34" charset="0"/>
              </a:rPr>
              <a:t>它所在的</a:t>
            </a:r>
            <a:r>
              <a:rPr lang="en-US" altLang="zh-CN" sz="1600" b="0" dirty="0" smtClean="0">
                <a:latin typeface="Calibri" panose="020F0502020204030204" pitchFamily="34" charset="0"/>
              </a:rPr>
              <a:t>tuple tree </a:t>
            </a:r>
            <a:r>
              <a:rPr lang="zh-CN" altLang="en-US" sz="1600" b="0" dirty="0" smtClean="0">
                <a:latin typeface="Calibri" panose="020F0502020204030204" pitchFamily="34" charset="0"/>
              </a:rPr>
              <a:t>对应的根</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的</a:t>
            </a:r>
            <a:r>
              <a:rPr lang="en-US" altLang="zh-CN" sz="1600" b="0" dirty="0">
                <a:latin typeface="Calibri" panose="020F0502020204030204" pitchFamily="34" charset="0"/>
              </a:rPr>
              <a:t>id(</a:t>
            </a:r>
            <a:r>
              <a:rPr lang="zh-CN" altLang="en-US" sz="1600" b="0" dirty="0">
                <a:latin typeface="Calibri" panose="020F0502020204030204" pitchFamily="34" charset="0"/>
              </a:rPr>
              <a:t>从</a:t>
            </a:r>
            <a:r>
              <a:rPr lang="en-US" altLang="zh-CN" sz="1600" b="0" dirty="0">
                <a:latin typeface="Calibri" panose="020F0502020204030204" pitchFamily="34" charset="0"/>
              </a:rPr>
              <a:t>spout</a:t>
            </a:r>
            <a:r>
              <a:rPr lang="zh-CN" altLang="en-US" sz="1600" b="0" dirty="0">
                <a:latin typeface="Calibri" panose="020F0502020204030204" pitchFamily="34" charset="0"/>
              </a:rPr>
              <a:t>发出来的那个</a:t>
            </a:r>
            <a:r>
              <a:rPr lang="en-US" altLang="zh-CN" sz="1600" b="0" dirty="0">
                <a:latin typeface="Calibri" panose="020F0502020204030204" pitchFamily="34" charset="0"/>
              </a:rPr>
              <a:t>tuple</a:t>
            </a:r>
            <a:r>
              <a:rPr lang="zh-CN" altLang="en-US" sz="1600" b="0" dirty="0">
                <a:latin typeface="Calibri" panose="020F0502020204030204" pitchFamily="34" charset="0"/>
              </a:rPr>
              <a:t>的</a:t>
            </a:r>
            <a:r>
              <a:rPr lang="en-US" altLang="zh-CN" sz="1600" b="0" dirty="0">
                <a:latin typeface="Calibri" panose="020F0502020204030204" pitchFamily="34" charset="0"/>
              </a:rPr>
              <a:t>id), </a:t>
            </a:r>
            <a:r>
              <a:rPr lang="zh-CN" altLang="en-US" sz="1600" b="0" dirty="0" smtClean="0">
                <a:latin typeface="Calibri" panose="020F0502020204030204" pitchFamily="34" charset="0"/>
              </a:rPr>
              <a:t>每当</a:t>
            </a:r>
            <a:r>
              <a:rPr lang="en-US" altLang="zh-CN" sz="1600" b="0" dirty="0" smtClean="0">
                <a:latin typeface="Calibri" panose="020F0502020204030204" pitchFamily="34" charset="0"/>
              </a:rPr>
              <a:t>bolt</a:t>
            </a:r>
            <a:r>
              <a:rPr lang="zh-CN" altLang="en-US" sz="1600" b="0" dirty="0" smtClean="0">
                <a:latin typeface="Calibri" panose="020F0502020204030204" pitchFamily="34" charset="0"/>
              </a:rPr>
              <a:t>新</a:t>
            </a:r>
            <a:r>
              <a:rPr lang="zh-CN" altLang="en-US" sz="1600" b="0" dirty="0">
                <a:latin typeface="Calibri" panose="020F0502020204030204" pitchFamily="34" charset="0"/>
              </a:rPr>
              <a:t>发射一个</a:t>
            </a:r>
            <a:r>
              <a:rPr lang="en-US" altLang="zh-CN" sz="1600" b="0" dirty="0">
                <a:latin typeface="Calibri" panose="020F0502020204030204" pitchFamily="34" charset="0"/>
              </a:rPr>
              <a:t>tuple</a:t>
            </a:r>
            <a:r>
              <a:rPr lang="zh-CN" altLang="en-US" sz="1600" b="0" dirty="0">
                <a:latin typeface="Calibri" panose="020F0502020204030204" pitchFamily="34" charset="0"/>
              </a:rPr>
              <a:t>， </a:t>
            </a:r>
            <a:r>
              <a:rPr lang="zh-CN" altLang="en-US" sz="1600" b="0" dirty="0" smtClean="0">
                <a:latin typeface="Calibri" panose="020F0502020204030204" pitchFamily="34" charset="0"/>
              </a:rPr>
              <a:t>对应的</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根</a:t>
            </a:r>
            <a:r>
              <a:rPr lang="en-US" altLang="zh-CN" sz="1600" b="0" dirty="0" smtClean="0">
                <a:latin typeface="Calibri" panose="020F0502020204030204" pitchFamily="34" charset="0"/>
              </a:rPr>
              <a:t>tuple id</a:t>
            </a:r>
            <a:r>
              <a:rPr lang="zh-CN" altLang="en-US" sz="1600" b="0" dirty="0">
                <a:latin typeface="Calibri" panose="020F0502020204030204" pitchFamily="34" charset="0"/>
              </a:rPr>
              <a:t>都会传给这个新的</a:t>
            </a:r>
            <a:r>
              <a:rPr lang="en-US" altLang="zh-CN" sz="1600" b="0" dirty="0">
                <a:latin typeface="Calibri" panose="020F0502020204030204" pitchFamily="34" charset="0"/>
              </a:rPr>
              <a:t>tuple</a:t>
            </a:r>
            <a:r>
              <a:rPr lang="zh-CN" altLang="en-US" sz="1600" b="0" dirty="0">
                <a:latin typeface="Calibri" panose="020F0502020204030204" pitchFamily="34" charset="0"/>
              </a:rPr>
              <a:t>。 所以</a:t>
            </a:r>
            <a:r>
              <a:rPr lang="zh-CN" altLang="en-US" sz="1600" b="0" dirty="0" smtClean="0">
                <a:latin typeface="Calibri" panose="020F0502020204030204" pitchFamily="34" charset="0"/>
              </a:rPr>
              <a:t>当</a:t>
            </a:r>
            <a:r>
              <a:rPr lang="zh-CN" altLang="en-US" sz="1600" b="0" dirty="0">
                <a:latin typeface="Calibri" panose="020F0502020204030204" pitchFamily="34" charset="0"/>
              </a:rPr>
              <a:t>这个</a:t>
            </a:r>
            <a:r>
              <a:rPr lang="en-US" altLang="zh-CN" sz="1600" b="0" dirty="0" smtClean="0">
                <a:latin typeface="Calibri" panose="020F0502020204030204" pitchFamily="34" charset="0"/>
              </a:rPr>
              <a:t>tuple</a:t>
            </a:r>
            <a:r>
              <a:rPr lang="zh-CN" altLang="en-US" sz="1600" b="0" dirty="0">
                <a:latin typeface="Calibri" panose="020F0502020204030204" pitchFamily="34" charset="0"/>
              </a:rPr>
              <a:t>被</a:t>
            </a:r>
            <a:r>
              <a:rPr lang="en-US" altLang="zh-CN" sz="1600" b="0" dirty="0" err="1">
                <a:latin typeface="Calibri" panose="020F0502020204030204" pitchFamily="34" charset="0"/>
              </a:rPr>
              <a:t>ack</a:t>
            </a:r>
            <a:r>
              <a:rPr lang="zh-CN" altLang="en-US" sz="1600" b="0" dirty="0">
                <a:latin typeface="Calibri" panose="020F0502020204030204" pitchFamily="34" charset="0"/>
              </a:rPr>
              <a:t>的时候，它</a:t>
            </a:r>
            <a:r>
              <a:rPr lang="zh-CN" altLang="en-US" sz="1600" b="0" dirty="0" smtClean="0">
                <a:latin typeface="Calibri" panose="020F0502020204030204" pitchFamily="34" charset="0"/>
              </a:rPr>
              <a:t>会把关于</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变化的信息发送给追踪这棵树的</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，告诉</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这个</a:t>
            </a:r>
            <a:r>
              <a:rPr lang="en-US" altLang="zh-CN" sz="1600" b="0" dirty="0">
                <a:latin typeface="Calibri" panose="020F0502020204030204" pitchFamily="34" charset="0"/>
              </a:rPr>
              <a:t>tuple</a:t>
            </a:r>
            <a:r>
              <a:rPr lang="zh-CN" altLang="en-US" sz="1600" b="0" dirty="0">
                <a:latin typeface="Calibri" panose="020F0502020204030204" pitchFamily="34" charset="0"/>
              </a:rPr>
              <a:t>树发生了怎么样的变化</a:t>
            </a:r>
            <a:r>
              <a:rPr lang="zh-CN" altLang="en-US" sz="1600" b="0" dirty="0" smtClean="0">
                <a:latin typeface="Calibri" panose="020F0502020204030204" pitchFamily="34" charset="0"/>
              </a:rPr>
              <a:t>。</a:t>
            </a:r>
            <a:endParaRPr lang="en-US" altLang="zh-CN" sz="1600" b="0" dirty="0" smtClean="0">
              <a:latin typeface="Calibri" panose="020F0502020204030204" pitchFamily="34" charset="0"/>
            </a:endParaRPr>
          </a:p>
          <a:p>
            <a:pPr marL="0" indent="0">
              <a:buNone/>
            </a:pPr>
            <a:r>
              <a:rPr lang="en-US" altLang="zh-CN" sz="1600" b="0" dirty="0" smtClean="0">
                <a:latin typeface="Calibri" panose="020F0502020204030204" pitchFamily="34" charset="0"/>
              </a:rPr>
              <a:t>       </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1</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map(spout-tuple-id</a:t>
            </a:r>
            <a:r>
              <a:rPr lang="en-US" altLang="zh-CN" sz="1600" b="0" dirty="0">
                <a:latin typeface="Calibri" panose="020F0502020204030204" pitchFamily="34" charset="0"/>
              </a:rPr>
              <a:t>, </a:t>
            </a:r>
            <a:r>
              <a:rPr lang="en-US" altLang="zh-CN" sz="1600" b="0" dirty="0" err="1">
                <a:latin typeface="Calibri" panose="020F0502020204030204" pitchFamily="34" charset="0"/>
              </a:rPr>
              <a:t>tmp-ack-val</a:t>
            </a:r>
            <a:r>
              <a:rPr lang="en-US" altLang="zh-CN" sz="1600" b="0" dirty="0">
                <a:latin typeface="Calibri" panose="020F0502020204030204" pitchFamily="34" charset="0"/>
              </a:rPr>
              <a:t>)</a:t>
            </a:r>
          </a:p>
          <a:p>
            <a:pPr marL="0" indent="0">
              <a:buNone/>
            </a:pPr>
            <a:r>
              <a:rPr lang="en-US" altLang="zh-CN" sz="1600" b="0" dirty="0" smtClean="0">
                <a:latin typeface="Calibri" panose="020F0502020204030204" pitchFamily="34" charset="0"/>
              </a:rPr>
              <a:t>       </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2</a:t>
            </a:r>
            <a:r>
              <a:rPr lang="zh-CN" altLang="en-US" sz="1600" b="0" dirty="0" smtClean="0">
                <a:latin typeface="Calibri" panose="020F0502020204030204" pitchFamily="34" charset="0"/>
              </a:rPr>
              <a:t>）</a:t>
            </a:r>
            <a:r>
              <a:rPr lang="en-US" altLang="zh-CN" sz="1600" b="0" dirty="0" err="1" smtClean="0">
                <a:latin typeface="Calibri" panose="020F0502020204030204" pitchFamily="34" charset="0"/>
              </a:rPr>
              <a:t>tmp</a:t>
            </a:r>
            <a:r>
              <a:rPr lang="en-US" altLang="zh-CN" sz="1600" b="0" dirty="0" smtClean="0">
                <a:latin typeface="Calibri" panose="020F0502020204030204" pitchFamily="34" charset="0"/>
              </a:rPr>
              <a:t>-ark-</a:t>
            </a:r>
            <a:r>
              <a:rPr lang="en-US" altLang="zh-CN" sz="1600" b="0" dirty="0" err="1" smtClean="0">
                <a:latin typeface="Calibri" panose="020F0502020204030204" pitchFamily="34" charset="0"/>
              </a:rPr>
              <a:t>val</a:t>
            </a:r>
            <a:r>
              <a:rPr lang="en-US" altLang="zh-CN" sz="1600" b="0" dirty="0" smtClean="0">
                <a:latin typeface="Calibri" panose="020F0502020204030204" pitchFamily="34" charset="0"/>
              </a:rPr>
              <a:t> </a:t>
            </a:r>
            <a:r>
              <a:rPr lang="en-US" altLang="zh-CN" sz="1600" b="0" dirty="0">
                <a:latin typeface="Calibri" panose="020F0502020204030204" pitchFamily="34" charset="0"/>
              </a:rPr>
              <a:t>=  tuple-id ^ (child-tuple-id1 ^ child-tuple-id2 ... </a:t>
            </a:r>
            <a:r>
              <a:rPr lang="en-US" altLang="zh-CN" sz="1600" b="0" dirty="0" smtClean="0">
                <a:latin typeface="Calibri" panose="020F0502020204030204" pitchFamily="34" charset="0"/>
              </a:rPr>
              <a:t>)</a:t>
            </a:r>
            <a:endParaRPr lang="en-US" altLang="zh-CN" sz="1600" b="0" dirty="0">
              <a:latin typeface="Calibri" panose="020F0502020204030204" pitchFamily="34" charset="0"/>
            </a:endParaRPr>
          </a:p>
          <a:p>
            <a:pPr marL="0" indent="0">
              <a:buNone/>
            </a:pPr>
            <a:r>
              <a:rPr lang="en-US" altLang="zh-CN" sz="1600" b="0" dirty="0">
                <a:latin typeface="Calibri" panose="020F0502020204030204" pitchFamily="34" charset="0"/>
              </a:rPr>
              <a:t>   </a:t>
            </a:r>
            <a:r>
              <a:rPr lang="en-US" altLang="zh-CN" sz="1600" b="0" dirty="0" smtClean="0">
                <a:latin typeface="Calibri" panose="020F0502020204030204" pitchFamily="34" charset="0"/>
              </a:rPr>
              <a:t>               </a:t>
            </a:r>
            <a:r>
              <a:rPr lang="en-US" altLang="zh-CN" sz="1600" b="0" dirty="0" err="1" smtClean="0">
                <a:latin typeface="Calibri" panose="020F0502020204030204" pitchFamily="34" charset="0"/>
              </a:rPr>
              <a:t>tmp-ack-val</a:t>
            </a:r>
            <a:r>
              <a:rPr lang="zh-CN" altLang="en-US" sz="1600" b="0" dirty="0">
                <a:latin typeface="Calibri" panose="020F0502020204030204" pitchFamily="34" charset="0"/>
              </a:rPr>
              <a:t>是要</a:t>
            </a:r>
            <a:r>
              <a:rPr lang="en-US" altLang="zh-CN" sz="1600" b="0" dirty="0" err="1">
                <a:latin typeface="Calibri" panose="020F0502020204030204" pitchFamily="34" charset="0"/>
              </a:rPr>
              <a:t>ack</a:t>
            </a:r>
            <a:r>
              <a:rPr lang="zh-CN" altLang="en-US" sz="1600" b="0" dirty="0">
                <a:latin typeface="Calibri" panose="020F0502020204030204" pitchFamily="34" charset="0"/>
              </a:rPr>
              <a:t>的</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 </a:t>
            </a:r>
            <a:r>
              <a:rPr lang="en-US" altLang="zh-CN" sz="1600" b="0" dirty="0" smtClean="0">
                <a:latin typeface="Calibri" panose="020F0502020204030204" pitchFamily="34" charset="0"/>
              </a:rPr>
              <a:t>id</a:t>
            </a:r>
            <a:r>
              <a:rPr lang="zh-CN" altLang="en-US" sz="1600" b="0" dirty="0">
                <a:latin typeface="Calibri" panose="020F0502020204030204" pitchFamily="34" charset="0"/>
              </a:rPr>
              <a:t>与由它新创建</a:t>
            </a:r>
            <a:r>
              <a:rPr lang="zh-CN" altLang="en-US" sz="1600" b="0" dirty="0" smtClean="0">
                <a:latin typeface="Calibri" panose="020F0502020204030204" pitchFamily="34" charset="0"/>
              </a:rPr>
              <a:t>的儿子</a:t>
            </a:r>
            <a:r>
              <a:rPr lang="en-US" altLang="zh-CN" sz="1600" b="0" dirty="0" smtClean="0">
                <a:latin typeface="Calibri" panose="020F0502020204030204" pitchFamily="34" charset="0"/>
              </a:rPr>
              <a:t>tuple</a:t>
            </a:r>
            <a:r>
              <a:rPr lang="zh-CN" altLang="en-US" sz="1600" b="0" dirty="0">
                <a:latin typeface="Calibri" panose="020F0502020204030204" pitchFamily="34" charset="0"/>
              </a:rPr>
              <a:t>的</a:t>
            </a:r>
            <a:r>
              <a:rPr lang="en-US" altLang="zh-CN" sz="1600" b="0" dirty="0">
                <a:latin typeface="Calibri" panose="020F0502020204030204" pitchFamily="34" charset="0"/>
              </a:rPr>
              <a:t>id</a:t>
            </a:r>
            <a:r>
              <a:rPr lang="zh-CN" altLang="en-US" sz="1600" b="0" dirty="0">
                <a:latin typeface="Calibri" panose="020F0502020204030204" pitchFamily="34" charset="0"/>
              </a:rPr>
              <a:t>异或的</a:t>
            </a:r>
            <a:r>
              <a:rPr lang="zh-CN" altLang="en-US" sz="1600" b="0" dirty="0" smtClean="0">
                <a:latin typeface="Calibri" panose="020F0502020204030204" pitchFamily="34" charset="0"/>
              </a:rPr>
              <a:t>结果；</a:t>
            </a:r>
            <a:endParaRPr lang="en-US" altLang="zh-CN" sz="2000" b="0" dirty="0" smtClean="0">
              <a:latin typeface="Calibri" panose="020F050202020403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794" y="3915031"/>
            <a:ext cx="4781550" cy="1800225"/>
          </a:xfrm>
          <a:prstGeom prst="rect">
            <a:avLst/>
          </a:prstGeom>
        </p:spPr>
      </p:pic>
      <p:sp>
        <p:nvSpPr>
          <p:cNvPr id="64" name="文本框 63"/>
          <p:cNvSpPr txBox="1"/>
          <p:nvPr/>
        </p:nvSpPr>
        <p:spPr>
          <a:xfrm>
            <a:off x="704709" y="5671102"/>
            <a:ext cx="7772400" cy="923330"/>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举例，假设消息</a:t>
            </a:r>
            <a:r>
              <a:rPr lang="en-US" altLang="zh-CN" dirty="0" smtClean="0">
                <a:latin typeface="Calibri" panose="020F0502020204030204" pitchFamily="34" charset="0"/>
              </a:rPr>
              <a:t>D</a:t>
            </a:r>
            <a:r>
              <a:rPr lang="zh-CN" altLang="en-US" dirty="0" smtClean="0">
                <a:latin typeface="Calibri" panose="020F0502020204030204" pitchFamily="34" charset="0"/>
              </a:rPr>
              <a:t>和</a:t>
            </a:r>
            <a:r>
              <a:rPr lang="en-US" altLang="zh-CN" dirty="0" smtClean="0">
                <a:latin typeface="Calibri" panose="020F0502020204030204" pitchFamily="34" charset="0"/>
              </a:rPr>
              <a:t>E</a:t>
            </a:r>
            <a:r>
              <a:rPr lang="zh-CN" altLang="en-US" dirty="0" smtClean="0">
                <a:latin typeface="Calibri" panose="020F0502020204030204" pitchFamily="34" charset="0"/>
              </a:rPr>
              <a:t>是由消息</a:t>
            </a:r>
            <a:r>
              <a:rPr lang="en-US" altLang="zh-CN" dirty="0" smtClean="0">
                <a:latin typeface="Calibri" panose="020F0502020204030204" pitchFamily="34" charset="0"/>
              </a:rPr>
              <a:t>C</a:t>
            </a:r>
            <a:r>
              <a:rPr lang="zh-CN" altLang="en-US" dirty="0" smtClean="0">
                <a:latin typeface="Calibri" panose="020F0502020204030204" pitchFamily="34" charset="0"/>
              </a:rPr>
              <a:t>派生出来的，上图演示了消息</a:t>
            </a:r>
            <a:r>
              <a:rPr lang="en-US" altLang="zh-CN" dirty="0" smtClean="0">
                <a:latin typeface="Calibri" panose="020F0502020204030204" pitchFamily="34" charset="0"/>
              </a:rPr>
              <a:t>C</a:t>
            </a:r>
            <a:r>
              <a:rPr lang="zh-CN" altLang="en-US" dirty="0" smtClean="0">
                <a:latin typeface="Calibri" panose="020F0502020204030204" pitchFamily="34" charset="0"/>
              </a:rPr>
              <a:t>被应答时，</a:t>
            </a:r>
            <a:r>
              <a:rPr lang="en-US" altLang="zh-CN" dirty="0" smtClean="0">
                <a:latin typeface="Calibri" panose="020F0502020204030204" pitchFamily="34" charset="0"/>
              </a:rPr>
              <a:t>tuple tree</a:t>
            </a:r>
            <a:r>
              <a:rPr lang="zh-CN" altLang="en-US" dirty="0" smtClean="0">
                <a:latin typeface="Calibri" panose="020F0502020204030204" pitchFamily="34" charset="0"/>
              </a:rPr>
              <a:t>是如何变化的。因为在</a:t>
            </a:r>
            <a:r>
              <a:rPr lang="en-US" altLang="zh-CN" dirty="0" smtClean="0">
                <a:latin typeface="Calibri" panose="020F0502020204030204" pitchFamily="34" charset="0"/>
              </a:rPr>
              <a:t>C</a:t>
            </a:r>
            <a:r>
              <a:rPr lang="zh-CN" altLang="en-US" dirty="0" smtClean="0">
                <a:latin typeface="Calibri" panose="020F0502020204030204" pitchFamily="34" charset="0"/>
              </a:rPr>
              <a:t>被从树中移除的同时</a:t>
            </a:r>
            <a:r>
              <a:rPr lang="en-US" altLang="zh-CN" dirty="0" smtClean="0">
                <a:latin typeface="Calibri" panose="020F0502020204030204" pitchFamily="34" charset="0"/>
              </a:rPr>
              <a:t>D</a:t>
            </a:r>
            <a:r>
              <a:rPr lang="zh-CN" altLang="en-US" dirty="0" smtClean="0">
                <a:latin typeface="Calibri" panose="020F0502020204030204" pitchFamily="34" charset="0"/>
              </a:rPr>
              <a:t>和</a:t>
            </a:r>
            <a:r>
              <a:rPr lang="en-US" altLang="zh-CN" dirty="0" smtClean="0">
                <a:latin typeface="Calibri" panose="020F0502020204030204" pitchFamily="34" charset="0"/>
              </a:rPr>
              <a:t>E</a:t>
            </a:r>
            <a:r>
              <a:rPr lang="zh-CN" altLang="en-US" dirty="0" smtClean="0">
                <a:latin typeface="Calibri" panose="020F0502020204030204" pitchFamily="34" charset="0"/>
              </a:rPr>
              <a:t>会被加入到</a:t>
            </a:r>
            <a:r>
              <a:rPr lang="en-US" altLang="zh-CN" dirty="0" smtClean="0">
                <a:latin typeface="Calibri" panose="020F0502020204030204" pitchFamily="34" charset="0"/>
              </a:rPr>
              <a:t>tuple tree</a:t>
            </a:r>
            <a:r>
              <a:rPr lang="zh-CN" altLang="en-US" dirty="0" smtClean="0">
                <a:latin typeface="Calibri" panose="020F0502020204030204" pitchFamily="34" charset="0"/>
              </a:rPr>
              <a:t>中，因此</a:t>
            </a:r>
            <a:r>
              <a:rPr lang="en-US" altLang="zh-CN" dirty="0" smtClean="0">
                <a:latin typeface="Calibri" panose="020F0502020204030204" pitchFamily="34" charset="0"/>
              </a:rPr>
              <a:t>tuple tree</a:t>
            </a:r>
            <a:r>
              <a:rPr lang="zh-CN" altLang="en-US" dirty="0" smtClean="0">
                <a:latin typeface="Calibri" panose="020F0502020204030204" pitchFamily="34" charset="0"/>
              </a:rPr>
              <a:t>不会被过早地被认为已完全处理。</a:t>
            </a:r>
            <a:endParaRPr lang="en-US" altLang="zh-CN" dirty="0" smtClean="0">
              <a:latin typeface="Calibri" panose="020F0502020204030204" pitchFamily="34" charset="0"/>
            </a:endParaRPr>
          </a:p>
        </p:txBody>
      </p:sp>
      <p:pic>
        <p:nvPicPr>
          <p:cNvPr id="6" name="图片 5"/>
          <p:cNvPicPr>
            <a:picLocks noChangeAspect="1"/>
          </p:cNvPicPr>
          <p:nvPr/>
        </p:nvPicPr>
        <p:blipFill>
          <a:blip r:embed="rId4"/>
          <a:stretch>
            <a:fillRect/>
          </a:stretch>
        </p:blipFill>
        <p:spPr>
          <a:xfrm>
            <a:off x="9344025" y="1299694"/>
            <a:ext cx="5384260" cy="2932675"/>
          </a:xfrm>
          <a:prstGeom prst="rect">
            <a:avLst/>
          </a:prstGeom>
        </p:spPr>
      </p:pic>
    </p:spTree>
    <p:extLst>
      <p:ext uri="{BB962C8B-B14F-4D97-AF65-F5344CB8AC3E}">
        <p14:creationId xmlns:p14="http://schemas.microsoft.com/office/powerpoint/2010/main" val="2343912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5.55556E-7 -7.40741E-7 L -0.64913 -0.00579 " pathEditMode="relative" rAng="0" ptsTypes="AA">
                                      <p:cBhvr>
                                        <p:cTn id="12" dur="2000" fill="hold"/>
                                        <p:tgtEl>
                                          <p:spTgt spid="6"/>
                                        </p:tgtEl>
                                        <p:attrNameLst>
                                          <p:attrName>ppt_x</p:attrName>
                                          <p:attrName>ppt_y</p:attrName>
                                        </p:attrNameLst>
                                      </p:cBhvr>
                                      <p:rCtr x="-32465"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7" y="1411825"/>
            <a:ext cx="7772400" cy="5063841"/>
          </a:xfrm>
        </p:spPr>
        <p:txBody>
          <a:bodyPr/>
          <a:lstStyle/>
          <a:p>
            <a:pPr>
              <a:buFont typeface="Wingdings" panose="05000000000000000000" pitchFamily="2" charset="2"/>
              <a:buChar char="Ø"/>
            </a:pPr>
            <a:r>
              <a:rPr lang="zh-CN" altLang="en-US" sz="2000" dirty="0" smtClean="0">
                <a:latin typeface="Calibri" panose="020F0502020204030204" pitchFamily="34" charset="0"/>
              </a:rPr>
              <a:t>具体地，</a:t>
            </a:r>
            <a:r>
              <a:rPr lang="en-US" altLang="zh-CN" sz="2000" dirty="0" smtClean="0">
                <a:latin typeface="Calibri" panose="020F0502020204030204" pitchFamily="34" charset="0"/>
              </a:rPr>
              <a:t>storm</a:t>
            </a:r>
            <a:r>
              <a:rPr lang="zh-CN" altLang="en-US" sz="2000" dirty="0" smtClean="0">
                <a:latin typeface="Calibri" panose="020F0502020204030204" pitchFamily="34" charset="0"/>
              </a:rPr>
              <a:t>通过</a:t>
            </a:r>
            <a:r>
              <a:rPr lang="en-US" altLang="zh-CN" sz="2000" dirty="0">
                <a:latin typeface="Calibri" panose="020F0502020204030204" pitchFamily="34" charset="0"/>
              </a:rPr>
              <a:t>acker task</a:t>
            </a:r>
            <a:r>
              <a:rPr lang="zh-CN" altLang="en-US" sz="2000" dirty="0" smtClean="0">
                <a:latin typeface="Calibri" panose="020F0502020204030204" pitchFamily="34" charset="0"/>
              </a:rPr>
              <a:t>来追踪所有</a:t>
            </a:r>
            <a:r>
              <a:rPr lang="zh-CN" altLang="en-US" sz="2000" dirty="0">
                <a:latin typeface="Calibri" panose="020F0502020204030204" pitchFamily="34" charset="0"/>
              </a:rPr>
              <a:t>的</a:t>
            </a:r>
            <a:r>
              <a:rPr lang="en-US" altLang="zh-CN" sz="2000" dirty="0">
                <a:latin typeface="Calibri" panose="020F0502020204030204" pitchFamily="34" charset="0"/>
              </a:rPr>
              <a:t>tuples, </a:t>
            </a:r>
            <a:r>
              <a:rPr lang="zh-CN" altLang="en-US" sz="2000" dirty="0">
                <a:latin typeface="Calibri" panose="020F0502020204030204" pitchFamily="34" charset="0"/>
              </a:rPr>
              <a:t>还需要解决下面几个问题</a:t>
            </a:r>
            <a:r>
              <a:rPr lang="en-US" altLang="zh-CN" sz="2000" dirty="0" smtClean="0">
                <a:latin typeface="Calibri" panose="020F0502020204030204" pitchFamily="34" charset="0"/>
              </a:rPr>
              <a:t>:</a:t>
            </a:r>
            <a:endParaRPr lang="en-US" altLang="zh-CN" sz="2000" dirty="0">
              <a:latin typeface="Calibri" panose="020F0502020204030204" pitchFamily="34" charset="0"/>
            </a:endParaRPr>
          </a:p>
          <a:p>
            <a:pPr>
              <a:lnSpc>
                <a:spcPct val="150000"/>
              </a:lnSpc>
              <a:buFont typeface="Wingdings" panose="05000000000000000000" pitchFamily="2" charset="2"/>
              <a:buChar char="l"/>
            </a:pPr>
            <a:r>
              <a:rPr lang="en-US" altLang="zh-CN" sz="1600" dirty="0">
                <a:latin typeface="Calibri" panose="020F0502020204030204" pitchFamily="34" charset="0"/>
              </a:rPr>
              <a:t>1. </a:t>
            </a:r>
            <a:r>
              <a:rPr lang="zh-CN" altLang="en-US" sz="1600" dirty="0" smtClean="0">
                <a:latin typeface="Calibri" panose="020F0502020204030204" pitchFamily="34" charset="0"/>
              </a:rPr>
              <a:t>当</a:t>
            </a:r>
            <a:r>
              <a:rPr lang="en-US" altLang="zh-CN" sz="1600" dirty="0" smtClean="0">
                <a:latin typeface="Calibri" panose="020F0502020204030204" pitchFamily="34" charset="0"/>
              </a:rPr>
              <a:t>storm</a:t>
            </a:r>
            <a:r>
              <a:rPr lang="zh-CN" altLang="en-US" sz="1600" dirty="0" smtClean="0">
                <a:latin typeface="Calibri" panose="020F0502020204030204" pitchFamily="34" charset="0"/>
              </a:rPr>
              <a:t>系统中有</a:t>
            </a:r>
            <a:r>
              <a:rPr lang="zh-CN" altLang="en-US" sz="1600" dirty="0">
                <a:latin typeface="Calibri" panose="020F0502020204030204" pitchFamily="34" charset="0"/>
              </a:rPr>
              <a:t>多个</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的</a:t>
            </a:r>
            <a:r>
              <a:rPr lang="zh-CN" altLang="en-US" sz="1600" dirty="0">
                <a:latin typeface="Calibri" panose="020F0502020204030204" pitchFamily="34" charset="0"/>
              </a:rPr>
              <a:t>时候</a:t>
            </a:r>
            <a:r>
              <a:rPr lang="en-US" altLang="zh-CN" sz="1600" dirty="0">
                <a:latin typeface="Calibri" panose="020F0502020204030204" pitchFamily="34" charset="0"/>
              </a:rPr>
              <a:t>, </a:t>
            </a:r>
            <a:r>
              <a:rPr lang="zh-CN" altLang="en-US" sz="1600" u="sng" dirty="0">
                <a:latin typeface="Calibri" panose="020F0502020204030204" pitchFamily="34" charset="0"/>
              </a:rPr>
              <a:t>当一个</a:t>
            </a:r>
            <a:r>
              <a:rPr lang="en-US" altLang="zh-CN" sz="1600" u="sng" dirty="0">
                <a:latin typeface="Calibri" panose="020F0502020204030204" pitchFamily="34" charset="0"/>
              </a:rPr>
              <a:t>tuple</a:t>
            </a:r>
            <a:r>
              <a:rPr lang="zh-CN" altLang="en-US" sz="1600" u="sng" dirty="0">
                <a:latin typeface="Calibri" panose="020F0502020204030204" pitchFamily="34" charset="0"/>
              </a:rPr>
              <a:t>被</a:t>
            </a:r>
            <a:r>
              <a:rPr lang="en-US" altLang="zh-CN" sz="1600" u="sng" dirty="0" err="1">
                <a:latin typeface="Calibri" panose="020F0502020204030204" pitchFamily="34" charset="0"/>
              </a:rPr>
              <a:t>acked</a:t>
            </a:r>
            <a:r>
              <a:rPr lang="zh-CN" altLang="en-US" sz="1600" u="sng" dirty="0">
                <a:latin typeface="Calibri" panose="020F0502020204030204" pitchFamily="34" charset="0"/>
              </a:rPr>
              <a:t>的时候</a:t>
            </a:r>
            <a:r>
              <a:rPr lang="en-US" altLang="zh-CN" sz="1600" u="sng" dirty="0">
                <a:latin typeface="Calibri" panose="020F0502020204030204" pitchFamily="34" charset="0"/>
              </a:rPr>
              <a:t>, </a:t>
            </a:r>
            <a:r>
              <a:rPr lang="zh-CN" altLang="en-US" sz="1600" u="sng" dirty="0">
                <a:latin typeface="Calibri" panose="020F0502020204030204" pitchFamily="34" charset="0"/>
              </a:rPr>
              <a:t>如果知道给哪一个</a:t>
            </a:r>
            <a:r>
              <a:rPr lang="en-US" altLang="zh-CN" sz="1600" u="sng" dirty="0">
                <a:latin typeface="Calibri" panose="020F0502020204030204" pitchFamily="34" charset="0"/>
              </a:rPr>
              <a:t>acker</a:t>
            </a:r>
            <a:r>
              <a:rPr lang="zh-CN" altLang="en-US" sz="1600" u="sng" dirty="0" smtClean="0">
                <a:latin typeface="Calibri" panose="020F0502020204030204" pitchFamily="34" charset="0"/>
              </a:rPr>
              <a:t>发送信息</a:t>
            </a:r>
            <a:r>
              <a:rPr lang="zh-CN" altLang="en-US" sz="1600" dirty="0" smtClean="0">
                <a:latin typeface="Calibri" panose="020F0502020204030204" pitchFamily="34" charset="0"/>
              </a:rPr>
              <a:t>？</a:t>
            </a:r>
            <a:r>
              <a:rPr lang="en-US" altLang="zh-CN" sz="1600" dirty="0" smtClean="0">
                <a:latin typeface="Calibri" panose="020F0502020204030204" pitchFamily="34" charset="0"/>
              </a:rPr>
              <a:t>    </a:t>
            </a:r>
            <a:endParaRPr lang="en-US" altLang="zh-CN" sz="1600" dirty="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方案：系统采用一种</a:t>
            </a:r>
            <a:r>
              <a:rPr lang="zh-CN" altLang="en-US" sz="1600" dirty="0" smtClean="0">
                <a:solidFill>
                  <a:schemeClr val="accent2"/>
                </a:solidFill>
                <a:latin typeface="Calibri" panose="020F0502020204030204" pitchFamily="34" charset="0"/>
              </a:rPr>
              <a:t>哈希算法</a:t>
            </a:r>
            <a:r>
              <a:rPr lang="zh-CN" altLang="en-US" sz="1600" dirty="0" smtClean="0">
                <a:latin typeface="Calibri" panose="020F0502020204030204" pitchFamily="34" charset="0"/>
              </a:rPr>
              <a:t>根据</a:t>
            </a:r>
            <a:r>
              <a:rPr lang="en-US" altLang="zh-CN" sz="1600" dirty="0" smtClean="0">
                <a:latin typeface="Calibri" panose="020F0502020204030204" pitchFamily="34" charset="0"/>
              </a:rPr>
              <a:t>spout</a:t>
            </a:r>
            <a:r>
              <a:rPr lang="zh-CN" altLang="en-US" sz="1600" dirty="0" smtClean="0">
                <a:latin typeface="Calibri" panose="020F0502020204030204" pitchFamily="34" charset="0"/>
              </a:rPr>
              <a:t>发出的根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确定由哪个</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跟踪由    此根</a:t>
            </a:r>
            <a:r>
              <a:rPr lang="en-US" altLang="zh-CN" sz="1600" dirty="0" smtClean="0">
                <a:latin typeface="Calibri" panose="020F0502020204030204" pitchFamily="34" charset="0"/>
              </a:rPr>
              <a:t>tuple</a:t>
            </a:r>
            <a:r>
              <a:rPr lang="zh-CN" altLang="en-US" sz="1600" dirty="0" smtClean="0">
                <a:latin typeface="Calibri" panose="020F0502020204030204" pitchFamily="34" charset="0"/>
              </a:rPr>
              <a:t>派生出来的</a:t>
            </a:r>
            <a:r>
              <a:rPr lang="en-US" altLang="zh-CN" sz="1600" dirty="0" smtClean="0">
                <a:latin typeface="Calibri" panose="020F0502020204030204" pitchFamily="34" charset="0"/>
              </a:rPr>
              <a:t>tuple tree</a:t>
            </a:r>
            <a:r>
              <a:rPr lang="zh-CN" altLang="en-US" sz="1600" dirty="0" smtClean="0">
                <a:latin typeface="Calibri" panose="020F0502020204030204" pitchFamily="34" charset="0"/>
              </a:rPr>
              <a:t>。</a:t>
            </a:r>
            <a:endParaRPr lang="en-US" altLang="zh-CN" sz="1600" dirty="0" smtClean="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分析：因为</a:t>
            </a:r>
            <a:r>
              <a:rPr lang="zh-CN" altLang="en-US" sz="1600" dirty="0">
                <a:latin typeface="Calibri" panose="020F0502020204030204" pitchFamily="34" charset="0"/>
              </a:rPr>
              <a:t>每个</a:t>
            </a:r>
            <a:r>
              <a:rPr lang="en-US" altLang="zh-CN" sz="1600" dirty="0">
                <a:latin typeface="Calibri" panose="020F0502020204030204" pitchFamily="34" charset="0"/>
              </a:rPr>
              <a:t>tuple</a:t>
            </a:r>
            <a:r>
              <a:rPr lang="zh-CN" altLang="en-US" sz="1600" dirty="0">
                <a:latin typeface="Calibri" panose="020F0502020204030204" pitchFamily="34" charset="0"/>
              </a:rPr>
              <a:t>都知道产生它的</a:t>
            </a:r>
            <a:r>
              <a:rPr lang="en-US" altLang="zh-CN" sz="1600" dirty="0">
                <a:latin typeface="Calibri" panose="020F0502020204030204" pitchFamily="34" charset="0"/>
              </a:rPr>
              <a:t>spout tuple id, </a:t>
            </a:r>
            <a:r>
              <a:rPr lang="zh-CN" altLang="en-US" sz="1600" dirty="0">
                <a:latin typeface="Calibri" panose="020F0502020204030204" pitchFamily="34" charset="0"/>
              </a:rPr>
              <a:t>所以使用</a:t>
            </a:r>
            <a:r>
              <a:rPr lang="en-US" altLang="zh-CN" sz="1600" dirty="0">
                <a:latin typeface="Calibri" panose="020F0502020204030204" pitchFamily="34" charset="0"/>
              </a:rPr>
              <a:t>mod hash(hash</a:t>
            </a:r>
            <a:r>
              <a:rPr lang="zh-CN" altLang="en-US" sz="1600" dirty="0" smtClean="0">
                <a:latin typeface="Calibri" panose="020F0502020204030204" pitchFamily="34" charset="0"/>
              </a:rPr>
              <a:t>方法</a:t>
            </a:r>
            <a:r>
              <a:rPr lang="en-US" altLang="zh-CN" sz="1600" dirty="0" smtClean="0">
                <a:latin typeface="Calibri" panose="020F0502020204030204" pitchFamily="34" charset="0"/>
              </a:rPr>
              <a:t>)</a:t>
            </a:r>
            <a:r>
              <a:rPr lang="zh-CN" altLang="en-US" sz="1600" dirty="0">
                <a:latin typeface="Calibri" panose="020F0502020204030204" pitchFamily="34" charset="0"/>
              </a:rPr>
              <a:t>来分配</a:t>
            </a:r>
            <a:r>
              <a:rPr lang="en-US" altLang="zh-CN" sz="1600" dirty="0">
                <a:latin typeface="Calibri" panose="020F0502020204030204" pitchFamily="34" charset="0"/>
              </a:rPr>
              <a:t>spout tuple id, </a:t>
            </a:r>
            <a:r>
              <a:rPr lang="zh-CN" altLang="en-US" sz="1600" dirty="0">
                <a:latin typeface="Calibri" panose="020F0502020204030204" pitchFamily="34" charset="0"/>
              </a:rPr>
              <a:t>以保证一个</a:t>
            </a:r>
            <a:r>
              <a:rPr lang="en-US" altLang="zh-CN" sz="1600" dirty="0">
                <a:latin typeface="Calibri" panose="020F0502020204030204" pitchFamily="34" charset="0"/>
              </a:rPr>
              <a:t>spout tuple id</a:t>
            </a:r>
            <a:r>
              <a:rPr lang="zh-CN" altLang="en-US" sz="1600" dirty="0">
                <a:latin typeface="Calibri" panose="020F0502020204030204" pitchFamily="34" charset="0"/>
              </a:rPr>
              <a:t>所产生的所有</a:t>
            </a:r>
            <a:r>
              <a:rPr lang="en-US" altLang="zh-CN" sz="1600" dirty="0">
                <a:latin typeface="Calibri" panose="020F0502020204030204" pitchFamily="34" charset="0"/>
              </a:rPr>
              <a:t>tuple tree</a:t>
            </a:r>
            <a:r>
              <a:rPr lang="zh-CN" altLang="en-US" sz="1600" dirty="0">
                <a:latin typeface="Calibri" panose="020F0502020204030204" pitchFamily="34" charset="0"/>
              </a:rPr>
              <a:t>都会被分配到一个</a:t>
            </a:r>
            <a:r>
              <a:rPr lang="en-US" altLang="zh-CN" sz="1600" dirty="0">
                <a:latin typeface="Calibri" panose="020F0502020204030204" pitchFamily="34" charset="0"/>
              </a:rPr>
              <a:t>acker</a:t>
            </a:r>
            <a:r>
              <a:rPr lang="zh-CN" altLang="en-US" sz="1600" dirty="0">
                <a:latin typeface="Calibri" panose="020F0502020204030204" pitchFamily="34" charset="0"/>
              </a:rPr>
              <a:t>上 </a:t>
            </a:r>
            <a:r>
              <a:rPr lang="zh-CN" altLang="en-US" sz="1600" dirty="0" smtClean="0">
                <a:latin typeface="Calibri" panose="020F0502020204030204" pitchFamily="34" charset="0"/>
              </a:rPr>
              <a:t>。   当</a:t>
            </a:r>
            <a:r>
              <a:rPr lang="zh-CN" altLang="en-US" sz="1600" dirty="0">
                <a:latin typeface="Calibri" panose="020F0502020204030204" pitchFamily="34" charset="0"/>
              </a:rPr>
              <a:t>某一个</a:t>
            </a:r>
            <a:r>
              <a:rPr lang="en-US" altLang="zh-CN" sz="1600" dirty="0">
                <a:latin typeface="Calibri" panose="020F0502020204030204" pitchFamily="34" charset="0"/>
              </a:rPr>
              <a:t>tuple</a:t>
            </a:r>
            <a:r>
              <a:rPr lang="zh-CN" altLang="en-US" sz="1600" dirty="0">
                <a:latin typeface="Calibri" panose="020F0502020204030204" pitchFamily="34" charset="0"/>
              </a:rPr>
              <a:t>被</a:t>
            </a:r>
            <a:r>
              <a:rPr lang="en-US" altLang="zh-CN" sz="1600" dirty="0" err="1">
                <a:latin typeface="Calibri" panose="020F0502020204030204" pitchFamily="34" charset="0"/>
              </a:rPr>
              <a:t>acked</a:t>
            </a:r>
            <a:r>
              <a:rPr lang="zh-CN" altLang="en-US" sz="1600" dirty="0">
                <a:latin typeface="Calibri" panose="020F0502020204030204" pitchFamily="34" charset="0"/>
              </a:rPr>
              <a:t>的时候</a:t>
            </a:r>
            <a:r>
              <a:rPr lang="en-US" altLang="zh-CN" sz="1600" dirty="0">
                <a:latin typeface="Calibri" panose="020F0502020204030204" pitchFamily="34" charset="0"/>
              </a:rPr>
              <a:t>, </a:t>
            </a:r>
            <a:r>
              <a:rPr lang="zh-CN" altLang="en-US" sz="1600" dirty="0">
                <a:latin typeface="Calibri" panose="020F0502020204030204" pitchFamily="34" charset="0"/>
              </a:rPr>
              <a:t>只要通过</a:t>
            </a:r>
            <a:r>
              <a:rPr lang="en-US" altLang="zh-CN" sz="1600" dirty="0">
                <a:latin typeface="Calibri" panose="020F0502020204030204" pitchFamily="34" charset="0"/>
              </a:rPr>
              <a:t>hash</a:t>
            </a:r>
            <a:r>
              <a:rPr lang="zh-CN" altLang="en-US" sz="1600" dirty="0">
                <a:latin typeface="Calibri" panose="020F0502020204030204" pitchFamily="34" charset="0"/>
              </a:rPr>
              <a:t>找到相应的</a:t>
            </a:r>
            <a:r>
              <a:rPr lang="en-US" altLang="zh-CN" sz="1600" dirty="0">
                <a:latin typeface="Calibri" panose="020F0502020204030204" pitchFamily="34" charset="0"/>
              </a:rPr>
              <a:t>acker</a:t>
            </a:r>
            <a:r>
              <a:rPr lang="zh-CN" altLang="en-US" sz="1600" dirty="0">
                <a:latin typeface="Calibri" panose="020F0502020204030204" pitchFamily="34" charset="0"/>
              </a:rPr>
              <a:t>即</a:t>
            </a:r>
            <a:r>
              <a:rPr lang="zh-CN" altLang="en-US" sz="1600" dirty="0" smtClean="0">
                <a:latin typeface="Calibri" panose="020F0502020204030204" pitchFamily="34" charset="0"/>
              </a:rPr>
              <a:t>可；</a:t>
            </a:r>
            <a:endParaRPr lang="en-US" altLang="zh-CN" sz="1600" b="0" dirty="0" smtClean="0">
              <a:latin typeface="Calibri" panose="020F0502020204030204" pitchFamily="34" charset="0"/>
            </a:endParaRPr>
          </a:p>
        </p:txBody>
      </p:sp>
    </p:spTree>
    <p:extLst>
      <p:ext uri="{BB962C8B-B14F-4D97-AF65-F5344CB8AC3E}">
        <p14:creationId xmlns:p14="http://schemas.microsoft.com/office/powerpoint/2010/main" val="37914128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7" y="1411825"/>
            <a:ext cx="7772400" cy="5063841"/>
          </a:xfrm>
        </p:spPr>
        <p:txBody>
          <a:bodyPr/>
          <a:lstStyle/>
          <a:p>
            <a:pPr>
              <a:buFont typeface="Wingdings" panose="05000000000000000000" pitchFamily="2" charset="2"/>
              <a:buChar char="Ø"/>
            </a:pPr>
            <a:r>
              <a:rPr lang="zh-CN" altLang="en-US" sz="2000" dirty="0" smtClean="0">
                <a:latin typeface="Calibri" panose="020F0502020204030204" pitchFamily="34" charset="0"/>
              </a:rPr>
              <a:t>具体地，</a:t>
            </a:r>
            <a:r>
              <a:rPr lang="en-US" altLang="zh-CN" sz="2000" dirty="0" smtClean="0">
                <a:latin typeface="Calibri" panose="020F0502020204030204" pitchFamily="34" charset="0"/>
              </a:rPr>
              <a:t>storm</a:t>
            </a:r>
            <a:r>
              <a:rPr lang="zh-CN" altLang="en-US" sz="2000" dirty="0" smtClean="0">
                <a:latin typeface="Calibri" panose="020F0502020204030204" pitchFamily="34" charset="0"/>
              </a:rPr>
              <a:t>通过</a:t>
            </a:r>
            <a:r>
              <a:rPr lang="en-US" altLang="zh-CN" sz="2000" dirty="0">
                <a:latin typeface="Calibri" panose="020F0502020204030204" pitchFamily="34" charset="0"/>
              </a:rPr>
              <a:t>acker task</a:t>
            </a:r>
            <a:r>
              <a:rPr lang="zh-CN" altLang="en-US" sz="2000" dirty="0" smtClean="0">
                <a:latin typeface="Calibri" panose="020F0502020204030204" pitchFamily="34" charset="0"/>
              </a:rPr>
              <a:t>来追踪所有</a:t>
            </a:r>
            <a:r>
              <a:rPr lang="zh-CN" altLang="en-US" sz="2000" dirty="0">
                <a:latin typeface="Calibri" panose="020F0502020204030204" pitchFamily="34" charset="0"/>
              </a:rPr>
              <a:t>的</a:t>
            </a:r>
            <a:r>
              <a:rPr lang="en-US" altLang="zh-CN" sz="2000" dirty="0">
                <a:latin typeface="Calibri" panose="020F0502020204030204" pitchFamily="34" charset="0"/>
              </a:rPr>
              <a:t>tuples, </a:t>
            </a:r>
            <a:r>
              <a:rPr lang="zh-CN" altLang="en-US" sz="2000" dirty="0">
                <a:latin typeface="Calibri" panose="020F0502020204030204" pitchFamily="34" charset="0"/>
              </a:rPr>
              <a:t>还需要解决下面几个问题</a:t>
            </a:r>
            <a:r>
              <a:rPr lang="en-US" altLang="zh-CN" sz="2000" dirty="0" smtClean="0">
                <a:latin typeface="Calibri" panose="020F0502020204030204" pitchFamily="34" charset="0"/>
              </a:rPr>
              <a:t>:</a:t>
            </a:r>
            <a:endParaRPr lang="en-US" altLang="zh-CN" sz="2000" dirty="0">
              <a:latin typeface="Calibri" panose="020F0502020204030204" pitchFamily="34" charset="0"/>
            </a:endParaRPr>
          </a:p>
          <a:p>
            <a:pPr>
              <a:lnSpc>
                <a:spcPct val="150000"/>
              </a:lnSpc>
              <a:buFont typeface="Wingdings" panose="05000000000000000000" pitchFamily="2" charset="2"/>
              <a:buChar char="l"/>
            </a:pPr>
            <a:r>
              <a:rPr lang="en-US" altLang="zh-CN" sz="1600" dirty="0" smtClean="0">
                <a:latin typeface="Calibri" panose="020F0502020204030204" pitchFamily="34" charset="0"/>
              </a:rPr>
              <a:t>2.</a:t>
            </a:r>
            <a:r>
              <a:rPr lang="en-US" altLang="zh-CN" sz="1600" dirty="0">
                <a:latin typeface="Calibri" panose="020F0502020204030204" pitchFamily="34" charset="0"/>
              </a:rPr>
              <a:t> acker</a:t>
            </a:r>
            <a:r>
              <a:rPr lang="zh-CN" altLang="en-US" sz="1600" dirty="0">
                <a:latin typeface="Calibri" panose="020F0502020204030204" pitchFamily="34" charset="0"/>
              </a:rPr>
              <a:t>在最终应答</a:t>
            </a:r>
            <a:r>
              <a:rPr lang="en-US" altLang="zh-CN" sz="1600" dirty="0">
                <a:latin typeface="Calibri" panose="020F0502020204030204" pitchFamily="34" charset="0"/>
              </a:rPr>
              <a:t> spout </a:t>
            </a:r>
            <a:r>
              <a:rPr lang="zh-CN" altLang="en-US" sz="1600" dirty="0">
                <a:latin typeface="Calibri" panose="020F0502020204030204" pitchFamily="34" charset="0"/>
              </a:rPr>
              <a:t>发出的根</a:t>
            </a:r>
            <a:r>
              <a:rPr lang="en-US" altLang="zh-CN" sz="1600" dirty="0">
                <a:latin typeface="Calibri" panose="020F0502020204030204" pitchFamily="34" charset="0"/>
              </a:rPr>
              <a:t>tuple</a:t>
            </a:r>
            <a:r>
              <a:rPr lang="zh-CN" altLang="en-US" sz="1600" dirty="0" smtClean="0">
                <a:latin typeface="Calibri" panose="020F0502020204030204" pitchFamily="34" charset="0"/>
              </a:rPr>
              <a:t>时候</a:t>
            </a:r>
            <a:r>
              <a:rPr lang="zh-CN" altLang="en-US" sz="1600" dirty="0">
                <a:latin typeface="Calibri" panose="020F0502020204030204" pitchFamily="34" charset="0"/>
              </a:rPr>
              <a:t>，</a:t>
            </a:r>
            <a:r>
              <a:rPr lang="zh-CN" altLang="en-US" sz="1600" dirty="0" smtClean="0">
                <a:latin typeface="Calibri" panose="020F0502020204030204" pitchFamily="34" charset="0"/>
              </a:rPr>
              <a:t>必须将应答信息发送给产生根</a:t>
            </a:r>
            <a:r>
              <a:rPr lang="en-US" altLang="zh-CN" sz="1600" dirty="0" smtClean="0">
                <a:latin typeface="Calibri" panose="020F0502020204030204" pitchFamily="34" charset="0"/>
              </a:rPr>
              <a:t>tuple</a:t>
            </a:r>
            <a:r>
              <a:rPr lang="zh-CN" altLang="en-US" sz="1600" dirty="0" smtClean="0">
                <a:latin typeface="Calibri" panose="020F0502020204030204" pitchFamily="34" charset="0"/>
              </a:rPr>
              <a:t>的那个</a:t>
            </a:r>
            <a:r>
              <a:rPr lang="en-US" altLang="zh-CN" sz="1600" dirty="0">
                <a:latin typeface="Calibri" panose="020F0502020204030204" pitchFamily="34" charset="0"/>
              </a:rPr>
              <a:t>spout </a:t>
            </a:r>
            <a:r>
              <a:rPr lang="en-US" altLang="zh-CN" sz="1600" dirty="0" smtClean="0">
                <a:latin typeface="Calibri" panose="020F0502020204030204" pitchFamily="34" charset="0"/>
              </a:rPr>
              <a:t>task</a:t>
            </a:r>
            <a:r>
              <a:rPr lang="zh-CN" altLang="en-US" sz="1600" dirty="0">
                <a:latin typeface="Calibri" panose="020F0502020204030204" pitchFamily="34" charset="0"/>
              </a:rPr>
              <a:t>。</a:t>
            </a:r>
            <a:r>
              <a:rPr lang="zh-CN" altLang="en-US" sz="1600" dirty="0" smtClean="0">
                <a:latin typeface="Calibri" panose="020F0502020204030204" pitchFamily="34" charset="0"/>
              </a:rPr>
              <a:t>如果</a:t>
            </a:r>
            <a:r>
              <a:rPr lang="zh-CN" altLang="en-US" sz="1600" dirty="0">
                <a:latin typeface="Calibri" panose="020F0502020204030204" pitchFamily="34" charset="0"/>
              </a:rPr>
              <a:t>有多个</a:t>
            </a:r>
            <a:r>
              <a:rPr lang="en-US" altLang="zh-CN" sz="1600" dirty="0">
                <a:latin typeface="Calibri" panose="020F0502020204030204" pitchFamily="34" charset="0"/>
              </a:rPr>
              <a:t>spout task</a:t>
            </a:r>
            <a:r>
              <a:rPr lang="zh-CN" altLang="en-US" sz="1600" dirty="0">
                <a:latin typeface="Calibri" panose="020F0502020204030204" pitchFamily="34" charset="0"/>
              </a:rPr>
              <a:t>的时候</a:t>
            </a:r>
            <a:r>
              <a:rPr lang="en-US" altLang="zh-CN" sz="1600" dirty="0" smtClean="0">
                <a:latin typeface="Calibri" panose="020F0502020204030204" pitchFamily="34" charset="0"/>
              </a:rPr>
              <a:t>,, </a:t>
            </a:r>
            <a:r>
              <a:rPr lang="zh-CN" altLang="en-US" sz="1600" dirty="0">
                <a:latin typeface="Calibri" panose="020F0502020204030204" pitchFamily="34" charset="0"/>
              </a:rPr>
              <a:t>如何</a:t>
            </a:r>
            <a:r>
              <a:rPr lang="zh-CN" altLang="en-US" sz="1600" dirty="0" smtClean="0">
                <a:latin typeface="Calibri" panose="020F0502020204030204" pitchFamily="34" charset="0"/>
              </a:rPr>
              <a:t>知道</a:t>
            </a:r>
            <a:r>
              <a:rPr lang="en-US" altLang="zh-CN" sz="1600" dirty="0" err="1" smtClean="0">
                <a:latin typeface="Calibri" panose="020F0502020204030204" pitchFamily="34" charset="0"/>
              </a:rPr>
              <a:t>acked</a:t>
            </a:r>
            <a:r>
              <a:rPr lang="zh-CN" altLang="en-US" sz="1600" dirty="0" smtClean="0">
                <a:latin typeface="Calibri" panose="020F0502020204030204" pitchFamily="34" charset="0"/>
              </a:rPr>
              <a:t>信息对应</a:t>
            </a:r>
            <a:r>
              <a:rPr lang="zh-CN" altLang="en-US" sz="1600" dirty="0">
                <a:latin typeface="Calibri" panose="020F0502020204030204" pitchFamily="34" charset="0"/>
              </a:rPr>
              <a:t>于哪个</a:t>
            </a:r>
            <a:r>
              <a:rPr lang="en-US" altLang="zh-CN" sz="1600" dirty="0">
                <a:latin typeface="Calibri" panose="020F0502020204030204" pitchFamily="34" charset="0"/>
              </a:rPr>
              <a:t>spout </a:t>
            </a:r>
            <a:r>
              <a:rPr lang="en-US" altLang="zh-CN" sz="1600" dirty="0" smtClean="0">
                <a:latin typeface="Calibri" panose="020F0502020204030204" pitchFamily="34" charset="0"/>
              </a:rPr>
              <a:t>task?    </a:t>
            </a:r>
            <a:endParaRPr lang="en-US" altLang="zh-CN" sz="1600" dirty="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方案</a:t>
            </a:r>
            <a:r>
              <a:rPr lang="zh-CN" altLang="en-US" sz="1600" dirty="0">
                <a:latin typeface="Calibri" panose="020F0502020204030204" pitchFamily="34" charset="0"/>
              </a:rPr>
              <a:t>：</a:t>
            </a:r>
            <a:r>
              <a:rPr lang="en-US" altLang="zh-CN" sz="1600" dirty="0" smtClean="0">
                <a:latin typeface="Calibri" panose="020F0502020204030204" pitchFamily="34" charset="0"/>
              </a:rPr>
              <a:t>spout </a:t>
            </a:r>
            <a:r>
              <a:rPr lang="en-US" altLang="zh-CN" sz="1600" dirty="0">
                <a:latin typeface="Calibri" panose="020F0502020204030204" pitchFamily="34" charset="0"/>
              </a:rPr>
              <a:t>task</a:t>
            </a:r>
            <a:r>
              <a:rPr lang="zh-CN" altLang="en-US" sz="1600" dirty="0">
                <a:latin typeface="Calibri" panose="020F0502020204030204" pitchFamily="34" charset="0"/>
              </a:rPr>
              <a:t>在</a:t>
            </a:r>
            <a:r>
              <a:rPr lang="en-US" altLang="zh-CN" sz="1600" dirty="0">
                <a:latin typeface="Calibri" panose="020F0502020204030204" pitchFamily="34" charset="0"/>
              </a:rPr>
              <a:t>emit</a:t>
            </a:r>
            <a:r>
              <a:rPr lang="zh-CN" altLang="en-US" sz="1600" dirty="0">
                <a:latin typeface="Calibri" panose="020F0502020204030204" pitchFamily="34" charset="0"/>
              </a:rPr>
              <a:t>一个新的</a:t>
            </a:r>
            <a:r>
              <a:rPr lang="en-US" altLang="zh-CN" sz="1600" dirty="0">
                <a:latin typeface="Calibri" panose="020F0502020204030204" pitchFamily="34" charset="0"/>
              </a:rPr>
              <a:t>tuple</a:t>
            </a:r>
            <a:r>
              <a:rPr lang="zh-CN" altLang="en-US" sz="1600" dirty="0">
                <a:latin typeface="Calibri" panose="020F0502020204030204" pitchFamily="34" charset="0"/>
              </a:rPr>
              <a:t>的时候</a:t>
            </a:r>
            <a:r>
              <a:rPr lang="en-US" altLang="zh-CN" sz="1600" dirty="0">
                <a:latin typeface="Calibri" panose="020F0502020204030204" pitchFamily="34" charset="0"/>
              </a:rPr>
              <a:t>, </a:t>
            </a:r>
            <a:r>
              <a:rPr lang="zh-CN" altLang="en-US" sz="1600" dirty="0" smtClean="0">
                <a:latin typeface="Calibri" panose="020F0502020204030204" pitchFamily="34" charset="0"/>
              </a:rPr>
              <a:t>不仅会发送根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给</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，同时也会发送</a:t>
            </a:r>
            <a:r>
              <a:rPr lang="en-US" altLang="zh-CN" sz="1600" dirty="0" smtClean="0">
                <a:latin typeface="Calibri" panose="020F0502020204030204" pitchFamily="34" charset="0"/>
              </a:rPr>
              <a:t>task id</a:t>
            </a:r>
            <a:r>
              <a:rPr lang="zh-CN" altLang="en-US" sz="1600" dirty="0" smtClean="0">
                <a:latin typeface="Calibri" panose="020F0502020204030204" pitchFamily="34" charset="0"/>
              </a:rPr>
              <a:t>给</a:t>
            </a:r>
            <a:r>
              <a:rPr lang="en-US" altLang="zh-CN" sz="1600" dirty="0" smtClean="0">
                <a:latin typeface="Calibri" panose="020F0502020204030204" pitchFamily="34" charset="0"/>
              </a:rPr>
              <a:t>acker</a:t>
            </a:r>
            <a:r>
              <a:rPr lang="zh-CN" altLang="en-US" sz="1600" dirty="0">
                <a:latin typeface="Calibri" panose="020F0502020204030204" pitchFamily="34" charset="0"/>
              </a:rPr>
              <a:t>，</a:t>
            </a:r>
            <a:r>
              <a:rPr lang="zh-CN" altLang="en-US" sz="1600" dirty="0" smtClean="0">
                <a:latin typeface="Calibri" panose="020F0502020204030204" pitchFamily="34" charset="0"/>
              </a:rPr>
              <a:t>所以</a:t>
            </a:r>
            <a:r>
              <a:rPr lang="en-US" altLang="zh-CN" sz="1600" dirty="0">
                <a:latin typeface="Calibri" panose="020F0502020204030204" pitchFamily="34" charset="0"/>
              </a:rPr>
              <a:t>acker</a:t>
            </a:r>
            <a:r>
              <a:rPr lang="zh-CN" altLang="en-US" sz="1600" dirty="0">
                <a:latin typeface="Calibri" panose="020F0502020204030204" pitchFamily="34" charset="0"/>
              </a:rPr>
              <a:t>是</a:t>
            </a:r>
            <a:r>
              <a:rPr lang="zh-CN" altLang="en-US" sz="1600" dirty="0" smtClean="0">
                <a:latin typeface="Calibri" panose="020F0502020204030204" pitchFamily="34" charset="0"/>
              </a:rPr>
              <a:t>知道根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和</a:t>
            </a:r>
            <a:r>
              <a:rPr lang="en-US" altLang="zh-CN" sz="1600" dirty="0" smtClean="0">
                <a:latin typeface="Calibri" panose="020F0502020204030204" pitchFamily="34" charset="0"/>
              </a:rPr>
              <a:t>spout task id</a:t>
            </a:r>
            <a:r>
              <a:rPr lang="zh-CN" altLang="en-US" sz="1600" dirty="0">
                <a:latin typeface="Calibri" panose="020F0502020204030204" pitchFamily="34" charset="0"/>
              </a:rPr>
              <a:t>的</a:t>
            </a:r>
            <a:r>
              <a:rPr lang="en-US" altLang="zh-CN" sz="1600" dirty="0" smtClean="0">
                <a:latin typeface="Calibri" panose="020F0502020204030204" pitchFamily="34" charset="0"/>
              </a:rPr>
              <a:t>map</a:t>
            </a:r>
            <a:r>
              <a:rPr lang="zh-CN" altLang="en-US" sz="1600" dirty="0" smtClean="0">
                <a:latin typeface="Calibri" panose="020F0502020204030204" pitchFamily="34" charset="0"/>
              </a:rPr>
              <a:t>关系；</a:t>
            </a:r>
            <a:endParaRPr lang="en-US" altLang="zh-CN" sz="1600" dirty="0" smtClean="0">
              <a:latin typeface="Calibri" panose="020F0502020204030204" pitchFamily="34" charset="0"/>
            </a:endParaRPr>
          </a:p>
          <a:p>
            <a:pPr marL="0" indent="0">
              <a:lnSpc>
                <a:spcPct val="150000"/>
              </a:lnSpc>
              <a:buNone/>
            </a:pPr>
            <a:r>
              <a:rPr lang="en-US" altLang="zh-CN" sz="1600" b="0" dirty="0">
                <a:latin typeface="Calibri" panose="020F0502020204030204" pitchFamily="34" charset="0"/>
              </a:rPr>
              <a:t> </a:t>
            </a:r>
            <a:r>
              <a:rPr lang="en-US" altLang="zh-CN" sz="1600" b="0" dirty="0" smtClean="0">
                <a:latin typeface="Calibri" panose="020F0502020204030204" pitchFamily="34" charset="0"/>
              </a:rPr>
              <a:t>      </a:t>
            </a:r>
            <a:r>
              <a:rPr lang="zh-CN" altLang="en-US" sz="1600" b="0" dirty="0">
                <a:latin typeface="Calibri" panose="020F0502020204030204" pitchFamily="34" charset="0"/>
              </a:rPr>
              <a:t>分析：当</a:t>
            </a:r>
            <a:r>
              <a:rPr lang="en-US" altLang="zh-CN" sz="1600" b="0" dirty="0">
                <a:latin typeface="Calibri" panose="020F0502020204030204" pitchFamily="34" charset="0"/>
              </a:rPr>
              <a:t>acker</a:t>
            </a:r>
            <a:r>
              <a:rPr lang="zh-CN" altLang="en-US" sz="1600" b="0" dirty="0">
                <a:latin typeface="Calibri" panose="020F0502020204030204" pitchFamily="34" charset="0"/>
              </a:rPr>
              <a:t>发现一</a:t>
            </a:r>
            <a:r>
              <a:rPr lang="zh-CN" altLang="en-US" sz="1600" b="0" dirty="0" smtClean="0">
                <a:latin typeface="Calibri" panose="020F0502020204030204" pitchFamily="34" charset="0"/>
              </a:rPr>
              <a:t>个</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树被完全成处理， 会根据</a:t>
            </a:r>
            <a:r>
              <a:rPr lang="en-US" altLang="zh-CN" sz="1600" b="0" dirty="0" smtClean="0">
                <a:latin typeface="Calibri" panose="020F0502020204030204" pitchFamily="34" charset="0"/>
              </a:rPr>
              <a:t>map&lt;</a:t>
            </a:r>
            <a:r>
              <a:rPr lang="zh-CN" altLang="en-US" sz="1600" b="0" dirty="0" smtClean="0">
                <a:latin typeface="Calibri" panose="020F0502020204030204" pitchFamily="34" charset="0"/>
              </a:rPr>
              <a:t>根</a:t>
            </a:r>
            <a:r>
              <a:rPr lang="en-US" altLang="zh-CN" sz="1600" b="0" dirty="0" smtClean="0">
                <a:latin typeface="Calibri" panose="020F0502020204030204" pitchFamily="34" charset="0"/>
              </a:rPr>
              <a:t>tuple id</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spout task id&gt;</a:t>
            </a:r>
            <a:r>
              <a:rPr lang="zh-CN" altLang="en-US" sz="1600" b="0" dirty="0" smtClean="0">
                <a:latin typeface="Calibri" panose="020F0502020204030204" pitchFamily="34" charset="0"/>
              </a:rPr>
              <a:t>知道给哪个</a:t>
            </a:r>
            <a:r>
              <a:rPr lang="en-US" altLang="zh-CN" sz="1600" b="0" dirty="0" smtClean="0">
                <a:latin typeface="Calibri" panose="020F0502020204030204" pitchFamily="34" charset="0"/>
              </a:rPr>
              <a:t>task</a:t>
            </a:r>
            <a:r>
              <a:rPr lang="zh-CN" altLang="en-US" sz="1600" b="0" dirty="0" smtClean="0">
                <a:latin typeface="Calibri" panose="020F0502020204030204" pitchFamily="34" charset="0"/>
              </a:rPr>
              <a:t>发送消息。</a:t>
            </a:r>
            <a:endParaRPr lang="en-US" altLang="zh-CN" sz="1600" b="0" dirty="0" smtClean="0">
              <a:latin typeface="Calibri" panose="020F0502020204030204" pitchFamily="34" charset="0"/>
            </a:endParaRPr>
          </a:p>
        </p:txBody>
      </p:sp>
      <p:pic>
        <p:nvPicPr>
          <p:cNvPr id="5" name="图片 4"/>
          <p:cNvPicPr>
            <a:picLocks noChangeAspect="1"/>
          </p:cNvPicPr>
          <p:nvPr/>
        </p:nvPicPr>
        <p:blipFill>
          <a:blip r:embed="rId3"/>
          <a:stretch>
            <a:fillRect/>
          </a:stretch>
        </p:blipFill>
        <p:spPr>
          <a:xfrm>
            <a:off x="1907246" y="4895491"/>
            <a:ext cx="5743575" cy="1828800"/>
          </a:xfrm>
          <a:prstGeom prst="rect">
            <a:avLst/>
          </a:prstGeom>
        </p:spPr>
      </p:pic>
      <p:sp>
        <p:nvSpPr>
          <p:cNvPr id="6" name="文本框 5"/>
          <p:cNvSpPr txBox="1"/>
          <p:nvPr/>
        </p:nvSpPr>
        <p:spPr>
          <a:xfrm>
            <a:off x="4428775" y="5400998"/>
            <a:ext cx="3615088" cy="646331"/>
          </a:xfrm>
          <a:prstGeom prst="rect">
            <a:avLst/>
          </a:prstGeom>
          <a:noFill/>
        </p:spPr>
        <p:txBody>
          <a:bodyPr wrap="square" rtlCol="0">
            <a:spAutoFit/>
          </a:bodyPr>
          <a:lstStyle/>
          <a:p>
            <a:r>
              <a:rPr lang="en-US" altLang="zh-CN" dirty="0" smtClean="0">
                <a:solidFill>
                  <a:srgbClr val="FF0000"/>
                </a:solidFill>
                <a:latin typeface="Calibri" panose="020F0502020204030204" pitchFamily="34" charset="0"/>
              </a:rPr>
              <a:t>Map&lt;spout-tuple-id</a:t>
            </a:r>
            <a:r>
              <a:rPr lang="en-US" altLang="zh-CN" dirty="0">
                <a:solidFill>
                  <a:srgbClr val="FF0000"/>
                </a:solidFill>
                <a:latin typeface="Calibri" panose="020F0502020204030204" pitchFamily="34" charset="0"/>
              </a:rPr>
              <a:t>, </a:t>
            </a:r>
            <a:r>
              <a:rPr lang="en-US" altLang="zh-CN" dirty="0" err="1" smtClean="0">
                <a:solidFill>
                  <a:srgbClr val="FF0000"/>
                </a:solidFill>
                <a:latin typeface="Calibri" panose="020F0502020204030204" pitchFamily="34" charset="0"/>
              </a:rPr>
              <a:t>tmp-ack-val</a:t>
            </a:r>
            <a:r>
              <a:rPr lang="en-US" altLang="zh-CN" dirty="0" smtClean="0">
                <a:solidFill>
                  <a:srgbClr val="FF0000"/>
                </a:solidFill>
                <a:latin typeface="Calibri" panose="020F0502020204030204" pitchFamily="34" charset="0"/>
              </a:rPr>
              <a:t>&gt;</a:t>
            </a:r>
            <a:endParaRPr lang="en-US" altLang="zh-CN" dirty="0">
              <a:solidFill>
                <a:srgbClr val="FF0000"/>
              </a:solidFill>
              <a:latin typeface="Calibri" panose="020F0502020204030204" pitchFamily="34" charset="0"/>
            </a:endParaRPr>
          </a:p>
          <a:p>
            <a:endParaRPr lang="zh-CN" altLang="en-US" dirty="0"/>
          </a:p>
        </p:txBody>
      </p:sp>
      <p:sp>
        <p:nvSpPr>
          <p:cNvPr id="7" name="文本框 6"/>
          <p:cNvSpPr txBox="1"/>
          <p:nvPr/>
        </p:nvSpPr>
        <p:spPr>
          <a:xfrm>
            <a:off x="4066825" y="6471226"/>
            <a:ext cx="4548538" cy="646331"/>
          </a:xfrm>
          <a:prstGeom prst="rect">
            <a:avLst/>
          </a:prstGeom>
          <a:noFill/>
        </p:spPr>
        <p:txBody>
          <a:bodyPr wrap="square" rtlCol="0">
            <a:spAutoFit/>
          </a:bodyPr>
          <a:lstStyle/>
          <a:p>
            <a:r>
              <a:rPr lang="en-US" altLang="zh-CN" dirty="0" smtClean="0">
                <a:solidFill>
                  <a:srgbClr val="FF0000"/>
                </a:solidFill>
                <a:latin typeface="Calibri" panose="020F0502020204030204" pitchFamily="34" charset="0"/>
              </a:rPr>
              <a:t>Map&lt;spout-tuple-id</a:t>
            </a:r>
            <a:r>
              <a:rPr lang="en-US" altLang="zh-CN" dirty="0">
                <a:solidFill>
                  <a:srgbClr val="FF0000"/>
                </a:solidFill>
                <a:latin typeface="Calibri" panose="020F0502020204030204" pitchFamily="34" charset="0"/>
              </a:rPr>
              <a:t>, </a:t>
            </a:r>
            <a:r>
              <a:rPr lang="en-US" altLang="zh-CN" dirty="0" smtClean="0">
                <a:solidFill>
                  <a:srgbClr val="FF0000"/>
                </a:solidFill>
                <a:latin typeface="Calibri" panose="020F0502020204030204" pitchFamily="34" charset="0"/>
              </a:rPr>
              <a:t>(spout task id, </a:t>
            </a:r>
            <a:r>
              <a:rPr lang="en-US" altLang="zh-CN" dirty="0" err="1" smtClean="0">
                <a:solidFill>
                  <a:srgbClr val="FF0000"/>
                </a:solidFill>
                <a:latin typeface="Calibri" panose="020F0502020204030204" pitchFamily="34" charset="0"/>
              </a:rPr>
              <a:t>ack</a:t>
            </a:r>
            <a:r>
              <a:rPr lang="en-US" altLang="zh-CN" dirty="0" smtClean="0">
                <a:solidFill>
                  <a:srgbClr val="FF0000"/>
                </a:solidFill>
                <a:latin typeface="Calibri" panose="020F0502020204030204" pitchFamily="34" charset="0"/>
              </a:rPr>
              <a:t> </a:t>
            </a:r>
            <a:r>
              <a:rPr lang="en-US" altLang="zh-CN" dirty="0" err="1" smtClean="0">
                <a:solidFill>
                  <a:srgbClr val="FF0000"/>
                </a:solidFill>
                <a:latin typeface="Calibri" panose="020F0502020204030204" pitchFamily="34" charset="0"/>
              </a:rPr>
              <a:t>val</a:t>
            </a:r>
            <a:r>
              <a:rPr lang="en-US" altLang="zh-CN" dirty="0" smtClean="0">
                <a:solidFill>
                  <a:srgbClr val="FF0000"/>
                </a:solidFill>
                <a:latin typeface="Calibri" panose="020F0502020204030204" pitchFamily="34" charset="0"/>
              </a:rPr>
              <a:t>&gt;</a:t>
            </a:r>
            <a:endParaRPr lang="en-US" altLang="zh-CN" dirty="0">
              <a:solidFill>
                <a:srgbClr val="FF0000"/>
              </a:solidFill>
              <a:latin typeface="Calibri" panose="020F0502020204030204" pitchFamily="34" charset="0"/>
            </a:endParaRPr>
          </a:p>
          <a:p>
            <a:endParaRPr lang="zh-CN" altLang="en-US" dirty="0"/>
          </a:p>
        </p:txBody>
      </p:sp>
    </p:spTree>
    <p:extLst>
      <p:ext uri="{BB962C8B-B14F-4D97-AF65-F5344CB8AC3E}">
        <p14:creationId xmlns:p14="http://schemas.microsoft.com/office/powerpoint/2010/main" val="692182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sp>
        <p:nvSpPr>
          <p:cNvPr id="64" name="文本框 63"/>
          <p:cNvSpPr txBox="1"/>
          <p:nvPr/>
        </p:nvSpPr>
        <p:spPr>
          <a:xfrm>
            <a:off x="696884" y="3770772"/>
            <a:ext cx="7772400" cy="2308324"/>
          </a:xfrm>
          <a:prstGeom prst="rect">
            <a:avLst/>
          </a:prstGeom>
          <a:solidFill>
            <a:schemeClr val="bg1"/>
          </a:solidFill>
          <a:ln w="28575">
            <a:solidFill>
              <a:schemeClr val="accent6">
                <a:lumMod val="75000"/>
              </a:schemeClr>
            </a:solidFill>
          </a:ln>
        </p:spPr>
        <p:txBody>
          <a:bodyPr wrap="square" rtlCol="0">
            <a:spAutoFit/>
          </a:bodyPr>
          <a:lstStyle/>
          <a:p>
            <a:pPr algn="just"/>
            <a:r>
              <a:rPr lang="en-US" altLang="zh-CN" dirty="0" smtClean="0">
                <a:latin typeface="Calibri" panose="020F0502020204030204" pitchFamily="34" charset="0"/>
              </a:rPr>
              <a:t>storm</a:t>
            </a:r>
            <a:r>
              <a:rPr lang="zh-CN" altLang="en-US" dirty="0">
                <a:latin typeface="Calibri" panose="020F0502020204030204" pitchFamily="34" charset="0"/>
              </a:rPr>
              <a:t>通过调用</a:t>
            </a:r>
            <a:r>
              <a:rPr lang="en-US" altLang="zh-CN" dirty="0">
                <a:latin typeface="Calibri" panose="020F0502020204030204" pitchFamily="34" charset="0"/>
              </a:rPr>
              <a:t>spout</a:t>
            </a:r>
            <a:r>
              <a:rPr lang="zh-CN" altLang="en-US" dirty="0">
                <a:latin typeface="Calibri" panose="020F0502020204030204" pitchFamily="34" charset="0"/>
              </a:rPr>
              <a:t>的</a:t>
            </a:r>
            <a:r>
              <a:rPr lang="en-US" altLang="zh-CN" dirty="0">
                <a:latin typeface="Calibri" panose="020F0502020204030204" pitchFamily="34" charset="0"/>
              </a:rPr>
              <a:t>nextTuple</a:t>
            </a:r>
            <a:r>
              <a:rPr lang="zh-CN" altLang="en-US" dirty="0">
                <a:latin typeface="Calibri" panose="020F0502020204030204" pitchFamily="34" charset="0"/>
              </a:rPr>
              <a:t>方法来获取下一个</a:t>
            </a:r>
            <a:r>
              <a:rPr lang="en-US" altLang="zh-CN" dirty="0">
                <a:latin typeface="Calibri" panose="020F0502020204030204" pitchFamily="34" charset="0"/>
              </a:rPr>
              <a:t>tuple, Spout</a:t>
            </a:r>
            <a:r>
              <a:rPr lang="zh-CN" altLang="en-US" dirty="0">
                <a:latin typeface="Calibri" panose="020F0502020204030204" pitchFamily="34" charset="0"/>
              </a:rPr>
              <a:t>通过</a:t>
            </a:r>
            <a:r>
              <a:rPr lang="en-US" altLang="zh-CN" dirty="0">
                <a:latin typeface="Calibri" panose="020F0502020204030204" pitchFamily="34" charset="0"/>
              </a:rPr>
              <a:t>open</a:t>
            </a:r>
            <a:r>
              <a:rPr lang="zh-CN" altLang="en-US" dirty="0" smtClean="0">
                <a:latin typeface="Calibri" panose="020F0502020204030204" pitchFamily="34" charset="0"/>
              </a:rPr>
              <a:t>方法里面</a:t>
            </a:r>
            <a:r>
              <a:rPr lang="zh-CN" altLang="en-US" dirty="0">
                <a:latin typeface="Calibri" panose="020F0502020204030204" pitchFamily="34" charset="0"/>
              </a:rPr>
              <a:t>提供</a:t>
            </a:r>
            <a:r>
              <a:rPr lang="zh-CN" altLang="en-US" dirty="0" smtClean="0">
                <a:latin typeface="Calibri" panose="020F0502020204030204" pitchFamily="34" charset="0"/>
              </a:rPr>
              <a:t>的</a:t>
            </a:r>
            <a:r>
              <a:rPr lang="zh-CN" altLang="en-US" dirty="0">
                <a:latin typeface="Calibri" panose="020F0502020204030204" pitchFamily="34" charset="0"/>
              </a:rPr>
              <a:t>参数</a:t>
            </a:r>
            <a:r>
              <a:rPr lang="en-US" altLang="zh-CN" dirty="0" smtClean="0">
                <a:latin typeface="Calibri" panose="020F0502020204030204" pitchFamily="34" charset="0"/>
              </a:rPr>
              <a:t>SpoutOutputCollector</a:t>
            </a:r>
            <a:r>
              <a:rPr lang="zh-CN" altLang="en-US" dirty="0">
                <a:latin typeface="Calibri" panose="020F0502020204030204" pitchFamily="34" charset="0"/>
              </a:rPr>
              <a:t>来发射新</a:t>
            </a:r>
            <a:r>
              <a:rPr lang="en-US" altLang="zh-CN" dirty="0">
                <a:latin typeface="Calibri" panose="020F0502020204030204" pitchFamily="34" charset="0"/>
              </a:rPr>
              <a:t>tuple</a:t>
            </a:r>
            <a:r>
              <a:rPr lang="zh-CN" altLang="en-US" dirty="0">
                <a:latin typeface="Calibri" panose="020F0502020204030204" pitchFamily="34" charset="0"/>
              </a:rPr>
              <a:t>到它的其中一个输出消息流</a:t>
            </a:r>
            <a:r>
              <a:rPr lang="en-US" altLang="zh-CN" dirty="0">
                <a:latin typeface="Calibri" panose="020F0502020204030204" pitchFamily="34" charset="0"/>
              </a:rPr>
              <a:t>, </a:t>
            </a:r>
            <a:r>
              <a:rPr lang="zh-CN" altLang="en-US" dirty="0">
                <a:latin typeface="Calibri" panose="020F0502020204030204" pitchFamily="34" charset="0"/>
              </a:rPr>
              <a:t>发射</a:t>
            </a:r>
            <a:r>
              <a:rPr lang="en-US" altLang="zh-CN" dirty="0">
                <a:latin typeface="Calibri" panose="020F0502020204030204" pitchFamily="34" charset="0"/>
              </a:rPr>
              <a:t>tuple</a:t>
            </a:r>
            <a:r>
              <a:rPr lang="zh-CN" altLang="en-US" dirty="0">
                <a:latin typeface="Calibri" panose="020F0502020204030204" pitchFamily="34" charset="0"/>
              </a:rPr>
              <a:t>的时候</a:t>
            </a:r>
            <a:r>
              <a:rPr lang="en-US" altLang="zh-CN" dirty="0">
                <a:latin typeface="Calibri" panose="020F0502020204030204" pitchFamily="34" charset="0"/>
              </a:rPr>
              <a:t>spout</a:t>
            </a:r>
            <a:r>
              <a:rPr lang="zh-CN" altLang="en-US" dirty="0">
                <a:latin typeface="Calibri" panose="020F0502020204030204" pitchFamily="34" charset="0"/>
              </a:rPr>
              <a:t>会提供一个</a:t>
            </a:r>
            <a:r>
              <a:rPr lang="en-US" altLang="zh-CN" dirty="0">
                <a:latin typeface="Calibri" panose="020F0502020204030204" pitchFamily="34" charset="0"/>
              </a:rPr>
              <a:t>message-id, </a:t>
            </a:r>
            <a:r>
              <a:rPr lang="zh-CN" altLang="en-US" dirty="0">
                <a:latin typeface="Calibri" panose="020F0502020204030204" pitchFamily="34" charset="0"/>
              </a:rPr>
              <a:t>后面通过这个</a:t>
            </a:r>
            <a:r>
              <a:rPr lang="en-US" altLang="zh-CN" dirty="0">
                <a:latin typeface="Calibri" panose="020F0502020204030204" pitchFamily="34" charset="0"/>
              </a:rPr>
              <a:t>message-id</a:t>
            </a:r>
            <a:r>
              <a:rPr lang="zh-CN" altLang="en-US" dirty="0">
                <a:latin typeface="Calibri" panose="020F0502020204030204" pitchFamily="34" charset="0"/>
              </a:rPr>
              <a:t>来追踪这个</a:t>
            </a:r>
            <a:r>
              <a:rPr lang="en-US" altLang="zh-CN" dirty="0">
                <a:latin typeface="Calibri" panose="020F0502020204030204" pitchFamily="34" charset="0"/>
              </a:rPr>
              <a:t>tuple</a:t>
            </a:r>
            <a:r>
              <a:rPr lang="zh-CN" altLang="en-US" dirty="0">
                <a:latin typeface="Calibri" panose="020F0502020204030204" pitchFamily="34" charset="0"/>
              </a:rPr>
              <a:t>。</a:t>
            </a:r>
          </a:p>
          <a:p>
            <a:pPr algn="just"/>
            <a:endParaRPr lang="zh-CN" altLang="en-US" dirty="0">
              <a:latin typeface="Calibri" panose="020F0502020204030204" pitchFamily="34" charset="0"/>
            </a:endParaRPr>
          </a:p>
          <a:p>
            <a:pPr algn="just"/>
            <a:r>
              <a:rPr lang="en-US" altLang="zh-CN" dirty="0" smtClean="0">
                <a:latin typeface="Calibri" panose="020F0502020204030204" pitchFamily="34" charset="0"/>
              </a:rPr>
              <a:t>     </a:t>
            </a:r>
            <a:r>
              <a:rPr lang="zh-CN" altLang="en-US" dirty="0" smtClean="0">
                <a:latin typeface="Calibri" panose="020F0502020204030204" pitchFamily="34" charset="0"/>
              </a:rPr>
              <a:t>举例：</a:t>
            </a:r>
            <a:r>
              <a:rPr lang="en-US" altLang="zh-CN" dirty="0" err="1" smtClean="0">
                <a:latin typeface="Calibri" panose="020F0502020204030204" pitchFamily="34" charset="0"/>
              </a:rPr>
              <a:t>this.collector.emit</a:t>
            </a:r>
            <a:r>
              <a:rPr lang="en-US" altLang="zh-CN" dirty="0" smtClean="0">
                <a:latin typeface="Calibri" panose="020F0502020204030204" pitchFamily="34" charset="0"/>
              </a:rPr>
              <a:t>(new </a:t>
            </a:r>
            <a:r>
              <a:rPr lang="en-US" altLang="zh-CN" dirty="0">
                <a:latin typeface="Calibri" panose="020F0502020204030204" pitchFamily="34" charset="0"/>
              </a:rPr>
              <a:t>Values("hello world"),</a:t>
            </a:r>
            <a:r>
              <a:rPr lang="en-US" altLang="zh-CN" dirty="0" err="1">
                <a:latin typeface="Calibri" panose="020F0502020204030204" pitchFamily="34" charset="0"/>
              </a:rPr>
              <a:t>msgId</a:t>
            </a:r>
            <a:r>
              <a:rPr lang="en-US" altLang="zh-CN" dirty="0">
                <a:latin typeface="Calibri" panose="020F0502020204030204" pitchFamily="34" charset="0"/>
              </a:rPr>
              <a:t>);</a:t>
            </a:r>
          </a:p>
          <a:p>
            <a:pPr algn="just"/>
            <a:endParaRPr lang="en-US" altLang="zh-CN" dirty="0">
              <a:latin typeface="Calibri" panose="020F0502020204030204" pitchFamily="34" charset="0"/>
            </a:endParaRPr>
          </a:p>
          <a:p>
            <a:pPr algn="just"/>
            <a:r>
              <a:rPr lang="en-US" altLang="zh-CN" dirty="0">
                <a:latin typeface="Calibri" panose="020F0502020204030204" pitchFamily="34" charset="0"/>
              </a:rPr>
              <a:t>     </a:t>
            </a:r>
            <a:r>
              <a:rPr lang="zh-CN" altLang="en-US" dirty="0" smtClean="0">
                <a:latin typeface="Calibri" panose="020F0502020204030204" pitchFamily="34" charset="0"/>
              </a:rPr>
              <a:t>注：</a:t>
            </a:r>
            <a:r>
              <a:rPr lang="en-US" altLang="zh-CN" dirty="0" err="1" smtClean="0">
                <a:latin typeface="Calibri" panose="020F0502020204030204" pitchFamily="34" charset="0"/>
              </a:rPr>
              <a:t>msgId</a:t>
            </a:r>
            <a:r>
              <a:rPr lang="zh-CN" altLang="en-US" dirty="0">
                <a:latin typeface="Calibri" panose="020F0502020204030204" pitchFamily="34" charset="0"/>
              </a:rPr>
              <a:t>是提供给</a:t>
            </a:r>
            <a:r>
              <a:rPr lang="en-US" altLang="zh-CN" dirty="0">
                <a:latin typeface="Calibri" panose="020F0502020204030204" pitchFamily="34" charset="0"/>
              </a:rPr>
              <a:t>Acker</a:t>
            </a:r>
            <a:r>
              <a:rPr lang="zh-CN" altLang="en-US" dirty="0">
                <a:latin typeface="Calibri" panose="020F0502020204030204" pitchFamily="34" charset="0"/>
              </a:rPr>
              <a:t>组件使用的</a:t>
            </a:r>
            <a:r>
              <a:rPr lang="en-US" altLang="zh-CN" dirty="0">
                <a:latin typeface="Calibri" panose="020F0502020204030204" pitchFamily="34" charset="0"/>
              </a:rPr>
              <a:t>,Acker</a:t>
            </a:r>
            <a:r>
              <a:rPr lang="zh-CN" altLang="en-US" dirty="0">
                <a:latin typeface="Calibri" panose="020F0502020204030204" pitchFamily="34" charset="0"/>
              </a:rPr>
              <a:t>组件使用</a:t>
            </a:r>
            <a:r>
              <a:rPr lang="en-US" altLang="zh-CN" dirty="0" err="1">
                <a:latin typeface="Calibri" panose="020F0502020204030204" pitchFamily="34" charset="0"/>
              </a:rPr>
              <a:t>msgId</a:t>
            </a:r>
            <a:r>
              <a:rPr lang="zh-CN" altLang="en-US" dirty="0">
                <a:latin typeface="Calibri" panose="020F0502020204030204" pitchFamily="34" charset="0"/>
              </a:rPr>
              <a:t>来跟踪</a:t>
            </a:r>
            <a:r>
              <a:rPr lang="en-US" altLang="zh-CN" dirty="0">
                <a:latin typeface="Calibri" panose="020F0502020204030204" pitchFamily="34" charset="0"/>
              </a:rPr>
              <a:t>Tuple</a:t>
            </a:r>
            <a:r>
              <a:rPr lang="zh-CN" altLang="en-US" dirty="0" smtClean="0">
                <a:latin typeface="Calibri" panose="020F0502020204030204" pitchFamily="34" charset="0"/>
              </a:rPr>
              <a:t>树；</a:t>
            </a:r>
            <a:endParaRPr lang="en-US" altLang="zh-CN" dirty="0" smtClean="0">
              <a:latin typeface="Calibri" panose="020F0502020204030204" pitchFamily="34" charset="0"/>
            </a:endParaRPr>
          </a:p>
        </p:txBody>
      </p:sp>
      <p:pic>
        <p:nvPicPr>
          <p:cNvPr id="4" name="图片 3"/>
          <p:cNvPicPr>
            <a:picLocks noChangeAspect="1"/>
          </p:cNvPicPr>
          <p:nvPr/>
        </p:nvPicPr>
        <p:blipFill>
          <a:blip r:embed="rId3"/>
          <a:stretch>
            <a:fillRect/>
          </a:stretch>
        </p:blipFill>
        <p:spPr>
          <a:xfrm>
            <a:off x="896619" y="1591785"/>
            <a:ext cx="5655129" cy="1979295"/>
          </a:xfrm>
          <a:prstGeom prst="rect">
            <a:avLst/>
          </a:prstGeom>
        </p:spPr>
      </p:pic>
    </p:spTree>
    <p:extLst>
      <p:ext uri="{BB962C8B-B14F-4D97-AF65-F5344CB8AC3E}">
        <p14:creationId xmlns:p14="http://schemas.microsoft.com/office/powerpoint/2010/main" val="1518032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sp>
        <p:nvSpPr>
          <p:cNvPr id="64" name="文本框 63"/>
          <p:cNvSpPr txBox="1"/>
          <p:nvPr/>
        </p:nvSpPr>
        <p:spPr>
          <a:xfrm>
            <a:off x="696884" y="5889757"/>
            <a:ext cx="7772400" cy="1200329"/>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a:latin typeface="Calibri" panose="020F0502020204030204" pitchFamily="34" charset="0"/>
              </a:rPr>
              <a:t>由一个</a:t>
            </a:r>
            <a:r>
              <a:rPr lang="en-US" altLang="zh-CN" dirty="0">
                <a:latin typeface="Calibri" panose="020F0502020204030204" pitchFamily="34" charset="0"/>
              </a:rPr>
              <a:t>tuple</a:t>
            </a:r>
            <a:r>
              <a:rPr lang="zh-CN" altLang="en-US" dirty="0">
                <a:latin typeface="Calibri" panose="020F0502020204030204" pitchFamily="34" charset="0"/>
              </a:rPr>
              <a:t>产生一个新的</a:t>
            </a:r>
            <a:r>
              <a:rPr lang="en-US" altLang="zh-CN" dirty="0">
                <a:latin typeface="Calibri" panose="020F0502020204030204" pitchFamily="34" charset="0"/>
              </a:rPr>
              <a:t>tuple</a:t>
            </a:r>
            <a:r>
              <a:rPr lang="zh-CN" altLang="en-US" dirty="0" smtClean="0">
                <a:latin typeface="Calibri" panose="020F0502020204030204" pitchFamily="34" charset="0"/>
              </a:rPr>
              <a:t>称为</a:t>
            </a:r>
            <a:r>
              <a:rPr lang="en-US" altLang="zh-CN" dirty="0" smtClean="0">
                <a:solidFill>
                  <a:schemeClr val="accent2"/>
                </a:solidFill>
                <a:latin typeface="Calibri" panose="020F0502020204030204" pitchFamily="34" charset="0"/>
              </a:rPr>
              <a:t>anchoring</a:t>
            </a:r>
            <a:r>
              <a:rPr lang="zh-CN" altLang="en-US" dirty="0" smtClean="0">
                <a:solidFill>
                  <a:schemeClr val="accent2"/>
                </a:solidFill>
                <a:latin typeface="Calibri" panose="020F0502020204030204" pitchFamily="34" charset="0"/>
              </a:rPr>
              <a:t>（锚定）</a:t>
            </a:r>
            <a:r>
              <a:rPr lang="zh-CN" altLang="en-US" dirty="0" smtClean="0">
                <a:latin typeface="Calibri" panose="020F0502020204030204" pitchFamily="34" charset="0"/>
              </a:rPr>
              <a:t>。 如示例，当发射</a:t>
            </a:r>
            <a:r>
              <a:rPr lang="zh-CN" altLang="en-US" dirty="0">
                <a:latin typeface="Calibri" panose="020F0502020204030204" pitchFamily="34" charset="0"/>
              </a:rPr>
              <a:t>一个新</a:t>
            </a:r>
            <a:r>
              <a:rPr lang="en-US" altLang="zh-CN" dirty="0">
                <a:latin typeface="Calibri" panose="020F0502020204030204" pitchFamily="34" charset="0"/>
              </a:rPr>
              <a:t>tuple</a:t>
            </a:r>
            <a:r>
              <a:rPr lang="zh-CN" altLang="en-US" dirty="0">
                <a:latin typeface="Calibri" panose="020F0502020204030204" pitchFamily="34" charset="0"/>
              </a:rPr>
              <a:t>的同时也就完成了一次</a:t>
            </a:r>
            <a:r>
              <a:rPr lang="en-US" altLang="zh-CN" dirty="0" smtClean="0">
                <a:latin typeface="Calibri" panose="020F0502020204030204" pitchFamily="34" charset="0"/>
              </a:rPr>
              <a:t>anchoring</a:t>
            </a:r>
            <a:r>
              <a:rPr lang="zh-CN" altLang="en-US" dirty="0" smtClean="0">
                <a:latin typeface="Calibri" panose="020F0502020204030204" pitchFamily="34" charset="0"/>
              </a:rPr>
              <a:t>，这个</a:t>
            </a:r>
            <a:r>
              <a:rPr lang="en-US" altLang="zh-CN" dirty="0">
                <a:latin typeface="Calibri" panose="020F0502020204030204" pitchFamily="34" charset="0"/>
              </a:rPr>
              <a:t>bolt</a:t>
            </a:r>
            <a:r>
              <a:rPr lang="zh-CN" altLang="en-US" dirty="0">
                <a:latin typeface="Calibri" panose="020F0502020204030204" pitchFamily="34" charset="0"/>
              </a:rPr>
              <a:t>把一个包含一个句子的</a:t>
            </a:r>
            <a:r>
              <a:rPr lang="en-US" altLang="zh-CN" dirty="0">
                <a:latin typeface="Calibri" panose="020F0502020204030204" pitchFamily="34" charset="0"/>
              </a:rPr>
              <a:t>tuple</a:t>
            </a:r>
            <a:r>
              <a:rPr lang="zh-CN" altLang="en-US" dirty="0">
                <a:latin typeface="Calibri" panose="020F0502020204030204" pitchFamily="34" charset="0"/>
              </a:rPr>
              <a:t>分割成每个</a:t>
            </a:r>
            <a:r>
              <a:rPr lang="zh-CN" altLang="en-US" dirty="0" smtClean="0">
                <a:latin typeface="Calibri" panose="020F0502020204030204" pitchFamily="34" charset="0"/>
              </a:rPr>
              <a:t>单词的</a:t>
            </a:r>
            <a:r>
              <a:rPr lang="en-US" altLang="zh-CN" dirty="0" smtClean="0">
                <a:latin typeface="Calibri" panose="020F0502020204030204" pitchFamily="34" charset="0"/>
              </a:rPr>
              <a:t>tuple</a:t>
            </a:r>
            <a:r>
              <a:rPr lang="zh-CN" altLang="en-US" dirty="0" smtClean="0">
                <a:latin typeface="Calibri" panose="020F0502020204030204" pitchFamily="34" charset="0"/>
              </a:rPr>
              <a:t>；处理完之后，调用</a:t>
            </a:r>
            <a:r>
              <a:rPr lang="en-US" altLang="zh-CN" dirty="0" err="1" smtClean="0">
                <a:latin typeface="Calibri" panose="020F0502020204030204" pitchFamily="34" charset="0"/>
              </a:rPr>
              <a:t>OutputCollector</a:t>
            </a:r>
            <a:r>
              <a:rPr lang="zh-CN" altLang="en-US" dirty="0" smtClean="0">
                <a:latin typeface="Calibri" panose="020F0502020204030204" pitchFamily="34" charset="0"/>
              </a:rPr>
              <a:t>的</a:t>
            </a:r>
            <a:r>
              <a:rPr lang="en-US" altLang="zh-CN" dirty="0" err="1" smtClean="0">
                <a:latin typeface="Calibri" panose="020F0502020204030204" pitchFamily="34" charset="0"/>
              </a:rPr>
              <a:t>ack</a:t>
            </a:r>
            <a:r>
              <a:rPr lang="zh-CN" altLang="en-US" dirty="0" smtClean="0">
                <a:latin typeface="Calibri" panose="020F0502020204030204" pitchFamily="34" charset="0"/>
              </a:rPr>
              <a:t>和</a:t>
            </a:r>
            <a:r>
              <a:rPr lang="en-US" altLang="zh-CN" dirty="0" smtClean="0">
                <a:latin typeface="Calibri" panose="020F0502020204030204" pitchFamily="34" charset="0"/>
              </a:rPr>
              <a:t>fail</a:t>
            </a:r>
            <a:r>
              <a:rPr lang="zh-CN" altLang="en-US" dirty="0" smtClean="0">
                <a:latin typeface="Calibri" panose="020F0502020204030204" pitchFamily="34" charset="0"/>
              </a:rPr>
              <a:t>汇报给</a:t>
            </a:r>
            <a:r>
              <a:rPr lang="en-US" altLang="zh-CN" dirty="0" smtClean="0">
                <a:latin typeface="Calibri" panose="020F0502020204030204" pitchFamily="34" charset="0"/>
              </a:rPr>
              <a:t>acker</a:t>
            </a:r>
            <a:r>
              <a:rPr lang="zh-CN" altLang="en-US" dirty="0" smtClean="0">
                <a:latin typeface="Calibri" panose="020F0502020204030204" pitchFamily="34" charset="0"/>
              </a:rPr>
              <a:t>。</a:t>
            </a:r>
            <a:endParaRPr lang="en-US" altLang="zh-CN" dirty="0" smtClean="0">
              <a:latin typeface="Calibri" panose="020F0502020204030204" pitchFamily="34" charset="0"/>
            </a:endParaRPr>
          </a:p>
        </p:txBody>
      </p:sp>
      <p:pic>
        <p:nvPicPr>
          <p:cNvPr id="6" name="图片 5"/>
          <p:cNvPicPr>
            <a:picLocks noChangeAspect="1"/>
          </p:cNvPicPr>
          <p:nvPr/>
        </p:nvPicPr>
        <p:blipFill>
          <a:blip r:embed="rId3"/>
          <a:stretch>
            <a:fillRect/>
          </a:stretch>
        </p:blipFill>
        <p:spPr>
          <a:xfrm>
            <a:off x="704709" y="1505279"/>
            <a:ext cx="6280707" cy="4236229"/>
          </a:xfrm>
          <a:prstGeom prst="rect">
            <a:avLst/>
          </a:prstGeom>
        </p:spPr>
      </p:pic>
      <p:cxnSp>
        <p:nvCxnSpPr>
          <p:cNvPr id="7" name="直接连接符 6"/>
          <p:cNvCxnSpPr/>
          <p:nvPr/>
        </p:nvCxnSpPr>
        <p:spPr bwMode="auto">
          <a:xfrm>
            <a:off x="1154243" y="4377129"/>
            <a:ext cx="1573967"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1306643" y="3984043"/>
            <a:ext cx="277298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089753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04709" y="1505279"/>
            <a:ext cx="6280707" cy="4236229"/>
          </a:xfrm>
          <a:prstGeom prst="rect">
            <a:avLst/>
          </a:prstGeom>
        </p:spPr>
      </p:pic>
      <p:sp>
        <p:nvSpPr>
          <p:cNvPr id="64" name="文本框 63"/>
          <p:cNvSpPr txBox="1"/>
          <p:nvPr/>
        </p:nvSpPr>
        <p:spPr>
          <a:xfrm>
            <a:off x="1894480" y="4753276"/>
            <a:ext cx="6743403" cy="1634490"/>
          </a:xfrm>
          <a:prstGeom prst="wedgeRoundRectCallout">
            <a:avLst>
              <a:gd name="adj1" fmla="val -33495"/>
              <a:gd name="adj2" fmla="val -90744"/>
              <a:gd name="adj3" fmla="val 16667"/>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对比：</a:t>
            </a:r>
            <a:r>
              <a:rPr lang="en-US" altLang="zh-CN" dirty="0" smtClean="0">
                <a:latin typeface="Calibri" panose="020F0502020204030204" pitchFamily="34" charset="0"/>
              </a:rPr>
              <a:t> </a:t>
            </a:r>
            <a:r>
              <a:rPr lang="en-US" altLang="zh-CN" dirty="0">
                <a:solidFill>
                  <a:srgbClr val="FF0000"/>
                </a:solidFill>
                <a:latin typeface="Calibri" panose="020F0502020204030204" pitchFamily="34" charset="0"/>
              </a:rPr>
              <a:t>_</a:t>
            </a:r>
            <a:r>
              <a:rPr lang="en-US" altLang="zh-CN" dirty="0" err="1">
                <a:solidFill>
                  <a:srgbClr val="FF0000"/>
                </a:solidFill>
                <a:latin typeface="Calibri" panose="020F0502020204030204" pitchFamily="34" charset="0"/>
              </a:rPr>
              <a:t>collector.emit</a:t>
            </a:r>
            <a:r>
              <a:rPr lang="en-US" altLang="zh-CN" dirty="0">
                <a:solidFill>
                  <a:srgbClr val="FF0000"/>
                </a:solidFill>
                <a:latin typeface="Calibri" panose="020F0502020204030204" pitchFamily="34" charset="0"/>
              </a:rPr>
              <a:t>(new Values(word</a:t>
            </a:r>
            <a:r>
              <a:rPr lang="en-US" altLang="zh-CN" dirty="0" smtClean="0">
                <a:solidFill>
                  <a:srgbClr val="FF0000"/>
                </a:solidFill>
                <a:latin typeface="Calibri" panose="020F0502020204030204" pitchFamily="34" charset="0"/>
              </a:rPr>
              <a:t>));</a:t>
            </a:r>
          </a:p>
          <a:p>
            <a:pPr algn="just"/>
            <a:endParaRPr lang="en-US" altLang="zh-CN" dirty="0">
              <a:latin typeface="Calibri" panose="020F0502020204030204" pitchFamily="34" charset="0"/>
            </a:endParaRPr>
          </a:p>
          <a:p>
            <a:pPr algn="just"/>
            <a:r>
              <a:rPr lang="zh-CN" altLang="en-US" dirty="0" smtClean="0">
                <a:latin typeface="Calibri" panose="020F0502020204030204" pitchFamily="34" charset="0"/>
              </a:rPr>
              <a:t>说明：用</a:t>
            </a:r>
            <a:r>
              <a:rPr lang="zh-CN" altLang="en-US" dirty="0">
                <a:latin typeface="Calibri" panose="020F0502020204030204" pitchFamily="34" charset="0"/>
              </a:rPr>
              <a:t>这种方法</a:t>
            </a:r>
            <a:r>
              <a:rPr lang="zh-CN" altLang="en-US" dirty="0" smtClean="0">
                <a:latin typeface="Calibri" panose="020F0502020204030204" pitchFamily="34" charset="0"/>
              </a:rPr>
              <a:t>发射新</a:t>
            </a:r>
            <a:r>
              <a:rPr lang="en-US" altLang="zh-CN" dirty="0" smtClean="0">
                <a:latin typeface="Calibri" panose="020F0502020204030204" pitchFamily="34" charset="0"/>
              </a:rPr>
              <a:t>tuple</a:t>
            </a:r>
            <a:r>
              <a:rPr lang="zh-CN" altLang="en-US" dirty="0" smtClean="0">
                <a:latin typeface="Calibri" panose="020F0502020204030204" pitchFamily="34" charset="0"/>
              </a:rPr>
              <a:t>会</a:t>
            </a:r>
            <a:r>
              <a:rPr lang="zh-CN" altLang="en-US" dirty="0">
                <a:latin typeface="Calibri" panose="020F0502020204030204" pitchFamily="34" charset="0"/>
              </a:rPr>
              <a:t>导致新发射的这个</a:t>
            </a:r>
            <a:r>
              <a:rPr lang="en-US" altLang="zh-CN" dirty="0">
                <a:latin typeface="Calibri" panose="020F0502020204030204" pitchFamily="34" charset="0"/>
              </a:rPr>
              <a:t>tuple</a:t>
            </a:r>
            <a:r>
              <a:rPr lang="zh-CN" altLang="en-US" dirty="0">
                <a:latin typeface="Calibri" panose="020F0502020204030204" pitchFamily="34" charset="0"/>
              </a:rPr>
              <a:t>脱离原来的</a:t>
            </a:r>
            <a:r>
              <a:rPr lang="en-US" altLang="zh-CN" dirty="0">
                <a:latin typeface="Calibri" panose="020F0502020204030204" pitchFamily="34" charset="0"/>
              </a:rPr>
              <a:t>tuple</a:t>
            </a:r>
            <a:r>
              <a:rPr lang="zh-CN" altLang="en-US" dirty="0">
                <a:latin typeface="Calibri" panose="020F0502020204030204" pitchFamily="34" charset="0"/>
              </a:rPr>
              <a:t>树</a:t>
            </a:r>
            <a:r>
              <a:rPr lang="en-US" altLang="zh-CN" dirty="0">
                <a:latin typeface="Calibri" panose="020F0502020204030204" pitchFamily="34" charset="0"/>
              </a:rPr>
              <a:t>(</a:t>
            </a:r>
            <a:r>
              <a:rPr lang="en-US" altLang="zh-CN" dirty="0" err="1">
                <a:latin typeface="Calibri" panose="020F0502020204030204" pitchFamily="34" charset="0"/>
              </a:rPr>
              <a:t>unanchoring</a:t>
            </a:r>
            <a:r>
              <a:rPr lang="en-US" altLang="zh-CN" dirty="0">
                <a:latin typeface="Calibri" panose="020F0502020204030204" pitchFamily="34" charset="0"/>
              </a:rPr>
              <a:t>), </a:t>
            </a:r>
            <a:r>
              <a:rPr lang="zh-CN" altLang="en-US" dirty="0" smtClean="0">
                <a:latin typeface="Calibri" panose="020F0502020204030204" pitchFamily="34" charset="0"/>
              </a:rPr>
              <a:t>未锚定状态；</a:t>
            </a:r>
            <a:r>
              <a:rPr lang="zh-CN" altLang="en-US" dirty="0" smtClean="0">
                <a:solidFill>
                  <a:schemeClr val="accent2"/>
                </a:solidFill>
                <a:latin typeface="Calibri" panose="020F0502020204030204" pitchFamily="34" charset="0"/>
              </a:rPr>
              <a:t>如果</a:t>
            </a:r>
            <a:r>
              <a:rPr lang="zh-CN" altLang="en-US" dirty="0">
                <a:solidFill>
                  <a:schemeClr val="accent2"/>
                </a:solidFill>
                <a:latin typeface="Calibri" panose="020F0502020204030204" pitchFamily="34" charset="0"/>
              </a:rPr>
              <a:t>这个</a:t>
            </a:r>
            <a:r>
              <a:rPr lang="en-US" altLang="zh-CN" dirty="0">
                <a:solidFill>
                  <a:schemeClr val="accent2"/>
                </a:solidFill>
                <a:latin typeface="Calibri" panose="020F0502020204030204" pitchFamily="34" charset="0"/>
              </a:rPr>
              <a:t>tuple</a:t>
            </a:r>
            <a:r>
              <a:rPr lang="zh-CN" altLang="en-US" dirty="0">
                <a:solidFill>
                  <a:schemeClr val="accent2"/>
                </a:solidFill>
                <a:latin typeface="Calibri" panose="020F0502020204030204" pitchFamily="34" charset="0"/>
              </a:rPr>
              <a:t>处理失败了， 整个句子不会被重新处理。</a:t>
            </a:r>
            <a:endParaRPr lang="en-US" altLang="zh-CN" dirty="0" smtClean="0">
              <a:solidFill>
                <a:schemeClr val="accent2"/>
              </a:solidFill>
              <a:latin typeface="Calibri" panose="020F0502020204030204" pitchFamily="34" charset="0"/>
            </a:endParaRPr>
          </a:p>
        </p:txBody>
      </p:sp>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cxnSp>
        <p:nvCxnSpPr>
          <p:cNvPr id="7" name="直接连接符 6"/>
          <p:cNvCxnSpPr/>
          <p:nvPr/>
        </p:nvCxnSpPr>
        <p:spPr bwMode="auto">
          <a:xfrm>
            <a:off x="1154243" y="4377129"/>
            <a:ext cx="1573967"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1306643" y="3984043"/>
            <a:ext cx="277298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9" name="文本框 8"/>
          <p:cNvSpPr txBox="1"/>
          <p:nvPr/>
        </p:nvSpPr>
        <p:spPr>
          <a:xfrm>
            <a:off x="3845062" y="3396534"/>
            <a:ext cx="3442447" cy="369332"/>
          </a:xfrm>
          <a:prstGeom prst="rect">
            <a:avLst/>
          </a:prstGeom>
          <a:noFill/>
        </p:spPr>
        <p:txBody>
          <a:bodyPr wrap="square" rtlCol="0">
            <a:spAutoFit/>
          </a:bodyPr>
          <a:lstStyle/>
          <a:p>
            <a:r>
              <a:rPr lang="zh-CN" altLang="en-US" dirty="0" smtClean="0"/>
              <a:t>锚定：输入</a:t>
            </a:r>
            <a:r>
              <a:rPr lang="en-US" altLang="zh-CN" dirty="0" smtClean="0"/>
              <a:t>tuple</a:t>
            </a:r>
            <a:r>
              <a:rPr lang="zh-CN" altLang="en-US" dirty="0" smtClean="0"/>
              <a:t>，输出</a:t>
            </a:r>
            <a:r>
              <a:rPr lang="en-US" altLang="zh-CN" dirty="0" smtClean="0"/>
              <a:t>tuple</a:t>
            </a:r>
            <a:endParaRPr lang="zh-CN" altLang="en-US" dirty="0"/>
          </a:p>
        </p:txBody>
      </p:sp>
    </p:spTree>
    <p:extLst>
      <p:ext uri="{BB962C8B-B14F-4D97-AF65-F5344CB8AC3E}">
        <p14:creationId xmlns:p14="http://schemas.microsoft.com/office/powerpoint/2010/main" val="2827787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Nimbus</a:t>
              </a:r>
              <a:endParaRPr lang="zh-CN" altLang="en-US" sz="2000" dirty="0" smtClean="0">
                <a:solidFill>
                  <a:srgbClr val="000000"/>
                </a:solidFill>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Master</a:t>
              </a:r>
              <a:endParaRPr lang="zh-CN" altLang="en-US" dirty="0" smtClean="0">
                <a:solidFill>
                  <a:srgbClr val="3333CC">
                    <a:lumMod val="75000"/>
                  </a:srgbClr>
                </a:solidFill>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000000"/>
                  </a:solidFill>
                  <a:ea typeface="宋体" charset="-122"/>
                </a:rPr>
                <a:t>     </a:t>
              </a: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Cluster</a:t>
              </a:r>
              <a:endParaRPr lang="zh-CN" altLang="en-US" dirty="0" smtClean="0">
                <a:solidFill>
                  <a:srgbClr val="3333CC">
                    <a:lumMod val="75000"/>
                  </a:srgbClr>
                </a:solidFill>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3333CC">
                      <a:lumMod val="75000"/>
                    </a:srgbClr>
                  </a:solidFill>
                  <a:ea typeface="宋体" charset="-122"/>
                </a:rPr>
                <a:t>       Slaves</a:t>
              </a:r>
              <a:endParaRPr lang="zh-CN" altLang="en-US" dirty="0" smtClean="0">
                <a:solidFill>
                  <a:srgbClr val="3333CC">
                    <a:lumMod val="75000"/>
                  </a:srgbClr>
                </a:solidFill>
                <a:ea typeface="宋体" charset="-122"/>
              </a:endParaRPr>
            </a:p>
          </p:txBody>
        </p:sp>
      </p:grpSp>
      <p:sp>
        <p:nvSpPr>
          <p:cNvPr id="6" name="圆角矩形标注 5"/>
          <p:cNvSpPr/>
          <p:nvPr/>
        </p:nvSpPr>
        <p:spPr bwMode="auto">
          <a:xfrm>
            <a:off x="1002150" y="4099302"/>
            <a:ext cx="7035800" cy="2550744"/>
          </a:xfrm>
          <a:prstGeom prst="wedgeRoundRectCallout">
            <a:avLst>
              <a:gd name="adj1" fmla="val -6850"/>
              <a:gd name="adj2" fmla="val -59754"/>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Zookeeper</a:t>
            </a:r>
            <a:r>
              <a:rPr kumimoji="1"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集群在</a:t>
            </a:r>
            <a:r>
              <a:rPr lang="en-US" altLang="zh-CN" dirty="0" smtClean="0">
                <a:solidFill>
                  <a:schemeClr val="tx1"/>
                </a:solidFill>
                <a:latin typeface="黑体" panose="02010609060101010101" pitchFamily="49" charset="-122"/>
                <a:ea typeface="黑体" panose="02010609060101010101" pitchFamily="49" charset="-122"/>
              </a:rPr>
              <a:t>Storm</a:t>
            </a:r>
            <a:r>
              <a:rPr lang="zh-CN" altLang="en-US" dirty="0" smtClean="0">
                <a:solidFill>
                  <a:schemeClr val="tx1"/>
                </a:solidFill>
                <a:latin typeface="黑体" panose="02010609060101010101" pitchFamily="49" charset="-122"/>
                <a:ea typeface="黑体" panose="02010609060101010101" pitchFamily="49" charset="-122"/>
              </a:rPr>
              <a:t>系统中的</a:t>
            </a:r>
            <a:r>
              <a:rPr kumimoji="1"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具体功能：</a:t>
            </a:r>
            <a:endParaRPr kumimoji="1"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存储</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信息、任务的分配信息、任务的状态执行信息等，便于主节点</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监控任务的执行情况；</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存储从节点</a:t>
            </a:r>
            <a:r>
              <a:rPr lang="en-US" altLang="zh-CN" dirty="0" smtClean="0">
                <a:solidFill>
                  <a:schemeClr val="tx1"/>
                </a:solidFill>
                <a:latin typeface="Times New Roman" pitchFamily="18" charset="0"/>
                <a:ea typeface="宋体" charset="-122"/>
              </a:rPr>
              <a:t>S</a:t>
            </a:r>
            <a:r>
              <a:rPr kumimoji="1" lang="en-US" altLang="zh-CN" b="0" i="0" u="none" strike="noStrike" cap="none" normalizeH="0" baseline="0" dirty="0" smtClean="0">
                <a:ln>
                  <a:noFill/>
                </a:ln>
                <a:solidFill>
                  <a:schemeClr val="tx1"/>
                </a:solidFill>
                <a:effectLst/>
                <a:latin typeface="Times New Roman" pitchFamily="18" charset="0"/>
                <a:ea typeface="宋体" charset="-122"/>
              </a:rPr>
              <a:t>upervisor</a:t>
            </a:r>
            <a:r>
              <a:rPr kumimoji="1" lang="zh-CN" altLang="en-US" b="0" i="0" u="none" strike="noStrike" cap="none" normalizeH="0" baseline="0" dirty="0" smtClean="0">
                <a:ln>
                  <a:noFill/>
                </a:ln>
                <a:solidFill>
                  <a:schemeClr val="tx1"/>
                </a:solidFill>
                <a:effectLst/>
                <a:latin typeface="Times New Roman" pitchFamily="18" charset="0"/>
                <a:ea typeface="宋体" charset="-122"/>
              </a:rPr>
              <a:t>、工作进程</a:t>
            </a: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的状态和心跳信息，便于主节点</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监控系统各节点运行状态；</a:t>
            </a: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存储整个集群的所有状态信息和配置信息，便于主节点</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监控</a:t>
            </a:r>
            <a:r>
              <a:rPr lang="en-US" altLang="zh-CN" dirty="0" smtClean="0">
                <a:solidFill>
                  <a:schemeClr val="tx1"/>
                </a:solidFill>
                <a:latin typeface="Times New Roman" pitchFamily="18" charset="0"/>
                <a:ea typeface="宋体" charset="-122"/>
              </a:rPr>
              <a:t>Zookeeper</a:t>
            </a:r>
            <a:r>
              <a:rPr lang="zh-CN" altLang="en-US" dirty="0" smtClean="0">
                <a:solidFill>
                  <a:schemeClr val="tx1"/>
                </a:solidFill>
                <a:latin typeface="Times New Roman" pitchFamily="18" charset="0"/>
                <a:ea typeface="宋体" charset="-122"/>
              </a:rPr>
              <a:t>集群的状态；</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38926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5"/>
            <a:ext cx="8109597" cy="1947035"/>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组件</a:t>
            </a:r>
            <a:r>
              <a:rPr lang="en-US" altLang="zh-CN" sz="2000" dirty="0" smtClean="0">
                <a:latin typeface="Calibri" panose="020F0502020204030204" pitchFamily="34" charset="0"/>
              </a:rPr>
              <a:t>: </a:t>
            </a:r>
            <a:r>
              <a:rPr lang="zh-CN" altLang="en-US" sz="1800" b="0" dirty="0" smtClean="0">
                <a:latin typeface="Calibri" panose="020F0502020204030204" pitchFamily="34" charset="0"/>
              </a:rPr>
              <a:t>敌手</a:t>
            </a:r>
            <a:r>
              <a:rPr lang="zh-CN" altLang="en-US" sz="1800" b="0" dirty="0">
                <a:latin typeface="Calibri" panose="020F0502020204030204" pitchFamily="34" charset="0"/>
              </a:rPr>
              <a:t>可以尝试</a:t>
            </a:r>
            <a:r>
              <a:rPr lang="zh-CN" altLang="en-US" sz="1800" b="0" dirty="0">
                <a:solidFill>
                  <a:srgbClr val="FF0000"/>
                </a:solidFill>
                <a:latin typeface="Calibri" panose="020F0502020204030204" pitchFamily="34" charset="0"/>
              </a:rPr>
              <a:t>消除（</a:t>
            </a:r>
            <a:r>
              <a:rPr lang="en-US" altLang="zh-CN" sz="1800" b="0" dirty="0">
                <a:solidFill>
                  <a:srgbClr val="FF0000"/>
                </a:solidFill>
                <a:latin typeface="Calibri" panose="020F0502020204030204" pitchFamily="34" charset="0"/>
              </a:rPr>
              <a:t>eliminate</a:t>
            </a:r>
            <a:r>
              <a:rPr lang="zh-CN" altLang="en-US" sz="1800" b="0" dirty="0">
                <a:solidFill>
                  <a:srgbClr val="FF0000"/>
                </a:solidFill>
                <a:latin typeface="Calibri" panose="020F0502020204030204" pitchFamily="34" charset="0"/>
              </a:rPr>
              <a:t>） 一个</a:t>
            </a:r>
            <a:r>
              <a:rPr lang="en-US" altLang="zh-CN" sz="1800" b="0" dirty="0" err="1">
                <a:solidFill>
                  <a:srgbClr val="FF0000"/>
                </a:solidFill>
                <a:latin typeface="Calibri" panose="020F0502020204030204" pitchFamily="34" charset="0"/>
              </a:rPr>
              <a:t>BoltTask</a:t>
            </a:r>
            <a:r>
              <a:rPr lang="zh-CN" altLang="en-US" sz="1800" b="0" dirty="0">
                <a:solidFill>
                  <a:srgbClr val="FF0000"/>
                </a:solidFill>
                <a:latin typeface="Calibri" panose="020F0502020204030204" pitchFamily="34" charset="0"/>
              </a:rPr>
              <a:t>产生的全部输出元组</a:t>
            </a:r>
            <a:r>
              <a:rPr lang="zh-CN" altLang="en-US" sz="1800" b="0" dirty="0">
                <a:latin typeface="Calibri" panose="020F0502020204030204" pitchFamily="34" charset="0"/>
              </a:rPr>
              <a:t>，造成</a:t>
            </a:r>
            <a:r>
              <a:rPr lang="en-US" altLang="zh-CN" sz="1800" b="0" dirty="0">
                <a:latin typeface="Calibri" panose="020F0502020204030204" pitchFamily="34" charset="0"/>
              </a:rPr>
              <a:t>Bolt </a:t>
            </a:r>
            <a:r>
              <a:rPr lang="zh-CN" altLang="en-US" sz="1800" b="0" dirty="0">
                <a:latin typeface="Calibri" panose="020F0502020204030204" pitchFamily="34" charset="0"/>
              </a:rPr>
              <a:t>任务失败，且经过该</a:t>
            </a:r>
            <a:r>
              <a:rPr lang="en-US" altLang="zh-CN" sz="1800" b="0" dirty="0">
                <a:latin typeface="Calibri" panose="020F0502020204030204" pitchFamily="34" charset="0"/>
              </a:rPr>
              <a:t>Bolt Task </a:t>
            </a:r>
            <a:r>
              <a:rPr lang="zh-CN" altLang="en-US" sz="1800" b="0" dirty="0">
                <a:latin typeface="Calibri" panose="020F0502020204030204" pitchFamily="34" charset="0"/>
              </a:rPr>
              <a:t>产生的子元组在</a:t>
            </a:r>
            <a:r>
              <a:rPr lang="en-US" altLang="zh-CN" sz="1800" b="0" dirty="0">
                <a:latin typeface="Calibri" panose="020F0502020204030204" pitchFamily="34" charset="0"/>
              </a:rPr>
              <a:t>emit</a:t>
            </a:r>
            <a:r>
              <a:rPr lang="zh-CN" altLang="en-US" sz="1800" b="0" dirty="0">
                <a:latin typeface="Calibri" panose="020F0502020204030204" pitchFamily="34" charset="0"/>
              </a:rPr>
              <a:t>时不要做锚定（</a:t>
            </a:r>
            <a:r>
              <a:rPr lang="en-US" altLang="zh-CN" sz="1800" b="0" dirty="0">
                <a:latin typeface="Calibri" panose="020F0502020204030204" pitchFamily="34" charset="0"/>
              </a:rPr>
              <a:t>anchoring</a:t>
            </a:r>
            <a:r>
              <a:rPr lang="zh-CN" altLang="en-US" sz="1800" b="0" dirty="0">
                <a:latin typeface="Calibri" panose="020F0502020204030204" pitchFamily="34" charset="0"/>
              </a:rPr>
              <a:t>），因此这些子元组不会被锚定到任何</a:t>
            </a:r>
            <a:r>
              <a:rPr lang="en-US" altLang="zh-CN" sz="1800" b="0" dirty="0">
                <a:latin typeface="Calibri" panose="020F0502020204030204" pitchFamily="34" charset="0"/>
              </a:rPr>
              <a:t>tuple tree</a:t>
            </a:r>
            <a:r>
              <a:rPr lang="zh-CN" altLang="en-US" sz="1800" b="0" dirty="0">
                <a:latin typeface="Calibri" panose="020F0502020204030204" pitchFamily="34" charset="0"/>
              </a:rPr>
              <a:t>中</a:t>
            </a:r>
            <a:r>
              <a:rPr lang="zh-CN" altLang="en-US" sz="1800" b="0" dirty="0" smtClean="0">
                <a:latin typeface="Calibri" panose="020F0502020204030204" pitchFamily="34" charset="0"/>
              </a:rPr>
              <a:t>，他们</a:t>
            </a:r>
            <a:r>
              <a:rPr lang="zh-CN" altLang="en-US" sz="1800" b="0" dirty="0">
                <a:latin typeface="Calibri" panose="020F0502020204030204" pitchFamily="34" charset="0"/>
              </a:rPr>
              <a:t>的失败也不会引起</a:t>
            </a:r>
            <a:r>
              <a:rPr lang="en-US" altLang="zh-CN" sz="1800" b="0" dirty="0">
                <a:latin typeface="Calibri" panose="020F0502020204030204" pitchFamily="34" charset="0"/>
              </a:rPr>
              <a:t>spout</a:t>
            </a:r>
            <a:r>
              <a:rPr lang="zh-CN" altLang="en-US" sz="1800" b="0" dirty="0">
                <a:latin typeface="Calibri" panose="020F0502020204030204" pitchFamily="34" charset="0"/>
              </a:rPr>
              <a:t>重新发送原始元组。</a:t>
            </a:r>
            <a:r>
              <a:rPr lang="en-US" altLang="zh-CN" sz="1800" b="0" dirty="0">
                <a:latin typeface="Calibri" panose="020F0502020204030204" pitchFamily="34" charset="0"/>
              </a:rPr>
              <a:t>Acker</a:t>
            </a:r>
            <a:r>
              <a:rPr lang="zh-CN" altLang="en-US" sz="1800" b="0" dirty="0">
                <a:latin typeface="Calibri" panose="020F0502020204030204" pitchFamily="34" charset="0"/>
              </a:rPr>
              <a:t>组件</a:t>
            </a:r>
            <a:r>
              <a:rPr lang="zh-CN" altLang="en-US" sz="1800" b="0" dirty="0" smtClean="0">
                <a:latin typeface="Calibri" panose="020F0502020204030204" pitchFamily="34" charset="0"/>
              </a:rPr>
              <a:t>对</a:t>
            </a:r>
            <a:r>
              <a:rPr lang="en-US" altLang="zh-CN" sz="1800" b="0" dirty="0" smtClean="0">
                <a:latin typeface="Calibri" panose="020F0502020204030204" pitchFamily="34" charset="0"/>
              </a:rPr>
              <a:t>tuple tree</a:t>
            </a:r>
            <a:r>
              <a:rPr lang="zh-CN" altLang="en-US" sz="1800" b="0" dirty="0" smtClean="0">
                <a:latin typeface="Calibri" panose="020F0502020204030204" pitchFamily="34" charset="0"/>
              </a:rPr>
              <a:t>的异或结果可能仍旧为</a:t>
            </a:r>
            <a:r>
              <a:rPr lang="en-US" altLang="zh-CN" sz="1800" b="0" dirty="0" smtClean="0">
                <a:latin typeface="Calibri" panose="020F0502020204030204" pitchFamily="34" charset="0"/>
              </a:rPr>
              <a:t>0</a:t>
            </a:r>
            <a:r>
              <a:rPr lang="zh-CN" altLang="en-US" sz="1800" b="0" dirty="0" smtClean="0">
                <a:latin typeface="Calibri" panose="020F0502020204030204" pitchFamily="34" charset="0"/>
              </a:rPr>
              <a:t>，被误判为完全处理。</a:t>
            </a:r>
            <a:endParaRPr lang="zh-CN" altLang="en-US" sz="1800" b="0" dirty="0">
              <a:latin typeface="Calibri" panose="020F0502020204030204" pitchFamily="34" charset="0"/>
            </a:endParaRPr>
          </a:p>
          <a:p>
            <a:pPr>
              <a:buFont typeface="Wingdings" panose="05000000000000000000" pitchFamily="2" charset="2"/>
              <a:buChar char="l"/>
            </a:pPr>
            <a:endParaRPr lang="en-US" altLang="zh-CN" sz="2000" dirty="0" smtClean="0">
              <a:latin typeface="Calibri" panose="020F0502020204030204" pitchFamily="34" charset="0"/>
            </a:endParaRPr>
          </a:p>
          <a:p>
            <a:pPr marL="0" indent="0">
              <a:buNone/>
            </a:pPr>
            <a:r>
              <a:rPr lang="zh-CN" altLang="en-US" sz="2000" b="0" dirty="0">
                <a:latin typeface="Calibri" panose="020F0502020204030204" pitchFamily="34" charset="0"/>
              </a:rPr>
              <a:t> </a:t>
            </a: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grpSp>
        <p:nvGrpSpPr>
          <p:cNvPr id="4" name="组合 3"/>
          <p:cNvGrpSpPr/>
          <p:nvPr/>
        </p:nvGrpSpPr>
        <p:grpSpPr>
          <a:xfrm>
            <a:off x="1128342" y="2931575"/>
            <a:ext cx="7400167" cy="3695362"/>
            <a:chOff x="1376461" y="2612332"/>
            <a:chExt cx="7400167" cy="3695362"/>
          </a:xfrm>
        </p:grpSpPr>
        <p:grpSp>
          <p:nvGrpSpPr>
            <p:cNvPr id="278" name="组合 277"/>
            <p:cNvGrpSpPr/>
            <p:nvPr/>
          </p:nvGrpSpPr>
          <p:grpSpPr>
            <a:xfrm>
              <a:off x="1376461" y="2612332"/>
              <a:ext cx="6319438" cy="3695362"/>
              <a:chOff x="1288950" y="2343172"/>
              <a:chExt cx="6319438" cy="3695362"/>
            </a:xfrm>
          </p:grpSpPr>
          <p:grpSp>
            <p:nvGrpSpPr>
              <p:cNvPr id="7" name="画布 190"/>
              <p:cNvGrpSpPr/>
              <p:nvPr/>
            </p:nvGrpSpPr>
            <p:grpSpPr>
              <a:xfrm>
                <a:off x="1288950" y="2343172"/>
                <a:ext cx="6319438" cy="3695362"/>
                <a:chOff x="0" y="0"/>
                <a:chExt cx="5321856" cy="3291840"/>
              </a:xfrm>
            </p:grpSpPr>
            <p:sp>
              <p:nvSpPr>
                <p:cNvPr id="8" name="矩形 7"/>
                <p:cNvSpPr/>
                <p:nvPr/>
              </p:nvSpPr>
              <p:spPr>
                <a:xfrm>
                  <a:off x="0" y="0"/>
                  <a:ext cx="5303520" cy="3291840"/>
                </a:xfrm>
                <a:prstGeom prst="rect">
                  <a:avLst/>
                </a:prstGeom>
                <a:ln w="6350"/>
              </p:spPr>
              <p:txBody>
                <a:bodyPr/>
                <a:lstStyle/>
                <a:p>
                  <a:endParaRPr lang="zh-CN" altLang="en-US"/>
                </a:p>
              </p:txBody>
            </p:sp>
            <p:sp>
              <p:nvSpPr>
                <p:cNvPr id="9" name="圆角矩形 8"/>
                <p:cNvSpPr/>
                <p:nvPr/>
              </p:nvSpPr>
              <p:spPr>
                <a:xfrm>
                  <a:off x="1163810" y="130865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kern="1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 </a:t>
                  </a:r>
                </a:p>
                <a:p>
                  <a:pPr algn="ctr">
                    <a:spcAft>
                      <a:spcPts val="0"/>
                    </a:spcAft>
                  </a:pP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050" kern="100" dirty="0">
                    <a:effectLst/>
                    <a:ea typeface="宋体" panose="02010600030101010101" pitchFamily="2" charset="-122"/>
                    <a:cs typeface="Times New Roman" panose="02020603050405020304" pitchFamily="18" charset="0"/>
                  </a:endParaRPr>
                </a:p>
              </p:txBody>
            </p:sp>
            <p:sp>
              <p:nvSpPr>
                <p:cNvPr id="11" name="圆角矩形 10"/>
                <p:cNvSpPr/>
                <p:nvPr/>
              </p:nvSpPr>
              <p:spPr>
                <a:xfrm>
                  <a:off x="1171712" y="79073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a:t>
                  </a:r>
                </a:p>
                <a:p>
                  <a:pPr algn="ctr">
                    <a:spcAft>
                      <a:spcPts val="0"/>
                    </a:spcAft>
                  </a:pPr>
                  <a:r>
                    <a:rPr lang="en-US" altLang="zh-CN" sz="10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2495149" y="506524"/>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圆角矩形 13"/>
                <p:cNvSpPr/>
                <p:nvPr/>
              </p:nvSpPr>
              <p:spPr>
                <a:xfrm>
                  <a:off x="2495148" y="1539447"/>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lot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3790841" y="695806"/>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790841" y="1312314"/>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右箭头 18"/>
                <p:cNvSpPr/>
                <p:nvPr/>
              </p:nvSpPr>
              <p:spPr>
                <a:xfrm>
                  <a:off x="1175833" y="46904"/>
                  <a:ext cx="576000" cy="304800"/>
                </a:xfrm>
                <a:prstGeom prst="rightArrow">
                  <a:avLst>
                    <a:gd name="adj1" fmla="val 72480"/>
                    <a:gd name="adj2" fmla="val 50000"/>
                  </a:avLst>
                </a:prstGeom>
                <a:solidFill>
                  <a:srgbClr val="BAE18F"/>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smtClean="0">
                      <a:solidFill>
                        <a:srgbClr val="000000"/>
                      </a:solidFill>
                      <a:ea typeface="宋体" panose="02010600030101010101" pitchFamily="2" charset="-122"/>
                      <a:cs typeface="Times New Roman" panose="02020603050405020304" pitchFamily="18" charset="0"/>
                    </a:rPr>
                    <a:t>Spout</a:t>
                  </a:r>
                  <a:endParaRPr lang="zh-CN" sz="1050" kern="100" dirty="0">
                    <a:effectLst/>
                    <a:ea typeface="宋体" panose="02010600030101010101" pitchFamily="2" charset="-122"/>
                    <a:cs typeface="Times New Roman" panose="02020603050405020304" pitchFamily="18" charset="0"/>
                  </a:endParaRPr>
                </a:p>
              </p:txBody>
            </p:sp>
            <p:sp>
              <p:nvSpPr>
                <p:cNvPr id="20" name="右箭头 19"/>
                <p:cNvSpPr/>
                <p:nvPr/>
              </p:nvSpPr>
              <p:spPr>
                <a:xfrm>
                  <a:off x="3758075" y="56621"/>
                  <a:ext cx="576000" cy="304800"/>
                </a:xfrm>
                <a:prstGeom prst="rightArrow">
                  <a:avLst>
                    <a:gd name="adj1" fmla="val 72480"/>
                    <a:gd name="adj2" fmla="val 50000"/>
                  </a:avLst>
                </a:prstGeom>
                <a:solidFill>
                  <a:srgbClr val="FFABAB"/>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ea typeface="宋体" panose="02010600030101010101" pitchFamily="2" charset="-122"/>
                      <a:cs typeface="Times New Roman" panose="02020603050405020304" pitchFamily="18" charset="0"/>
                    </a:rPr>
                    <a:t>Bolt2</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右箭头 20"/>
                <p:cNvSpPr/>
                <p:nvPr/>
              </p:nvSpPr>
              <p:spPr>
                <a:xfrm>
                  <a:off x="2419045" y="46904"/>
                  <a:ext cx="575945" cy="304800"/>
                </a:xfrm>
                <a:prstGeom prst="rightArrow">
                  <a:avLst>
                    <a:gd name="adj1" fmla="val 72480"/>
                    <a:gd name="adj2" fmla="val 50000"/>
                  </a:avLst>
                </a:prstGeom>
                <a:solidFill>
                  <a:srgbClr val="FFE593"/>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dirty="0" smtClean="0">
                      <a:solidFill>
                        <a:srgbClr val="000000"/>
                      </a:solidFill>
                      <a:ea typeface="宋体" panose="02010600030101010101" pitchFamily="2" charset="-122"/>
                      <a:cs typeface="Times New Roman" panose="02020603050405020304" pitchFamily="18" charset="0"/>
                    </a:rPr>
                    <a:t>Bolt1</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111721" y="598831"/>
                  <a:ext cx="737386" cy="1300748"/>
                </a:xfrm>
                <a:prstGeom prst="rect">
                  <a:avLst/>
                </a:prstGeom>
                <a:solidFill>
                  <a:srgbClr val="9FDFFF"/>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kern="100" dirty="0" smtClean="0">
                      <a:effectLst/>
                      <a:ea typeface="宋体" panose="02010600030101010101" pitchFamily="2" charset="-122"/>
                      <a:cs typeface="Times New Roman" panose="02020603050405020304" pitchFamily="18" charset="0"/>
                    </a:rPr>
                    <a:t>Kestrel Queue</a:t>
                  </a:r>
                  <a:endParaRPr lang="en-US" sz="900" kern="100" dirty="0">
                    <a:ea typeface="宋体" panose="02010600030101010101" pitchFamily="2" charset="-122"/>
                    <a:cs typeface="Times New Roman" panose="02020603050405020304" pitchFamily="18" charset="0"/>
                  </a:endParaRPr>
                </a:p>
                <a:p>
                  <a:pPr algn="ctr">
                    <a:spcAft>
                      <a:spcPts val="0"/>
                    </a:spcAft>
                  </a:pPr>
                  <a:endParaRPr lang="en-US" altLang="zh-CN" sz="900" kern="100" dirty="0" smtClean="0">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Flume+Kafka</a:t>
                  </a:r>
                </a:p>
                <a:p>
                  <a:pPr algn="ctr">
                    <a:spcAft>
                      <a:spcPts val="0"/>
                    </a:spcAft>
                  </a:pPr>
                  <a:endParaRPr lang="en-US" altLang="zh-CN" sz="900" kern="100" dirty="0">
                    <a:effectLst/>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a:t>
                  </a:r>
                  <a:endParaRPr lang="zh-CN" sz="1100" kern="100" dirty="0">
                    <a:effectLst/>
                    <a:ea typeface="宋体" panose="02010600030101010101" pitchFamily="2" charset="-122"/>
                    <a:cs typeface="Times New Roman" panose="02020603050405020304" pitchFamily="18" charset="0"/>
                  </a:endParaRPr>
                </a:p>
              </p:txBody>
            </p:sp>
            <p:sp>
              <p:nvSpPr>
                <p:cNvPr id="27" name="矩形 26"/>
                <p:cNvSpPr/>
                <p:nvPr/>
              </p:nvSpPr>
              <p:spPr>
                <a:xfrm>
                  <a:off x="4520977" y="1234619"/>
                  <a:ext cx="499782"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矩形 28"/>
                <p:cNvSpPr/>
                <p:nvPr/>
              </p:nvSpPr>
              <p:spPr>
                <a:xfrm>
                  <a:off x="4520922" y="1023721"/>
                  <a:ext cx="499775"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
                  </a:r>
                  <a:r>
                    <a:rPr lang="en-US" altLang="zh-CN" sz="800" dirty="0" smtClean="0">
                      <a:effectLst/>
                      <a:ea typeface="宋体" panose="02010600030101010101" pitchFamily="2" charset="-122"/>
                      <a:cs typeface="Times New Roman" panose="02020603050405020304" pitchFamily="18" charset="0"/>
                    </a:rPr>
                    <a:t>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矩形 33"/>
                <p:cNvSpPr/>
                <p:nvPr/>
              </p:nvSpPr>
              <p:spPr>
                <a:xfrm>
                  <a:off x="1992989" y="646719"/>
                  <a:ext cx="248383"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箭头连接符 34"/>
                <p:cNvCxnSpPr>
                  <a:stCxn id="11" idx="3"/>
                  <a:endCxn id="34" idx="1"/>
                </p:cNvCxnSpPr>
                <p:nvPr/>
              </p:nvCxnSpPr>
              <p:spPr>
                <a:xfrm flipV="1">
                  <a:off x="1711712" y="700694"/>
                  <a:ext cx="281277" cy="28804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992989" y="1683274"/>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1" name="直接箭头连接符 40"/>
                <p:cNvCxnSpPr>
                  <a:stCxn id="9" idx="3"/>
                  <a:endCxn id="40" idx="1"/>
                </p:cNvCxnSpPr>
                <p:nvPr/>
              </p:nvCxnSpPr>
              <p:spPr>
                <a:xfrm>
                  <a:off x="1703810" y="1506655"/>
                  <a:ext cx="289179" cy="23059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985232" y="1159017"/>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7" name="直接箭头连接符 46"/>
                <p:cNvCxnSpPr>
                  <a:stCxn id="11" idx="3"/>
                  <a:endCxn id="46" idx="1"/>
                </p:cNvCxnSpPr>
                <p:nvPr/>
              </p:nvCxnSpPr>
              <p:spPr>
                <a:xfrm>
                  <a:off x="1711712" y="988734"/>
                  <a:ext cx="273520" cy="22425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3"/>
                  <a:endCxn id="95" idx="1"/>
                </p:cNvCxnSpPr>
                <p:nvPr/>
              </p:nvCxnSpPr>
              <p:spPr>
                <a:xfrm flipV="1">
                  <a:off x="2236692" y="1209837"/>
                  <a:ext cx="245934" cy="31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4" idx="3"/>
                  <a:endCxn id="13" idx="1"/>
                </p:cNvCxnSpPr>
                <p:nvPr/>
              </p:nvCxnSpPr>
              <p:spPr>
                <a:xfrm>
                  <a:off x="2241371" y="700694"/>
                  <a:ext cx="253777" cy="363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1" idx="0"/>
                </p:cNvCxnSpPr>
                <p:nvPr/>
              </p:nvCxnSpPr>
              <p:spPr>
                <a:xfrm flipH="1" flipV="1">
                  <a:off x="1441711" y="361421"/>
                  <a:ext cx="1" cy="429313"/>
                </a:xfrm>
                <a:prstGeom prst="straightConnector1">
                  <a:avLst/>
                </a:prstGeom>
                <a:ln>
                  <a:solidFill>
                    <a:srgbClr val="BAE18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6" idx="0"/>
                </p:cNvCxnSpPr>
                <p:nvPr/>
              </p:nvCxnSpPr>
              <p:spPr>
                <a:xfrm flipV="1">
                  <a:off x="4060842" y="351704"/>
                  <a:ext cx="0" cy="344102"/>
                </a:xfrm>
                <a:prstGeom prst="straightConnector1">
                  <a:avLst/>
                </a:prstGeom>
                <a:ln>
                  <a:solidFill>
                    <a:srgbClr val="FFABAB"/>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9198" y="81166"/>
                  <a:ext cx="537544" cy="2236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a:ea typeface="宋体" panose="02010600030101010101" pitchFamily="2" charset="-122"/>
                      <a:cs typeface="Times New Roman" panose="02020603050405020304" pitchFamily="18" charset="0"/>
                    </a:rPr>
                    <a:t>[</a:t>
                  </a:r>
                  <a:r>
                    <a:rPr lang="en-US" altLang="zh-CN" sz="900" kern="100" dirty="0" smtClean="0">
                      <a:ea typeface="宋体" panose="02010600030101010101" pitchFamily="2" charset="-122"/>
                      <a:cs typeface="Times New Roman" panose="02020603050405020304" pitchFamily="18" charset="0"/>
                    </a:rPr>
                    <a:t>Message</a:t>
                  </a:r>
                  <a:r>
                    <a:rPr lang="en-US" sz="900" kern="100" dirty="0" smtClean="0">
                      <a:effectLst/>
                      <a:ea typeface="宋体" panose="02010600030101010101" pitchFamily="2" charset="-122"/>
                      <a:cs typeface="Times New Roman" panose="02020603050405020304" pitchFamily="18" charset="0"/>
                    </a:rPr>
                    <a:t>]</a:t>
                  </a:r>
                  <a:endParaRPr lang="zh-CN" sz="1050" kern="100" dirty="0">
                    <a:effectLst/>
                    <a:ea typeface="宋体" panose="02010600030101010101" pitchFamily="2" charset="-122"/>
                    <a:cs typeface="Times New Roman" panose="02020603050405020304" pitchFamily="18" charset="0"/>
                  </a:endParaRPr>
                </a:p>
              </p:txBody>
            </p:sp>
            <p:sp>
              <p:nvSpPr>
                <p:cNvPr id="72" name="矩形 71"/>
                <p:cNvSpPr/>
                <p:nvPr/>
              </p:nvSpPr>
              <p:spPr>
                <a:xfrm>
                  <a:off x="1936489" y="96688"/>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altLang="zh-CN" sz="900" dirty="0" smtClean="0">
                      <a:effectLst/>
                      <a:ea typeface="宋体" panose="02010600030101010101" pitchFamily="2" charset="-122"/>
                      <a:cs typeface="Times New Roman" panose="02020603050405020304" pitchFamily="18" charset="0"/>
                    </a:rPr>
                    <a:t>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3" name="矩形 72"/>
                <p:cNvSpPr/>
                <p:nvPr/>
              </p:nvSpPr>
              <p:spPr>
                <a:xfrm>
                  <a:off x="3059232" y="106405"/>
                  <a:ext cx="7316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sz="900" dirty="0" smtClean="0">
                      <a:ea typeface="宋体" panose="02010600030101010101" pitchFamily="2" charset="-122"/>
                      <a:cs typeface="Times New Roman" panose="02020603050405020304" pitchFamily="18" charset="0"/>
                    </a:rPr>
                    <a:t>Tuple</a:t>
                  </a:r>
                  <a:r>
                    <a:rPr lang="en-US" altLang="zh-CN" sz="900" dirty="0" smtClean="0">
                      <a:ea typeface="宋体" panose="02010600030101010101" pitchFamily="2" charset="-122"/>
                      <a:cs typeface="Times New Roman" panose="02020603050405020304" pitchFamily="18" charset="0"/>
                    </a:rPr>
                    <a:t>…</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矩形 73"/>
                <p:cNvSpPr/>
                <p:nvPr/>
              </p:nvSpPr>
              <p:spPr>
                <a:xfrm>
                  <a:off x="4292538" y="105439"/>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      [T</a:t>
                  </a:r>
                  <a:r>
                    <a:rPr lang="en-US" altLang="zh-CN" sz="900" dirty="0" smtClean="0">
                      <a:effectLst/>
                      <a:ea typeface="宋体" panose="02010600030101010101" pitchFamily="2" charset="-122"/>
                      <a:cs typeface="Times New Roman" panose="02020603050405020304" pitchFamily="18" charset="0"/>
                    </a:rPr>
                    <a: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5" name="矩形 74"/>
                <p:cNvSpPr/>
                <p:nvPr/>
              </p:nvSpPr>
              <p:spPr>
                <a:xfrm>
                  <a:off x="1171712" y="2009540"/>
                  <a:ext cx="3162363"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数据处理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7" name="矩形 76"/>
                <p:cNvSpPr/>
                <p:nvPr/>
              </p:nvSpPr>
              <p:spPr>
                <a:xfrm>
                  <a:off x="84671" y="1995960"/>
                  <a:ext cx="901086" cy="2228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数据采集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8" name="矩形 77"/>
                <p:cNvSpPr/>
                <p:nvPr/>
              </p:nvSpPr>
              <p:spPr>
                <a:xfrm>
                  <a:off x="4352014" y="1995960"/>
                  <a:ext cx="969842" cy="2222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数据输出</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79" name="直接箭头连接符 78"/>
                <p:cNvCxnSpPr>
                  <a:endCxn id="11" idx="1"/>
                </p:cNvCxnSpPr>
                <p:nvPr/>
              </p:nvCxnSpPr>
              <p:spPr>
                <a:xfrm flipV="1">
                  <a:off x="857880" y="988734"/>
                  <a:ext cx="313832" cy="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9" idx="1"/>
                </p:cNvCxnSpPr>
                <p:nvPr/>
              </p:nvCxnSpPr>
              <p:spPr>
                <a:xfrm flipV="1">
                  <a:off x="857880" y="1506655"/>
                  <a:ext cx="305930" cy="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6" idx="3"/>
                  <a:endCxn id="29" idx="1"/>
                </p:cNvCxnSpPr>
                <p:nvPr/>
              </p:nvCxnSpPr>
              <p:spPr>
                <a:xfrm>
                  <a:off x="4330841" y="893609"/>
                  <a:ext cx="190080" cy="237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27" idx="1"/>
                </p:cNvCxnSpPr>
                <p:nvPr/>
              </p:nvCxnSpPr>
              <p:spPr>
                <a:xfrm flipV="1">
                  <a:off x="4330841" y="1342252"/>
                  <a:ext cx="190135" cy="16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接箭头连接符 81"/>
              <p:cNvCxnSpPr>
                <a:stCxn id="40" idx="3"/>
                <a:endCxn id="14" idx="1"/>
              </p:cNvCxnSpPr>
              <p:nvPr/>
            </p:nvCxnSpPr>
            <p:spPr>
              <a:xfrm>
                <a:off x="3954120" y="4293378"/>
                <a:ext cx="297693" cy="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95" name="圆角矩形 94"/>
              <p:cNvSpPr/>
              <p:nvPr/>
            </p:nvSpPr>
            <p:spPr>
              <a:xfrm>
                <a:off x="4236943" y="3479264"/>
                <a:ext cx="598475" cy="444099"/>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2" name="矩形 121"/>
              <p:cNvSpPr/>
              <p:nvPr/>
            </p:nvSpPr>
            <p:spPr>
              <a:xfrm>
                <a:off x="5181232" y="2977905"/>
                <a:ext cx="299237" cy="1212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3" name="矩形 122"/>
              <p:cNvSpPr/>
              <p:nvPr/>
            </p:nvSpPr>
            <p:spPr>
              <a:xfrm>
                <a:off x="5175915" y="3212893"/>
                <a:ext cx="294942"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4" name="矩形 123"/>
              <p:cNvSpPr/>
              <p:nvPr/>
            </p:nvSpPr>
            <p:spPr>
              <a:xfrm>
                <a:off x="5172260" y="4071328"/>
                <a:ext cx="293338" cy="1228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5" name="矩形 124"/>
              <p:cNvSpPr/>
              <p:nvPr/>
            </p:nvSpPr>
            <p:spPr>
              <a:xfrm>
                <a:off x="5167002" y="4326669"/>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6" name="矩形 125"/>
              <p:cNvSpPr/>
              <p:nvPr/>
            </p:nvSpPr>
            <p:spPr>
              <a:xfrm>
                <a:off x="5172261" y="3539867"/>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矩形 126"/>
              <p:cNvSpPr/>
              <p:nvPr/>
            </p:nvSpPr>
            <p:spPr>
              <a:xfrm>
                <a:off x="5167002" y="3778813"/>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28" name="直接箭头连接符 127"/>
              <p:cNvCxnSpPr>
                <a:endCxn id="122" idx="1"/>
              </p:cNvCxnSpPr>
              <p:nvPr/>
            </p:nvCxnSpPr>
            <p:spPr>
              <a:xfrm flipV="1">
                <a:off x="4835418" y="3038525"/>
                <a:ext cx="345814" cy="95312"/>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endCxn id="123" idx="1"/>
              </p:cNvCxnSpPr>
              <p:nvPr/>
            </p:nvCxnSpPr>
            <p:spPr>
              <a:xfrm>
                <a:off x="4835418" y="3133837"/>
                <a:ext cx="340497" cy="13964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3" idx="3"/>
                <a:endCxn id="16" idx="1"/>
              </p:cNvCxnSpPr>
              <p:nvPr/>
            </p:nvCxnSpPr>
            <p:spPr>
              <a:xfrm>
                <a:off x="5470857" y="3273485"/>
                <a:ext cx="319527" cy="728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95" idx="3"/>
                <a:endCxn id="126" idx="1"/>
              </p:cNvCxnSpPr>
              <p:nvPr/>
            </p:nvCxnSpPr>
            <p:spPr>
              <a:xfrm flipV="1">
                <a:off x="4835418" y="3600459"/>
                <a:ext cx="336843" cy="1008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5" idx="3"/>
                <a:endCxn id="127" idx="1"/>
              </p:cNvCxnSpPr>
              <p:nvPr/>
            </p:nvCxnSpPr>
            <p:spPr>
              <a:xfrm>
                <a:off x="4835418" y="3701314"/>
                <a:ext cx="331584" cy="138091"/>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endCxn id="124" idx="1"/>
              </p:cNvCxnSpPr>
              <p:nvPr/>
            </p:nvCxnSpPr>
            <p:spPr>
              <a:xfrm flipV="1">
                <a:off x="4955419" y="4132770"/>
                <a:ext cx="216841" cy="8892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22" idx="3"/>
                <a:endCxn id="16" idx="1"/>
              </p:cNvCxnSpPr>
              <p:nvPr/>
            </p:nvCxnSpPr>
            <p:spPr>
              <a:xfrm>
                <a:off x="5480469" y="3038525"/>
                <a:ext cx="309915" cy="30779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endCxn id="125" idx="1"/>
              </p:cNvCxnSpPr>
              <p:nvPr/>
            </p:nvCxnSpPr>
            <p:spPr>
              <a:xfrm>
                <a:off x="4955419" y="4343607"/>
                <a:ext cx="211583" cy="43654"/>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6" idx="3"/>
                <a:endCxn id="16" idx="1"/>
              </p:cNvCxnSpPr>
              <p:nvPr/>
            </p:nvCxnSpPr>
            <p:spPr>
              <a:xfrm flipV="1">
                <a:off x="5470857" y="3346322"/>
                <a:ext cx="319527" cy="2541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7" idx="3"/>
                <a:endCxn id="17" idx="1"/>
              </p:cNvCxnSpPr>
              <p:nvPr/>
            </p:nvCxnSpPr>
            <p:spPr>
              <a:xfrm>
                <a:off x="5465598" y="3839405"/>
                <a:ext cx="324786" cy="19899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p:nvPr/>
            </p:nvCxnSpPr>
            <p:spPr>
              <a:xfrm flipH="1" flipV="1">
                <a:off x="4534155" y="2729847"/>
                <a:ext cx="12842" cy="174700"/>
              </a:xfrm>
              <a:prstGeom prst="straightConnector1">
                <a:avLst/>
              </a:prstGeom>
              <a:ln>
                <a:solidFill>
                  <a:srgbClr val="FFE593"/>
                </a:solidFill>
                <a:tailEnd type="triangle"/>
              </a:ln>
            </p:spPr>
            <p:style>
              <a:lnRef idx="1">
                <a:schemeClr val="accent1"/>
              </a:lnRef>
              <a:fillRef idx="0">
                <a:schemeClr val="accent1"/>
              </a:fillRef>
              <a:effectRef idx="0">
                <a:schemeClr val="accent1"/>
              </a:effectRef>
              <a:fontRef idx="minor">
                <a:schemeClr val="tx1"/>
              </a:fontRef>
            </p:style>
          </p:cxnSp>
        </p:grpSp>
        <p:sp>
          <p:nvSpPr>
            <p:cNvPr id="94" name="圆角矩形标注 93"/>
            <p:cNvSpPr/>
            <p:nvPr/>
          </p:nvSpPr>
          <p:spPr bwMode="auto">
            <a:xfrm>
              <a:off x="7454859" y="3237409"/>
              <a:ext cx="1321769" cy="990477"/>
            </a:xfrm>
            <a:prstGeom prst="wedgeRoundRectCallout">
              <a:avLst>
                <a:gd name="adj1" fmla="val -63847"/>
                <a:gd name="adj2" fmla="val 22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200" dirty="0" smtClean="0">
                  <a:ea typeface="宋体" charset="-122"/>
                </a:rPr>
                <a:t>数据库</a:t>
              </a:r>
              <a:endParaRPr lang="en-US" altLang="zh-CN" sz="1200"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ea typeface="宋体" charset="-122"/>
                </a:rPr>
                <a:t>HDFS</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Web</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a:t>
              </a:r>
              <a:endParaRPr kumimoji="1" lang="zh-CN" altLang="en-US" sz="1200" b="0" i="0" u="none" strike="noStrike" cap="none" normalizeH="0" baseline="0" dirty="0" smtClean="0">
                <a:ln>
                  <a:noFill/>
                </a:ln>
                <a:solidFill>
                  <a:schemeClr val="tx1"/>
                </a:solidFill>
                <a:effectLst/>
                <a:ea typeface="宋体" charset="-122"/>
              </a:endParaRPr>
            </a:p>
          </p:txBody>
        </p:sp>
      </p:grpSp>
      <p:sp>
        <p:nvSpPr>
          <p:cNvPr id="63" name="文本框 62"/>
          <p:cNvSpPr txBox="1"/>
          <p:nvPr/>
        </p:nvSpPr>
        <p:spPr>
          <a:xfrm>
            <a:off x="639093" y="5209437"/>
            <a:ext cx="7772400" cy="923330"/>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举例，假设敌手想要造成决策干扰的目的。为了实现这一目标，</a:t>
            </a:r>
            <a:r>
              <a:rPr lang="zh-CN" altLang="en-US" dirty="0" smtClean="0">
                <a:solidFill>
                  <a:srgbClr val="FF0000"/>
                </a:solidFill>
                <a:latin typeface="Calibri" panose="020F0502020204030204" pitchFamily="34" charset="0"/>
              </a:rPr>
              <a:t>敌手可以</a:t>
            </a:r>
            <a:r>
              <a:rPr lang="zh-CN" altLang="en-US" dirty="0">
                <a:solidFill>
                  <a:srgbClr val="FF0000"/>
                </a:solidFill>
                <a:latin typeface="Calibri" panose="020F0502020204030204" pitchFamily="34" charset="0"/>
              </a:rPr>
              <a:t>选择</a:t>
            </a:r>
            <a:r>
              <a:rPr lang="zh-CN" altLang="en-US" dirty="0" smtClean="0">
                <a:solidFill>
                  <a:srgbClr val="FF0000"/>
                </a:solidFill>
                <a:latin typeface="Calibri" panose="020F0502020204030204" pitchFamily="34" charset="0"/>
              </a:rPr>
              <a:t>地删除（</a:t>
            </a:r>
            <a:r>
              <a:rPr lang="en-US" altLang="zh-CN" dirty="0" smtClean="0">
                <a:solidFill>
                  <a:srgbClr val="FF0000"/>
                </a:solidFill>
                <a:latin typeface="Calibri" panose="020F0502020204030204" pitchFamily="34" charset="0"/>
              </a:rPr>
              <a:t>drop</a:t>
            </a:r>
            <a:r>
              <a:rPr lang="zh-CN" altLang="en-US" dirty="0" smtClean="0">
                <a:solidFill>
                  <a:srgbClr val="FF0000"/>
                </a:solidFill>
                <a:latin typeface="Calibri" panose="020F0502020204030204" pitchFamily="34" charset="0"/>
              </a:rPr>
              <a:t>）某个</a:t>
            </a:r>
            <a:r>
              <a:rPr lang="en-US" altLang="zh-CN" dirty="0" smtClean="0">
                <a:solidFill>
                  <a:srgbClr val="FF0000"/>
                </a:solidFill>
                <a:latin typeface="Calibri" panose="020F0502020204030204" pitchFamily="34" charset="0"/>
              </a:rPr>
              <a:t>bolt</a:t>
            </a:r>
            <a:r>
              <a:rPr lang="zh-CN" altLang="en-US" dirty="0" smtClean="0">
                <a:solidFill>
                  <a:srgbClr val="FF0000"/>
                </a:solidFill>
                <a:latin typeface="Calibri" panose="020F0502020204030204" pitchFamily="34" charset="0"/>
              </a:rPr>
              <a:t>任务的输出</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，且</a:t>
            </a:r>
            <a:r>
              <a:rPr lang="en-US" altLang="zh-CN" dirty="0" smtClean="0">
                <a:solidFill>
                  <a:srgbClr val="FF0000"/>
                </a:solidFill>
                <a:latin typeface="Calibri" panose="020F0502020204030204" pitchFamily="34" charset="0"/>
              </a:rPr>
              <a:t>bolt</a:t>
            </a:r>
            <a:r>
              <a:rPr lang="zh-CN" altLang="en-US" dirty="0" smtClean="0">
                <a:solidFill>
                  <a:srgbClr val="FF0000"/>
                </a:solidFill>
                <a:latin typeface="Calibri" panose="020F0502020204030204" pitchFamily="34" charset="0"/>
              </a:rPr>
              <a:t>任务发出</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也不再做锚定，任务失败不会造成</a:t>
            </a:r>
            <a:r>
              <a:rPr lang="en-US" altLang="zh-CN" dirty="0" smtClean="0">
                <a:solidFill>
                  <a:srgbClr val="FF0000"/>
                </a:solidFill>
                <a:latin typeface="Calibri" panose="020F0502020204030204" pitchFamily="34" charset="0"/>
              </a:rPr>
              <a:t>spout</a:t>
            </a:r>
            <a:r>
              <a:rPr lang="zh-CN" altLang="en-US" dirty="0" smtClean="0">
                <a:solidFill>
                  <a:srgbClr val="FF0000"/>
                </a:solidFill>
                <a:latin typeface="Calibri" panose="020F0502020204030204" pitchFamily="34" charset="0"/>
              </a:rPr>
              <a:t>重新发送根</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a:t>
            </a:r>
            <a:r>
              <a:rPr lang="zh-CN" altLang="en-US" dirty="0" smtClean="0">
                <a:latin typeface="Calibri" panose="020F0502020204030204" pitchFamily="34" charset="0"/>
              </a:rPr>
              <a:t>注：不引起</a:t>
            </a:r>
            <a:r>
              <a:rPr lang="en-US" altLang="zh-CN" dirty="0" smtClean="0">
                <a:latin typeface="Calibri" panose="020F0502020204030204" pitchFamily="34" charset="0"/>
              </a:rPr>
              <a:t>acker</a:t>
            </a:r>
            <a:r>
              <a:rPr lang="zh-CN" altLang="en-US" smtClean="0">
                <a:latin typeface="Calibri" panose="020F0502020204030204" pitchFamily="34" charset="0"/>
              </a:rPr>
              <a:t>异或结果</a:t>
            </a:r>
            <a:endParaRPr lang="en-US" altLang="zh-CN" dirty="0" smtClean="0">
              <a:latin typeface="Calibri" panose="020F0502020204030204" pitchFamily="34" charset="0"/>
            </a:endParaRPr>
          </a:p>
        </p:txBody>
      </p:sp>
      <p:sp>
        <p:nvSpPr>
          <p:cNvPr id="10" name="矩形 9"/>
          <p:cNvSpPr/>
          <p:nvPr/>
        </p:nvSpPr>
        <p:spPr bwMode="auto">
          <a:xfrm>
            <a:off x="4761027" y="4559190"/>
            <a:ext cx="666758" cy="5446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695236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85800" y="2855495"/>
            <a:ext cx="7772400" cy="901784"/>
          </a:xfrm>
          <a:prstGeom prst="rect">
            <a:avLst/>
          </a:prstGeom>
        </p:spPr>
        <p:txBody>
          <a:bodyPr/>
          <a:lst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marL="0" indent="0" algn="ctr" defTabSz="914400" eaLnBrk="1" hangingPunct="1">
              <a:buFont typeface="Wingdings" pitchFamily="2" charset="2"/>
              <a:buNone/>
            </a:pPr>
            <a:r>
              <a:rPr lang="zh-CN" altLang="en-US" sz="4800" kern="0" dirty="0" smtClean="0">
                <a:solidFill>
                  <a:srgbClr val="FF0000"/>
                </a:solidFill>
                <a:latin typeface="黑体" pitchFamily="49" charset="-122"/>
                <a:ea typeface="黑体" pitchFamily="49" charset="-122"/>
              </a:rPr>
              <a:t>谢谢！</a:t>
            </a:r>
          </a:p>
        </p:txBody>
      </p:sp>
    </p:spTree>
    <p:extLst>
      <p:ext uri="{BB962C8B-B14F-4D97-AF65-F5344CB8AC3E}">
        <p14:creationId xmlns:p14="http://schemas.microsoft.com/office/powerpoint/2010/main" val="233234102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89568"/>
            <a:ext cx="7772400" cy="838200"/>
          </a:xfrm>
        </p:spPr>
        <p:txBody>
          <a:bodyPr/>
          <a:lstStyle/>
          <a:p>
            <a:r>
              <a:rPr lang="en-US" altLang="zh-CN" sz="3200" dirty="0" smtClean="0"/>
              <a:t>Storm </a:t>
            </a:r>
            <a:r>
              <a:rPr lang="zh-CN" altLang="en-US" sz="3200" dirty="0" smtClean="0"/>
              <a:t>调度机制</a:t>
            </a:r>
            <a:endParaRPr lang="zh-CN" altLang="en-US" sz="3200" dirty="0"/>
          </a:p>
        </p:txBody>
      </p:sp>
      <p:sp>
        <p:nvSpPr>
          <p:cNvPr id="3" name="内容占位符 2"/>
          <p:cNvSpPr>
            <a:spLocks noGrp="1"/>
          </p:cNvSpPr>
          <p:nvPr>
            <p:ph idx="1"/>
          </p:nvPr>
        </p:nvSpPr>
        <p:spPr>
          <a:xfrm>
            <a:off x="685800" y="2091795"/>
            <a:ext cx="7772400" cy="4419600"/>
          </a:xfrm>
        </p:spPr>
        <p:txBody>
          <a:bodyPr/>
          <a:lstStyle/>
          <a:p>
            <a:pPr>
              <a:spcBef>
                <a:spcPts val="600"/>
              </a:spcBef>
            </a:pPr>
            <a:r>
              <a:rPr lang="zh-CN" altLang="en-US" sz="2000" dirty="0"/>
              <a:t>主讲</a:t>
            </a:r>
            <a:r>
              <a:rPr lang="zh-CN" altLang="en-US" sz="2000" dirty="0" smtClean="0"/>
              <a:t>：</a:t>
            </a:r>
            <a:r>
              <a:rPr lang="en-US" altLang="zh-CN" sz="2000" dirty="0" smtClean="0"/>
              <a:t>Storm Scheduler </a:t>
            </a:r>
            <a:r>
              <a:rPr lang="zh-CN" altLang="en-US" sz="2000" dirty="0"/>
              <a:t>调度器</a:t>
            </a:r>
            <a:endParaRPr lang="en-US" altLang="zh-CN" sz="2000" dirty="0" smtClean="0"/>
          </a:p>
          <a:p>
            <a:r>
              <a:rPr lang="zh-CN" altLang="en-US" sz="2000" dirty="0"/>
              <a:t>内容</a:t>
            </a:r>
            <a:r>
              <a:rPr lang="zh-CN" altLang="en-US" sz="2000" dirty="0" smtClean="0"/>
              <a:t>：</a:t>
            </a:r>
            <a:endParaRPr lang="en-US" altLang="zh-CN" sz="2000" dirty="0" smtClean="0"/>
          </a:p>
          <a:p>
            <a:pPr marL="361950" indent="-180975">
              <a:buFont typeface="Wingdings" panose="05000000000000000000" pitchFamily="2" charset="2"/>
              <a:buChar char="Ø"/>
            </a:pPr>
            <a:r>
              <a:rPr lang="en-US" altLang="zh-CN" sz="2000" dirty="0" smtClean="0"/>
              <a:t>  Slot</a:t>
            </a:r>
            <a:r>
              <a:rPr lang="zh-CN" altLang="en-US" sz="2000" dirty="0" smtClean="0"/>
              <a:t>概念</a:t>
            </a:r>
            <a:r>
              <a:rPr lang="en-US" altLang="zh-CN" sz="2000" dirty="0" smtClean="0"/>
              <a:t>--Storm</a:t>
            </a:r>
            <a:r>
              <a:rPr lang="zh-CN" altLang="en-US" sz="2000" dirty="0" smtClean="0"/>
              <a:t>资源分配单位</a:t>
            </a:r>
            <a:endParaRPr lang="en-US" altLang="zh-CN" sz="2000" dirty="0" smtClean="0"/>
          </a:p>
          <a:p>
            <a:pPr marL="361950" indent="-180975">
              <a:buFont typeface="Wingdings" panose="05000000000000000000" pitchFamily="2" charset="2"/>
              <a:buChar char="Ø"/>
            </a:pPr>
            <a:r>
              <a:rPr lang="en-US" altLang="zh-CN" sz="2000" dirty="0" smtClean="0"/>
              <a:t>  Slot</a:t>
            </a:r>
            <a:r>
              <a:rPr lang="zh-CN" altLang="en-US" sz="2000" dirty="0"/>
              <a:t>配置</a:t>
            </a:r>
            <a:endParaRPr lang="en-US" altLang="zh-CN" sz="2000" dirty="0" smtClean="0"/>
          </a:p>
          <a:p>
            <a:pPr marL="361950" indent="-180975">
              <a:buFont typeface="Wingdings" panose="05000000000000000000" pitchFamily="2" charset="2"/>
              <a:buChar char="Ø"/>
            </a:pPr>
            <a:r>
              <a:rPr lang="en-US" altLang="zh-CN" sz="2000" dirty="0"/>
              <a:t> </a:t>
            </a:r>
            <a:r>
              <a:rPr lang="en-US" altLang="zh-CN" sz="2000" dirty="0" smtClean="0"/>
              <a:t> Slot</a:t>
            </a:r>
            <a:r>
              <a:rPr lang="zh-CN" altLang="en-US" sz="2000" dirty="0" smtClean="0"/>
              <a:t>分配及调度策略</a:t>
            </a:r>
            <a:r>
              <a:rPr lang="en-US" altLang="zh-CN" sz="2000" dirty="0" smtClean="0"/>
              <a:t>--</a:t>
            </a:r>
            <a:r>
              <a:rPr lang="en-US" altLang="zh-CN" sz="2000" dirty="0" smtClean="0">
                <a:solidFill>
                  <a:schemeClr val="accent6"/>
                </a:solidFill>
              </a:rPr>
              <a:t>Storm</a:t>
            </a:r>
            <a:r>
              <a:rPr lang="zh-CN" altLang="en-US" sz="2000" dirty="0">
                <a:solidFill>
                  <a:schemeClr val="accent6"/>
                </a:solidFill>
              </a:rPr>
              <a:t>调度</a:t>
            </a:r>
            <a:r>
              <a:rPr lang="zh-CN" altLang="en-US" sz="2000" dirty="0" smtClean="0">
                <a:solidFill>
                  <a:schemeClr val="accent6"/>
                </a:solidFill>
              </a:rPr>
              <a:t>器（</a:t>
            </a:r>
            <a:r>
              <a:rPr lang="en-US" altLang="zh-CN" sz="2000" dirty="0" smtClean="0">
                <a:solidFill>
                  <a:schemeClr val="accent6"/>
                </a:solidFill>
              </a:rPr>
              <a:t>Scheduler</a:t>
            </a:r>
            <a:r>
              <a:rPr lang="zh-CN" altLang="en-US" sz="2000" dirty="0" smtClean="0">
                <a:solidFill>
                  <a:schemeClr val="accent6"/>
                </a:solidFill>
              </a:rPr>
              <a:t>）</a:t>
            </a:r>
            <a:endParaRPr lang="en-US" altLang="zh-CN" sz="2000" dirty="0" smtClean="0">
              <a:solidFill>
                <a:schemeClr val="accent6"/>
              </a:solidFill>
            </a:endParaRPr>
          </a:p>
          <a:p>
            <a:pPr marL="180975" indent="0">
              <a:buNone/>
            </a:pPr>
            <a:r>
              <a:rPr lang="en-US" altLang="zh-CN" sz="2000" dirty="0">
                <a:solidFill>
                  <a:schemeClr val="accent6"/>
                </a:solidFill>
              </a:rPr>
              <a:t> </a:t>
            </a:r>
            <a:r>
              <a:rPr lang="en-US" altLang="zh-CN" sz="2000" dirty="0" smtClean="0">
                <a:solidFill>
                  <a:schemeClr val="accent6"/>
                </a:solidFill>
              </a:rPr>
              <a:t>     (1) EvenScheduler</a:t>
            </a:r>
          </a:p>
          <a:p>
            <a:pPr marL="180975" indent="0">
              <a:buNone/>
            </a:pPr>
            <a:r>
              <a:rPr lang="en-US" altLang="zh-CN" sz="2000" dirty="0">
                <a:solidFill>
                  <a:schemeClr val="accent6"/>
                </a:solidFill>
              </a:rPr>
              <a:t> </a:t>
            </a:r>
            <a:r>
              <a:rPr lang="en-US" altLang="zh-CN" sz="2000" dirty="0" smtClean="0">
                <a:solidFill>
                  <a:schemeClr val="accent6"/>
                </a:solidFill>
              </a:rPr>
              <a:t>     (2) DefaultScheduler</a:t>
            </a:r>
          </a:p>
          <a:p>
            <a:pPr marL="180975" indent="0">
              <a:buNone/>
            </a:pPr>
            <a:r>
              <a:rPr lang="en-US" altLang="zh-CN" sz="2000" dirty="0">
                <a:solidFill>
                  <a:schemeClr val="accent6"/>
                </a:solidFill>
              </a:rPr>
              <a:t> </a:t>
            </a:r>
            <a:r>
              <a:rPr lang="en-US" altLang="zh-CN" sz="2000" dirty="0" smtClean="0">
                <a:solidFill>
                  <a:schemeClr val="accent6"/>
                </a:solidFill>
              </a:rPr>
              <a:t>     (3) IsolationScheduler</a:t>
            </a:r>
          </a:p>
        </p:txBody>
      </p:sp>
    </p:spTree>
    <p:extLst>
      <p:ext uri="{BB962C8B-B14F-4D97-AF65-F5344CB8AC3E}">
        <p14:creationId xmlns:p14="http://schemas.microsoft.com/office/powerpoint/2010/main" val="143151520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604259" y="1575582"/>
            <a:ext cx="4567877" cy="4963837"/>
          </a:xfrm>
          <a:prstGeom prst="rect">
            <a:avLst/>
          </a:prstGeom>
        </p:spPr>
      </p:pic>
      <p:sp>
        <p:nvSpPr>
          <p:cNvPr id="2" name="标题 1"/>
          <p:cNvSpPr>
            <a:spLocks noGrp="1"/>
          </p:cNvSpPr>
          <p:nvPr>
            <p:ph type="title"/>
          </p:nvPr>
        </p:nvSpPr>
        <p:spPr>
          <a:xfrm>
            <a:off x="685800" y="366004"/>
            <a:ext cx="7772400" cy="838200"/>
          </a:xfrm>
        </p:spPr>
        <p:txBody>
          <a:bodyPr/>
          <a:lstStyle/>
          <a:p>
            <a:r>
              <a:rPr lang="en-US" altLang="zh-CN" sz="3200" dirty="0" smtClean="0">
                <a:solidFill>
                  <a:schemeClr val="accent6"/>
                </a:solidFill>
              </a:rPr>
              <a:t>Scheduling in Storm</a:t>
            </a:r>
            <a:endParaRPr lang="zh-CN" altLang="en-US" sz="3200" dirty="0">
              <a:solidFill>
                <a:schemeClr val="accent6"/>
              </a:solidFill>
            </a:endParaRPr>
          </a:p>
        </p:txBody>
      </p:sp>
      <p:sp>
        <p:nvSpPr>
          <p:cNvPr id="3" name="内容占位符 2"/>
          <p:cNvSpPr>
            <a:spLocks noGrp="1"/>
          </p:cNvSpPr>
          <p:nvPr>
            <p:ph idx="1"/>
          </p:nvPr>
        </p:nvSpPr>
        <p:spPr>
          <a:xfrm>
            <a:off x="235457" y="1656347"/>
            <a:ext cx="4593709" cy="2848769"/>
          </a:xfrm>
        </p:spPr>
        <p:txBody>
          <a:bodyPr/>
          <a:lstStyle/>
          <a:p>
            <a:pPr>
              <a:buFont typeface="Wingdings" panose="05000000000000000000" pitchFamily="2" charset="2"/>
              <a:buChar char="l"/>
            </a:pP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用</a:t>
            </a:r>
            <a:r>
              <a:rPr lang="en-US" altLang="zh-CN" sz="1600" b="0" dirty="0" smtClean="0">
                <a:latin typeface="Times New Roman" panose="02020603050405020304" pitchFamily="18" charset="0"/>
                <a:cs typeface="Times New Roman" panose="02020603050405020304" pitchFamily="18" charset="0"/>
              </a:rPr>
              <a:t>2</a:t>
            </a:r>
            <a:r>
              <a:rPr lang="zh-CN" altLang="en-US" sz="1600" b="0" dirty="0" smtClean="0">
                <a:latin typeface="Times New Roman" panose="02020603050405020304" pitchFamily="18" charset="0"/>
                <a:cs typeface="Times New Roman" panose="02020603050405020304" pitchFamily="18" charset="0"/>
              </a:rPr>
              <a:t>层抽象表示了作业调度关系：</a:t>
            </a:r>
            <a:r>
              <a:rPr lang="en-US" altLang="zh-CN" sz="1600" b="0" dirty="0" smtClean="0">
                <a:latin typeface="Times New Roman" panose="02020603050405020304" pitchFamily="18" charset="0"/>
                <a:cs typeface="Times New Roman" panose="02020603050405020304" pitchFamily="18" charset="0"/>
              </a:rPr>
              <a:t>logical and physical</a:t>
            </a:r>
          </a:p>
          <a:p>
            <a:pPr>
              <a:buFont typeface="Wingdings" panose="05000000000000000000" pitchFamily="2" charset="2"/>
              <a:buChar char="l"/>
            </a:pPr>
            <a:r>
              <a:rPr lang="zh-CN" altLang="en-US" sz="1600" b="0" dirty="0" smtClean="0">
                <a:latin typeface="Times New Roman" panose="02020603050405020304" pitchFamily="18" charset="0"/>
                <a:cs typeface="Times New Roman" panose="02020603050405020304" pitchFamily="18" charset="0"/>
              </a:rPr>
              <a:t>在物理上，一个</a:t>
            </a: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集群构成：</a:t>
            </a: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a </a:t>
            </a:r>
            <a:r>
              <a:rPr lang="en-US" altLang="zh-CN" sz="1600" dirty="0" smtClean="0">
                <a:latin typeface="Times New Roman" panose="02020603050405020304" pitchFamily="18" charset="0"/>
                <a:cs typeface="Times New Roman" panose="02020603050405020304" pitchFamily="18" charset="0"/>
              </a:rPr>
              <a:t>master node </a:t>
            </a:r>
            <a:r>
              <a:rPr lang="en-US" altLang="zh-CN" sz="1600" b="0" dirty="0">
                <a:latin typeface="Times New Roman" panose="02020603050405020304" pitchFamily="18" charset="0"/>
                <a:cs typeface="Times New Roman" panose="02020603050405020304" pitchFamily="18" charset="0"/>
              </a:rPr>
              <a:t>that serves as a central control </a:t>
            </a:r>
            <a:r>
              <a:rPr lang="en-US" altLang="zh-CN" sz="1600" b="0" dirty="0" smtClean="0">
                <a:latin typeface="Times New Roman" panose="02020603050405020304" pitchFamily="18" charset="0"/>
                <a:cs typeface="Times New Roman" panose="02020603050405020304" pitchFamily="18" charset="0"/>
              </a:rPr>
              <a:t>unit </a:t>
            </a:r>
            <a:endParaRPr lang="en-US" altLang="zh-CN" sz="1600" b="0" dirty="0">
              <a:latin typeface="Times New Roman" panose="02020603050405020304" pitchFamily="18" charset="0"/>
              <a:cs typeface="Times New Roman" panose="02020603050405020304" pitchFamily="18" charset="0"/>
            </a:endParaRPr>
          </a:p>
          <a:p>
            <a:pPr marL="266700" indent="0">
              <a:buNone/>
            </a:pPr>
            <a:r>
              <a:rPr lang="en-US" altLang="zh-CN" sz="1600" b="0" dirty="0" smtClean="0">
                <a:latin typeface="Times New Roman" panose="02020603050405020304" pitchFamily="18" charset="0"/>
                <a:cs typeface="Times New Roman" panose="02020603050405020304" pitchFamily="18" charset="0"/>
              </a:rPr>
              <a:t> a </a:t>
            </a:r>
            <a:r>
              <a:rPr lang="en-US" altLang="zh-CN" sz="1600" b="0" dirty="0">
                <a:latin typeface="Times New Roman" panose="02020603050405020304" pitchFamily="18" charset="0"/>
                <a:cs typeface="Times New Roman" panose="02020603050405020304" pitchFamily="18" charset="0"/>
              </a:rPr>
              <a:t>set of </a:t>
            </a:r>
            <a:r>
              <a:rPr lang="en-US" altLang="zh-CN" sz="1600" b="0" dirty="0" smtClean="0">
                <a:latin typeface="Times New Roman" panose="02020603050405020304" pitchFamily="18" charset="0"/>
                <a:cs typeface="Times New Roman" panose="02020603050405020304" pitchFamily="18" charset="0"/>
              </a:rPr>
              <a:t>physical machines </a:t>
            </a:r>
            <a:r>
              <a:rPr lang="en-US" altLang="zh-CN" sz="1600" b="0" dirty="0">
                <a:latin typeface="Times New Roman" panose="02020603050405020304" pitchFamily="18" charset="0"/>
                <a:cs typeface="Times New Roman" panose="02020603050405020304" pitchFamily="18" charset="0"/>
              </a:rPr>
              <a:t>(called </a:t>
            </a:r>
            <a:r>
              <a:rPr lang="en-US" altLang="zh-CN" sz="1600" dirty="0">
                <a:latin typeface="Times New Roman" panose="02020603050405020304" pitchFamily="18" charset="0"/>
                <a:cs typeface="Times New Roman" panose="02020603050405020304" pitchFamily="18" charset="0"/>
              </a:rPr>
              <a:t>worker nodes</a:t>
            </a:r>
            <a:r>
              <a:rPr lang="en-US" altLang="zh-CN" sz="1600" b="0" dirty="0">
                <a:latin typeface="Times New Roman" panose="02020603050405020304" pitchFamily="18" charset="0"/>
                <a:cs typeface="Times New Roman" panose="02020603050405020304" pitchFamily="18" charset="0"/>
              </a:rPr>
              <a:t>) </a:t>
            </a:r>
            <a:r>
              <a:rPr lang="en-US" altLang="zh-CN" sz="1600" b="0" dirty="0" smtClean="0">
                <a:latin typeface="Times New Roman" panose="02020603050405020304" pitchFamily="18" charset="0"/>
                <a:cs typeface="Times New Roman" panose="02020603050405020304" pitchFamily="18" charset="0"/>
              </a:rPr>
              <a:t>  that </a:t>
            </a:r>
            <a:r>
              <a:rPr lang="en-US" altLang="zh-CN" sz="1600" b="0" dirty="0">
                <a:latin typeface="Times New Roman" panose="02020603050405020304" pitchFamily="18" charset="0"/>
                <a:cs typeface="Times New Roman" panose="02020603050405020304" pitchFamily="18" charset="0"/>
              </a:rPr>
              <a:t>actually process </a:t>
            </a:r>
            <a:r>
              <a:rPr lang="en-US" altLang="zh-CN" sz="1600" b="0" dirty="0" smtClean="0">
                <a:latin typeface="Times New Roman" panose="02020603050405020304" pitchFamily="18" charset="0"/>
                <a:cs typeface="Times New Roman" panose="02020603050405020304" pitchFamily="18" charset="0"/>
              </a:rPr>
              <a:t>incoming data</a:t>
            </a:r>
            <a:r>
              <a:rPr lang="en-US" altLang="zh-CN" sz="1600" b="0" dirty="0">
                <a:latin typeface="Times New Roman" panose="02020603050405020304" pitchFamily="18" charset="0"/>
                <a:cs typeface="Times New Roman" panose="02020603050405020304" pitchFamily="18" charset="0"/>
              </a:rPr>
              <a:t>. </a:t>
            </a: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zh-CN" altLang="en-US" sz="1600" b="0" dirty="0" smtClean="0">
                <a:latin typeface="Times New Roman" panose="02020603050405020304" pitchFamily="18" charset="0"/>
                <a:cs typeface="Times New Roman" panose="02020603050405020304" pitchFamily="18" charset="0"/>
              </a:rPr>
              <a:t>在逻辑上，一个</a:t>
            </a:r>
            <a:r>
              <a:rPr lang="en-US" altLang="zh-CN" sz="1600" b="0" dirty="0" smtClean="0">
                <a:latin typeface="Times New Roman" panose="02020603050405020304" pitchFamily="18" charset="0"/>
                <a:cs typeface="Times New Roman" panose="02020603050405020304" pitchFamily="18" charset="0"/>
              </a:rPr>
              <a:t>Topology</a:t>
            </a:r>
            <a:r>
              <a:rPr lang="zh-CN" altLang="en-US" sz="1600" b="0" dirty="0" smtClean="0">
                <a:latin typeface="Times New Roman" panose="02020603050405020304" pitchFamily="18" charset="0"/>
                <a:cs typeface="Times New Roman" panose="02020603050405020304" pitchFamily="18" charset="0"/>
              </a:rPr>
              <a:t>作业被运行在一个</a:t>
            </a:r>
            <a:r>
              <a:rPr lang="en-US" altLang="zh-CN" sz="1600" b="0" dirty="0" smtClean="0">
                <a:latin typeface="Times New Roman" panose="02020603050405020304" pitchFamily="18" charset="0"/>
                <a:cs typeface="Times New Roman" panose="02020603050405020304" pitchFamily="18" charset="0"/>
              </a:rPr>
              <a:t>or</a:t>
            </a:r>
            <a:r>
              <a:rPr lang="zh-CN" altLang="en-US" sz="1600" b="0" dirty="0" smtClean="0">
                <a:latin typeface="Times New Roman" panose="02020603050405020304" pitchFamily="18" charset="0"/>
                <a:cs typeface="Times New Roman" panose="02020603050405020304" pitchFamily="18" charset="0"/>
              </a:rPr>
              <a:t>多个</a:t>
            </a:r>
            <a:r>
              <a:rPr lang="en-US" altLang="zh-CN" sz="1600" b="0" dirty="0" smtClean="0">
                <a:latin typeface="Times New Roman" panose="02020603050405020304" pitchFamily="18" charset="0"/>
                <a:cs typeface="Times New Roman" panose="02020603050405020304" pitchFamily="18" charset="0"/>
              </a:rPr>
              <a:t>worker nodes </a:t>
            </a:r>
            <a:r>
              <a:rPr lang="zh-CN" altLang="en-US" sz="1600" b="0" dirty="0" smtClean="0">
                <a:latin typeface="Times New Roman" panose="02020603050405020304" pitchFamily="18" charset="0"/>
                <a:cs typeface="Times New Roman" panose="02020603050405020304" pitchFamily="18" charset="0"/>
              </a:rPr>
              <a:t>上的一个</a:t>
            </a:r>
            <a:r>
              <a:rPr lang="en-US" altLang="zh-CN" sz="1600" b="0" dirty="0" smtClean="0">
                <a:latin typeface="Times New Roman" panose="02020603050405020304" pitchFamily="18" charset="0"/>
                <a:cs typeface="Times New Roman" panose="02020603050405020304" pitchFamily="18" charset="0"/>
              </a:rPr>
              <a:t>or</a:t>
            </a:r>
            <a:r>
              <a:rPr lang="zh-CN" altLang="en-US" sz="1600" b="0" dirty="0" smtClean="0">
                <a:latin typeface="Times New Roman" panose="02020603050405020304" pitchFamily="18" charset="0"/>
                <a:cs typeface="Times New Roman" panose="02020603050405020304" pitchFamily="18" charset="0"/>
              </a:rPr>
              <a:t>多个</a:t>
            </a:r>
            <a:r>
              <a:rPr lang="en-US" altLang="zh-CN" sz="1600" b="0" dirty="0" smtClean="0">
                <a:latin typeface="Times New Roman" panose="02020603050405020304" pitchFamily="18" charset="0"/>
                <a:cs typeface="Times New Roman" panose="02020603050405020304" pitchFamily="18" charset="0"/>
              </a:rPr>
              <a:t>worker process</a:t>
            </a:r>
            <a:r>
              <a:rPr lang="zh-CN" altLang="en-US" sz="1600" b="0" dirty="0" smtClean="0">
                <a:latin typeface="Times New Roman" panose="02020603050405020304" pitchFamily="18" charset="0"/>
                <a:cs typeface="Times New Roman" panose="02020603050405020304" pitchFamily="18" charset="0"/>
              </a:rPr>
              <a:t>执行。</a:t>
            </a:r>
            <a:endParaRPr lang="en-US" altLang="zh-CN" sz="1600" b="0" dirty="0" smtClean="0">
              <a:latin typeface="Times New Roman" panose="02020603050405020304" pitchFamily="18" charset="0"/>
              <a:cs typeface="Times New Roman" panose="02020603050405020304" pitchFamily="18" charset="0"/>
            </a:endParaRPr>
          </a:p>
        </p:txBody>
      </p:sp>
      <p:sp>
        <p:nvSpPr>
          <p:cNvPr id="5" name="文本框 4"/>
          <p:cNvSpPr txBox="1"/>
          <p:nvPr/>
        </p:nvSpPr>
        <p:spPr>
          <a:xfrm>
            <a:off x="5717650" y="6505760"/>
            <a:ext cx="3115137" cy="261610"/>
          </a:xfrm>
          <a:prstGeom prst="rect">
            <a:avLst/>
          </a:prstGeom>
          <a:solidFill>
            <a:schemeClr val="bg1"/>
          </a:solidFill>
        </p:spPr>
        <p:txBody>
          <a:bodyPr wrap="square" rtlCol="0">
            <a:spAutoFit/>
          </a:bodyPr>
          <a:lstStyle/>
          <a:p>
            <a:r>
              <a:rPr lang="en-US" altLang="zh-CN" sz="1100" dirty="0" smtClean="0"/>
              <a:t>Figure</a:t>
            </a:r>
            <a:r>
              <a:rPr lang="zh-CN" altLang="en-US" sz="1100" dirty="0" smtClean="0"/>
              <a:t>：</a:t>
            </a:r>
            <a:r>
              <a:rPr lang="en-US" altLang="zh-CN" sz="1100" dirty="0" smtClean="0"/>
              <a:t>The logical and physical views of Storm</a:t>
            </a:r>
            <a:endParaRPr lang="zh-CN" altLang="en-US" sz="1100" dirty="0"/>
          </a:p>
        </p:txBody>
      </p:sp>
      <p:sp>
        <p:nvSpPr>
          <p:cNvPr id="6" name="矩形标注 5"/>
          <p:cNvSpPr/>
          <p:nvPr/>
        </p:nvSpPr>
        <p:spPr bwMode="auto">
          <a:xfrm>
            <a:off x="343128" y="4096043"/>
            <a:ext cx="4426226" cy="795130"/>
          </a:xfrm>
          <a:prstGeom prst="wedgeRectCallout">
            <a:avLst>
              <a:gd name="adj1" fmla="val 58067"/>
              <a:gd name="adj2" fmla="val 5562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Each </a:t>
            </a:r>
            <a:r>
              <a:rPr lang="en-US" altLang="zh-CN" sz="1600" b="1" dirty="0">
                <a:latin typeface="Times New Roman" panose="02020603050405020304" pitchFamily="18" charset="0"/>
                <a:cs typeface="Times New Roman" panose="02020603050405020304" pitchFamily="18" charset="0"/>
              </a:rPr>
              <a:t>worker node</a:t>
            </a:r>
            <a:r>
              <a:rPr lang="en-US" altLang="zh-CN" sz="1600" dirty="0">
                <a:latin typeface="Times New Roman" panose="02020603050405020304" pitchFamily="18" charset="0"/>
                <a:cs typeface="Times New Roman" panose="02020603050405020304" pitchFamily="18" charset="0"/>
              </a:rPr>
              <a:t> runs a daemon called supervisor that listens for any work assigned to it by the scheduler. </a:t>
            </a:r>
          </a:p>
        </p:txBody>
      </p:sp>
      <p:sp>
        <p:nvSpPr>
          <p:cNvPr id="8" name="矩形标注 7"/>
          <p:cNvSpPr/>
          <p:nvPr/>
        </p:nvSpPr>
        <p:spPr bwMode="auto">
          <a:xfrm>
            <a:off x="318714" y="5050272"/>
            <a:ext cx="4427196" cy="1078720"/>
          </a:xfrm>
          <a:prstGeom prst="wedgeRectCallout">
            <a:avLst>
              <a:gd name="adj1" fmla="val 57797"/>
              <a:gd name="adj2" fmla="val 2806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defTabSz="457200" rtl="0" fontAlgn="base">
              <a:spcBef>
                <a:spcPct val="0"/>
              </a:spcBef>
              <a:spcAft>
                <a:spcPct val="0"/>
              </a:spcAft>
              <a:defRPr kumimoji="1" kern="1200">
                <a:solidFill>
                  <a:schemeClr val="dk1"/>
                </a:solidFill>
                <a:latin typeface="+mn-lt"/>
                <a:ea typeface="+mn-ea"/>
                <a:cs typeface="+mn-cs"/>
              </a:defRPr>
            </a:lvl1pPr>
            <a:lvl2pPr marL="457200" algn="l" defTabSz="457200" rtl="0" fontAlgn="base">
              <a:spcBef>
                <a:spcPct val="0"/>
              </a:spcBef>
              <a:spcAft>
                <a:spcPct val="0"/>
              </a:spcAft>
              <a:defRPr kumimoji="1" kern="1200">
                <a:solidFill>
                  <a:schemeClr val="dk1"/>
                </a:solidFill>
                <a:latin typeface="+mn-lt"/>
                <a:ea typeface="+mn-ea"/>
                <a:cs typeface="+mn-cs"/>
              </a:defRPr>
            </a:lvl2pPr>
            <a:lvl3pPr marL="914400" algn="l" defTabSz="457200" rtl="0" fontAlgn="base">
              <a:spcBef>
                <a:spcPct val="0"/>
              </a:spcBef>
              <a:spcAft>
                <a:spcPct val="0"/>
              </a:spcAft>
              <a:defRPr kumimoji="1" kern="1200">
                <a:solidFill>
                  <a:schemeClr val="dk1"/>
                </a:solidFill>
                <a:latin typeface="+mn-lt"/>
                <a:ea typeface="+mn-ea"/>
                <a:cs typeface="+mn-cs"/>
              </a:defRPr>
            </a:lvl3pPr>
            <a:lvl4pPr marL="1371600" algn="l" defTabSz="457200" rtl="0" fontAlgn="base">
              <a:spcBef>
                <a:spcPct val="0"/>
              </a:spcBef>
              <a:spcAft>
                <a:spcPct val="0"/>
              </a:spcAft>
              <a:defRPr kumimoji="1" kern="1200">
                <a:solidFill>
                  <a:schemeClr val="dk1"/>
                </a:solidFill>
                <a:latin typeface="+mn-lt"/>
                <a:ea typeface="+mn-ea"/>
                <a:cs typeface="+mn-cs"/>
              </a:defRPr>
            </a:lvl4pPr>
            <a:lvl5pPr marL="1828800" algn="l" defTabSz="457200"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r>
              <a:rPr lang="en-US" altLang="zh-CN" sz="1600" b="1" dirty="0"/>
              <a:t>Slots</a:t>
            </a:r>
            <a:r>
              <a:rPr lang="en-US" altLang="zh-CN" sz="1600" dirty="0"/>
              <a:t> are configured on each worker node, which are basically </a:t>
            </a:r>
            <a:r>
              <a:rPr lang="en-US" altLang="zh-CN" sz="1600" dirty="0" smtClean="0"/>
              <a:t>ports </a:t>
            </a:r>
            <a:r>
              <a:rPr lang="en-US" altLang="zh-CN" sz="1600" dirty="0"/>
              <a:t>used to receive messages. The number of slots </a:t>
            </a:r>
            <a:r>
              <a:rPr lang="en-US" altLang="zh-CN" sz="1600" dirty="0" smtClean="0"/>
              <a:t>indicates the </a:t>
            </a:r>
            <a:r>
              <a:rPr lang="en-US" altLang="zh-CN" sz="1600" dirty="0"/>
              <a:t>number of workers that can be run on this </a:t>
            </a:r>
            <a:r>
              <a:rPr lang="en-US" altLang="zh-CN" sz="1600" dirty="0" smtClean="0"/>
              <a:t>worker node.</a:t>
            </a: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
        <p:nvSpPr>
          <p:cNvPr id="10" name="矩形标注 9"/>
          <p:cNvSpPr/>
          <p:nvPr/>
        </p:nvSpPr>
        <p:spPr bwMode="auto">
          <a:xfrm>
            <a:off x="4112176" y="2258576"/>
            <a:ext cx="4984449" cy="1283332"/>
          </a:xfrm>
          <a:prstGeom prst="wedgeRectCallout">
            <a:avLst>
              <a:gd name="adj1" fmla="val 3102"/>
              <a:gd name="adj2" fmla="val 10562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A Storm cluster is controlled by a daemon running on the master node called </a:t>
            </a:r>
            <a:r>
              <a:rPr lang="en-US" altLang="zh-CN" sz="1600" b="1" dirty="0">
                <a:latin typeface="Times New Roman" panose="02020603050405020304" pitchFamily="18" charset="0"/>
                <a:cs typeface="Times New Roman" panose="02020603050405020304" pitchFamily="18" charset="0"/>
              </a:rPr>
              <a:t>Nimbus</a:t>
            </a:r>
            <a:r>
              <a:rPr lang="en-US" altLang="zh-CN" sz="1600" dirty="0">
                <a:latin typeface="Times New Roman" panose="02020603050405020304" pitchFamily="18" charset="0"/>
                <a:cs typeface="Times New Roman" panose="02020603050405020304" pitchFamily="18" charset="0"/>
              </a:rPr>
              <a:t>. Nimbus is responsible for distributing users’ code around the cluster, assigning executors to workers and worker nodes, and monitoring for failures.</a:t>
            </a:r>
          </a:p>
        </p:txBody>
      </p:sp>
      <p:sp>
        <p:nvSpPr>
          <p:cNvPr id="13" name="矩形标注 12"/>
          <p:cNvSpPr/>
          <p:nvPr/>
        </p:nvSpPr>
        <p:spPr bwMode="auto">
          <a:xfrm>
            <a:off x="318715" y="6210899"/>
            <a:ext cx="4450640" cy="589721"/>
          </a:xfrm>
          <a:prstGeom prst="wedgeRectCallout">
            <a:avLst>
              <a:gd name="adj1" fmla="val 58944"/>
              <a:gd name="adj2" fmla="val -5891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An </a:t>
            </a:r>
            <a:r>
              <a:rPr lang="en-US" altLang="zh-CN" sz="1600" b="1" dirty="0">
                <a:latin typeface="Times New Roman" panose="02020603050405020304" pitchFamily="18" charset="0"/>
                <a:cs typeface="Times New Roman" panose="02020603050405020304" pitchFamily="18" charset="0"/>
              </a:rPr>
              <a:t>executor</a:t>
            </a:r>
            <a:r>
              <a:rPr lang="en-US" altLang="zh-CN" sz="1600" dirty="0">
                <a:latin typeface="Times New Roman" panose="02020603050405020304" pitchFamily="18" charset="0"/>
                <a:cs typeface="Times New Roman" panose="02020603050405020304" pitchFamily="18" charset="0"/>
              </a:rPr>
              <a:t> is a thread spawned by a worker, which can contain one (by default) or multiple tasks. </a:t>
            </a:r>
          </a:p>
        </p:txBody>
      </p:sp>
    </p:spTree>
    <p:extLst>
      <p:ext uri="{BB962C8B-B14F-4D97-AF65-F5344CB8AC3E}">
        <p14:creationId xmlns:p14="http://schemas.microsoft.com/office/powerpoint/2010/main" val="4144735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6"/>
                </a:solidFill>
              </a:rPr>
              <a:t>Slot</a:t>
            </a:r>
            <a:endParaRPr lang="zh-CN" altLang="en-US" dirty="0">
              <a:solidFill>
                <a:schemeClr val="accent6"/>
              </a:solidFill>
            </a:endParaRPr>
          </a:p>
        </p:txBody>
      </p:sp>
      <p:sp>
        <p:nvSpPr>
          <p:cNvPr id="3" name="内容占位符 2"/>
          <p:cNvSpPr>
            <a:spLocks noGrp="1"/>
          </p:cNvSpPr>
          <p:nvPr>
            <p:ph idx="1"/>
          </p:nvPr>
        </p:nvSpPr>
        <p:spPr/>
        <p:txBody>
          <a:bodyPr/>
          <a:lstStyle/>
          <a:p>
            <a:r>
              <a:rPr lang="en-US" altLang="zh-CN" sz="1600" b="0" dirty="0" smtClean="0"/>
              <a:t>Slots(</a:t>
            </a:r>
            <a:r>
              <a:rPr lang="zh-CN" altLang="en-US" sz="1600" b="0" dirty="0" smtClean="0"/>
              <a:t>槽</a:t>
            </a:r>
            <a:r>
              <a:rPr lang="en-US" altLang="zh-CN" sz="1600" b="0" dirty="0" smtClean="0"/>
              <a:t>)</a:t>
            </a:r>
            <a:r>
              <a:rPr lang="zh-CN" altLang="en-US" sz="1600" b="0" dirty="0" smtClean="0"/>
              <a:t>是</a:t>
            </a:r>
            <a:r>
              <a:rPr lang="en-US" altLang="zh-CN" sz="1600" b="0" dirty="0" smtClean="0"/>
              <a:t>Storm</a:t>
            </a:r>
            <a:r>
              <a:rPr lang="zh-CN" altLang="en-US" sz="1600" b="0" dirty="0" smtClean="0"/>
              <a:t>资源分配的基本单位，类似于</a:t>
            </a:r>
            <a:r>
              <a:rPr lang="en-US" altLang="zh-CN" sz="1600" b="0" dirty="0" smtClean="0"/>
              <a:t>MapReduce1.0</a:t>
            </a:r>
            <a:r>
              <a:rPr lang="zh-CN" altLang="en-US" sz="1600" b="0" dirty="0" smtClean="0"/>
              <a:t>中的</a:t>
            </a:r>
            <a:r>
              <a:rPr lang="en-US" altLang="zh-CN" sz="1600" b="0" dirty="0" smtClean="0"/>
              <a:t>map/reduce slot</a:t>
            </a:r>
            <a:endParaRPr lang="en-US" altLang="zh-CN" sz="1600" b="0" dirty="0"/>
          </a:p>
          <a:p>
            <a:pPr>
              <a:spcAft>
                <a:spcPts val="1800"/>
              </a:spcAft>
            </a:pPr>
            <a:r>
              <a:rPr lang="en-US" altLang="zh-CN" sz="1600" b="0" dirty="0" smtClean="0"/>
              <a:t>Slot</a:t>
            </a:r>
            <a:r>
              <a:rPr lang="zh-CN" altLang="en-US" sz="1600" b="0" dirty="0" smtClean="0"/>
              <a:t>被配置在每个</a:t>
            </a:r>
            <a:r>
              <a:rPr lang="en-US" altLang="zh-CN" sz="1600" b="0" dirty="0" smtClean="0"/>
              <a:t>worker node</a:t>
            </a:r>
            <a:r>
              <a:rPr lang="zh-CN" altLang="en-US" sz="1600" b="0" dirty="0" smtClean="0"/>
              <a:t>（工作节点）上，工作节点上</a:t>
            </a:r>
            <a:r>
              <a:rPr lang="en-US" altLang="zh-CN" sz="1600" b="0" dirty="0" smtClean="0"/>
              <a:t>slot</a:t>
            </a:r>
            <a:r>
              <a:rPr lang="zh-CN" altLang="en-US" sz="1600" b="0" dirty="0" smtClean="0"/>
              <a:t>的数目表明该节点上可运行的</a:t>
            </a:r>
            <a:r>
              <a:rPr lang="en-US" altLang="zh-CN" sz="1600" b="0" dirty="0" smtClean="0"/>
              <a:t>worker process</a:t>
            </a:r>
            <a:r>
              <a:rPr lang="zh-CN" altLang="en-US" sz="1600" b="0" dirty="0" smtClean="0"/>
              <a:t>（工作进程）数目。</a:t>
            </a:r>
            <a:endParaRPr lang="en-US" altLang="zh-CN" sz="1600" b="0" dirty="0" smtClean="0"/>
          </a:p>
          <a:p>
            <a:pPr marL="622300" indent="-265113">
              <a:buClr>
                <a:schemeClr val="tx1"/>
              </a:buClr>
              <a:buFont typeface="Wingdings" panose="05000000000000000000" pitchFamily="2" charset="2"/>
              <a:buChar char="l"/>
            </a:pPr>
            <a:r>
              <a:rPr lang="en-US" altLang="zh-CN" sz="1600" b="0" dirty="0" smtClean="0"/>
              <a:t>Worker Node: a machine</a:t>
            </a:r>
          </a:p>
          <a:p>
            <a:pPr marL="622300" indent="-265113">
              <a:buClr>
                <a:schemeClr val="tx1"/>
              </a:buClr>
              <a:buFont typeface="Wingdings" panose="05000000000000000000" pitchFamily="2" charset="2"/>
              <a:buChar char="l"/>
            </a:pPr>
            <a:r>
              <a:rPr lang="en-US" altLang="zh-CN" sz="1600" b="0" dirty="0" smtClean="0"/>
              <a:t>Slot: in a worker node</a:t>
            </a:r>
          </a:p>
          <a:p>
            <a:pPr marL="622300" indent="-265113">
              <a:buClr>
                <a:schemeClr val="tx1"/>
              </a:buClr>
              <a:buFont typeface="Wingdings" panose="05000000000000000000" pitchFamily="2" charset="2"/>
              <a:buChar char="l"/>
            </a:pPr>
            <a:r>
              <a:rPr lang="en-US" altLang="zh-CN" sz="1600" b="0" dirty="0" smtClean="0"/>
              <a:t>Worker: a java process in a slot</a:t>
            </a:r>
          </a:p>
          <a:p>
            <a:pPr marL="622300" indent="-265113">
              <a:buClr>
                <a:schemeClr val="tx1"/>
              </a:buClr>
              <a:buFont typeface="Wingdings" panose="05000000000000000000" pitchFamily="2" charset="2"/>
              <a:buChar char="l"/>
            </a:pPr>
            <a:r>
              <a:rPr lang="en-US" altLang="zh-CN" sz="1600" b="0" dirty="0" smtClean="0"/>
              <a:t>Executor: a threat run in worker</a:t>
            </a:r>
          </a:p>
          <a:p>
            <a:pPr marL="622300" indent="-265113">
              <a:buClr>
                <a:schemeClr val="tx1"/>
              </a:buClr>
              <a:buFont typeface="Wingdings" panose="05000000000000000000" pitchFamily="2" charset="2"/>
              <a:buChar char="l"/>
            </a:pPr>
            <a:r>
              <a:rPr lang="en-US" altLang="zh-CN" sz="1600" b="0" dirty="0" smtClean="0"/>
              <a:t>Task: run in an executor</a:t>
            </a:r>
          </a:p>
          <a:p>
            <a:pPr marL="0" indent="0">
              <a:buNone/>
            </a:pPr>
            <a:r>
              <a:rPr lang="en-US" altLang="zh-CN" sz="1600" b="0" dirty="0" smtClean="0"/>
              <a:t>       Each executor includes exactly one task (</a:t>
            </a:r>
            <a:r>
              <a:rPr lang="zh-CN" altLang="en-US" sz="1600" b="0" dirty="0" smtClean="0"/>
              <a:t>默认</a:t>
            </a:r>
            <a:r>
              <a:rPr lang="en-US" altLang="zh-CN" sz="1600" b="0" dirty="0" smtClean="0"/>
              <a:t>)</a:t>
            </a:r>
          </a:p>
          <a:p>
            <a:pPr marL="0" indent="0">
              <a:buNone/>
            </a:pPr>
            <a:r>
              <a:rPr lang="en-US" altLang="zh-CN" sz="1600" b="0" dirty="0"/>
              <a:t> </a:t>
            </a:r>
            <a:r>
              <a:rPr lang="en-US" altLang="zh-CN" sz="1600" b="0" dirty="0" smtClean="0"/>
              <a:t>      </a:t>
            </a:r>
          </a:p>
        </p:txBody>
      </p:sp>
      <p:grpSp>
        <p:nvGrpSpPr>
          <p:cNvPr id="55" name="组合 54"/>
          <p:cNvGrpSpPr/>
          <p:nvPr/>
        </p:nvGrpSpPr>
        <p:grpSpPr>
          <a:xfrm>
            <a:off x="5721625" y="3001084"/>
            <a:ext cx="2368828" cy="3200936"/>
            <a:chOff x="5913782" y="3001084"/>
            <a:chExt cx="2368828" cy="3200936"/>
          </a:xfrm>
        </p:grpSpPr>
        <p:sp>
          <p:nvSpPr>
            <p:cNvPr id="7" name="圆角矩形 6"/>
            <p:cNvSpPr/>
            <p:nvPr/>
          </p:nvSpPr>
          <p:spPr bwMode="auto">
            <a:xfrm>
              <a:off x="5913782" y="3001084"/>
              <a:ext cx="2368828" cy="3200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33" name="组合 32"/>
            <p:cNvGrpSpPr/>
            <p:nvPr/>
          </p:nvGrpSpPr>
          <p:grpSpPr>
            <a:xfrm>
              <a:off x="6198721" y="3168952"/>
              <a:ext cx="1812222" cy="950280"/>
              <a:chOff x="6198721" y="3466937"/>
              <a:chExt cx="1812222" cy="950280"/>
            </a:xfrm>
          </p:grpSpPr>
          <p:sp>
            <p:nvSpPr>
              <p:cNvPr id="25" name="矩形 24"/>
              <p:cNvSpPr/>
              <p:nvPr/>
            </p:nvSpPr>
            <p:spPr bwMode="auto">
              <a:xfrm>
                <a:off x="6198721" y="3466937"/>
                <a:ext cx="1812222" cy="950280"/>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3" name="圆角矩形 12"/>
              <p:cNvSpPr/>
              <p:nvPr/>
            </p:nvSpPr>
            <p:spPr bwMode="auto">
              <a:xfrm rot="16200000">
                <a:off x="6721616" y="3121169"/>
                <a:ext cx="749767" cy="1621807"/>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28" name="组合 27"/>
              <p:cNvGrpSpPr/>
              <p:nvPr/>
            </p:nvGrpSpPr>
            <p:grpSpPr>
              <a:xfrm>
                <a:off x="6499996" y="3644092"/>
                <a:ext cx="556748" cy="560276"/>
                <a:chOff x="6350927" y="3644092"/>
                <a:chExt cx="556748" cy="560276"/>
              </a:xfrm>
            </p:grpSpPr>
            <p:sp>
              <p:nvSpPr>
                <p:cNvPr id="26" name="圆角矩形 25"/>
                <p:cNvSpPr/>
                <p:nvPr/>
              </p:nvSpPr>
              <p:spPr bwMode="auto">
                <a:xfrm>
                  <a:off x="6350927" y="3644092"/>
                  <a:ext cx="556748" cy="56027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rot="16200000">
                  <a:off x="6533039" y="3627538"/>
                  <a:ext cx="192527" cy="324794"/>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grpSp>
          <p:grpSp>
            <p:nvGrpSpPr>
              <p:cNvPr id="29" name="组合 28"/>
              <p:cNvGrpSpPr/>
              <p:nvPr/>
            </p:nvGrpSpPr>
            <p:grpSpPr>
              <a:xfrm>
                <a:off x="6629126" y="3644092"/>
                <a:ext cx="1103515" cy="560276"/>
                <a:chOff x="5804160" y="3644092"/>
                <a:chExt cx="1103515" cy="560276"/>
              </a:xfrm>
            </p:grpSpPr>
            <p:sp>
              <p:nvSpPr>
                <p:cNvPr id="30" name="圆角矩形 29"/>
                <p:cNvSpPr/>
                <p:nvPr/>
              </p:nvSpPr>
              <p:spPr bwMode="auto">
                <a:xfrm>
                  <a:off x="6350927" y="3644092"/>
                  <a:ext cx="556748" cy="56027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1" name="椭圆 30"/>
                <p:cNvSpPr/>
                <p:nvPr/>
              </p:nvSpPr>
              <p:spPr bwMode="auto">
                <a:xfrm rot="16200000">
                  <a:off x="6533039" y="3627538"/>
                  <a:ext cx="192527" cy="324794"/>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sp>
              <p:nvSpPr>
                <p:cNvPr id="32" name="椭圆 31"/>
                <p:cNvSpPr/>
                <p:nvPr/>
              </p:nvSpPr>
              <p:spPr bwMode="auto">
                <a:xfrm rot="16200000">
                  <a:off x="5879558" y="3882885"/>
                  <a:ext cx="173999" cy="324796"/>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grpSp>
        </p:grpSp>
        <p:sp>
          <p:nvSpPr>
            <p:cNvPr id="45" name="矩形 44"/>
            <p:cNvSpPr/>
            <p:nvPr/>
          </p:nvSpPr>
          <p:spPr bwMode="auto">
            <a:xfrm>
              <a:off x="6190388" y="4271632"/>
              <a:ext cx="1812222" cy="790698"/>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4" name="矩形 53"/>
            <p:cNvSpPr/>
            <p:nvPr/>
          </p:nvSpPr>
          <p:spPr bwMode="auto">
            <a:xfrm>
              <a:off x="6178845" y="5214730"/>
              <a:ext cx="1812222" cy="790698"/>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59" name="组合 58"/>
          <p:cNvGrpSpPr/>
          <p:nvPr/>
        </p:nvGrpSpPr>
        <p:grpSpPr>
          <a:xfrm>
            <a:off x="7626579" y="2526533"/>
            <a:ext cx="1249115" cy="448779"/>
            <a:chOff x="7626579" y="2526533"/>
            <a:chExt cx="1249115" cy="448779"/>
          </a:xfrm>
        </p:grpSpPr>
        <p:cxnSp>
          <p:nvCxnSpPr>
            <p:cNvPr id="57" name="直接箭头连接符 56"/>
            <p:cNvCxnSpPr/>
            <p:nvPr/>
          </p:nvCxnSpPr>
          <p:spPr bwMode="auto">
            <a:xfrm flipH="1">
              <a:off x="7626579" y="2798157"/>
              <a:ext cx="367747" cy="1771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文本框 57"/>
            <p:cNvSpPr txBox="1"/>
            <p:nvPr/>
          </p:nvSpPr>
          <p:spPr>
            <a:xfrm>
              <a:off x="7729334" y="2526533"/>
              <a:ext cx="1146360" cy="307777"/>
            </a:xfrm>
            <a:prstGeom prst="rect">
              <a:avLst/>
            </a:prstGeom>
            <a:noFill/>
          </p:spPr>
          <p:txBody>
            <a:bodyPr wrap="square" rtlCol="0">
              <a:spAutoFit/>
            </a:bodyPr>
            <a:lstStyle/>
            <a:p>
              <a:r>
                <a:rPr lang="en-US" altLang="zh-CN" sz="1400" dirty="0"/>
                <a:t>w</a:t>
              </a:r>
              <a:r>
                <a:rPr lang="en-US" altLang="zh-CN" sz="1400" dirty="0" smtClean="0"/>
                <a:t>orker node</a:t>
              </a:r>
              <a:endParaRPr lang="zh-CN" altLang="en-US" sz="1400" dirty="0"/>
            </a:p>
          </p:txBody>
        </p:sp>
      </p:grpSp>
      <p:grpSp>
        <p:nvGrpSpPr>
          <p:cNvPr id="60" name="组合 59"/>
          <p:cNvGrpSpPr/>
          <p:nvPr/>
        </p:nvGrpSpPr>
        <p:grpSpPr>
          <a:xfrm>
            <a:off x="7818786" y="3062910"/>
            <a:ext cx="1261553" cy="393102"/>
            <a:chOff x="7614141" y="2526533"/>
            <a:chExt cx="1261553" cy="393102"/>
          </a:xfrm>
        </p:grpSpPr>
        <p:cxnSp>
          <p:nvCxnSpPr>
            <p:cNvPr id="61" name="直接箭头连接符 60"/>
            <p:cNvCxnSpPr/>
            <p:nvPr/>
          </p:nvCxnSpPr>
          <p:spPr bwMode="auto">
            <a:xfrm flipH="1">
              <a:off x="7614141" y="2798157"/>
              <a:ext cx="380186" cy="1214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文本框 61"/>
            <p:cNvSpPr txBox="1"/>
            <p:nvPr/>
          </p:nvSpPr>
          <p:spPr>
            <a:xfrm>
              <a:off x="7729334" y="2526533"/>
              <a:ext cx="1146360" cy="307777"/>
            </a:xfrm>
            <a:prstGeom prst="rect">
              <a:avLst/>
            </a:prstGeom>
            <a:noFill/>
          </p:spPr>
          <p:txBody>
            <a:bodyPr wrap="square" rtlCol="0">
              <a:spAutoFit/>
            </a:bodyPr>
            <a:lstStyle/>
            <a:p>
              <a:r>
                <a:rPr lang="en-US" altLang="zh-CN" sz="1400" dirty="0" smtClean="0"/>
                <a:t>    slot</a:t>
              </a:r>
              <a:endParaRPr lang="zh-CN" altLang="en-US" sz="1400" dirty="0"/>
            </a:p>
          </p:txBody>
        </p:sp>
      </p:grpSp>
      <p:grpSp>
        <p:nvGrpSpPr>
          <p:cNvPr id="63" name="组合 62"/>
          <p:cNvGrpSpPr/>
          <p:nvPr/>
        </p:nvGrpSpPr>
        <p:grpSpPr>
          <a:xfrm>
            <a:off x="7715246" y="3532478"/>
            <a:ext cx="1419728" cy="307777"/>
            <a:chOff x="7612491" y="2671652"/>
            <a:chExt cx="1419728" cy="307777"/>
          </a:xfrm>
        </p:grpSpPr>
        <p:cxnSp>
          <p:nvCxnSpPr>
            <p:cNvPr id="64" name="直接箭头连接符 63"/>
            <p:cNvCxnSpPr>
              <a:endCxn id="13" idx="2"/>
            </p:cNvCxnSpPr>
            <p:nvPr/>
          </p:nvCxnSpPr>
          <p:spPr bwMode="auto">
            <a:xfrm flipH="1" flipV="1">
              <a:off x="7612491" y="2773261"/>
              <a:ext cx="462083" cy="700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文本框 64"/>
            <p:cNvSpPr txBox="1"/>
            <p:nvPr/>
          </p:nvSpPr>
          <p:spPr>
            <a:xfrm>
              <a:off x="7885859" y="2671652"/>
              <a:ext cx="1146360" cy="307777"/>
            </a:xfrm>
            <a:prstGeom prst="rect">
              <a:avLst/>
            </a:prstGeom>
            <a:noFill/>
          </p:spPr>
          <p:txBody>
            <a:bodyPr wrap="square" rtlCol="0">
              <a:spAutoFit/>
            </a:bodyPr>
            <a:lstStyle/>
            <a:p>
              <a:r>
                <a:rPr lang="en-US" altLang="zh-CN" sz="1400" dirty="0" smtClean="0"/>
                <a:t>    worker</a:t>
              </a:r>
              <a:endParaRPr lang="zh-CN" altLang="en-US" sz="1400" dirty="0"/>
            </a:p>
          </p:txBody>
        </p:sp>
      </p:grpSp>
      <p:grpSp>
        <p:nvGrpSpPr>
          <p:cNvPr id="67" name="组合 66"/>
          <p:cNvGrpSpPr/>
          <p:nvPr/>
        </p:nvGrpSpPr>
        <p:grpSpPr>
          <a:xfrm>
            <a:off x="7547074" y="3742878"/>
            <a:ext cx="1566321" cy="555902"/>
            <a:chOff x="7650187" y="2847672"/>
            <a:chExt cx="1566321" cy="555902"/>
          </a:xfrm>
        </p:grpSpPr>
        <p:cxnSp>
          <p:nvCxnSpPr>
            <p:cNvPr id="68" name="直接箭头连接符 67"/>
            <p:cNvCxnSpPr/>
            <p:nvPr/>
          </p:nvCxnSpPr>
          <p:spPr bwMode="auto">
            <a:xfrm flipH="1" flipV="1">
              <a:off x="7650187" y="2847672"/>
              <a:ext cx="639459" cy="4161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9" name="文本框 68"/>
            <p:cNvSpPr txBox="1"/>
            <p:nvPr/>
          </p:nvSpPr>
          <p:spPr>
            <a:xfrm>
              <a:off x="8070148" y="3095797"/>
              <a:ext cx="1146360" cy="307777"/>
            </a:xfrm>
            <a:prstGeom prst="rect">
              <a:avLst/>
            </a:prstGeom>
            <a:noFill/>
          </p:spPr>
          <p:txBody>
            <a:bodyPr wrap="square" rtlCol="0">
              <a:spAutoFit/>
            </a:bodyPr>
            <a:lstStyle/>
            <a:p>
              <a:r>
                <a:rPr lang="en-US" altLang="zh-CN" sz="1400" dirty="0" smtClean="0"/>
                <a:t>    executor</a:t>
              </a:r>
              <a:endParaRPr lang="zh-CN" altLang="en-US" sz="1400" dirty="0"/>
            </a:p>
          </p:txBody>
        </p:sp>
      </p:grpSp>
      <p:grpSp>
        <p:nvGrpSpPr>
          <p:cNvPr id="76" name="组合 75"/>
          <p:cNvGrpSpPr/>
          <p:nvPr/>
        </p:nvGrpSpPr>
        <p:grpSpPr>
          <a:xfrm>
            <a:off x="7262112" y="3588214"/>
            <a:ext cx="1876300" cy="1124901"/>
            <a:chOff x="7314552" y="2278673"/>
            <a:chExt cx="1876300" cy="1124901"/>
          </a:xfrm>
        </p:grpSpPr>
        <p:cxnSp>
          <p:nvCxnSpPr>
            <p:cNvPr id="77" name="直接箭头连接符 76"/>
            <p:cNvCxnSpPr>
              <a:endCxn id="31" idx="2"/>
            </p:cNvCxnSpPr>
            <p:nvPr/>
          </p:nvCxnSpPr>
          <p:spPr bwMode="auto">
            <a:xfrm flipH="1" flipV="1">
              <a:off x="7314552" y="2278673"/>
              <a:ext cx="975094" cy="985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文本框 77"/>
            <p:cNvSpPr txBox="1"/>
            <p:nvPr/>
          </p:nvSpPr>
          <p:spPr>
            <a:xfrm>
              <a:off x="8044492" y="3095797"/>
              <a:ext cx="1146360" cy="307777"/>
            </a:xfrm>
            <a:prstGeom prst="rect">
              <a:avLst/>
            </a:prstGeom>
            <a:noFill/>
          </p:spPr>
          <p:txBody>
            <a:bodyPr wrap="square" rtlCol="0">
              <a:spAutoFit/>
            </a:bodyPr>
            <a:lstStyle/>
            <a:p>
              <a:r>
                <a:rPr lang="en-US" altLang="zh-CN" sz="1400" dirty="0" smtClean="0"/>
                <a:t>    task</a:t>
              </a:r>
              <a:endParaRPr lang="zh-CN" altLang="en-US" sz="1400" dirty="0"/>
            </a:p>
          </p:txBody>
        </p:sp>
      </p:grpSp>
    </p:spTree>
    <p:extLst>
      <p:ext uri="{BB962C8B-B14F-4D97-AF65-F5344CB8AC3E}">
        <p14:creationId xmlns:p14="http://schemas.microsoft.com/office/powerpoint/2010/main" val="121793508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6"/>
                </a:solidFill>
              </a:rPr>
              <a:t>Slot Configuration</a:t>
            </a:r>
            <a:endParaRPr lang="zh-CN" altLang="en-US" dirty="0">
              <a:solidFill>
                <a:schemeClr val="accent6"/>
              </a:solidFill>
            </a:endParaRPr>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1600" b="0" dirty="0"/>
              <a:t>Slot</a:t>
            </a:r>
            <a:r>
              <a:rPr lang="zh-CN" altLang="en-US" sz="1600" b="0" dirty="0" smtClean="0"/>
              <a:t>通常由</a:t>
            </a:r>
            <a:r>
              <a:rPr lang="zh-CN" altLang="en-US" sz="1600" b="0" dirty="0"/>
              <a:t>集群管理员进行配置，</a:t>
            </a:r>
            <a:r>
              <a:rPr lang="zh-CN" altLang="en-US" sz="1600" b="0" dirty="0" smtClean="0"/>
              <a:t>基本上配置</a:t>
            </a:r>
            <a:r>
              <a:rPr lang="zh-CN" altLang="en-US" sz="1600" b="0" dirty="0"/>
              <a:t>为一些接收信息的端口。典型地，</a:t>
            </a:r>
            <a:r>
              <a:rPr lang="en-US" altLang="zh-CN" sz="1600" b="0" dirty="0"/>
              <a:t>Slot</a:t>
            </a:r>
            <a:r>
              <a:rPr lang="zh-CN" altLang="en-US" sz="1600" b="0" dirty="0"/>
              <a:t>数目可以被</a:t>
            </a:r>
            <a:r>
              <a:rPr lang="zh-CN" altLang="en-US" sz="1600" b="0" dirty="0" smtClean="0"/>
              <a:t>配置时等于工作</a:t>
            </a:r>
            <a:r>
              <a:rPr lang="zh-CN" altLang="en-US" sz="1600" b="0" dirty="0"/>
              <a:t>节点上内核的数目（</a:t>
            </a:r>
            <a:r>
              <a:rPr lang="en-US" altLang="zh-CN" sz="1600" b="0" dirty="0"/>
              <a:t>the number of core</a:t>
            </a:r>
            <a:r>
              <a:rPr lang="zh-CN" altLang="en-US" sz="1600" b="0" dirty="0"/>
              <a:t>）。</a:t>
            </a:r>
            <a:endParaRPr lang="en-US" altLang="zh-CN" sz="1600" b="0" dirty="0"/>
          </a:p>
          <a:p>
            <a:pPr>
              <a:buFont typeface="Wingdings" panose="05000000000000000000" pitchFamily="2" charset="2"/>
              <a:buChar char="l"/>
            </a:pPr>
            <a:r>
              <a:rPr lang="en-US" altLang="zh-CN" sz="1600" b="0" dirty="0"/>
              <a:t>Storm</a:t>
            </a:r>
            <a:r>
              <a:rPr lang="zh-CN" altLang="en-US" sz="1600" b="0" dirty="0"/>
              <a:t>集群配置文件：</a:t>
            </a:r>
            <a:r>
              <a:rPr lang="en-US" altLang="zh-CN" sz="1600" b="0" dirty="0"/>
              <a:t>storm.yaml   (/storm-0.10.0/</a:t>
            </a:r>
            <a:r>
              <a:rPr lang="en-US" altLang="zh-CN" sz="1600" b="0" dirty="0" err="1"/>
              <a:t>conf</a:t>
            </a:r>
            <a:r>
              <a:rPr lang="en-US" altLang="zh-CN" sz="1600" b="0" dirty="0"/>
              <a:t>/storm.yaml)</a:t>
            </a:r>
            <a:endParaRPr lang="zh-CN" altLang="en-US" sz="1600" b="0" dirty="0"/>
          </a:p>
          <a:p>
            <a:pPr marL="0" indent="0">
              <a:buNone/>
            </a:pPr>
            <a:r>
              <a:rPr lang="en-US" altLang="zh-CN" sz="1600" b="0" dirty="0" smtClean="0"/>
              <a:t>      </a:t>
            </a:r>
          </a:p>
        </p:txBody>
      </p:sp>
      <p:pic>
        <p:nvPicPr>
          <p:cNvPr id="34" name="图片 33"/>
          <p:cNvPicPr>
            <a:picLocks noChangeAspect="1"/>
          </p:cNvPicPr>
          <p:nvPr/>
        </p:nvPicPr>
        <p:blipFill>
          <a:blip r:embed="rId3"/>
          <a:stretch>
            <a:fillRect/>
          </a:stretch>
        </p:blipFill>
        <p:spPr>
          <a:xfrm>
            <a:off x="1124881" y="3230728"/>
            <a:ext cx="8805244" cy="1481948"/>
          </a:xfrm>
          <a:prstGeom prst="rect">
            <a:avLst/>
          </a:prstGeom>
        </p:spPr>
      </p:pic>
      <p:sp>
        <p:nvSpPr>
          <p:cNvPr id="35" name="矩形 34"/>
          <p:cNvSpPr/>
          <p:nvPr/>
        </p:nvSpPr>
        <p:spPr bwMode="auto">
          <a:xfrm>
            <a:off x="1251490" y="3576753"/>
            <a:ext cx="2574922" cy="113592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57140846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66004"/>
            <a:ext cx="7772400" cy="838200"/>
          </a:xfrm>
        </p:spPr>
        <p:txBody>
          <a:bodyPr/>
          <a:lstStyle/>
          <a:p>
            <a:r>
              <a:rPr lang="en-US" altLang="zh-CN" sz="3200" dirty="0" smtClean="0">
                <a:solidFill>
                  <a:schemeClr val="accent6"/>
                </a:solidFill>
              </a:rPr>
              <a:t>Scheduler </a:t>
            </a:r>
            <a:r>
              <a:rPr lang="en-US" altLang="zh-CN" sz="3200" b="0" dirty="0" smtClean="0">
                <a:solidFill>
                  <a:schemeClr val="tx1"/>
                </a:solidFill>
              </a:rPr>
              <a:t>( </a:t>
            </a:r>
            <a:r>
              <a:rPr lang="en-US" altLang="zh-CN" sz="3200" b="0" dirty="0">
                <a:solidFill>
                  <a:schemeClr val="tx1"/>
                </a:solidFill>
              </a:rPr>
              <a:t>Slot </a:t>
            </a:r>
            <a:r>
              <a:rPr lang="en-US" altLang="zh-CN" sz="3200" b="0" dirty="0" smtClean="0">
                <a:solidFill>
                  <a:schemeClr val="tx1"/>
                </a:solidFill>
              </a:rPr>
              <a:t>Scheduling)</a:t>
            </a:r>
            <a:endParaRPr lang="zh-CN" altLang="en-US" sz="3200" b="0" dirty="0">
              <a:solidFill>
                <a:schemeClr val="tx1"/>
              </a:solidFill>
            </a:endParaRPr>
          </a:p>
        </p:txBody>
      </p:sp>
      <p:sp>
        <p:nvSpPr>
          <p:cNvPr id="3" name="内容占位符 2"/>
          <p:cNvSpPr>
            <a:spLocks noGrp="1"/>
          </p:cNvSpPr>
          <p:nvPr>
            <p:ph idx="1"/>
          </p:nvPr>
        </p:nvSpPr>
        <p:spPr>
          <a:xfrm>
            <a:off x="615615" y="1332154"/>
            <a:ext cx="7952313" cy="4108526"/>
          </a:xfrm>
        </p:spPr>
        <p:txBody>
          <a:bodyPr/>
          <a:lstStyle/>
          <a:p>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是</a:t>
            </a: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的调度器，它负责为</a:t>
            </a:r>
            <a:r>
              <a:rPr lang="en-US" altLang="zh-CN" sz="1600" b="0" dirty="0" smtClean="0">
                <a:latin typeface="Times New Roman" panose="02020603050405020304" pitchFamily="18" charset="0"/>
                <a:cs typeface="Times New Roman" panose="02020603050405020304" pitchFamily="18" charset="0"/>
              </a:rPr>
              <a:t>Topology</a:t>
            </a:r>
            <a:r>
              <a:rPr lang="zh-CN" altLang="en-US" sz="1600" b="0" dirty="0" smtClean="0">
                <a:latin typeface="Times New Roman" panose="02020603050405020304" pitchFamily="18" charset="0"/>
                <a:cs typeface="Times New Roman" panose="02020603050405020304" pitchFamily="18" charset="0"/>
              </a:rPr>
              <a:t>分配当前集群中可用的资源。</a:t>
            </a:r>
            <a:endParaRPr lang="en-US" altLang="zh-CN" sz="1600" b="0" dirty="0" smtClean="0">
              <a:latin typeface="Times New Roman" panose="02020603050405020304" pitchFamily="18" charset="0"/>
              <a:cs typeface="Times New Roman" panose="02020603050405020304" pitchFamily="18" charset="0"/>
            </a:endParaRPr>
          </a:p>
          <a:p>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定义了</a:t>
            </a:r>
            <a:r>
              <a:rPr lang="en-US" altLang="zh-CN" sz="1600" b="0" dirty="0" smtClean="0">
                <a:latin typeface="Times New Roman" panose="02020603050405020304" pitchFamily="18" charset="0"/>
                <a:cs typeface="Times New Roman" panose="02020603050405020304" pitchFamily="18" charset="0"/>
              </a:rPr>
              <a:t>IScheduler</a:t>
            </a:r>
            <a:r>
              <a:rPr lang="zh-CN" altLang="en-US" sz="1600" b="0" dirty="0" smtClean="0">
                <a:latin typeface="Times New Roman" panose="02020603050405020304" pitchFamily="18" charset="0"/>
                <a:cs typeface="Times New Roman" panose="02020603050405020304" pitchFamily="18" charset="0"/>
              </a:rPr>
              <a:t>接口，用户可以通过实现该接口来定义自己的</a:t>
            </a:r>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a:t>
            </a:r>
            <a:endParaRPr lang="en-US" altLang="zh-CN" sz="1600" b="0" dirty="0" smtClean="0">
              <a:latin typeface="Times New Roman" panose="02020603050405020304" pitchFamily="18" charset="0"/>
              <a:cs typeface="Times New Roman" panose="02020603050405020304" pitchFamily="18" charset="0"/>
            </a:endParaRPr>
          </a:p>
          <a:p>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提供了</a:t>
            </a:r>
            <a:r>
              <a:rPr lang="en-US" altLang="zh-CN" sz="1600" b="0" dirty="0" smtClean="0">
                <a:latin typeface="Times New Roman" panose="02020603050405020304" pitchFamily="18" charset="0"/>
                <a:cs typeface="Times New Roman" panose="02020603050405020304" pitchFamily="18" charset="0"/>
              </a:rPr>
              <a:t>3</a:t>
            </a:r>
            <a:r>
              <a:rPr lang="zh-CN" altLang="en-US" sz="1600" b="0" dirty="0" smtClean="0">
                <a:latin typeface="Times New Roman" panose="02020603050405020304" pitchFamily="18" charset="0"/>
                <a:cs typeface="Times New Roman" panose="02020603050405020304" pitchFamily="18" charset="0"/>
              </a:rPr>
              <a:t>种</a:t>
            </a:r>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a:t>
            </a: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(1) EvenScheduler</a:t>
            </a:r>
          </a:p>
          <a:p>
            <a:pPr marL="0" indent="0">
              <a:buNone/>
            </a:pPr>
            <a:r>
              <a:rPr lang="en-US" altLang="zh-CN" sz="1600" b="0" dirty="0" smtClean="0">
                <a:latin typeface="Times New Roman" panose="02020603050405020304" pitchFamily="18" charset="0"/>
                <a:cs typeface="Times New Roman" panose="02020603050405020304" pitchFamily="18" charset="0"/>
              </a:rPr>
              <a:t>       (2) DefaultScheduler</a:t>
            </a:r>
            <a:endParaRPr lang="en-US" altLang="zh-CN" sz="1600" b="0" dirty="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(3) </a:t>
            </a:r>
            <a:r>
              <a:rPr lang="en-US" altLang="zh-CN" sz="1600" b="0" dirty="0" err="1" smtClean="0">
                <a:latin typeface="Times New Roman" panose="02020603050405020304" pitchFamily="18" charset="0"/>
                <a:cs typeface="Times New Roman" panose="02020603050405020304" pitchFamily="18" charset="0"/>
              </a:rPr>
              <a:t>ISolationScheduler</a:t>
            </a: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1200" b="0" dirty="0" smtClean="0">
                <a:latin typeface="Times New Roman" panose="02020603050405020304" pitchFamily="18" charset="0"/>
                <a:cs typeface="Times New Roman" panose="02020603050405020304" pitchFamily="18" charset="0"/>
              </a:rPr>
              <a:t>说明：</a:t>
            </a:r>
            <a:r>
              <a:rPr lang="en-US" altLang="zh-CN" sz="1200" b="0" dirty="0" smtClean="0">
                <a:latin typeface="Times New Roman" panose="02020603050405020304" pitchFamily="18" charset="0"/>
                <a:cs typeface="Times New Roman" panose="02020603050405020304" pitchFamily="18" charset="0"/>
              </a:rPr>
              <a:t>IScheduler</a:t>
            </a:r>
            <a:r>
              <a:rPr lang="zh-CN" altLang="en-US" sz="1200" b="0" dirty="0" smtClean="0">
                <a:latin typeface="Times New Roman" panose="02020603050405020304" pitchFamily="18" charset="0"/>
                <a:cs typeface="Times New Roman" panose="02020603050405020304" pitchFamily="18" charset="0"/>
              </a:rPr>
              <a:t>接口源码路径：</a:t>
            </a:r>
            <a:r>
              <a:rPr lang="en-US" altLang="zh-CN" sz="1200" b="0" dirty="0" err="1" smtClean="0">
                <a:latin typeface="Times New Roman" panose="02020603050405020304" pitchFamily="18" charset="0"/>
                <a:cs typeface="Times New Roman" panose="02020603050405020304" pitchFamily="18" charset="0"/>
              </a:rPr>
              <a:t>src</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jvm</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backtype</a:t>
            </a:r>
            <a:r>
              <a:rPr lang="en-US" altLang="zh-CN" sz="1200" b="0" dirty="0" smtClean="0">
                <a:latin typeface="Times New Roman" panose="02020603050405020304" pitchFamily="18" charset="0"/>
                <a:cs typeface="Times New Roman" panose="02020603050405020304" pitchFamily="18" charset="0"/>
              </a:rPr>
              <a:t>\storm\scheduler\Ischeduler.java</a:t>
            </a:r>
          </a:p>
          <a:p>
            <a:pPr marL="0" indent="0">
              <a:buNone/>
            </a:pPr>
            <a:endParaRPr lang="en-US" altLang="zh-CN" sz="1600" b="0" dirty="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200" b="0" dirty="0">
                <a:latin typeface="Times New Roman" panose="02020603050405020304" pitchFamily="18" charset="0"/>
                <a:cs typeface="Times New Roman" panose="02020603050405020304" pitchFamily="18" charset="0"/>
              </a:rPr>
              <a:t> </a:t>
            </a:r>
            <a:r>
              <a:rPr lang="en-US" altLang="zh-CN" sz="1200" b="0" dirty="0" smtClean="0">
                <a:latin typeface="Times New Roman" panose="02020603050405020304" pitchFamily="18" charset="0"/>
                <a:cs typeface="Times New Roman" panose="02020603050405020304" pitchFamily="18" charset="0"/>
              </a:rPr>
              <a:t>                     3</a:t>
            </a:r>
            <a:r>
              <a:rPr lang="zh-CN" altLang="en-US" sz="1200" b="0" dirty="0" smtClean="0">
                <a:latin typeface="Times New Roman" panose="02020603050405020304" pitchFamily="18" charset="0"/>
                <a:cs typeface="Times New Roman" panose="02020603050405020304" pitchFamily="18" charset="0"/>
              </a:rPr>
              <a:t>种调度算法实现源码路径：</a:t>
            </a:r>
            <a:r>
              <a:rPr lang="en-US" altLang="zh-CN" sz="1200" b="0" dirty="0" err="1" smtClean="0">
                <a:latin typeface="Times New Roman" panose="02020603050405020304" pitchFamily="18" charset="0"/>
                <a:cs typeface="Times New Roman" panose="02020603050405020304" pitchFamily="18" charset="0"/>
              </a:rPr>
              <a:t>src</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clj</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backtype</a:t>
            </a:r>
            <a:r>
              <a:rPr lang="en-US" altLang="zh-CN" sz="1200" b="0" dirty="0" smtClean="0">
                <a:latin typeface="Times New Roman" panose="02020603050405020304" pitchFamily="18" charset="0"/>
                <a:cs typeface="Times New Roman" panose="02020603050405020304" pitchFamily="18" charset="0"/>
              </a:rPr>
              <a:t>\storm\scheduler\…</a:t>
            </a: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endParaRPr lang="en-US" altLang="zh-CN" sz="1600" b="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3449957" y="5665089"/>
            <a:ext cx="1801054" cy="720422"/>
          </a:xfrm>
          <a:prstGeom prst="rect">
            <a:avLst/>
          </a:prstGeom>
        </p:spPr>
      </p:pic>
      <p:pic>
        <p:nvPicPr>
          <p:cNvPr id="7" name="图片 6"/>
          <p:cNvPicPr>
            <a:picLocks noChangeAspect="1"/>
          </p:cNvPicPr>
          <p:nvPr/>
        </p:nvPicPr>
        <p:blipFill>
          <a:blip r:embed="rId4"/>
          <a:stretch>
            <a:fillRect/>
          </a:stretch>
        </p:blipFill>
        <p:spPr>
          <a:xfrm>
            <a:off x="3229753" y="4358309"/>
            <a:ext cx="1450889" cy="946569"/>
          </a:xfrm>
          <a:prstGeom prst="rect">
            <a:avLst/>
          </a:prstGeom>
        </p:spPr>
      </p:pic>
    </p:spTree>
    <p:extLst>
      <p:ext uri="{BB962C8B-B14F-4D97-AF65-F5344CB8AC3E}">
        <p14:creationId xmlns:p14="http://schemas.microsoft.com/office/powerpoint/2010/main" val="340889205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85800" y="2855495"/>
            <a:ext cx="7772400" cy="901784"/>
          </a:xfrm>
          <a:prstGeom prst="rect">
            <a:avLst/>
          </a:prstGeom>
        </p:spPr>
        <p:txBody>
          <a:bodyPr/>
          <a:lst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marL="0" indent="0" algn="ctr" defTabSz="914400" eaLnBrk="1" hangingPunct="1">
              <a:buFont typeface="Wingdings" pitchFamily="2" charset="2"/>
              <a:buNone/>
            </a:pPr>
            <a:r>
              <a:rPr lang="zh-CN" altLang="en-US" sz="4800" kern="0" dirty="0" smtClean="0">
                <a:solidFill>
                  <a:srgbClr val="FF0000"/>
                </a:solidFill>
                <a:latin typeface="黑体" pitchFamily="49" charset="-122"/>
                <a:ea typeface="黑体" pitchFamily="49" charset="-122"/>
              </a:rPr>
              <a:t>谢谢！</a:t>
            </a:r>
          </a:p>
        </p:txBody>
      </p:sp>
    </p:spTree>
    <p:extLst>
      <p:ext uri="{BB962C8B-B14F-4D97-AF65-F5344CB8AC3E}">
        <p14:creationId xmlns:p14="http://schemas.microsoft.com/office/powerpoint/2010/main" val="18928154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Nimbus</a:t>
              </a:r>
              <a:endParaRPr lang="zh-CN" altLang="en-US" sz="2000" dirty="0" smtClean="0">
                <a:solidFill>
                  <a:srgbClr val="000000"/>
                </a:solidFill>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Master</a:t>
              </a:r>
              <a:endParaRPr lang="zh-CN" altLang="en-US" dirty="0" smtClean="0">
                <a:solidFill>
                  <a:srgbClr val="3333CC">
                    <a:lumMod val="75000"/>
                  </a:srgbClr>
                </a:solidFill>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000000"/>
                  </a:solidFill>
                  <a:ea typeface="宋体" charset="-122"/>
                </a:rPr>
                <a:t>     </a:t>
              </a: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Cluster</a:t>
              </a:r>
              <a:endParaRPr lang="zh-CN" altLang="en-US" dirty="0" smtClean="0">
                <a:solidFill>
                  <a:srgbClr val="3333CC">
                    <a:lumMod val="75000"/>
                  </a:srgbClr>
                </a:solidFill>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3333CC">
                      <a:lumMod val="75000"/>
                    </a:srgbClr>
                  </a:solidFill>
                  <a:ea typeface="宋体" charset="-122"/>
                </a:rPr>
                <a:t>       Slaves</a:t>
              </a:r>
              <a:endParaRPr lang="zh-CN" altLang="en-US" dirty="0" smtClean="0">
                <a:solidFill>
                  <a:srgbClr val="3333CC">
                    <a:lumMod val="75000"/>
                  </a:srgbClr>
                </a:solidFill>
                <a:ea typeface="宋体"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1686570339"/>
              </p:ext>
            </p:extLst>
          </p:nvPr>
        </p:nvGraphicFramePr>
        <p:xfrm>
          <a:off x="1688429" y="3903848"/>
          <a:ext cx="5767141" cy="2194560"/>
        </p:xfrm>
        <a:graphic>
          <a:graphicData uri="http://schemas.openxmlformats.org/drawingml/2006/table">
            <a:tbl>
              <a:tblPr firstRow="1" bandRow="1">
                <a:tableStyleId>{5C22544A-7EE6-4342-B048-85BDC9FD1C3A}</a:tableStyleId>
              </a:tblPr>
              <a:tblGrid>
                <a:gridCol w="1541218"/>
                <a:gridCol w="2177594"/>
                <a:gridCol w="2048329"/>
              </a:tblGrid>
              <a:tr h="364997">
                <a:tc>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1" dirty="0" smtClean="0">
                          <a:solidFill>
                            <a:schemeClr val="tx1"/>
                          </a:solidFill>
                          <a:latin typeface="+mn-lt"/>
                        </a:rPr>
                        <a:t>Hadoop</a:t>
                      </a:r>
                      <a:endParaRPr lang="zh-CN" altLang="en-US" b="1"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1" dirty="0" smtClean="0">
                          <a:solidFill>
                            <a:schemeClr val="tx1"/>
                          </a:solidFill>
                          <a:latin typeface="+mn-lt"/>
                        </a:rPr>
                        <a:t>Storm</a:t>
                      </a:r>
                      <a:endParaRPr lang="zh-CN" altLang="en-US" b="1"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64997">
                <a:tc rowSpan="3">
                  <a:txBody>
                    <a:bodyPr/>
                    <a:lstStyle/>
                    <a:p>
                      <a:pPr algn="l"/>
                      <a:r>
                        <a:rPr lang="zh-CN" altLang="en-US" b="1" dirty="0" smtClean="0">
                          <a:solidFill>
                            <a:schemeClr val="tx1"/>
                          </a:solidFill>
                          <a:latin typeface="宋体" panose="02010600030101010101" pitchFamily="2" charset="-122"/>
                          <a:ea typeface="宋体" panose="02010600030101010101" pitchFamily="2" charset="-122"/>
                        </a:rPr>
                        <a:t>系统角色</a:t>
                      </a:r>
                      <a:endParaRPr lang="zh-CN" altLang="en-US" b="1" dirty="0">
                        <a:solidFill>
                          <a:schemeClr val="tx1"/>
                        </a:solidFill>
                        <a:latin typeface="宋体" panose="02010600030101010101" pitchFamily="2" charset="-122"/>
                        <a:ea typeface="宋体" panose="02010600030101010101" pitchFamily="2" charset="-122"/>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err="1" smtClean="0">
                          <a:solidFill>
                            <a:schemeClr val="tx1"/>
                          </a:solidFill>
                          <a:latin typeface="+mn-lt"/>
                        </a:rPr>
                        <a:t>JobTracker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Nimbus</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64997">
                <a:tc vMerge="1">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TaskTracker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Supervisor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64997">
                <a:tc vMerge="1">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Child</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Worker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64997">
                <a:tc>
                  <a:txBody>
                    <a:bodyPr/>
                    <a:lstStyle/>
                    <a:p>
                      <a:r>
                        <a:rPr lang="zh-CN" altLang="en-US" b="1" dirty="0" smtClean="0">
                          <a:solidFill>
                            <a:schemeClr val="tx1"/>
                          </a:solidFill>
                          <a:latin typeface="宋体" panose="02010600030101010101" pitchFamily="2" charset="-122"/>
                          <a:ea typeface="宋体" panose="02010600030101010101" pitchFamily="2" charset="-122"/>
                        </a:rPr>
                        <a:t>应用名称</a:t>
                      </a:r>
                      <a:endParaRPr lang="zh-CN" altLang="en-US" b="1" dirty="0">
                        <a:solidFill>
                          <a:schemeClr val="tx1"/>
                        </a:solidFill>
                        <a:latin typeface="宋体" panose="02010600030101010101" pitchFamily="2" charset="-122"/>
                        <a:ea typeface="宋体" panose="02010600030101010101" pitchFamily="2"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Job</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Topology</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364997">
                <a:tc>
                  <a:txBody>
                    <a:bodyPr/>
                    <a:lstStyle/>
                    <a:p>
                      <a:r>
                        <a:rPr lang="zh-CN" altLang="en-US" b="1" dirty="0" smtClean="0">
                          <a:solidFill>
                            <a:schemeClr val="tx1"/>
                          </a:solidFill>
                          <a:latin typeface="宋体" panose="02010600030101010101" pitchFamily="2" charset="-122"/>
                          <a:ea typeface="宋体" panose="02010600030101010101" pitchFamily="2" charset="-122"/>
                        </a:rPr>
                        <a:t>组件接口</a:t>
                      </a:r>
                      <a:endParaRPr lang="zh-CN" altLang="en-US" b="1" dirty="0">
                        <a:solidFill>
                          <a:schemeClr val="tx1"/>
                        </a:solidFill>
                        <a:latin typeface="宋体" panose="02010600030101010101" pitchFamily="2" charset="-122"/>
                        <a:ea typeface="宋体" panose="02010600030101010101" pitchFamily="2"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Mapper/Reducer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Spout/Bolt</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117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框架（核心组成）</a:t>
            </a:r>
            <a:endParaRPr lang="zh-CN" altLang="en-US" sz="3200" dirty="0"/>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594553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80670" y="952250"/>
            <a:ext cx="5461000" cy="2313900"/>
          </a:xfrm>
          <a:prstGeom prst="wedgeRectCallout">
            <a:avLst>
              <a:gd name="adj1" fmla="val -56094"/>
              <a:gd name="adj2" fmla="val -3097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Hadoop</a:t>
            </a:r>
            <a:r>
              <a:rPr kumimoji="1" lang="zh-CN" altLang="en-US" b="0" i="0" u="none" strike="noStrike" cap="none" normalizeH="0" baseline="0" dirty="0" smtClean="0">
                <a:ln>
                  <a:noFill/>
                </a:ln>
                <a:solidFill>
                  <a:schemeClr val="tx1"/>
                </a:solidFill>
                <a:effectLst/>
                <a:latin typeface="Times New Roman" pitchFamily="18" charset="0"/>
                <a:ea typeface="宋体" charset="-122"/>
              </a:rPr>
              <a:t>上运行的是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MapReduce job</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上运行的是</a:t>
            </a:r>
            <a:r>
              <a:rPr kumimoji="1" lang="zh-CN" altLang="en-US" b="0" i="0" u="none" strike="noStrike" cap="none" normalizeH="0" baseline="0" dirty="0" smtClean="0">
                <a:ln>
                  <a:noFill/>
                </a:ln>
                <a:solidFill>
                  <a:srgbClr val="FF0000"/>
                </a:solidFill>
                <a:effectLst/>
                <a:latin typeface="Times New Roman" pitchFamily="18" charset="0"/>
                <a:ea typeface="宋体" charset="-122"/>
              </a:rPr>
              <a:t>拓扑（</a:t>
            </a:r>
            <a:r>
              <a:rPr kumimoji="1" lang="en-US" altLang="zh-CN" b="0" i="0" u="none" strike="noStrike" cap="none" normalizeH="0" baseline="0" dirty="0" smtClean="0">
                <a:ln>
                  <a:noFill/>
                </a:ln>
                <a:solidFill>
                  <a:srgbClr val="FF0000"/>
                </a:solidFill>
                <a:effectLst/>
                <a:latin typeface="Times New Roman" pitchFamily="18" charset="0"/>
                <a:ea typeface="宋体" charset="-122"/>
              </a:rPr>
              <a:t>Topology</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a:t>
            </a: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rgbClr val="FF0000"/>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是</a:t>
            </a:r>
            <a:r>
              <a:rPr lang="en-US" altLang="zh-CN" dirty="0" smtClean="0">
                <a:solidFill>
                  <a:schemeClr val="accent2"/>
                </a:solidFill>
                <a:latin typeface="Times New Roman" pitchFamily="18" charset="0"/>
                <a:ea typeface="宋体" charset="-122"/>
              </a:rPr>
              <a:t>Storm</a:t>
            </a:r>
            <a:r>
              <a:rPr lang="zh-CN" altLang="en-US" dirty="0" smtClean="0">
                <a:solidFill>
                  <a:schemeClr val="accent2"/>
                </a:solidFill>
                <a:latin typeface="Times New Roman" pitchFamily="18" charset="0"/>
                <a:ea typeface="宋体" charset="-122"/>
              </a:rPr>
              <a:t>中运行的一个</a:t>
            </a:r>
            <a:r>
              <a:rPr lang="zh-CN" altLang="en-US" dirty="0">
                <a:solidFill>
                  <a:schemeClr val="accent2"/>
                </a:solidFill>
                <a:latin typeface="Times New Roman" pitchFamily="18" charset="0"/>
                <a:ea typeface="宋体" charset="-122"/>
              </a:rPr>
              <a:t>实时</a:t>
            </a:r>
            <a:r>
              <a:rPr lang="zh-CN" altLang="en-US" dirty="0" smtClean="0">
                <a:solidFill>
                  <a:schemeClr val="accent2"/>
                </a:solidFill>
                <a:latin typeface="Times New Roman" pitchFamily="18" charset="0"/>
                <a:ea typeface="宋体" charset="-122"/>
              </a:rPr>
              <a:t>应用程序（逻辑单元），</a:t>
            </a:r>
            <a:r>
              <a:rPr lang="zh-CN" altLang="en-US" dirty="0" smtClean="0">
                <a:solidFill>
                  <a:schemeClr val="tx1"/>
                </a:solidFill>
                <a:latin typeface="Times New Roman" pitchFamily="18" charset="0"/>
                <a:ea typeface="宋体" charset="-122"/>
              </a:rPr>
              <a:t>把代码及依赖的</a:t>
            </a:r>
            <a:r>
              <a:rPr lang="en-US" altLang="zh-CN" dirty="0" smtClean="0">
                <a:solidFill>
                  <a:schemeClr val="tx1"/>
                </a:solidFill>
                <a:latin typeface="Times New Roman" pitchFamily="18" charset="0"/>
                <a:ea typeface="宋体" charset="-122"/>
              </a:rPr>
              <a:t>jar</a:t>
            </a:r>
            <a:r>
              <a:rPr lang="zh-CN" altLang="en-US" dirty="0" smtClean="0">
                <a:solidFill>
                  <a:schemeClr val="tx1"/>
                </a:solidFill>
                <a:latin typeface="Times New Roman" pitchFamily="18" charset="0"/>
                <a:ea typeface="宋体" charset="-122"/>
              </a:rPr>
              <a:t>包打包为一个</a:t>
            </a:r>
            <a:r>
              <a:rPr lang="en-US" altLang="zh-CN" dirty="0" smtClean="0">
                <a:solidFill>
                  <a:schemeClr val="tx1"/>
                </a:solidFill>
                <a:latin typeface="Times New Roman" pitchFamily="18" charset="0"/>
                <a:ea typeface="宋体" charset="-122"/>
              </a:rPr>
              <a:t>jar</a:t>
            </a:r>
            <a:r>
              <a:rPr lang="zh-CN" altLang="en-US" dirty="0" smtClean="0">
                <a:solidFill>
                  <a:schemeClr val="tx1"/>
                </a:solidFill>
                <a:latin typeface="Times New Roman" pitchFamily="18" charset="0"/>
                <a:ea typeface="宋体" charset="-122"/>
              </a:rPr>
              <a:t>包（即为一个拓扑），一旦提交一直运行；</a:t>
            </a:r>
            <a:endParaRPr lang="en-US" altLang="zh-CN" dirty="0" smtClean="0">
              <a:solidFill>
                <a:schemeClr val="tx1"/>
              </a:solidFill>
              <a:latin typeface="Times New Roman" pitchFamily="18" charset="0"/>
              <a:ea typeface="宋体" charset="-122"/>
            </a:endParaRPr>
          </a:p>
          <a:p>
            <a:pPr defTabSz="914400"/>
            <a:r>
              <a:rPr lang="en-US" altLang="zh-CN" sz="1400" dirty="0" smtClean="0">
                <a:solidFill>
                  <a:schemeClr val="tx1"/>
                </a:solidFill>
                <a:latin typeface="Times New Roman" pitchFamily="18" charset="0"/>
                <a:ea typeface="宋体" charset="-122"/>
              </a:rPr>
              <a:t>      $ </a:t>
            </a:r>
            <a:r>
              <a:rPr lang="en-US" altLang="zh-CN" sz="1400" dirty="0">
                <a:solidFill>
                  <a:schemeClr val="tx1"/>
                </a:solidFill>
                <a:latin typeface="Times New Roman" pitchFamily="18" charset="0"/>
                <a:ea typeface="宋体" charset="-122"/>
              </a:rPr>
              <a:t>storm jar all-my-code.jar </a:t>
            </a:r>
            <a:r>
              <a:rPr lang="en-US" altLang="zh-CN" sz="1400" dirty="0" err="1">
                <a:solidFill>
                  <a:schemeClr val="tx1"/>
                </a:solidFill>
                <a:latin typeface="Times New Roman" pitchFamily="18" charset="0"/>
                <a:ea typeface="宋体" charset="-122"/>
              </a:rPr>
              <a:t>backtype.storm.MyTopology</a:t>
            </a:r>
            <a:r>
              <a:rPr lang="en-US" altLang="zh-CN" sz="1400" dirty="0">
                <a:solidFill>
                  <a:schemeClr val="tx1"/>
                </a:solidFill>
                <a:latin typeface="Times New Roman" pitchFamily="18" charset="0"/>
                <a:ea typeface="宋体" charset="-122"/>
              </a:rPr>
              <a:t> arg1 </a:t>
            </a:r>
            <a:r>
              <a:rPr lang="en-US" altLang="zh-CN" sz="1400" dirty="0" smtClean="0">
                <a:solidFill>
                  <a:schemeClr val="tx1"/>
                </a:solidFill>
                <a:latin typeface="Times New Roman" pitchFamily="18" charset="0"/>
                <a:ea typeface="宋体" charset="-122"/>
              </a:rPr>
              <a:t>arg2</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a:solidFill>
                  <a:schemeClr val="tx1"/>
                </a:solidFill>
                <a:latin typeface="Times New Roman" pitchFamily="18" charset="0"/>
                <a:ea typeface="宋体" charset="-122"/>
              </a:rPr>
              <a:t>一</a:t>
            </a:r>
            <a:r>
              <a:rPr lang="zh-CN" altLang="en-US" dirty="0" smtClean="0">
                <a:solidFill>
                  <a:schemeClr val="tx1"/>
                </a:solidFill>
                <a:latin typeface="Times New Roman" pitchFamily="18" charset="0"/>
                <a:ea typeface="宋体" charset="-122"/>
              </a:rPr>
              <a:t>个</a:t>
            </a:r>
            <a:r>
              <a:rPr lang="en-US" altLang="zh-CN" dirty="0" smtClean="0">
                <a:solidFill>
                  <a:schemeClr val="tx1"/>
                </a:solidFill>
                <a:latin typeface="Times New Roman" pitchFamily="18" charset="0"/>
                <a:ea typeface="宋体" charset="-122"/>
              </a:rPr>
              <a:t>Topology</a:t>
            </a:r>
            <a:r>
              <a:rPr lang="zh-CN" altLang="en-US" dirty="0">
                <a:solidFill>
                  <a:schemeClr val="tx1"/>
                </a:solidFill>
                <a:latin typeface="Times New Roman" pitchFamily="18" charset="0"/>
                <a:ea typeface="宋体" charset="-122"/>
              </a:rPr>
              <a:t>是</a:t>
            </a:r>
            <a:r>
              <a:rPr lang="zh-CN" altLang="en-US" dirty="0" smtClean="0">
                <a:solidFill>
                  <a:schemeClr val="tx1"/>
                </a:solidFill>
                <a:latin typeface="Times New Roman" pitchFamily="18" charset="0"/>
                <a:ea typeface="宋体" charset="-122"/>
              </a:rPr>
              <a:t>由一系列</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构成的</a:t>
            </a:r>
            <a:r>
              <a:rPr lang="en-US" altLang="zh-CN" dirty="0" smtClean="0">
                <a:solidFill>
                  <a:schemeClr val="tx1"/>
                </a:solidFill>
                <a:latin typeface="Times New Roman" pitchFamily="18" charset="0"/>
                <a:ea typeface="宋体" charset="-122"/>
              </a:rPr>
              <a:t>DAG</a:t>
            </a:r>
            <a:r>
              <a:rPr lang="zh-CN" altLang="en-US" dirty="0" smtClean="0">
                <a:solidFill>
                  <a:schemeClr val="tx1"/>
                </a:solidFill>
                <a:latin typeface="Times New Roman" pitchFamily="18" charset="0"/>
                <a:ea typeface="宋体" charset="-122"/>
              </a:rPr>
              <a:t>，通过</a:t>
            </a:r>
            <a:r>
              <a:rPr lang="en-US" altLang="zh-CN" dirty="0" smtClean="0">
                <a:solidFill>
                  <a:schemeClr val="tx1"/>
                </a:solidFill>
                <a:latin typeface="Times New Roman" pitchFamily="18" charset="0"/>
                <a:ea typeface="宋体" charset="-122"/>
              </a:rPr>
              <a:t>Stream Grouping </a:t>
            </a:r>
            <a:r>
              <a:rPr lang="zh-CN" altLang="en-US" dirty="0" smtClean="0">
                <a:solidFill>
                  <a:schemeClr val="tx1"/>
                </a:solidFill>
                <a:latin typeface="Times New Roman" pitchFamily="18" charset="0"/>
                <a:ea typeface="宋体" charset="-122"/>
              </a:rPr>
              <a:t>实现</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Bolt </a:t>
            </a:r>
            <a:r>
              <a:rPr lang="zh-CN" altLang="en-US" dirty="0" smtClean="0">
                <a:solidFill>
                  <a:schemeClr val="tx1"/>
                </a:solidFill>
                <a:latin typeface="Times New Roman" pitchFamily="18" charset="0"/>
                <a:ea typeface="宋体" charset="-122"/>
              </a:rPr>
              <a:t>之间的关联。</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endParaRPr lang="en-US" altLang="zh-CN" sz="1400"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91" name="组合 90"/>
          <p:cNvGrpSpPr/>
          <p:nvPr/>
        </p:nvGrpSpPr>
        <p:grpSpPr>
          <a:xfrm>
            <a:off x="3909334" y="3530600"/>
            <a:ext cx="4178300" cy="3124200"/>
            <a:chOff x="3568700" y="3073400"/>
            <a:chExt cx="4178300" cy="3225800"/>
          </a:xfrm>
        </p:grpSpPr>
        <p:sp>
          <p:nvSpPr>
            <p:cNvPr id="5" name="矩形 4"/>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10" name="组合 9"/>
            <p:cNvGrpSpPr/>
            <p:nvPr/>
          </p:nvGrpSpPr>
          <p:grpSpPr>
            <a:xfrm>
              <a:off x="5280024" y="3568700"/>
              <a:ext cx="762000" cy="1333500"/>
              <a:chOff x="5099050" y="3530600"/>
              <a:chExt cx="762000" cy="1333500"/>
            </a:xfrm>
          </p:grpSpPr>
          <p:sp>
            <p:nvSpPr>
              <p:cNvPr id="23" name="矩形 2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9" name="椭圆 8"/>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7" name="椭圆 26"/>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11" name="组合 10"/>
            <p:cNvGrpSpPr/>
            <p:nvPr/>
          </p:nvGrpSpPr>
          <p:grpSpPr>
            <a:xfrm>
              <a:off x="3784600" y="4114800"/>
              <a:ext cx="762000" cy="1117600"/>
              <a:chOff x="3784600" y="4114800"/>
              <a:chExt cx="762000" cy="1117600"/>
            </a:xfrm>
          </p:grpSpPr>
          <p:sp>
            <p:nvSpPr>
              <p:cNvPr id="6" name="矩形 5"/>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9" name="椭圆 28"/>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0" name="椭圆 29"/>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3" name="组合 32"/>
            <p:cNvGrpSpPr/>
            <p:nvPr/>
          </p:nvGrpSpPr>
          <p:grpSpPr>
            <a:xfrm>
              <a:off x="5280024" y="5207000"/>
              <a:ext cx="762000" cy="958850"/>
              <a:chOff x="5099050" y="3530600"/>
              <a:chExt cx="762000" cy="958850"/>
            </a:xfrm>
          </p:grpSpPr>
          <p:sp>
            <p:nvSpPr>
              <p:cNvPr id="34" name="矩形 3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5" name="椭圆 3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6" name="椭圆 35"/>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52" name="组合 51"/>
            <p:cNvGrpSpPr/>
            <p:nvPr/>
          </p:nvGrpSpPr>
          <p:grpSpPr>
            <a:xfrm>
              <a:off x="6664325" y="3727450"/>
              <a:ext cx="762000" cy="958850"/>
              <a:chOff x="5099050" y="3530600"/>
              <a:chExt cx="762000" cy="958850"/>
            </a:xfrm>
          </p:grpSpPr>
          <p:sp>
            <p:nvSpPr>
              <p:cNvPr id="53" name="矩形 52"/>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4" name="椭圆 5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5" name="椭圆 54"/>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13" name="直接箭头连接符 1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接箭头连接符 55"/>
            <p:cNvCxnSpPr>
              <a:endCxn id="27"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直接箭头连接符 5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直接箭头连接符 57"/>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直接箭头连接符 59"/>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直接箭头连接符 60"/>
            <p:cNvCxnSpPr>
              <a:endCxn id="36"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接箭头连接符 62"/>
            <p:cNvCxnSpPr>
              <a:endCxn id="28"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直接箭头连接符 66"/>
            <p:cNvCxnSpPr>
              <a:endCxn id="9"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直接箭头连接符 69"/>
            <p:cNvCxnSpPr>
              <a:endCxn id="54"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71"/>
            <p:cNvCxnSpPr>
              <a:endCxn id="55"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4" name="直接箭头连接符 73"/>
            <p:cNvCxnSpPr>
              <a:endCxn id="54"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直接箭头连接符 75"/>
            <p:cNvCxnSpPr>
              <a:endCxn id="55"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接箭头连接符 77"/>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0" name="直接箭头连接符 79"/>
            <p:cNvCxnSpPr>
              <a:endCxn id="55"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椭圆 82"/>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85" name="直接箭头连接符 84"/>
            <p:cNvCxnSpPr>
              <a:endCxn id="30"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86" name="矩形 85"/>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7" name="圆角矩形 86"/>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圆角矩形 87"/>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120581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KUSS-v01">
  <a:themeElements>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KUSS-v01">
      <a:majorFont>
        <a:latin typeface="Times New Roman"/>
        <a:ea typeface="华文新魏"/>
        <a:cs typeface=""/>
      </a:majorFont>
      <a:minorFont>
        <a:latin typeface="Times New Roman"/>
        <a:ea typeface="幼圆"/>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KUSS-v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KUSS-v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KUSS-v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KUSS-v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KUSS-v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KUSS-v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四章  计算机软件系统">
  <a:themeElements>
    <a:clrScheme name="自定义 1">
      <a:dk1>
        <a:srgbClr val="FFFFFF"/>
      </a:dk1>
      <a:lt1>
        <a:srgbClr val="FFFF00"/>
      </a:lt1>
      <a:dk2>
        <a:srgbClr val="FFFFFF"/>
      </a:dk2>
      <a:lt2>
        <a:srgbClr val="FFFF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PFS_CSTL">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3、操作系统原理.pptx</Template>
  <TotalTime>14591</TotalTime>
  <Words>8550</Words>
  <Application>Microsoft Office PowerPoint</Application>
  <PresentationFormat>全屏显示(4:3)</PresentationFormat>
  <Paragraphs>1001</Paragraphs>
  <Slides>67</Slides>
  <Notes>56</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67</vt:i4>
      </vt:variant>
    </vt:vector>
  </HeadingPairs>
  <TitlesOfParts>
    <vt:vector size="83" baseType="lpstr">
      <vt:lpstr>StarSymbol</vt:lpstr>
      <vt:lpstr>黑体</vt:lpstr>
      <vt:lpstr>华文新魏</vt:lpstr>
      <vt:lpstr>宋体</vt:lpstr>
      <vt:lpstr>宋体</vt:lpstr>
      <vt:lpstr>新宋体</vt:lpstr>
      <vt:lpstr>幼圆</vt:lpstr>
      <vt:lpstr>Arial</vt:lpstr>
      <vt:lpstr>Calibri</vt:lpstr>
      <vt:lpstr>Times New Roman</vt:lpstr>
      <vt:lpstr>Wingdings</vt:lpstr>
      <vt:lpstr>PKUSS-v01</vt:lpstr>
      <vt:lpstr>第四章  计算机软件系统</vt:lpstr>
      <vt:lpstr>Office 主题</vt:lpstr>
      <vt:lpstr>GPFS_CSTL</vt:lpstr>
      <vt:lpstr>默认设计模板</vt:lpstr>
      <vt:lpstr>Storm分布式实时计算</vt:lpstr>
      <vt:lpstr>Storm简介</vt:lpstr>
      <vt:lpstr>Storm分布式实时计算</vt:lpstr>
      <vt:lpstr>Storm主要应用方向</vt:lpstr>
      <vt:lpstr>Storm系统架构</vt:lpstr>
      <vt:lpstr>Storm系统架构</vt:lpstr>
      <vt:lpstr>Storm系统架构</vt:lpstr>
      <vt:lpstr>Storm框架（核心组成）</vt:lpstr>
      <vt:lpstr>Storm框架（核心组成）</vt:lpstr>
      <vt:lpstr>Storm框架（核心组成）</vt:lpstr>
      <vt:lpstr>Storm框架（核心组成）</vt:lpstr>
      <vt:lpstr>Storm框架（核心组成）</vt:lpstr>
      <vt:lpstr>Storm框架（核心组成）</vt:lpstr>
      <vt:lpstr>Storm框架（核心组成）</vt:lpstr>
      <vt:lpstr>Storm特性</vt:lpstr>
      <vt:lpstr>Storm 主要机制</vt:lpstr>
      <vt:lpstr>Storm记录级容错机制</vt:lpstr>
      <vt:lpstr>Storm记录级容错机制</vt:lpstr>
      <vt:lpstr>消息被完全处理</vt:lpstr>
      <vt:lpstr>消息被完全处理</vt:lpstr>
      <vt:lpstr>消息被完全处理</vt:lpstr>
      <vt:lpstr>消息被完全处理</vt:lpstr>
      <vt:lpstr>消息的生命周期</vt:lpstr>
      <vt:lpstr>消息的生命周期</vt:lpstr>
      <vt:lpstr>消息的生命周期</vt:lpstr>
      <vt:lpstr>消息的生命周期</vt:lpstr>
      <vt:lpstr>消息容错举例</vt:lpstr>
      <vt:lpstr>其他容错机制</vt:lpstr>
      <vt:lpstr>其他容错机制</vt:lpstr>
      <vt:lpstr>Topology数据传输机制</vt:lpstr>
      <vt:lpstr>Storm Topology</vt:lpstr>
      <vt:lpstr>Storm 数据模型</vt:lpstr>
      <vt:lpstr>源码示例</vt:lpstr>
      <vt:lpstr>Topology创建</vt:lpstr>
      <vt:lpstr>Topology创建</vt:lpstr>
      <vt:lpstr>Topology创建并提交（源码示例）</vt:lpstr>
      <vt:lpstr>Topology的并行度</vt:lpstr>
      <vt:lpstr>流分组（StreamGrouping）</vt:lpstr>
      <vt:lpstr>流分组（StreamGrouping）</vt:lpstr>
      <vt:lpstr>流分组（StreamGrouping）</vt:lpstr>
      <vt:lpstr>流分组（StreamGrouping）</vt:lpstr>
      <vt:lpstr>Topology示例</vt:lpstr>
      <vt:lpstr>RandomSentenceSpout</vt:lpstr>
      <vt:lpstr>SplitSentence（Bolt）</vt:lpstr>
      <vt:lpstr>WordCount（Bolt）</vt:lpstr>
      <vt:lpstr>Topology创建并提交（源码示例）</vt:lpstr>
      <vt:lpstr>Topology运行（演示）</vt:lpstr>
      <vt:lpstr>Topology运行（演示）</vt:lpstr>
      <vt:lpstr>Topology运行（演示）</vt:lpstr>
      <vt:lpstr>Storm vs Spark Streaming</vt:lpstr>
      <vt:lpstr>Storm 机制脆弱性分析</vt:lpstr>
      <vt:lpstr>脆弱点分析1： Storm平台可靠性机制及容错机制分析</vt:lpstr>
      <vt:lpstr>消息被完全处理</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PowerPoint 演示文稿</vt:lpstr>
      <vt:lpstr>Storm 调度机制</vt:lpstr>
      <vt:lpstr>Scheduling in Storm</vt:lpstr>
      <vt:lpstr>Slot</vt:lpstr>
      <vt:lpstr>Slot Configuration</vt:lpstr>
      <vt:lpstr>Scheduler ( Slot Scheduling)</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dc:title>
  <dc:creator>沈 晴霓</dc:creator>
  <cp:lastModifiedBy>钱文君</cp:lastModifiedBy>
  <cp:revision>2047</cp:revision>
  <dcterms:created xsi:type="dcterms:W3CDTF">2013-10-20T13:38:21Z</dcterms:created>
  <dcterms:modified xsi:type="dcterms:W3CDTF">2017-10-13T12:58:05Z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