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28"/>
  </p:notesMasterIdLst>
  <p:sldIdLst>
    <p:sldId id="257" r:id="rId6"/>
    <p:sldId id="459" r:id="rId7"/>
    <p:sldId id="392" r:id="rId8"/>
    <p:sldId id="444" r:id="rId9"/>
    <p:sldId id="530" r:id="rId10"/>
    <p:sldId id="531" r:id="rId11"/>
    <p:sldId id="532" r:id="rId12"/>
    <p:sldId id="533" r:id="rId13"/>
    <p:sldId id="534" r:id="rId14"/>
    <p:sldId id="535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28" r:id="rId26"/>
    <p:sldId id="547" r:id="rId2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  <p14:sldId id="392"/>
            <p14:sldId id="444"/>
            <p14:sldId id="530"/>
            <p14:sldId id="531"/>
            <p14:sldId id="532"/>
            <p14:sldId id="533"/>
            <p14:sldId id="534"/>
            <p14:sldId id="535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</p14:sldIdLst>
        </p14:section>
        <p14:section name="Ending" id="{87EF66D1-A6B5-438D-B7A8-0A829D6459E6}">
          <p14:sldIdLst>
            <p14:sldId id="528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EB"/>
    <a:srgbClr val="E6E6E6"/>
    <a:srgbClr val="FFE593"/>
    <a:srgbClr val="7F7F7F"/>
    <a:srgbClr val="FFFFFF"/>
    <a:srgbClr val="00CC98"/>
    <a:srgbClr val="FFABAB"/>
    <a:srgbClr val="FFD757"/>
    <a:srgbClr val="D0FFEE"/>
    <a:srgbClr val="D7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5327" autoAdjust="0"/>
  </p:normalViewPr>
  <p:slideViewPr>
    <p:cSldViewPr snapToGrid="0" snapToObjects="1">
      <p:cViewPr varScale="1">
        <p:scale>
          <a:sx n="68" d="100"/>
          <a:sy n="68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处理延迟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5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OpenStack</a:t>
            </a:r>
            <a:r>
              <a:rPr lang="zh-CN" altLang="en-US" dirty="0" smtClean="0"/>
              <a:t>中，所有的资源都隶属于</a:t>
            </a:r>
            <a:r>
              <a:rPr lang="en-US" altLang="zh-CN" dirty="0" smtClean="0"/>
              <a:t>Project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6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OpenStack</a:t>
            </a:r>
            <a:r>
              <a:rPr lang="zh-CN" altLang="en-US" dirty="0" smtClean="0"/>
              <a:t>中，所有的资源都隶属于</a:t>
            </a:r>
            <a:r>
              <a:rPr lang="en-US" altLang="zh-CN" dirty="0" smtClean="0"/>
              <a:t>Project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8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假想一个旅游团入住五星级酒店的场景：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比作酒店。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、酒店由很多系统组成，比如负责人员调动的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，比如负责身份验证的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、旅游团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的合作伙伴，所以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中央管理系统认识他；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、旅游团中的各个游客也被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所认识；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、游客进入酒店的第一件事就是要安排入入住，管理系统会验证他们的</a:t>
            </a:r>
            <a:r>
              <a:rPr lang="en-US" altLang="zh-CN" dirty="0" smtClean="0"/>
              <a:t>Credential</a:t>
            </a:r>
            <a:r>
              <a:rPr lang="zh-CN" altLang="en-US" dirty="0" smtClean="0"/>
              <a:t>身份证；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、成功验证发放，一张房卡（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）和一张地图（</a:t>
            </a:r>
            <a:r>
              <a:rPr lang="en-US" altLang="zh-CN" dirty="0" smtClean="0"/>
              <a:t>Catalog</a:t>
            </a:r>
            <a:r>
              <a:rPr lang="zh-CN" altLang="en-US" dirty="0" smtClean="0"/>
              <a:t>），地图里面描述服务（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）的提供场所（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、因为入住的房间有很多种规格，不同的</a:t>
            </a:r>
            <a:r>
              <a:rPr lang="en-US" altLang="zh-CN" dirty="0" smtClean="0"/>
              <a:t>VIP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）入住的房间就不一样，房卡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和地图</a:t>
            </a:r>
            <a:r>
              <a:rPr lang="en-US" altLang="zh-CN" dirty="0" smtClean="0"/>
              <a:t>Catalog</a:t>
            </a:r>
            <a:r>
              <a:rPr lang="zh-CN" altLang="en-US" dirty="0" smtClean="0"/>
              <a:t>也会有所不同。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、用户拿着自己的房卡，可以享受与之对应的服务项目（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），比如爱美的女士会去做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，爱运动的男士就会去健身房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、最近正好是十九大召开期间，酒店指定安保规则，命令禁止携带管制刀具的游客进入。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1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0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2017/10/22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Keystone </a:t>
            </a:r>
            <a:r>
              <a:rPr lang="zh-CN" altLang="en-US" sz="4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身份识别服务（一）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329452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龙东恒</a:t>
            </a:r>
            <a:endParaRPr lang="en-US" altLang="zh-CN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eaLnBrk="1" hangingPunct="1">
              <a:buClrTx/>
              <a:buNone/>
            </a:pPr>
            <a:r>
              <a:rPr lang="en-US" altLang="zh-CN" b="0" dirty="0" smtClean="0">
                <a:latin typeface="Calibri" panose="020F0502020204030204" pitchFamily="34" charset="0"/>
                <a:ea typeface="黑体" pitchFamily="49" charset="-122"/>
              </a:rPr>
              <a:t>dhlong@pku.edu.cn</a:t>
            </a:r>
            <a:endParaRPr lang="zh-CN" altLang="en-US" b="0" dirty="0" smtClean="0">
              <a:latin typeface="Calibri" panose="020F050202020403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/>
              <a:t>术语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56283" y="2093273"/>
            <a:ext cx="157766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56284" y="1523896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3833" y="3888196"/>
            <a:ext cx="1415847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56284" y="2704921"/>
            <a:ext cx="991888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Project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3" y="3289120"/>
            <a:ext cx="1158527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3195595" y="1924658"/>
            <a:ext cx="4843003" cy="1167120"/>
          </a:xfrm>
          <a:prstGeom prst="wedgeRectCallout">
            <a:avLst>
              <a:gd name="adj1" fmla="val -57555"/>
              <a:gd name="adj2" fmla="val 7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Domain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，称为域，是对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User/Group/Project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高级容器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。上述三者都被某一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Domain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所管辖。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Keystone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为每一个域定义了同名的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，并且存在一个名为“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Default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”的默认域。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195595" y="3414655"/>
            <a:ext cx="3205205" cy="490384"/>
          </a:xfrm>
          <a:prstGeom prst="roundRect">
            <a:avLst/>
          </a:prstGeom>
          <a:solidFill>
            <a:srgbClr val="7F7F7F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7393448" y="4318985"/>
            <a:ext cx="884904" cy="417871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918220" y="4987412"/>
            <a:ext cx="855406" cy="417871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072060" y="4991463"/>
            <a:ext cx="855406" cy="417871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595948" y="5023977"/>
            <a:ext cx="855406" cy="417871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3195595" y="4269091"/>
            <a:ext cx="1007337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Project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798197" y="4286777"/>
            <a:ext cx="1007337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Project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7188200" y="3416651"/>
            <a:ext cx="1295400" cy="490384"/>
          </a:xfrm>
          <a:prstGeom prst="roundRect">
            <a:avLst/>
          </a:prstGeom>
          <a:solidFill>
            <a:srgbClr val="7F7F7F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Default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1" name="肘形连接符 10"/>
          <p:cNvCxnSpPr>
            <a:stCxn id="22" idx="0"/>
            <a:endCxn id="15" idx="2"/>
          </p:cNvCxnSpPr>
          <p:nvPr/>
        </p:nvCxnSpPr>
        <p:spPr bwMode="auto">
          <a:xfrm rot="5400000" flipH="1" flipV="1">
            <a:off x="4066705" y="3537598"/>
            <a:ext cx="364052" cy="10989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肘形连接符 26"/>
          <p:cNvCxnSpPr>
            <a:stCxn id="23" idx="0"/>
            <a:endCxn id="15" idx="2"/>
          </p:cNvCxnSpPr>
          <p:nvPr/>
        </p:nvCxnSpPr>
        <p:spPr bwMode="auto">
          <a:xfrm rot="16200000" flipV="1">
            <a:off x="4859163" y="3844074"/>
            <a:ext cx="381738" cy="50366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肘形连接符 30"/>
          <p:cNvCxnSpPr>
            <a:stCxn id="19" idx="0"/>
            <a:endCxn id="22" idx="2"/>
          </p:cNvCxnSpPr>
          <p:nvPr/>
        </p:nvCxnSpPr>
        <p:spPr bwMode="auto">
          <a:xfrm rot="5400000" flipH="1" flipV="1">
            <a:off x="3372368" y="4660517"/>
            <a:ext cx="300450" cy="35334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肘形连接符 34"/>
          <p:cNvCxnSpPr>
            <a:stCxn id="20" idx="0"/>
            <a:endCxn id="22" idx="2"/>
          </p:cNvCxnSpPr>
          <p:nvPr/>
        </p:nvCxnSpPr>
        <p:spPr bwMode="auto">
          <a:xfrm rot="16200000" flipV="1">
            <a:off x="3947264" y="4438963"/>
            <a:ext cx="304501" cy="8004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肘形连接符 36"/>
          <p:cNvCxnSpPr>
            <a:stCxn id="21" idx="0"/>
            <a:endCxn id="15" idx="2"/>
          </p:cNvCxnSpPr>
          <p:nvPr/>
        </p:nvCxnSpPr>
        <p:spPr bwMode="auto">
          <a:xfrm rot="16200000" flipV="1">
            <a:off x="4851456" y="3851781"/>
            <a:ext cx="1118938" cy="1225453"/>
          </a:xfrm>
          <a:prstGeom prst="bentConnector3">
            <a:avLst>
              <a:gd name="adj1" fmla="val 84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肘形连接符 40"/>
          <p:cNvCxnSpPr>
            <a:stCxn id="20" idx="0"/>
            <a:endCxn id="23" idx="2"/>
          </p:cNvCxnSpPr>
          <p:nvPr/>
        </p:nvCxnSpPr>
        <p:spPr bwMode="auto">
          <a:xfrm rot="5400000" flipH="1" flipV="1">
            <a:off x="4757407" y="4447005"/>
            <a:ext cx="286815" cy="80210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stCxn id="18" idx="0"/>
            <a:endCxn id="24" idx="2"/>
          </p:cNvCxnSpPr>
          <p:nvPr/>
        </p:nvCxnSpPr>
        <p:spPr bwMode="auto">
          <a:xfrm flipV="1">
            <a:off x="7835900" y="3907035"/>
            <a:ext cx="0" cy="41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49749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/>
              <a:t>术语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54704" y="2652750"/>
            <a:ext cx="1823495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33833" y="2072072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4136501" y="2657038"/>
            <a:ext cx="4287297" cy="1228970"/>
          </a:xfrm>
          <a:prstGeom prst="wedgeRectCallout">
            <a:avLst>
              <a:gd name="adj1" fmla="val -56507"/>
              <a:gd name="adj2" fmla="val 307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角色描述了终端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用户能够获得的权限级别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Role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所定义的权限分为项目级别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Project-level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和域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Domain-level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级别。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角色可以被赋予给独立用户或特定群组。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29194" y="3278596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Role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4" y="3888195"/>
            <a:ext cx="222831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Role 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533830" y="1489818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2727794" y="4681379"/>
            <a:ext cx="4991100" cy="972363"/>
          </a:xfrm>
          <a:prstGeom prst="wedgeRectCallout">
            <a:avLst>
              <a:gd name="adj1" fmla="val -29212"/>
              <a:gd name="adj2" fmla="val -8328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角色分配时，由一个包含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(Role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Identity)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的三元组组成。如下例子：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(role:’manager’,resource:’project1’,identity:’chris’)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3045541" y="1804692"/>
            <a:ext cx="3052917" cy="655227"/>
          </a:xfrm>
          <a:prstGeom prst="wedgeRectCallout">
            <a:avLst>
              <a:gd name="adj1" fmla="val -37253"/>
              <a:gd name="adj2" fmla="val 822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分配服务提供关于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Role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角色定义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及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角色分配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的数据。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311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/>
              <a:t>术语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69223" y="2094986"/>
            <a:ext cx="1297858" cy="4196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69224" y="2705414"/>
            <a:ext cx="1470174" cy="4439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3287820" y="2353905"/>
            <a:ext cx="3328880" cy="1221658"/>
          </a:xfrm>
          <a:prstGeom prst="wedgeRectCallout">
            <a:avLst>
              <a:gd name="adj1" fmla="val -62213"/>
              <a:gd name="adj2" fmla="val 4908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Token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服务用以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校验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管理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用户认证请求时提交的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tokens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Token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Keystone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确认用户的资格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(Credential)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后发放的凭证。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569223" y="3340214"/>
            <a:ext cx="129785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569223" y="1472172"/>
            <a:ext cx="1193961" cy="450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569223" y="4021412"/>
            <a:ext cx="129785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3250460" y="4364355"/>
            <a:ext cx="3328880" cy="1170895"/>
          </a:xfrm>
          <a:prstGeom prst="wedgeRectCallout">
            <a:avLst>
              <a:gd name="adj1" fmla="val -58017"/>
              <a:gd name="adj2" fmla="val -6371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目录服务是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OpenStack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中部署的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所有服务的注册登记点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，提供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可用服务的端口列表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69223" y="4727810"/>
            <a:ext cx="1193961" cy="4439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569223" y="5390706"/>
            <a:ext cx="1297858" cy="4439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Credential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83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 </a:t>
            </a:r>
            <a:r>
              <a:rPr lang="zh-CN" altLang="en-US" dirty="0" smtClean="0"/>
              <a:t>术语结构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61506" y="3263362"/>
            <a:ext cx="1297858" cy="40193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64624" y="3835277"/>
            <a:ext cx="1470174" cy="4252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3287820" y="1514046"/>
            <a:ext cx="3328880" cy="926211"/>
          </a:xfrm>
          <a:prstGeom prst="wedgeRectCallout">
            <a:avLst>
              <a:gd name="adj1" fmla="val -60687"/>
              <a:gd name="adj2" fmla="val -238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政策服务是以提供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依照指定规则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(Rule)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的认证引擎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，同时对外发布与规则相关的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564624" y="4419516"/>
            <a:ext cx="1297858" cy="384726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567742" y="2715990"/>
            <a:ext cx="1193961" cy="4310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569224" y="4962857"/>
            <a:ext cx="1297858" cy="385813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3687162" y="4015041"/>
            <a:ext cx="3546260" cy="1798175"/>
          </a:xfrm>
          <a:prstGeom prst="wedgeRectCallout">
            <a:avLst>
              <a:gd name="adj1" fmla="val -58874"/>
              <a:gd name="adj2" fmla="val 414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用户向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Keystone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发出访问请求时所使用的信息，可以是以下内容：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正确的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Username-Password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对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有效的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合法的服务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API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特殊渠道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1567742" y="5519487"/>
            <a:ext cx="1720078" cy="49038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Credential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569223" y="1514046"/>
            <a:ext cx="129785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99460" y="2101689"/>
            <a:ext cx="1193961" cy="431071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Rule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3049270" y="2638106"/>
            <a:ext cx="3669030" cy="926211"/>
          </a:xfrm>
          <a:prstGeom prst="wedgeRectCallout">
            <a:avLst>
              <a:gd name="adj1" fmla="val -54583"/>
              <a:gd name="adj2" fmla="val -526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Authentication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认证过程所依照的具体规则，现版本的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Keystone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的规则由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oslo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主要管理维护。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91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 </a:t>
            </a:r>
            <a:r>
              <a:rPr lang="zh-CN" altLang="en-US" dirty="0" smtClean="0"/>
              <a:t>术语生活化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330326"/>
            <a:ext cx="796413" cy="4731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16199"/>
              </p:ext>
            </p:extLst>
          </p:nvPr>
        </p:nvGraphicFramePr>
        <p:xfrm>
          <a:off x="1523999" y="1330325"/>
          <a:ext cx="7143751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4122055548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428351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组件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类比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2235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OpenStack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宾馆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3864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Keystone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中央管理系统（前台、后勤监控）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507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User (Identity)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用户（游客）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5912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Group (Identity)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用户一家（旅游团）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88955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Project (Resource)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SPA</a:t>
                      </a:r>
                      <a:r>
                        <a:rPr lang="zh-CN" altLang="en-US" sz="1600" dirty="0" smtClean="0">
                          <a:latin typeface="+mn-lt"/>
                        </a:rPr>
                        <a:t>项目、滑雪项目，拥有宾馆的某些资源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54508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Domain (Resource)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养生美容域、体育运动域，拥有更多的资源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25323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Credential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身份证（前台验证用户身份）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177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Token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房卡（可用资源凭证）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0939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Role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</a:rPr>
                        <a:t>VIP</a:t>
                      </a:r>
                      <a:r>
                        <a:rPr lang="zh-CN" altLang="en-US" sz="1600" dirty="0" smtClean="0">
                          <a:latin typeface="+mn-lt"/>
                        </a:rPr>
                        <a:t>等级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597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Policy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安检政策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555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Catalog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服务菜单（用户可用资源列表）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332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Service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宾馆可提供的服务类型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35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lt"/>
                        </a:rPr>
                        <a:t>Endpoint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</a:rPr>
                        <a:t>服务提供场所的地址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3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8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38200" y="762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kern="0" dirty="0" smtClean="0"/>
              <a:t>Keystone </a:t>
            </a:r>
            <a:r>
              <a:rPr lang="zh-CN" altLang="en-US" kern="0" dirty="0" smtClean="0"/>
              <a:t>对象关系</a:t>
            </a:r>
            <a:endParaRPr lang="zh-CN" altLang="en-US" kern="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2049065" y="2647950"/>
            <a:ext cx="942975" cy="438150"/>
          </a:xfrm>
          <a:prstGeom prst="roundRect">
            <a:avLst/>
          </a:prstGeom>
          <a:solidFill>
            <a:srgbClr val="FFC000"/>
          </a:solidFill>
          <a:ln>
            <a:solidFill>
              <a:srgbClr val="FFD75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049066" y="3914775"/>
            <a:ext cx="942975" cy="438150"/>
          </a:xfrm>
          <a:prstGeom prst="roundRect">
            <a:avLst/>
          </a:prstGeom>
          <a:solidFill>
            <a:srgbClr val="FFC000"/>
          </a:solidFill>
          <a:ln>
            <a:solidFill>
              <a:srgbClr val="FFD75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44140" y="3226773"/>
            <a:ext cx="738188" cy="438150"/>
          </a:xfrm>
          <a:prstGeom prst="roundRect">
            <a:avLst/>
          </a:prstGeom>
          <a:solidFill>
            <a:srgbClr val="FFABAB"/>
          </a:solidFill>
          <a:ln>
            <a:solidFill>
              <a:srgbClr val="FFABA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Role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318397" y="5123737"/>
            <a:ext cx="1409699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Credential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937771" y="3914775"/>
            <a:ext cx="1409699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Service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4375547" y="3923703"/>
            <a:ext cx="1409699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Endpoint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2056213" y="5092898"/>
            <a:ext cx="942975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621506" y="1853063"/>
            <a:ext cx="992982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1240632" y="2668368"/>
            <a:ext cx="860821" cy="777480"/>
            <a:chOff x="1240632" y="2668368"/>
            <a:chExt cx="860821" cy="777480"/>
          </a:xfrm>
        </p:grpSpPr>
        <p:sp>
          <p:nvSpPr>
            <p:cNvPr id="21" name="文本框 20"/>
            <p:cNvSpPr txBox="1"/>
            <p:nvPr/>
          </p:nvSpPr>
          <p:spPr>
            <a:xfrm>
              <a:off x="1791890" y="2668368"/>
              <a:ext cx="309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40632" y="3028952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cxnSp>
          <p:nvCxnSpPr>
            <p:cNvPr id="28" name="直接箭头连接符 27"/>
            <p:cNvCxnSpPr>
              <a:endCxn id="12" idx="3"/>
            </p:cNvCxnSpPr>
            <p:nvPr/>
          </p:nvCxnSpPr>
          <p:spPr bwMode="auto">
            <a:xfrm flipH="1">
              <a:off x="1482328" y="2935743"/>
              <a:ext cx="591389" cy="510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文本框 68"/>
            <p:cNvSpPr txBox="1"/>
            <p:nvPr/>
          </p:nvSpPr>
          <p:spPr>
            <a:xfrm>
              <a:off x="1391837" y="2901885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被分配</a:t>
              </a:r>
              <a:endPara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264686" y="3445848"/>
            <a:ext cx="791527" cy="907077"/>
            <a:chOff x="1264686" y="3445848"/>
            <a:chExt cx="791527" cy="907077"/>
          </a:xfrm>
        </p:grpSpPr>
        <p:sp>
          <p:nvSpPr>
            <p:cNvPr id="23" name="文本框 22"/>
            <p:cNvSpPr txBox="1"/>
            <p:nvPr/>
          </p:nvSpPr>
          <p:spPr>
            <a:xfrm>
              <a:off x="1264686" y="3580238"/>
              <a:ext cx="46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60936" y="4045148"/>
              <a:ext cx="295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cxnSp>
          <p:nvCxnSpPr>
            <p:cNvPr id="31" name="直接箭头连接符 30"/>
            <p:cNvCxnSpPr>
              <a:endCxn id="12" idx="3"/>
            </p:cNvCxnSpPr>
            <p:nvPr/>
          </p:nvCxnSpPr>
          <p:spPr bwMode="auto">
            <a:xfrm flipH="1" flipV="1">
              <a:off x="1482328" y="3445848"/>
              <a:ext cx="552453" cy="665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文本框 69"/>
            <p:cNvSpPr txBox="1"/>
            <p:nvPr/>
          </p:nvSpPr>
          <p:spPr>
            <a:xfrm>
              <a:off x="1438988" y="3825688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被分配</a:t>
              </a:r>
              <a:endPara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116932" y="3040819"/>
            <a:ext cx="644554" cy="918361"/>
            <a:chOff x="2116932" y="3040819"/>
            <a:chExt cx="644554" cy="918361"/>
          </a:xfrm>
        </p:grpSpPr>
        <p:sp>
          <p:nvSpPr>
            <p:cNvPr id="9" name="文本框 8"/>
            <p:cNvSpPr txBox="1"/>
            <p:nvPr/>
          </p:nvSpPr>
          <p:spPr>
            <a:xfrm>
              <a:off x="2116932" y="3040819"/>
              <a:ext cx="562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97610" y="365140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cxnSp>
          <p:nvCxnSpPr>
            <p:cNvPr id="26" name="直接箭头连接符 25"/>
            <p:cNvCxnSpPr>
              <a:stCxn id="6" idx="0"/>
              <a:endCxn id="5" idx="2"/>
            </p:cNvCxnSpPr>
            <p:nvPr/>
          </p:nvCxnSpPr>
          <p:spPr bwMode="auto">
            <a:xfrm flipH="1" flipV="1">
              <a:off x="2520553" y="3086100"/>
              <a:ext cx="1" cy="8286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文本框 70"/>
            <p:cNvSpPr txBox="1"/>
            <p:nvPr/>
          </p:nvSpPr>
          <p:spPr>
            <a:xfrm>
              <a:off x="2209030" y="3394242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948955" y="3004449"/>
            <a:ext cx="1583763" cy="1129401"/>
            <a:chOff x="2948955" y="3004449"/>
            <a:chExt cx="1583763" cy="1129401"/>
          </a:xfrm>
        </p:grpSpPr>
        <p:cxnSp>
          <p:nvCxnSpPr>
            <p:cNvPr id="36" name="直接箭头连接符 35"/>
            <p:cNvCxnSpPr>
              <a:stCxn id="6" idx="3"/>
              <a:endCxn id="33" idx="1"/>
            </p:cNvCxnSpPr>
            <p:nvPr/>
          </p:nvCxnSpPr>
          <p:spPr bwMode="auto">
            <a:xfrm flipV="1">
              <a:off x="2992041" y="3214231"/>
              <a:ext cx="1420778" cy="9196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文本框 57"/>
            <p:cNvSpPr txBox="1"/>
            <p:nvPr/>
          </p:nvSpPr>
          <p:spPr>
            <a:xfrm>
              <a:off x="2948955" y="374874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13593" y="3004449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427406" y="3454567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2819" y="2906454"/>
            <a:ext cx="3009899" cy="541118"/>
            <a:chOff x="4516041" y="4950023"/>
            <a:chExt cx="3009899" cy="54111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4516041" y="5038725"/>
              <a:ext cx="1095374" cy="4381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Project</a:t>
              </a: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430566" y="5038725"/>
              <a:ext cx="1095374" cy="438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Quota</a:t>
              </a:r>
              <a:r>
                <a:rPr kumimoji="1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 </a:t>
              </a: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7" name="直接箭头连接符 36"/>
            <p:cNvCxnSpPr>
              <a:stCxn id="33" idx="3"/>
              <a:endCxn id="34" idx="1"/>
            </p:cNvCxnSpPr>
            <p:nvPr/>
          </p:nvCxnSpPr>
          <p:spPr bwMode="auto">
            <a:xfrm>
              <a:off x="5611415" y="5257800"/>
              <a:ext cx="819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文本框 62"/>
            <p:cNvSpPr txBox="1"/>
            <p:nvPr/>
          </p:nvSpPr>
          <p:spPr>
            <a:xfrm>
              <a:off x="5997177" y="4950023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79645" y="5260309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593199" y="4952532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911097" y="4133850"/>
            <a:ext cx="1435875" cy="1297403"/>
            <a:chOff x="2911097" y="4133850"/>
            <a:chExt cx="1435875" cy="1297403"/>
          </a:xfrm>
        </p:grpSpPr>
        <p:cxnSp>
          <p:nvCxnSpPr>
            <p:cNvPr id="42" name="直接箭头连接符 41"/>
            <p:cNvCxnSpPr>
              <a:stCxn id="6" idx="3"/>
              <a:endCxn id="40" idx="1"/>
            </p:cNvCxnSpPr>
            <p:nvPr/>
          </p:nvCxnSpPr>
          <p:spPr bwMode="auto">
            <a:xfrm>
              <a:off x="2992041" y="4133850"/>
              <a:ext cx="1326356" cy="12089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文本框 59"/>
            <p:cNvSpPr txBox="1"/>
            <p:nvPr/>
          </p:nvSpPr>
          <p:spPr>
            <a:xfrm>
              <a:off x="2911097" y="4247018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37335" y="4680895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727847" y="5123476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992041" y="3849168"/>
            <a:ext cx="1585322" cy="515514"/>
            <a:chOff x="2992041" y="3849168"/>
            <a:chExt cx="1585322" cy="515514"/>
          </a:xfrm>
        </p:grpSpPr>
        <p:cxnSp>
          <p:nvCxnSpPr>
            <p:cNvPr id="50" name="直接箭头连接符 49"/>
            <p:cNvCxnSpPr>
              <a:stCxn id="6" idx="3"/>
              <a:endCxn id="44" idx="1"/>
            </p:cNvCxnSpPr>
            <p:nvPr/>
          </p:nvCxnSpPr>
          <p:spPr bwMode="auto">
            <a:xfrm>
              <a:off x="2992041" y="4133850"/>
              <a:ext cx="1383506" cy="8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3194458" y="3882657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58238" y="3849168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14103" y="4133850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访问</a:t>
              </a:r>
              <a:endPara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785246" y="4075891"/>
            <a:ext cx="1294218" cy="357608"/>
            <a:chOff x="5785246" y="4075891"/>
            <a:chExt cx="1294218" cy="357608"/>
          </a:xfrm>
        </p:grpSpPr>
        <p:cxnSp>
          <p:nvCxnSpPr>
            <p:cNvPr id="48" name="直接箭头连接符 47"/>
            <p:cNvCxnSpPr>
              <a:stCxn id="43" idx="1"/>
              <a:endCxn id="44" idx="3"/>
            </p:cNvCxnSpPr>
            <p:nvPr/>
          </p:nvCxnSpPr>
          <p:spPr bwMode="auto">
            <a:xfrm flipH="1">
              <a:off x="5785246" y="4133850"/>
              <a:ext cx="1152525" cy="8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文本框 48"/>
            <p:cNvSpPr txBox="1"/>
            <p:nvPr/>
          </p:nvSpPr>
          <p:spPr>
            <a:xfrm>
              <a:off x="6221772" y="4136510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722278" y="4075891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823688" y="4125722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728096" y="4352925"/>
            <a:ext cx="2163964" cy="1206650"/>
            <a:chOff x="5728096" y="4352925"/>
            <a:chExt cx="2163964" cy="1206650"/>
          </a:xfrm>
        </p:grpSpPr>
        <p:cxnSp>
          <p:nvCxnSpPr>
            <p:cNvPr id="46" name="直接箭头连接符 45"/>
            <p:cNvCxnSpPr>
              <a:stCxn id="43" idx="2"/>
              <a:endCxn id="40" idx="3"/>
            </p:cNvCxnSpPr>
            <p:nvPr/>
          </p:nvCxnSpPr>
          <p:spPr bwMode="auto">
            <a:xfrm flipH="1">
              <a:off x="5728096" y="4352925"/>
              <a:ext cx="1914525" cy="9898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文本框 60"/>
            <p:cNvSpPr txBox="1"/>
            <p:nvPr/>
          </p:nvSpPr>
          <p:spPr>
            <a:xfrm>
              <a:off x="5842397" y="5251798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534874" y="4370830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22278" y="4794317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验证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77880" y="2291213"/>
            <a:ext cx="448285" cy="935560"/>
            <a:chOff x="677880" y="2291213"/>
            <a:chExt cx="448285" cy="935560"/>
          </a:xfrm>
        </p:grpSpPr>
        <p:cxnSp>
          <p:nvCxnSpPr>
            <p:cNvPr id="66" name="直接箭头连接符 65"/>
            <p:cNvCxnSpPr>
              <a:stCxn id="54" idx="2"/>
              <a:endCxn id="12" idx="0"/>
            </p:cNvCxnSpPr>
            <p:nvPr/>
          </p:nvCxnSpPr>
          <p:spPr bwMode="auto">
            <a:xfrm flipH="1">
              <a:off x="1113234" y="2291213"/>
              <a:ext cx="4763" cy="9355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文本框 73"/>
            <p:cNvSpPr txBox="1"/>
            <p:nvPr/>
          </p:nvSpPr>
          <p:spPr>
            <a:xfrm>
              <a:off x="677880" y="2603181"/>
              <a:ext cx="4482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鉴权</a:t>
              </a:r>
            </a:p>
          </p:txBody>
        </p:sp>
      </p:grpSp>
      <p:sp>
        <p:nvSpPr>
          <p:cNvPr id="75" name="圆角矩形 74"/>
          <p:cNvSpPr/>
          <p:nvPr/>
        </p:nvSpPr>
        <p:spPr bwMode="auto">
          <a:xfrm>
            <a:off x="4416396" y="1663798"/>
            <a:ext cx="1095374" cy="4381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2450010" y="1967773"/>
            <a:ext cx="2514073" cy="680177"/>
            <a:chOff x="2450010" y="1967773"/>
            <a:chExt cx="2514073" cy="680177"/>
          </a:xfrm>
        </p:grpSpPr>
        <p:cxnSp>
          <p:nvCxnSpPr>
            <p:cNvPr id="76" name="直接箭头连接符 75"/>
            <p:cNvCxnSpPr>
              <a:stCxn id="5" idx="0"/>
              <a:endCxn id="75" idx="2"/>
            </p:cNvCxnSpPr>
            <p:nvPr/>
          </p:nvCxnSpPr>
          <p:spPr bwMode="auto">
            <a:xfrm flipV="1">
              <a:off x="2520553" y="2101948"/>
              <a:ext cx="2443530" cy="5460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文本框 87"/>
            <p:cNvSpPr txBox="1"/>
            <p:nvPr/>
          </p:nvSpPr>
          <p:spPr>
            <a:xfrm>
              <a:off x="2450010" y="2315707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139804" y="196777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268283" y="2182262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20554" y="2101948"/>
            <a:ext cx="2443529" cy="1812827"/>
            <a:chOff x="2520554" y="2101948"/>
            <a:chExt cx="2443529" cy="1812827"/>
          </a:xfrm>
        </p:grpSpPr>
        <p:cxnSp>
          <p:nvCxnSpPr>
            <p:cNvPr id="80" name="直接箭头连接符 79"/>
            <p:cNvCxnSpPr>
              <a:stCxn id="6" idx="0"/>
              <a:endCxn id="75" idx="2"/>
            </p:cNvCxnSpPr>
            <p:nvPr/>
          </p:nvCxnSpPr>
          <p:spPr bwMode="auto">
            <a:xfrm flipV="1">
              <a:off x="2520554" y="2101948"/>
              <a:ext cx="2443529" cy="18128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文本框 88"/>
            <p:cNvSpPr txBox="1"/>
            <p:nvPr/>
          </p:nvSpPr>
          <p:spPr>
            <a:xfrm>
              <a:off x="2524127" y="3484350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292204" y="2230079"/>
              <a:ext cx="204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206000" y="2935743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930802" y="2101948"/>
            <a:ext cx="541195" cy="938331"/>
            <a:chOff x="4930802" y="2101948"/>
            <a:chExt cx="541195" cy="938331"/>
          </a:xfrm>
        </p:grpSpPr>
        <p:cxnSp>
          <p:nvCxnSpPr>
            <p:cNvPr id="84" name="直接箭头连接符 83"/>
            <p:cNvCxnSpPr>
              <a:stCxn id="33" idx="0"/>
              <a:endCxn id="75" idx="2"/>
            </p:cNvCxnSpPr>
            <p:nvPr/>
          </p:nvCxnSpPr>
          <p:spPr bwMode="auto">
            <a:xfrm flipV="1">
              <a:off x="4960506" y="2101948"/>
              <a:ext cx="3577" cy="893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文本框 89"/>
            <p:cNvSpPr txBox="1"/>
            <p:nvPr/>
          </p:nvSpPr>
          <p:spPr>
            <a:xfrm>
              <a:off x="4930802" y="2732502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942489" y="212017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993787" y="2462625"/>
              <a:ext cx="478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sp>
        <p:nvSpPr>
          <p:cNvPr id="97" name="圆角矩形 96"/>
          <p:cNvSpPr/>
          <p:nvPr/>
        </p:nvSpPr>
        <p:spPr bwMode="auto">
          <a:xfrm>
            <a:off x="6390084" y="1659957"/>
            <a:ext cx="1095374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Quota</a:t>
            </a:r>
            <a:r>
              <a:rPr kumimoji="1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5511770" y="1612648"/>
            <a:ext cx="1038106" cy="541118"/>
            <a:chOff x="5511770" y="1612648"/>
            <a:chExt cx="1038106" cy="541118"/>
          </a:xfrm>
        </p:grpSpPr>
        <p:cxnSp>
          <p:nvCxnSpPr>
            <p:cNvPr id="98" name="直接箭头连接符 97"/>
            <p:cNvCxnSpPr>
              <a:stCxn id="75" idx="3"/>
              <a:endCxn id="97" idx="1"/>
            </p:cNvCxnSpPr>
            <p:nvPr/>
          </p:nvCxnSpPr>
          <p:spPr bwMode="auto">
            <a:xfrm flipV="1">
              <a:off x="5511770" y="1879032"/>
              <a:ext cx="878314" cy="38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文本框 100"/>
            <p:cNvSpPr txBox="1"/>
            <p:nvPr/>
          </p:nvSpPr>
          <p:spPr>
            <a:xfrm>
              <a:off x="5930751" y="1612648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713219" y="1922934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26773" y="1615157"/>
              <a:ext cx="279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</p:grpSp>
      <p:sp>
        <p:nvSpPr>
          <p:cNvPr id="104" name="矩形标注 103"/>
          <p:cNvSpPr/>
          <p:nvPr/>
        </p:nvSpPr>
        <p:spPr bwMode="auto">
          <a:xfrm>
            <a:off x="87489" y="3839550"/>
            <a:ext cx="1410313" cy="954767"/>
          </a:xfrm>
          <a:prstGeom prst="wedgeRectCallout">
            <a:avLst>
              <a:gd name="adj1" fmla="val 12245"/>
              <a:gd name="adj2" fmla="val -65496"/>
            </a:avLst>
          </a:prstGeom>
          <a:ln>
            <a:solidFill>
              <a:srgbClr val="FFABAB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角色</a:t>
            </a: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：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Admin/</a:t>
            </a: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Manager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可实现跨域资源访问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5" name="矩形标注 104"/>
          <p:cNvSpPr/>
          <p:nvPr/>
        </p:nvSpPr>
        <p:spPr bwMode="auto">
          <a:xfrm>
            <a:off x="7642621" y="1978701"/>
            <a:ext cx="1204199" cy="753801"/>
          </a:xfrm>
          <a:prstGeom prst="wedgeRectCallout">
            <a:avLst>
              <a:gd name="adj1" fmla="val -60691"/>
              <a:gd name="adj2" fmla="val -47047"/>
            </a:avLst>
          </a:prstGeom>
          <a:ln>
            <a:solidFill>
              <a:srgbClr val="00CC98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Compute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资源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Cinder </a:t>
            </a: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资源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Image 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资源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125279" y="4340423"/>
            <a:ext cx="851276" cy="775589"/>
            <a:chOff x="2125279" y="4340423"/>
            <a:chExt cx="851276" cy="775589"/>
          </a:xfrm>
        </p:grpSpPr>
        <p:cxnSp>
          <p:nvCxnSpPr>
            <p:cNvPr id="53" name="直接箭头连接符 52"/>
            <p:cNvCxnSpPr>
              <a:stCxn id="6" idx="2"/>
              <a:endCxn id="51" idx="0"/>
            </p:cNvCxnSpPr>
            <p:nvPr/>
          </p:nvCxnSpPr>
          <p:spPr bwMode="auto">
            <a:xfrm>
              <a:off x="2520554" y="4352925"/>
              <a:ext cx="7147" cy="739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文本框 56"/>
            <p:cNvSpPr txBox="1"/>
            <p:nvPr/>
          </p:nvSpPr>
          <p:spPr>
            <a:xfrm>
              <a:off x="2520552" y="434042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25279" y="4607495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508648" y="4808235"/>
              <a:ext cx="46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81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38200" y="762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kern="0" dirty="0" smtClean="0"/>
              <a:t>Keystone </a:t>
            </a:r>
            <a:r>
              <a:rPr lang="zh-CN" altLang="en-US" kern="0" dirty="0" smtClean="0"/>
              <a:t>对象关系</a:t>
            </a:r>
            <a:endParaRPr lang="zh-CN" altLang="en-US" kern="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2049065" y="2647950"/>
            <a:ext cx="942975" cy="438150"/>
          </a:xfrm>
          <a:prstGeom prst="roundRect">
            <a:avLst/>
          </a:prstGeom>
          <a:solidFill>
            <a:srgbClr val="FFC000"/>
          </a:solidFill>
          <a:ln>
            <a:solidFill>
              <a:srgbClr val="FFD75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049066" y="3914775"/>
            <a:ext cx="942975" cy="438150"/>
          </a:xfrm>
          <a:prstGeom prst="roundRect">
            <a:avLst/>
          </a:prstGeom>
          <a:solidFill>
            <a:srgbClr val="FFC000"/>
          </a:solidFill>
          <a:ln>
            <a:solidFill>
              <a:srgbClr val="FFD75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44140" y="3226773"/>
            <a:ext cx="738188" cy="438150"/>
          </a:xfrm>
          <a:prstGeom prst="roundRect">
            <a:avLst/>
          </a:prstGeom>
          <a:solidFill>
            <a:srgbClr val="FFABAB"/>
          </a:solidFill>
          <a:ln>
            <a:solidFill>
              <a:srgbClr val="FFABA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Role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318397" y="5123737"/>
            <a:ext cx="1409699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Credential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937771" y="3914775"/>
            <a:ext cx="1409699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Service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4375547" y="3923703"/>
            <a:ext cx="1409699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Endpoint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2056213" y="5092898"/>
            <a:ext cx="942975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621506" y="1853063"/>
            <a:ext cx="992982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1240632" y="2668368"/>
            <a:ext cx="860821" cy="777480"/>
            <a:chOff x="1240632" y="2668368"/>
            <a:chExt cx="860821" cy="777480"/>
          </a:xfrm>
        </p:grpSpPr>
        <p:sp>
          <p:nvSpPr>
            <p:cNvPr id="21" name="文本框 20"/>
            <p:cNvSpPr txBox="1"/>
            <p:nvPr/>
          </p:nvSpPr>
          <p:spPr>
            <a:xfrm>
              <a:off x="1791890" y="2668368"/>
              <a:ext cx="309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40632" y="3028952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cxnSp>
          <p:nvCxnSpPr>
            <p:cNvPr id="28" name="直接箭头连接符 27"/>
            <p:cNvCxnSpPr>
              <a:endCxn id="12" idx="3"/>
            </p:cNvCxnSpPr>
            <p:nvPr/>
          </p:nvCxnSpPr>
          <p:spPr bwMode="auto">
            <a:xfrm flipH="1">
              <a:off x="1482328" y="2935743"/>
              <a:ext cx="591389" cy="5101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文本框 68"/>
            <p:cNvSpPr txBox="1"/>
            <p:nvPr/>
          </p:nvSpPr>
          <p:spPr>
            <a:xfrm>
              <a:off x="1391837" y="2901885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被分配</a:t>
              </a:r>
              <a:endPara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1264686" y="3445848"/>
            <a:ext cx="791527" cy="907077"/>
            <a:chOff x="1264686" y="3445848"/>
            <a:chExt cx="791527" cy="907077"/>
          </a:xfrm>
        </p:grpSpPr>
        <p:sp>
          <p:nvSpPr>
            <p:cNvPr id="23" name="文本框 22"/>
            <p:cNvSpPr txBox="1"/>
            <p:nvPr/>
          </p:nvSpPr>
          <p:spPr>
            <a:xfrm>
              <a:off x="1264686" y="3580238"/>
              <a:ext cx="46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60936" y="4045148"/>
              <a:ext cx="295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cxnSp>
          <p:nvCxnSpPr>
            <p:cNvPr id="31" name="直接箭头连接符 30"/>
            <p:cNvCxnSpPr>
              <a:endCxn id="12" idx="3"/>
            </p:cNvCxnSpPr>
            <p:nvPr/>
          </p:nvCxnSpPr>
          <p:spPr bwMode="auto">
            <a:xfrm flipH="1" flipV="1">
              <a:off x="1482328" y="3445848"/>
              <a:ext cx="552453" cy="665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文本框 69"/>
            <p:cNvSpPr txBox="1"/>
            <p:nvPr/>
          </p:nvSpPr>
          <p:spPr>
            <a:xfrm>
              <a:off x="1438988" y="3825688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被分配</a:t>
              </a:r>
              <a:endPara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116932" y="3040819"/>
            <a:ext cx="644554" cy="918361"/>
            <a:chOff x="2116932" y="3040819"/>
            <a:chExt cx="644554" cy="918361"/>
          </a:xfrm>
        </p:grpSpPr>
        <p:sp>
          <p:nvSpPr>
            <p:cNvPr id="9" name="文本框 8"/>
            <p:cNvSpPr txBox="1"/>
            <p:nvPr/>
          </p:nvSpPr>
          <p:spPr>
            <a:xfrm>
              <a:off x="2116932" y="3040819"/>
              <a:ext cx="562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97610" y="365140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cxnSp>
          <p:nvCxnSpPr>
            <p:cNvPr id="26" name="直接箭头连接符 25"/>
            <p:cNvCxnSpPr>
              <a:stCxn id="6" idx="0"/>
              <a:endCxn id="5" idx="2"/>
            </p:cNvCxnSpPr>
            <p:nvPr/>
          </p:nvCxnSpPr>
          <p:spPr bwMode="auto">
            <a:xfrm flipH="1" flipV="1">
              <a:off x="2520553" y="3086100"/>
              <a:ext cx="1" cy="8286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文本框 70"/>
            <p:cNvSpPr txBox="1"/>
            <p:nvPr/>
          </p:nvSpPr>
          <p:spPr>
            <a:xfrm>
              <a:off x="2209030" y="3394242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948955" y="3004449"/>
            <a:ext cx="1583763" cy="1129401"/>
            <a:chOff x="2948955" y="3004449"/>
            <a:chExt cx="1583763" cy="1129401"/>
          </a:xfrm>
        </p:grpSpPr>
        <p:cxnSp>
          <p:nvCxnSpPr>
            <p:cNvPr id="36" name="直接箭头连接符 35"/>
            <p:cNvCxnSpPr>
              <a:stCxn id="6" idx="3"/>
              <a:endCxn id="33" idx="1"/>
            </p:cNvCxnSpPr>
            <p:nvPr/>
          </p:nvCxnSpPr>
          <p:spPr bwMode="auto">
            <a:xfrm flipV="1">
              <a:off x="2992041" y="3214231"/>
              <a:ext cx="1420778" cy="9196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文本框 57"/>
            <p:cNvSpPr txBox="1"/>
            <p:nvPr/>
          </p:nvSpPr>
          <p:spPr>
            <a:xfrm>
              <a:off x="2948955" y="374874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13593" y="3004449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427406" y="3454567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2819" y="2906454"/>
            <a:ext cx="3009899" cy="541118"/>
            <a:chOff x="4516041" y="4950023"/>
            <a:chExt cx="3009899" cy="54111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4516041" y="5038725"/>
              <a:ext cx="1095374" cy="4381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Project</a:t>
              </a: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6430566" y="5038725"/>
              <a:ext cx="1095374" cy="43815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Quota</a:t>
              </a:r>
              <a:r>
                <a:rPr kumimoji="1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 </a:t>
              </a:r>
              <a:endPara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7" name="直接箭头连接符 36"/>
            <p:cNvCxnSpPr>
              <a:stCxn id="33" idx="3"/>
              <a:endCxn id="34" idx="1"/>
            </p:cNvCxnSpPr>
            <p:nvPr/>
          </p:nvCxnSpPr>
          <p:spPr bwMode="auto">
            <a:xfrm>
              <a:off x="5611415" y="5257800"/>
              <a:ext cx="819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文本框 62"/>
            <p:cNvSpPr txBox="1"/>
            <p:nvPr/>
          </p:nvSpPr>
          <p:spPr>
            <a:xfrm>
              <a:off x="5997177" y="4950023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79645" y="5260309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593199" y="4952532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911097" y="4133850"/>
            <a:ext cx="1435875" cy="1297403"/>
            <a:chOff x="2911097" y="4133850"/>
            <a:chExt cx="1435875" cy="1297403"/>
          </a:xfrm>
        </p:grpSpPr>
        <p:cxnSp>
          <p:nvCxnSpPr>
            <p:cNvPr id="42" name="直接箭头连接符 41"/>
            <p:cNvCxnSpPr>
              <a:stCxn id="6" idx="3"/>
              <a:endCxn id="40" idx="1"/>
            </p:cNvCxnSpPr>
            <p:nvPr/>
          </p:nvCxnSpPr>
          <p:spPr bwMode="auto">
            <a:xfrm>
              <a:off x="2992041" y="4133850"/>
              <a:ext cx="1326356" cy="12089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文本框 59"/>
            <p:cNvSpPr txBox="1"/>
            <p:nvPr/>
          </p:nvSpPr>
          <p:spPr>
            <a:xfrm>
              <a:off x="2911097" y="4247018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37335" y="4680895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727847" y="5123476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992041" y="3849168"/>
            <a:ext cx="1585322" cy="515514"/>
            <a:chOff x="2992041" y="3849168"/>
            <a:chExt cx="1585322" cy="515514"/>
          </a:xfrm>
        </p:grpSpPr>
        <p:cxnSp>
          <p:nvCxnSpPr>
            <p:cNvPr id="50" name="直接箭头连接符 49"/>
            <p:cNvCxnSpPr>
              <a:stCxn id="6" idx="3"/>
              <a:endCxn id="44" idx="1"/>
            </p:cNvCxnSpPr>
            <p:nvPr/>
          </p:nvCxnSpPr>
          <p:spPr bwMode="auto">
            <a:xfrm>
              <a:off x="2992041" y="4133850"/>
              <a:ext cx="1383506" cy="8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3194458" y="3882657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58238" y="3849168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14103" y="4133850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访问</a:t>
              </a:r>
              <a:endPara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785246" y="4075891"/>
            <a:ext cx="1294218" cy="357608"/>
            <a:chOff x="5785246" y="4075891"/>
            <a:chExt cx="1294218" cy="357608"/>
          </a:xfrm>
        </p:grpSpPr>
        <p:cxnSp>
          <p:nvCxnSpPr>
            <p:cNvPr id="48" name="直接箭头连接符 47"/>
            <p:cNvCxnSpPr>
              <a:stCxn id="43" idx="1"/>
              <a:endCxn id="44" idx="3"/>
            </p:cNvCxnSpPr>
            <p:nvPr/>
          </p:nvCxnSpPr>
          <p:spPr bwMode="auto">
            <a:xfrm flipH="1">
              <a:off x="5785246" y="4133850"/>
              <a:ext cx="1152525" cy="8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文本框 48"/>
            <p:cNvSpPr txBox="1"/>
            <p:nvPr/>
          </p:nvSpPr>
          <p:spPr>
            <a:xfrm>
              <a:off x="6221772" y="4136510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722278" y="4075891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823688" y="4125722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679884" y="4352925"/>
            <a:ext cx="2212176" cy="989887"/>
            <a:chOff x="5679884" y="4352925"/>
            <a:chExt cx="2212176" cy="989887"/>
          </a:xfrm>
        </p:grpSpPr>
        <p:cxnSp>
          <p:nvCxnSpPr>
            <p:cNvPr id="46" name="直接箭头连接符 45"/>
            <p:cNvCxnSpPr>
              <a:stCxn id="43" idx="2"/>
              <a:endCxn id="40" idx="3"/>
            </p:cNvCxnSpPr>
            <p:nvPr/>
          </p:nvCxnSpPr>
          <p:spPr bwMode="auto">
            <a:xfrm flipH="1">
              <a:off x="5728096" y="4352925"/>
              <a:ext cx="1914525" cy="9898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文本框 60"/>
            <p:cNvSpPr txBox="1"/>
            <p:nvPr/>
          </p:nvSpPr>
          <p:spPr>
            <a:xfrm>
              <a:off x="5679884" y="4933616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534874" y="4370830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22278" y="4794317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验证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77880" y="2291213"/>
            <a:ext cx="448285" cy="935560"/>
            <a:chOff x="677880" y="2291213"/>
            <a:chExt cx="448285" cy="935560"/>
          </a:xfrm>
        </p:grpSpPr>
        <p:cxnSp>
          <p:nvCxnSpPr>
            <p:cNvPr id="66" name="直接箭头连接符 65"/>
            <p:cNvCxnSpPr>
              <a:stCxn id="54" idx="2"/>
              <a:endCxn id="12" idx="0"/>
            </p:cNvCxnSpPr>
            <p:nvPr/>
          </p:nvCxnSpPr>
          <p:spPr bwMode="auto">
            <a:xfrm flipH="1">
              <a:off x="1113234" y="2291213"/>
              <a:ext cx="4763" cy="9355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文本框 73"/>
            <p:cNvSpPr txBox="1"/>
            <p:nvPr/>
          </p:nvSpPr>
          <p:spPr>
            <a:xfrm>
              <a:off x="677880" y="2603181"/>
              <a:ext cx="4482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鉴权</a:t>
              </a:r>
            </a:p>
          </p:txBody>
        </p:sp>
      </p:grpSp>
      <p:sp>
        <p:nvSpPr>
          <p:cNvPr id="75" name="圆角矩形 74"/>
          <p:cNvSpPr/>
          <p:nvPr/>
        </p:nvSpPr>
        <p:spPr bwMode="auto">
          <a:xfrm>
            <a:off x="4416396" y="1663798"/>
            <a:ext cx="1095374" cy="4381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2450010" y="1967773"/>
            <a:ext cx="2514073" cy="680177"/>
            <a:chOff x="2450010" y="1967773"/>
            <a:chExt cx="2514073" cy="680177"/>
          </a:xfrm>
        </p:grpSpPr>
        <p:cxnSp>
          <p:nvCxnSpPr>
            <p:cNvPr id="76" name="直接箭头连接符 75"/>
            <p:cNvCxnSpPr>
              <a:stCxn id="5" idx="0"/>
              <a:endCxn id="75" idx="2"/>
            </p:cNvCxnSpPr>
            <p:nvPr/>
          </p:nvCxnSpPr>
          <p:spPr bwMode="auto">
            <a:xfrm flipV="1">
              <a:off x="2520553" y="2101948"/>
              <a:ext cx="2443530" cy="5460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8" name="文本框 87"/>
            <p:cNvSpPr txBox="1"/>
            <p:nvPr/>
          </p:nvSpPr>
          <p:spPr>
            <a:xfrm>
              <a:off x="2450010" y="2315707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139804" y="196777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268283" y="2182262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20554" y="2101948"/>
            <a:ext cx="2443529" cy="1812827"/>
            <a:chOff x="2520554" y="2101948"/>
            <a:chExt cx="2443529" cy="1812827"/>
          </a:xfrm>
        </p:grpSpPr>
        <p:cxnSp>
          <p:nvCxnSpPr>
            <p:cNvPr id="80" name="直接箭头连接符 79"/>
            <p:cNvCxnSpPr>
              <a:stCxn id="6" idx="0"/>
              <a:endCxn id="75" idx="2"/>
            </p:cNvCxnSpPr>
            <p:nvPr/>
          </p:nvCxnSpPr>
          <p:spPr bwMode="auto">
            <a:xfrm flipV="1">
              <a:off x="2520554" y="2101948"/>
              <a:ext cx="2443529" cy="18128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文本框 88"/>
            <p:cNvSpPr txBox="1"/>
            <p:nvPr/>
          </p:nvSpPr>
          <p:spPr>
            <a:xfrm>
              <a:off x="2524127" y="3484350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292204" y="2230079"/>
              <a:ext cx="204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206000" y="2935743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930802" y="2101948"/>
            <a:ext cx="541195" cy="938331"/>
            <a:chOff x="4930802" y="2101948"/>
            <a:chExt cx="541195" cy="938331"/>
          </a:xfrm>
        </p:grpSpPr>
        <p:cxnSp>
          <p:nvCxnSpPr>
            <p:cNvPr id="84" name="直接箭头连接符 83"/>
            <p:cNvCxnSpPr>
              <a:stCxn id="33" idx="0"/>
              <a:endCxn id="75" idx="2"/>
            </p:cNvCxnSpPr>
            <p:nvPr/>
          </p:nvCxnSpPr>
          <p:spPr bwMode="auto">
            <a:xfrm flipV="1">
              <a:off x="4960506" y="2101948"/>
              <a:ext cx="3577" cy="893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文本框 89"/>
            <p:cNvSpPr txBox="1"/>
            <p:nvPr/>
          </p:nvSpPr>
          <p:spPr>
            <a:xfrm>
              <a:off x="4930802" y="2732502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942489" y="212017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993787" y="2462625"/>
              <a:ext cx="478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属于</a:t>
              </a:r>
            </a:p>
          </p:txBody>
        </p:sp>
      </p:grpSp>
      <p:sp>
        <p:nvSpPr>
          <p:cNvPr id="97" name="圆角矩形 96"/>
          <p:cNvSpPr/>
          <p:nvPr/>
        </p:nvSpPr>
        <p:spPr bwMode="auto">
          <a:xfrm>
            <a:off x="6390084" y="1659957"/>
            <a:ext cx="1095374" cy="4381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Quota</a:t>
            </a:r>
            <a:r>
              <a:rPr kumimoji="1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 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5511770" y="1612648"/>
            <a:ext cx="1038106" cy="541118"/>
            <a:chOff x="5511770" y="1612648"/>
            <a:chExt cx="1038106" cy="541118"/>
          </a:xfrm>
        </p:grpSpPr>
        <p:cxnSp>
          <p:nvCxnSpPr>
            <p:cNvPr id="98" name="直接箭头连接符 97"/>
            <p:cNvCxnSpPr>
              <a:stCxn id="75" idx="3"/>
              <a:endCxn id="97" idx="1"/>
            </p:cNvCxnSpPr>
            <p:nvPr/>
          </p:nvCxnSpPr>
          <p:spPr bwMode="auto">
            <a:xfrm flipV="1">
              <a:off x="5511770" y="1879032"/>
              <a:ext cx="878314" cy="38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文本框 100"/>
            <p:cNvSpPr txBox="1"/>
            <p:nvPr/>
          </p:nvSpPr>
          <p:spPr>
            <a:xfrm>
              <a:off x="5930751" y="1612648"/>
              <a:ext cx="619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713219" y="1922934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526773" y="1615157"/>
              <a:ext cx="279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</p:grpSp>
      <p:sp>
        <p:nvSpPr>
          <p:cNvPr id="105" name="矩形标注 104"/>
          <p:cNvSpPr/>
          <p:nvPr/>
        </p:nvSpPr>
        <p:spPr bwMode="auto">
          <a:xfrm>
            <a:off x="5989447" y="5360717"/>
            <a:ext cx="1760094" cy="925783"/>
          </a:xfrm>
          <a:prstGeom prst="wedgeRectCallout">
            <a:avLst>
              <a:gd name="adj1" fmla="val -61654"/>
              <a:gd name="adj2" fmla="val -32717"/>
            </a:avLst>
          </a:prstGeom>
          <a:ln>
            <a:solidFill>
              <a:srgbClr val="00CC98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证书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1.</a:t>
            </a: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用户名</a:t>
            </a: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/</a:t>
            </a: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密码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2.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用户名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/API Key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3.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有效的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Token</a:t>
            </a: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2125279" y="4340423"/>
            <a:ext cx="851276" cy="775589"/>
            <a:chOff x="2125279" y="4340423"/>
            <a:chExt cx="851276" cy="775589"/>
          </a:xfrm>
        </p:grpSpPr>
        <p:cxnSp>
          <p:nvCxnSpPr>
            <p:cNvPr id="53" name="直接箭头连接符 52"/>
            <p:cNvCxnSpPr>
              <a:stCxn id="6" idx="2"/>
              <a:endCxn id="51" idx="0"/>
            </p:cNvCxnSpPr>
            <p:nvPr/>
          </p:nvCxnSpPr>
          <p:spPr bwMode="auto">
            <a:xfrm>
              <a:off x="2520554" y="4352925"/>
              <a:ext cx="7147" cy="739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文本框 56"/>
            <p:cNvSpPr txBox="1"/>
            <p:nvPr/>
          </p:nvSpPr>
          <p:spPr>
            <a:xfrm>
              <a:off x="2520552" y="4340423"/>
              <a:ext cx="35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25279" y="4607495"/>
              <a:ext cx="5524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拥有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508648" y="4808235"/>
              <a:ext cx="467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1..n</a:t>
              </a:r>
              <a:endParaRPr lang="zh-CN" altLang="en-US" sz="1400" dirty="0"/>
            </a:p>
          </p:txBody>
        </p:sp>
      </p:grpSp>
      <p:sp>
        <p:nvSpPr>
          <p:cNvPr id="99" name="矩形标注 98"/>
          <p:cNvSpPr/>
          <p:nvPr/>
        </p:nvSpPr>
        <p:spPr bwMode="auto">
          <a:xfrm>
            <a:off x="8102008" y="4561135"/>
            <a:ext cx="950311" cy="969914"/>
          </a:xfrm>
          <a:prstGeom prst="wedgeRectCallout">
            <a:avLst>
              <a:gd name="adj1" fmla="val -29419"/>
              <a:gd name="adj2" fmla="val -66392"/>
            </a:avLst>
          </a:prstGeom>
          <a:ln>
            <a:solidFill>
              <a:srgbClr val="00CC98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服务：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Nova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Glance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Cinder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0" name="矩形标注 99"/>
          <p:cNvSpPr/>
          <p:nvPr/>
        </p:nvSpPr>
        <p:spPr bwMode="auto">
          <a:xfrm>
            <a:off x="4421221" y="4478664"/>
            <a:ext cx="1234557" cy="508239"/>
          </a:xfrm>
          <a:prstGeom prst="wedgeRectCallout">
            <a:avLst>
              <a:gd name="adj1" fmla="val -15788"/>
              <a:gd name="adj2" fmla="val -67825"/>
            </a:avLst>
          </a:prstGeom>
          <a:ln>
            <a:solidFill>
              <a:srgbClr val="00CC98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1.Admin_url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2.Internal_url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043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38200" y="762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kern="0" dirty="0" smtClean="0"/>
              <a:t>Keystone v3</a:t>
            </a:r>
            <a:r>
              <a:rPr lang="zh-CN" altLang="en-US" kern="0" dirty="0" smtClean="0"/>
              <a:t>改进</a:t>
            </a:r>
            <a:endParaRPr lang="zh-CN" altLang="en-US" kern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5800" y="1920240"/>
            <a:ext cx="7772400" cy="3436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Domain 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引入：资源分配更优化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场景：一个公司在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Openstack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中拥有两个不同的项目，它需要管理两个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Tenant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来分别对应这两个项目，并对这两个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Tenant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中的用户分配角色。由于在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Tenant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之上并不存在一个更高层的概念，无法对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Tenant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进行统一的管理，所以这给多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Tenant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的用户带来了很大的不便。</a:t>
            </a:r>
            <a:endParaRPr lang="en-US" altLang="zh-CN" sz="1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解决：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V3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利用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Domain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的概念实现真正的多租户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(multi-tenancy)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架构，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Domain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担任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Project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的高层容器。云服务的客户是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Domain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的所有者，他们可以在自己的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Domain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中创建多个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Projects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Users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Groups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Roles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。通过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引入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Domain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，云服务客户可以对其拥有的多个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Project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进行统一管理，而不必再向过去那样对每一个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Project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进行单独管理。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138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38200" y="762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kern="0" dirty="0" smtClean="0"/>
              <a:t>Keystone v3</a:t>
            </a:r>
            <a:r>
              <a:rPr lang="zh-CN" altLang="en-US" kern="0" dirty="0" smtClean="0"/>
              <a:t>改进</a:t>
            </a:r>
            <a:endParaRPr lang="zh-CN" altLang="en-US" kern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5800" y="1920240"/>
            <a:ext cx="7772400" cy="3436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 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引入：权限分配更易管理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场景：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 V2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中，权限管理的颗粒度只有用户级别，即需要对每一个用户进行角色分配，并不存在对一组用户进行统一管理的方案，这给系统管理员带来了额外的工作和不便。</a:t>
            </a:r>
            <a:endParaRPr lang="en-US" altLang="zh-CN" sz="1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解决：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V3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引入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的概念，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是一组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Users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的容器，可以向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中添加用户，并直接给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分配角色。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中的用户直接拥有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所拥有的权限。通过引入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Group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钙奶，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 V3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实现了对用户组的管理，达到了同时管理一组用户权限的目的。这与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V2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中直接向 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User/Tenant 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指定</a:t>
            </a:r>
            <a:r>
              <a:rPr lang="en-US" altLang="zh-CN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Role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不同，使得对云服务进行管理更加便捷。</a:t>
            </a:r>
            <a:endParaRPr lang="en-US" altLang="zh-CN" sz="16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729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838200" y="762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kern="0" dirty="0" smtClean="0"/>
              <a:t>Keystone</a:t>
            </a:r>
            <a:r>
              <a:rPr lang="zh-CN" altLang="en-US" kern="0" dirty="0" smtClean="0"/>
              <a:t>服务流程</a:t>
            </a:r>
            <a:endParaRPr lang="zh-CN" altLang="en-US" kern="0" dirty="0"/>
          </a:p>
        </p:txBody>
      </p:sp>
      <p:sp>
        <p:nvSpPr>
          <p:cNvPr id="11" name="圆角矩形 10"/>
          <p:cNvSpPr/>
          <p:nvPr/>
        </p:nvSpPr>
        <p:spPr bwMode="auto">
          <a:xfrm>
            <a:off x="3587275" y="1868974"/>
            <a:ext cx="1050885" cy="4439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ilter 1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346978" y="1868974"/>
            <a:ext cx="1063197" cy="443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pp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701357" y="1868974"/>
            <a:ext cx="1050885" cy="4439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ilter n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9" name="直接箭头连接符 18"/>
          <p:cNvCxnSpPr>
            <a:stCxn id="11" idx="3"/>
            <a:endCxn id="14" idx="1"/>
          </p:cNvCxnSpPr>
          <p:nvPr/>
        </p:nvCxnSpPr>
        <p:spPr bwMode="auto">
          <a:xfrm>
            <a:off x="4638160" y="2090967"/>
            <a:ext cx="2902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5" idx="1"/>
          </p:cNvCxnSpPr>
          <p:nvPr/>
        </p:nvCxnSpPr>
        <p:spPr bwMode="auto">
          <a:xfrm>
            <a:off x="5442431" y="2090967"/>
            <a:ext cx="25892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2" idx="1"/>
          </p:cNvCxnSpPr>
          <p:nvPr/>
        </p:nvCxnSpPr>
        <p:spPr bwMode="auto">
          <a:xfrm>
            <a:off x="6752242" y="2090967"/>
            <a:ext cx="59473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008832" y="1868974"/>
            <a:ext cx="2212382" cy="1867757"/>
            <a:chOff x="660924" y="1876325"/>
            <a:chExt cx="2212382" cy="1867757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660924" y="1876325"/>
              <a:ext cx="1297858" cy="44398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kumimoji="1" lang="en-US" altLang="zh-CN" sz="24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charset="-122"/>
                </a:rPr>
                <a:t>ipeline</a:t>
              </a:r>
              <a:endParaRPr kumimoji="1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矩形标注 24"/>
            <p:cNvSpPr/>
            <p:nvPr/>
          </p:nvSpPr>
          <p:spPr bwMode="auto">
            <a:xfrm>
              <a:off x="696493" y="2658206"/>
              <a:ext cx="2176813" cy="1085876"/>
            </a:xfrm>
            <a:prstGeom prst="wedgeRectCallout">
              <a:avLst>
                <a:gd name="adj1" fmla="val -19300"/>
                <a:gd name="adj2" fmla="val -76179"/>
              </a:avLst>
            </a:prstGeom>
            <a:ln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Pipeline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：具体服务的</a:t>
              </a:r>
              <a:r>
                <a:rPr lang="zh-CN" altLang="en-US" sz="1600" b="1" u="sng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业务流程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，由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个或多个过滤器，最后加上一个应用程序组成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。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 bwMode="auto">
          <a:xfrm>
            <a:off x="3306690" y="2090967"/>
            <a:ext cx="28058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91246" y="1868974"/>
            <a:ext cx="1452915" cy="1946888"/>
            <a:chOff x="129702" y="1868974"/>
            <a:chExt cx="1452915" cy="194688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231818" y="1868974"/>
              <a:ext cx="1350799" cy="443986"/>
            </a:xfrm>
            <a:prstGeom prst="roundRect">
              <a:avLst/>
            </a:prstGeom>
            <a:solidFill>
              <a:srgbClr val="FFE593"/>
            </a:solidFill>
            <a:ln>
              <a:solidFill>
                <a:srgbClr val="E6E6E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composite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矩形标注 34"/>
            <p:cNvSpPr/>
            <p:nvPr/>
          </p:nvSpPr>
          <p:spPr bwMode="auto">
            <a:xfrm>
              <a:off x="129702" y="2658206"/>
              <a:ext cx="1452915" cy="1157656"/>
            </a:xfrm>
            <a:prstGeom prst="wedgeRectCallout">
              <a:avLst>
                <a:gd name="adj1" fmla="val -19300"/>
                <a:gd name="adj2" fmla="val -76179"/>
              </a:avLst>
            </a:prstGeom>
            <a:ln>
              <a:solidFill>
                <a:srgbClr val="FFE593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composite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：服务的定义，并以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URL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形式</a:t>
              </a:r>
              <a:r>
                <a:rPr lang="zh-CN" altLang="en-US" sz="1600" b="1" u="sng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映射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到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pipeline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。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38" name="直接箭头连接符 37"/>
          <p:cNvCxnSpPr>
            <a:endCxn id="10" idx="1"/>
          </p:cNvCxnSpPr>
          <p:nvPr/>
        </p:nvCxnSpPr>
        <p:spPr bwMode="auto">
          <a:xfrm>
            <a:off x="1644161" y="2090967"/>
            <a:ext cx="364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483487" y="1868974"/>
            <a:ext cx="2330551" cy="1867757"/>
            <a:chOff x="4421943" y="1868974"/>
            <a:chExt cx="2330551" cy="1867757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4866843" y="1868974"/>
              <a:ext cx="514044" cy="44398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E6E6E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···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矩形标注 38"/>
            <p:cNvSpPr/>
            <p:nvPr/>
          </p:nvSpPr>
          <p:spPr bwMode="auto">
            <a:xfrm>
              <a:off x="4421943" y="2650855"/>
              <a:ext cx="2330551" cy="1085876"/>
            </a:xfrm>
            <a:prstGeom prst="wedgeRectCallout">
              <a:avLst>
                <a:gd name="adj1" fmla="val -19300"/>
                <a:gd name="adj2" fmla="val -76179"/>
              </a:avLst>
            </a:prstGeom>
            <a:ln>
              <a:solidFill>
                <a:srgbClr val="E6E6E6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Filter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：消息过滤器，满足条件的消息</a:t>
              </a:r>
              <a:r>
                <a:rPr lang="zh-CN" altLang="en-US" sz="1600" b="1" u="sng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单向传入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下一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filter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或最终的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app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；反之，停止消息流动。</a:t>
              </a:r>
              <a:endParaRPr kumimoji="1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42" name="矩形标注 41"/>
          <p:cNvSpPr/>
          <p:nvPr/>
        </p:nvSpPr>
        <p:spPr bwMode="auto">
          <a:xfrm>
            <a:off x="7346978" y="2650855"/>
            <a:ext cx="1531135" cy="707807"/>
          </a:xfrm>
          <a:prstGeom prst="wedgeRectCallout">
            <a:avLst>
              <a:gd name="adj1" fmla="val -19300"/>
              <a:gd name="adj2" fmla="val -76179"/>
            </a:avLst>
          </a:prstGeom>
          <a:ln>
            <a:solidFill>
              <a:srgbClr val="ADADEB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App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：业务最终的处理逻辑。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42303" y="4161108"/>
            <a:ext cx="1350799" cy="443986"/>
          </a:xfrm>
          <a:prstGeom prst="roundRect">
            <a:avLst/>
          </a:prstGeom>
          <a:solidFill>
            <a:srgbClr val="FFE593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Admin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008826" y="4161108"/>
            <a:ext cx="1297858" cy="44398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ipeline</a:t>
            </a:r>
            <a:endParaRPr kumimoji="1" lang="zh-CN" altLang="en-U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587274" y="4178693"/>
            <a:ext cx="1538641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h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ealthcheck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339600" y="4178693"/>
            <a:ext cx="723514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cors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6310932" y="4172794"/>
            <a:ext cx="1040037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sizelimit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7613827" y="4014173"/>
            <a:ext cx="1393697" cy="6929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http_proxy_to_wsgi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7708597" y="4990479"/>
            <a:ext cx="1204158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osprofiler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5757830" y="4990479"/>
            <a:ext cx="1605153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url_normalize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4298990" y="4990478"/>
            <a:ext cx="1258794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equest_id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1852796" y="4982400"/>
            <a:ext cx="2231296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build_auth_context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96328" y="4982400"/>
            <a:ext cx="1344866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token_auth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6328" y="5662901"/>
            <a:ext cx="1354953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json_body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1863558" y="5662901"/>
            <a:ext cx="1723717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c2_extension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3797607" y="5664388"/>
            <a:ext cx="1723717" cy="3757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ec3_extension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5750841" y="5628769"/>
            <a:ext cx="1862986" cy="443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err="1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dmin_service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1" name="直接箭头连接符 60"/>
          <p:cNvCxnSpPr>
            <a:stCxn id="43" idx="3"/>
            <a:endCxn id="44" idx="1"/>
          </p:cNvCxnSpPr>
          <p:nvPr/>
        </p:nvCxnSpPr>
        <p:spPr bwMode="auto">
          <a:xfrm>
            <a:off x="1593102" y="4383101"/>
            <a:ext cx="4157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 bwMode="auto">
          <a:xfrm>
            <a:off x="3318797" y="4383101"/>
            <a:ext cx="28058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5" idx="3"/>
            <a:endCxn id="46" idx="1"/>
          </p:cNvCxnSpPr>
          <p:nvPr/>
        </p:nvCxnSpPr>
        <p:spPr bwMode="auto">
          <a:xfrm>
            <a:off x="5125915" y="4366555"/>
            <a:ext cx="21368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6" idx="3"/>
            <a:endCxn id="50" idx="1"/>
          </p:cNvCxnSpPr>
          <p:nvPr/>
        </p:nvCxnSpPr>
        <p:spPr bwMode="auto">
          <a:xfrm flipV="1">
            <a:off x="6063114" y="4360656"/>
            <a:ext cx="247818" cy="58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0" idx="3"/>
            <a:endCxn id="51" idx="1"/>
          </p:cNvCxnSpPr>
          <p:nvPr/>
        </p:nvCxnSpPr>
        <p:spPr bwMode="auto">
          <a:xfrm flipV="1">
            <a:off x="7350969" y="4360655"/>
            <a:ext cx="262858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1" idx="2"/>
            <a:endCxn id="52" idx="0"/>
          </p:cNvCxnSpPr>
          <p:nvPr/>
        </p:nvCxnSpPr>
        <p:spPr bwMode="auto">
          <a:xfrm>
            <a:off x="8310676" y="4707136"/>
            <a:ext cx="0" cy="2833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2" idx="1"/>
            <a:endCxn id="53" idx="3"/>
          </p:cNvCxnSpPr>
          <p:nvPr/>
        </p:nvCxnSpPr>
        <p:spPr bwMode="auto">
          <a:xfrm flipH="1">
            <a:off x="7362983" y="5178341"/>
            <a:ext cx="3456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1"/>
            <a:endCxn id="54" idx="3"/>
          </p:cNvCxnSpPr>
          <p:nvPr/>
        </p:nvCxnSpPr>
        <p:spPr bwMode="auto">
          <a:xfrm flipH="1" flipV="1">
            <a:off x="5557784" y="5178340"/>
            <a:ext cx="200046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4" idx="1"/>
            <a:endCxn id="55" idx="3"/>
          </p:cNvCxnSpPr>
          <p:nvPr/>
        </p:nvCxnSpPr>
        <p:spPr bwMode="auto">
          <a:xfrm flipH="1" flipV="1">
            <a:off x="4084092" y="5170262"/>
            <a:ext cx="214898" cy="80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5" idx="1"/>
            <a:endCxn id="56" idx="3"/>
          </p:cNvCxnSpPr>
          <p:nvPr/>
        </p:nvCxnSpPr>
        <p:spPr bwMode="auto">
          <a:xfrm flipH="1">
            <a:off x="1641194" y="5170262"/>
            <a:ext cx="21160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6" idx="2"/>
            <a:endCxn id="57" idx="0"/>
          </p:cNvCxnSpPr>
          <p:nvPr/>
        </p:nvCxnSpPr>
        <p:spPr bwMode="auto">
          <a:xfrm>
            <a:off x="968761" y="5358123"/>
            <a:ext cx="5044" cy="3047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7" idx="3"/>
            <a:endCxn id="58" idx="1"/>
          </p:cNvCxnSpPr>
          <p:nvPr/>
        </p:nvCxnSpPr>
        <p:spPr bwMode="auto">
          <a:xfrm>
            <a:off x="1651281" y="5850763"/>
            <a:ext cx="2122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8" idx="3"/>
            <a:endCxn id="59" idx="1"/>
          </p:cNvCxnSpPr>
          <p:nvPr/>
        </p:nvCxnSpPr>
        <p:spPr bwMode="auto">
          <a:xfrm>
            <a:off x="3587275" y="5850763"/>
            <a:ext cx="210332" cy="14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9" idx="3"/>
            <a:endCxn id="60" idx="1"/>
          </p:cNvCxnSpPr>
          <p:nvPr/>
        </p:nvCxnSpPr>
        <p:spPr bwMode="auto">
          <a:xfrm flipV="1">
            <a:off x="5521324" y="5850762"/>
            <a:ext cx="229517" cy="14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2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Keystone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概念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职责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Keystone</a:t>
            </a:r>
            <a:r>
              <a:rPr lang="zh-CN" altLang="en-US" sz="24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术语</a:t>
            </a:r>
            <a:r>
              <a:rPr lang="zh-CN" altLang="en-US" sz="2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结构</a:t>
            </a:r>
            <a:endParaRPr lang="en-US" altLang="zh-CN" sz="2400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Keystone</a:t>
            </a:r>
            <a:r>
              <a:rPr lang="zh-CN" altLang="en-US" sz="24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对象关系</a:t>
            </a:r>
            <a:endParaRPr lang="en-US" altLang="zh-CN" sz="2400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 v3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改进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服务流程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38200" y="9378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000" b="1" baseline="0">
                <a:solidFill>
                  <a:srgbClr val="FF3300"/>
                </a:solidFill>
                <a:latin typeface="+mj-lt"/>
                <a:ea typeface="黑体" pitchFamily="2" charset="-122"/>
                <a:cs typeface="华文新魏" charset="0"/>
              </a:defRPr>
            </a:lvl1pPr>
            <a:lvl2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  <a:cs typeface="华文新魏" charset="0"/>
              </a:defRPr>
            </a:lvl5pPr>
            <a:lvl6pPr marL="4572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defTabSz="914400"/>
            <a:r>
              <a:rPr lang="en-US" altLang="zh-CN" kern="0" dirty="0" smtClean="0"/>
              <a:t>Keystone </a:t>
            </a:r>
            <a:r>
              <a:rPr lang="zh-CN" altLang="en-US" kern="0" dirty="0" smtClean="0"/>
              <a:t>问题</a:t>
            </a:r>
            <a:endParaRPr lang="zh-CN" altLang="en-US" kern="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6331" y="1005840"/>
            <a:ext cx="7772400" cy="27396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未知过滤器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 b="0" dirty="0">
                <a:latin typeface="新宋体" panose="02010609030101010101" pitchFamily="49" charset="-122"/>
                <a:ea typeface="新宋体" panose="02010609030101010101" pitchFamily="49" charset="-122"/>
              </a:rPr>
              <a:t>标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红边框的过滤器是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oslo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包内定义的，但是</a:t>
            </a:r>
            <a:r>
              <a:rPr lang="en-US" altLang="zh-CN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自身源码中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并没有明确定义（</a:t>
            </a:r>
            <a:r>
              <a:rPr lang="zh-CN" altLang="en-US" sz="2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需要再深层次发现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缺失函数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ec3_extension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内定义的 </a:t>
            </a: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authenticate()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方法在类内没有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定声明定义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所以这可能</a:t>
            </a:r>
            <a:r>
              <a:rPr lang="zh-CN" altLang="en-US" sz="2000" b="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是一种安全上的缺失？</a:t>
            </a:r>
            <a:endParaRPr lang="en-US" altLang="zh-CN" sz="2000" b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" y="3819378"/>
            <a:ext cx="6572250" cy="2352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31" y="3971777"/>
            <a:ext cx="5600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5800" y="2855495"/>
            <a:ext cx="7772400" cy="901784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US" altLang="zh-CN" sz="4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Q &amp; A</a:t>
            </a:r>
            <a:endParaRPr lang="zh-CN" altLang="en-US" sz="48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815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5800" y="2855495"/>
            <a:ext cx="7772400" cy="901784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zh-CN" altLang="en-US" sz="4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谢谢</a:t>
            </a:r>
            <a:r>
              <a:rPr lang="zh-CN" altLang="en-US" sz="4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39694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Keystone </a:t>
            </a:r>
            <a:r>
              <a:rPr lang="zh-CN" altLang="en-US" sz="3200" dirty="0" smtClean="0"/>
              <a:t>身份识别服务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93984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什么是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Keystone?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Keystone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OpenStack</a:t>
            </a:r>
            <a:r>
              <a:rPr lang="zh-CN" altLang="en-US" sz="2000" dirty="0" smtClean="0">
                <a:latin typeface="+mn-ea"/>
              </a:rPr>
              <a:t>下开源的身份认证服务（子项目）</a:t>
            </a:r>
            <a:endParaRPr lang="en-US" altLang="zh-CN" sz="18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身份识别：提供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客户端认证、服务查询以及分布式多租户鉴权等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认证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(Authentication)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鉴权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(Authorization)</a:t>
            </a:r>
            <a:r>
              <a:rPr lang="zh-CN" altLang="en-US" sz="2000" dirty="0" smtClean="0">
                <a:latin typeface="+mn-ea"/>
              </a:rPr>
              <a:t>功能。</a:t>
            </a:r>
            <a:endParaRPr lang="en-US" altLang="zh-CN" sz="2000" dirty="0" smtClean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接受率</a:t>
            </a:r>
            <a:r>
              <a:rPr lang="en-US" altLang="zh-CN" sz="2000" dirty="0" smtClean="0">
                <a:latin typeface="+mn-ea"/>
              </a:rPr>
              <a:t>(Adoption)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96%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成熟度</a:t>
            </a:r>
            <a:r>
              <a:rPr lang="en-US" altLang="zh-CN" sz="2000" dirty="0" smtClean="0">
                <a:latin typeface="+mn-ea"/>
              </a:rPr>
              <a:t>(Maturity)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6 or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最新版本：</a:t>
            </a:r>
            <a:r>
              <a:rPr lang="en-US" altLang="zh-CN" sz="2000" dirty="0" smtClean="0">
                <a:latin typeface="+mn-ea"/>
              </a:rPr>
              <a:t>Ocata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3971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Keystone </a:t>
            </a:r>
            <a:r>
              <a:rPr lang="zh-CN" altLang="en-US" sz="3200" dirty="0" smtClean="0"/>
              <a:t>职责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86232"/>
            <a:ext cx="77724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集中式目录（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Central Directory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/>
              <a:t>        提供用户与可得服务之间的映射。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常规认证系统（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Common Authentication System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提供用户与服务、服务与服务之间的认证功能，支持标准的用户口令、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以及</a:t>
            </a:r>
            <a:r>
              <a:rPr lang="en-US" altLang="zh-CN" sz="2000" dirty="0" smtClean="0"/>
              <a:t>AWS-style</a:t>
            </a:r>
            <a:r>
              <a:rPr lang="zh-CN" altLang="en-US" sz="2000" dirty="0" smtClean="0"/>
              <a:t>式的登陆认证机制。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服务目录（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Service Catalog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提供部署在平台中所有服务的可查询列表。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919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Keystone </a:t>
            </a:r>
            <a:r>
              <a:rPr lang="zh-CN" altLang="en-US" dirty="0"/>
              <a:t>术语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33832" y="1458554"/>
            <a:ext cx="129785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33831" y="3305174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3833" y="3888196"/>
            <a:ext cx="1415847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3229894" y="1500648"/>
            <a:ext cx="3052917" cy="1509838"/>
          </a:xfrm>
          <a:prstGeom prst="wedgeRectCallout">
            <a:avLst>
              <a:gd name="adj1" fmla="val -60965"/>
              <a:gd name="adj2" fmla="val -340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负责访问对象的身份、资格认证，并且对于用户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和群组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Group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数据具有管理权限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。源码中以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包形式存在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，而不是实体类（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56284" y="2113321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4" y="2722920"/>
            <a:ext cx="991888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39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 </a:t>
            </a:r>
            <a:r>
              <a:rPr lang="zh-CN" altLang="en-US" dirty="0" smtClean="0"/>
              <a:t>术语结构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33832" y="1458554"/>
            <a:ext cx="129785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33831" y="3305174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3833" y="3888196"/>
            <a:ext cx="1415847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56284" y="2113321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4" y="2722920"/>
            <a:ext cx="991888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2976198" y="2176615"/>
            <a:ext cx="5482002" cy="991369"/>
          </a:xfrm>
          <a:prstGeom prst="wedgeRectCallout">
            <a:avLst>
              <a:gd name="adj1" fmla="val -58544"/>
              <a:gd name="adj2" fmla="val -325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用户代表着一个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独立的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API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消费者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（不一定是人类使用者）。必定属于特定域内，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 Name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全局无需唯一，但域内必须唯一。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User Id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是全局唯一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10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 </a:t>
            </a:r>
            <a:r>
              <a:rPr lang="zh-CN" altLang="en-US" dirty="0" smtClean="0"/>
              <a:t>术语结构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33832" y="1458554"/>
            <a:ext cx="129785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33831" y="3305174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3833" y="3888196"/>
            <a:ext cx="1415847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56284" y="2113321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4" y="2722920"/>
            <a:ext cx="991888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2949679" y="1967755"/>
            <a:ext cx="5687883" cy="991369"/>
          </a:xfrm>
          <a:prstGeom prst="wedgeRectCallout">
            <a:avLst>
              <a:gd name="adj1" fmla="val -57226"/>
              <a:gd name="adj2" fmla="val 3978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群组是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一系列用户的集合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，其必定属于特定域内，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Group Name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无需全局唯一，但是域内必须唯一。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Group Id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是全局唯一的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服务权限的统一分配的单位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302821" y="3305174"/>
            <a:ext cx="1297858" cy="490384"/>
          </a:xfrm>
          <a:prstGeom prst="roundRect">
            <a:avLst/>
          </a:prstGeom>
          <a:solidFill>
            <a:srgbClr val="E6E6E6"/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419965" y="4272417"/>
            <a:ext cx="884904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511346" y="4272416"/>
            <a:ext cx="884904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Group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679768" y="4266270"/>
            <a:ext cx="884904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743776" y="4953612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794787" y="4942394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968547" y="4938856"/>
            <a:ext cx="855406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user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29" name="肘形连接符 28"/>
          <p:cNvCxnSpPr>
            <a:stCxn id="16" idx="0"/>
            <a:endCxn id="15" idx="2"/>
          </p:cNvCxnSpPr>
          <p:nvPr/>
        </p:nvCxnSpPr>
        <p:spPr bwMode="auto">
          <a:xfrm rot="5400000" flipH="1" flipV="1">
            <a:off x="4168654" y="3489322"/>
            <a:ext cx="476859" cy="108933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肘形连接符 30"/>
          <p:cNvCxnSpPr>
            <a:stCxn id="21" idx="0"/>
            <a:endCxn id="15" idx="2"/>
          </p:cNvCxnSpPr>
          <p:nvPr/>
        </p:nvCxnSpPr>
        <p:spPr bwMode="auto">
          <a:xfrm rot="16200000" flipV="1">
            <a:off x="4714345" y="4032963"/>
            <a:ext cx="476858" cy="204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肘形连接符 32"/>
          <p:cNvCxnSpPr>
            <a:stCxn id="22" idx="0"/>
            <a:endCxn id="15" idx="2"/>
          </p:cNvCxnSpPr>
          <p:nvPr/>
        </p:nvCxnSpPr>
        <p:spPr bwMode="auto">
          <a:xfrm rot="16200000" flipV="1">
            <a:off x="5301629" y="3445679"/>
            <a:ext cx="470712" cy="117047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肘形连接符 34"/>
          <p:cNvCxnSpPr>
            <a:stCxn id="23" idx="0"/>
            <a:endCxn id="16" idx="2"/>
          </p:cNvCxnSpPr>
          <p:nvPr/>
        </p:nvCxnSpPr>
        <p:spPr bwMode="auto">
          <a:xfrm rot="5400000" flipH="1" flipV="1">
            <a:off x="3385286" y="4476481"/>
            <a:ext cx="263324" cy="69093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肘形连接符 36"/>
          <p:cNvCxnSpPr>
            <a:stCxn id="24" idx="0"/>
            <a:endCxn id="16" idx="2"/>
          </p:cNvCxnSpPr>
          <p:nvPr/>
        </p:nvCxnSpPr>
        <p:spPr bwMode="auto">
          <a:xfrm rot="16200000" flipV="1">
            <a:off x="3916401" y="4636304"/>
            <a:ext cx="252106" cy="3600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肘形连接符 38"/>
          <p:cNvCxnSpPr>
            <a:stCxn id="24" idx="0"/>
            <a:endCxn id="21" idx="2"/>
          </p:cNvCxnSpPr>
          <p:nvPr/>
        </p:nvCxnSpPr>
        <p:spPr bwMode="auto">
          <a:xfrm rot="5400000" flipH="1" flipV="1">
            <a:off x="4462091" y="4450687"/>
            <a:ext cx="252107" cy="73130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肘形连接符 40"/>
          <p:cNvCxnSpPr>
            <a:stCxn id="25" idx="0"/>
            <a:endCxn id="21" idx="2"/>
          </p:cNvCxnSpPr>
          <p:nvPr/>
        </p:nvCxnSpPr>
        <p:spPr bwMode="auto">
          <a:xfrm rot="16200000" flipV="1">
            <a:off x="5050740" y="4593346"/>
            <a:ext cx="248569" cy="44245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6673296" y="3027921"/>
            <a:ext cx="2419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用户属于特定域内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组属于特定域内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一个群组可有多个用户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个用户可以属于多个群组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6868276" y="4246631"/>
            <a:ext cx="642831" cy="132290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88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 </a:t>
            </a:r>
            <a:r>
              <a:rPr lang="zh-CN" altLang="en-US" dirty="0" smtClean="0"/>
              <a:t>术语结构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56283" y="2093273"/>
            <a:ext cx="157766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56284" y="1523896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3833" y="3888196"/>
            <a:ext cx="1415847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56284" y="2704921"/>
            <a:ext cx="991888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Project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3" y="3289120"/>
            <a:ext cx="1158527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3534694" y="2111477"/>
            <a:ext cx="3717006" cy="1177643"/>
          </a:xfrm>
          <a:prstGeom prst="wedgeRectCallout">
            <a:avLst>
              <a:gd name="adj1" fmla="val -60965"/>
              <a:gd name="adj2" fmla="val -340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资源服务提供同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Projects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Domains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相关的数据，上述两者是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OpenStack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内所有权的基本单位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。源码中以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包形式存在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，而不是实体类（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Entity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）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500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/>
              <a:t>术语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75187" y="1447800"/>
            <a:ext cx="796413" cy="4613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Keystone</a:t>
            </a:r>
            <a:endParaRPr kumimoji="1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56283" y="2093273"/>
            <a:ext cx="1577668" cy="4903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Resource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556284" y="1523896"/>
            <a:ext cx="1193961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Identity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33833" y="3888196"/>
            <a:ext cx="1415847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Assignment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533833" y="4470450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Token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33833" y="502059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Catalog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33833" y="5643716"/>
            <a:ext cx="1014339" cy="4178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E6E6E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Policy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56284" y="2704921"/>
            <a:ext cx="991888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Project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56283" y="3289120"/>
            <a:ext cx="1158527" cy="4178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charset="-122"/>
              </a:rPr>
              <a:t>Domain</a:t>
            </a:r>
            <a:endParaRPr kumimoji="1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3056396" y="2721076"/>
            <a:ext cx="4843003" cy="1167120"/>
          </a:xfrm>
          <a:prstGeom prst="wedgeRectCallout">
            <a:avLst>
              <a:gd name="adj1" fmla="val -60965"/>
              <a:gd name="adj2" fmla="val -340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Project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，又称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Tenant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租户，是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OpenStack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所有权的最小单位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，同时也是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资源管辖的最小单位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Identity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一样，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Project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必须隶属于特定域内，且域内名字唯一。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40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14951</TotalTime>
  <Words>1832</Words>
  <Application>Microsoft Office PowerPoint</Application>
  <PresentationFormat>全屏显示(4:3)</PresentationFormat>
  <Paragraphs>383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StarSymbol</vt:lpstr>
      <vt:lpstr>黑体</vt:lpstr>
      <vt:lpstr>华文新魏</vt:lpstr>
      <vt:lpstr>宋体</vt:lpstr>
      <vt:lpstr>新宋体</vt:lpstr>
      <vt:lpstr>幼圆</vt:lpstr>
      <vt:lpstr>Arial</vt:lpstr>
      <vt:lpstr>Calibri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Keystone 身份识别服务（一）</vt:lpstr>
      <vt:lpstr>Keystone简介</vt:lpstr>
      <vt:lpstr>Keystone 身份识别服务</vt:lpstr>
      <vt:lpstr>Keystone 职责</vt:lpstr>
      <vt:lpstr>Keystone 术语结构</vt:lpstr>
      <vt:lpstr>Keystone 术语结构</vt:lpstr>
      <vt:lpstr>Keystone 术语结构</vt:lpstr>
      <vt:lpstr>Keystone 术语结构</vt:lpstr>
      <vt:lpstr>Keystone术语结构</vt:lpstr>
      <vt:lpstr>Keystone术语结构</vt:lpstr>
      <vt:lpstr>Keystone术语结构</vt:lpstr>
      <vt:lpstr>Keystone术语结构</vt:lpstr>
      <vt:lpstr>Keystone 术语结构</vt:lpstr>
      <vt:lpstr>Keystone 术语生活化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龙东恒</cp:lastModifiedBy>
  <cp:revision>2237</cp:revision>
  <dcterms:created xsi:type="dcterms:W3CDTF">2013-10-20T13:38:21Z</dcterms:created>
  <dcterms:modified xsi:type="dcterms:W3CDTF">2017-10-22T01:26:44Z</dcterms:modified>
  <cp:contentStatus/>
</cp:coreProperties>
</file>