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7" r:id="rId2"/>
    <p:sldMasterId id="2147483769" r:id="rId3"/>
    <p:sldMasterId id="2147483781" r:id="rId4"/>
    <p:sldMasterId id="2147483794" r:id="rId5"/>
  </p:sldMasterIdLst>
  <p:notesMasterIdLst>
    <p:notesMasterId r:id="rId13"/>
  </p:notesMasterIdLst>
  <p:sldIdLst>
    <p:sldId id="257" r:id="rId6"/>
    <p:sldId id="459" r:id="rId7"/>
    <p:sldId id="392" r:id="rId8"/>
    <p:sldId id="548" r:id="rId9"/>
    <p:sldId id="550" r:id="rId10"/>
    <p:sldId id="551" r:id="rId11"/>
    <p:sldId id="547" r:id="rId1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459"/>
          </p14:sldIdLst>
        </p14:section>
        <p14:section name="OpenId" id="{DD31A757-86E5-445C-B2B3-EB7E64D81969}">
          <p14:sldIdLst>
            <p14:sldId id="392"/>
            <p14:sldId id="548"/>
          </p14:sldIdLst>
        </p14:section>
        <p14:section name="TOTP" id="{669E97E9-0B4E-4B1C-84B5-9E5210B462B9}">
          <p14:sldIdLst>
            <p14:sldId id="550"/>
          </p14:sldIdLst>
        </p14:section>
        <p14:section name="Kerberos" id="{F0628ED1-5988-4D87-907C-F77FEFCE45F1}">
          <p14:sldIdLst>
            <p14:sldId id="551"/>
          </p14:sldIdLst>
        </p14:section>
        <p14:section name="Ending" id="{87EF66D1-A6B5-438D-B7A8-0A829D6459E6}">
          <p14:sldIdLst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6A6A6"/>
    <a:srgbClr val="E6E6E6"/>
    <a:srgbClr val="FFABAB"/>
    <a:srgbClr val="ADADEB"/>
    <a:srgbClr val="FFE593"/>
    <a:srgbClr val="FFFFFF"/>
    <a:srgbClr val="00CC98"/>
    <a:srgbClr val="FFD757"/>
    <a:srgbClr val="D0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5327" autoAdjust="0"/>
  </p:normalViewPr>
  <p:slideViewPr>
    <p:cSldViewPr snapToGrid="0" snapToObjects="1">
      <p:cViewPr>
        <p:scale>
          <a:sx n="75" d="100"/>
          <a:sy n="75" d="100"/>
        </p:scale>
        <p:origin x="11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9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4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9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4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0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•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5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0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charset="0"/>
                <a:ea typeface="幼圆" charset="0"/>
                <a:cs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单击编辑大纲文本格式</a:t>
            </a:r>
          </a:p>
          <a:p>
            <a:pPr lvl="1"/>
            <a:r>
              <a:rPr lang="zh-CN" altLang="en-GB" smtClean="0"/>
              <a:t>二级大纲</a:t>
            </a:r>
          </a:p>
          <a:p>
            <a:pPr lvl="2"/>
            <a:r>
              <a:rPr lang="zh-CN" altLang="en-GB" smtClean="0"/>
              <a:t>三级大纲</a:t>
            </a:r>
          </a:p>
          <a:p>
            <a:pPr lvl="3"/>
            <a:r>
              <a:rPr lang="zh-CN" altLang="en-GB" smtClean="0"/>
              <a:t>四级大纲</a:t>
            </a:r>
          </a:p>
          <a:p>
            <a:pPr lvl="4"/>
            <a:r>
              <a:rPr lang="zh-CN" altLang="en-GB" smtClean="0"/>
              <a:t>五级大纲</a:t>
            </a:r>
          </a:p>
          <a:p>
            <a:pPr lvl="4"/>
            <a:r>
              <a:rPr lang="zh-CN" altLang="en-GB" smtClean="0"/>
              <a:t>六级大纲</a:t>
            </a:r>
          </a:p>
          <a:p>
            <a:pPr lvl="4"/>
            <a:r>
              <a:rPr lang="zh-CN" altLang="en-GB" smtClean="0"/>
              <a:t>七级大纲</a:t>
            </a:r>
          </a:p>
          <a:p>
            <a:pPr lvl="4"/>
            <a:r>
              <a:rPr lang="zh-CN" altLang="en-GB" smtClean="0"/>
              <a:t>八级大纲</a:t>
            </a:r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  <p:sldLayoutId id="2147484660" r:id="rId13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›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1872382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Keystone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r>
              <a:rPr lang="zh-CN" altLang="en-US" sz="4400" smtClean="0">
                <a:latin typeface="宋体" panose="02010600030101010101" pitchFamily="2" charset="-122"/>
                <a:ea typeface="宋体" panose="02010600030101010101" pitchFamily="2" charset="-122"/>
              </a:rPr>
              <a:t>识别</a:t>
            </a:r>
            <a:r>
              <a:rPr lang="zh-CN" altLang="en-US" sz="4400" smtClean="0">
                <a:latin typeface="宋体" panose="02010600030101010101" pitchFamily="2" charset="-122"/>
                <a:ea typeface="宋体" panose="02010600030101010101" pitchFamily="2" charset="-122"/>
              </a:rPr>
              <a:t>服务（二）</a:t>
            </a:r>
            <a:endParaRPr lang="zh-CN" altLang="en-US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3294528"/>
            <a:ext cx="7772400" cy="1783909"/>
          </a:xfrm>
        </p:spPr>
        <p:txBody>
          <a:bodyPr/>
          <a:lstStyle/>
          <a:p>
            <a:pPr marL="0" indent="0" algn="ctr" eaLnBrk="1" hangingPunct="1">
              <a:buClrTx/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龙东恒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buClrTx/>
              <a:buNone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dhlong@pku.edu.cn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内容简介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0352" y="1676400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身份认证机制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OpenId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：一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账号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多方通行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OAuth1.0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开放认证授权协议（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TOTP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：将军令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盾实现之谜解密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Kerberos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：地狱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之门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守护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者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疑问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[entry_point]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统一加载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安全机制的实现思路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OpenId </a:t>
            </a:r>
            <a:r>
              <a:rPr lang="zh-CN" altLang="en-US" sz="3200" smtClean="0">
                <a:solidFill>
                  <a:schemeClr val="tx1"/>
                </a:solidFill>
              </a:rPr>
              <a:t>互联网身份证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46942" y="1967719"/>
            <a:ext cx="1546273" cy="2609556"/>
            <a:chOff x="3672839" y="2234419"/>
            <a:chExt cx="1546273" cy="2609556"/>
          </a:xfrm>
        </p:grpSpPr>
        <p:sp>
          <p:nvSpPr>
            <p:cNvPr id="6" name="矩形 5"/>
            <p:cNvSpPr/>
            <p:nvPr/>
          </p:nvSpPr>
          <p:spPr bwMode="auto">
            <a:xfrm>
              <a:off x="3672839" y="2234419"/>
              <a:ext cx="1546273" cy="260955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chris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End-User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370" y="2797129"/>
              <a:ext cx="1058594" cy="1058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784146" y="1967720"/>
            <a:ext cx="1821821" cy="2609556"/>
            <a:chOff x="6587198" y="2234420"/>
            <a:chExt cx="1821821" cy="2609556"/>
          </a:xfrm>
        </p:grpSpPr>
        <p:sp>
          <p:nvSpPr>
            <p:cNvPr id="7" name="矩形 6"/>
            <p:cNvSpPr/>
            <p:nvPr/>
          </p:nvSpPr>
          <p:spPr bwMode="auto">
            <a:xfrm>
              <a:off x="6669287" y="2234420"/>
              <a:ext cx="1657642" cy="2609556"/>
            </a:xfrm>
            <a:prstGeom prst="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OpenId Provider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198" y="2315308"/>
              <a:ext cx="1821821" cy="1807698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4831226" y="1327638"/>
            <a:ext cx="3169774" cy="1193263"/>
            <a:chOff x="4831226" y="1594338"/>
            <a:chExt cx="3169774" cy="1193263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V="1">
              <a:off x="5393215" y="2773533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09" y="1953799"/>
              <a:ext cx="723017" cy="72301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4831226" y="1594338"/>
              <a:ext cx="31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A. User:Give me a Key Please!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31226" y="3890110"/>
            <a:ext cx="3550774" cy="1357688"/>
            <a:chOff x="4831226" y="4156810"/>
            <a:chExt cx="3550774" cy="1357688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H="1">
              <a:off x="5393215" y="4156810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67" y="4252747"/>
              <a:ext cx="609986" cy="609986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831226" y="4929723"/>
              <a:ext cx="35507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B. OP: Here is your identity key: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39245" y="3904224"/>
            <a:ext cx="3438504" cy="1037364"/>
            <a:chOff x="1339245" y="4170924"/>
            <a:chExt cx="3438504" cy="1037364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V="1">
              <a:off x="2373922" y="4170924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209" y="4211452"/>
              <a:ext cx="692576" cy="692576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339245" y="4869734"/>
              <a:ext cx="3438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C. RP: Show me your credential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49595" y="1085798"/>
            <a:ext cx="3438504" cy="1435103"/>
            <a:chOff x="1449595" y="1352498"/>
            <a:chExt cx="3438504" cy="1435103"/>
          </a:xfrm>
        </p:grpSpPr>
        <p:cxnSp>
          <p:nvCxnSpPr>
            <p:cNvPr id="21" name="直接箭头连接符 20"/>
            <p:cNvCxnSpPr/>
            <p:nvPr/>
          </p:nvCxnSpPr>
          <p:spPr bwMode="auto">
            <a:xfrm flipH="1">
              <a:off x="2373923" y="2787601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99" y="1963733"/>
              <a:ext cx="669353" cy="66935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449595" y="1352498"/>
              <a:ext cx="3438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D: User: Here you are: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8174" y="1967720"/>
            <a:ext cx="2025749" cy="2609555"/>
            <a:chOff x="348174" y="2234420"/>
            <a:chExt cx="2025749" cy="2609555"/>
          </a:xfrm>
        </p:grpSpPr>
        <p:sp>
          <p:nvSpPr>
            <p:cNvPr id="5" name="矩形 4"/>
            <p:cNvSpPr/>
            <p:nvPr/>
          </p:nvSpPr>
          <p:spPr bwMode="auto">
            <a:xfrm>
              <a:off x="348174" y="2234420"/>
              <a:ext cx="2025749" cy="2609555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Relying Part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" y="2264899"/>
              <a:ext cx="1777218" cy="1777218"/>
            </a:xfrm>
            <a:prstGeom prst="rect">
              <a:avLst/>
            </a:prstGeom>
          </p:spPr>
        </p:pic>
      </p:grpSp>
      <p:sp>
        <p:nvSpPr>
          <p:cNvPr id="34" name="矩形标注 33"/>
          <p:cNvSpPr/>
          <p:nvPr/>
        </p:nvSpPr>
        <p:spPr bwMode="auto">
          <a:xfrm>
            <a:off x="206429" y="5065044"/>
            <a:ext cx="2486331" cy="1293753"/>
          </a:xfrm>
          <a:prstGeom prst="wedgeRectCallout">
            <a:avLst>
              <a:gd name="adj1" fmla="val -18923"/>
              <a:gd name="adj2" fmla="val -71278"/>
            </a:avLst>
          </a:prstGeom>
          <a:solidFill>
            <a:srgbClr val="A6A6A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 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 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的企业机构，允许用户通过由认可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颁发的唯一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URL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进行登陆。</a:t>
            </a:r>
            <a:endParaRPr kumimoji="1" lang="zh-CN" altLang="en-US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矩形标注 39"/>
          <p:cNvSpPr/>
          <p:nvPr/>
        </p:nvSpPr>
        <p:spPr bwMode="auto">
          <a:xfrm>
            <a:off x="3433394" y="4878650"/>
            <a:ext cx="2486331" cy="1293753"/>
          </a:xfrm>
          <a:prstGeom prst="wedgeRectCallout">
            <a:avLst>
              <a:gd name="adj1" fmla="val -16880"/>
              <a:gd name="adj2" fmla="val -68333"/>
            </a:avLst>
          </a:prstGeom>
          <a:solidFill>
            <a:srgbClr val="E6E6E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End User</a:t>
            </a:r>
            <a:r>
              <a:rPr lang="zh-CN" altLang="en-US" sz="20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终端用户，愿意使用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作为认证方式，并在合法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中由独立账号。</a:t>
            </a:r>
            <a:endParaRPr lang="en-US" altLang="zh-CN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 bwMode="auto">
          <a:xfrm>
            <a:off x="6479153" y="4941588"/>
            <a:ext cx="2486331" cy="1417209"/>
          </a:xfrm>
          <a:prstGeom prst="wedgeRectCallout">
            <a:avLst>
              <a:gd name="adj1" fmla="val 20408"/>
              <a:gd name="adj2" fmla="val -71278"/>
            </a:avLst>
          </a:prstGeom>
          <a:solidFill>
            <a:srgbClr val="7F7F7F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服务提供商，存储用户唯一标识及账号信息，对外提供认证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接口。</a:t>
            </a:r>
            <a:endParaRPr lang="en-US" altLang="zh-CN" sz="20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71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OpenId </a:t>
            </a:r>
            <a:r>
              <a:rPr lang="zh-CN" altLang="en-US" sz="3200" smtClean="0">
                <a:solidFill>
                  <a:schemeClr val="tx1"/>
                </a:solidFill>
              </a:rPr>
              <a:t>一账号多方通行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56046" y="2512950"/>
            <a:ext cx="1546273" cy="1781311"/>
            <a:chOff x="3672839" y="2666805"/>
            <a:chExt cx="1546273" cy="1781311"/>
          </a:xfrm>
        </p:grpSpPr>
        <p:sp>
          <p:nvSpPr>
            <p:cNvPr id="6" name="矩形 5"/>
            <p:cNvSpPr/>
            <p:nvPr/>
          </p:nvSpPr>
          <p:spPr bwMode="auto">
            <a:xfrm>
              <a:off x="3672839" y="2666805"/>
              <a:ext cx="1546273" cy="17813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chris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370" y="2797129"/>
              <a:ext cx="1058594" cy="1058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92860" y="2482369"/>
            <a:ext cx="1821821" cy="1850486"/>
            <a:chOff x="6587198" y="2234420"/>
            <a:chExt cx="1821821" cy="1850486"/>
          </a:xfrm>
        </p:grpSpPr>
        <p:sp>
          <p:nvSpPr>
            <p:cNvPr id="7" name="矩形 6"/>
            <p:cNvSpPr/>
            <p:nvPr/>
          </p:nvSpPr>
          <p:spPr bwMode="auto">
            <a:xfrm>
              <a:off x="6669287" y="2234420"/>
              <a:ext cx="1657642" cy="1819234"/>
            </a:xfrm>
            <a:prstGeom prst="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198" y="2277208"/>
              <a:ext cx="1821821" cy="180769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042543" y="863087"/>
            <a:ext cx="1644682" cy="1536219"/>
            <a:chOff x="348174" y="2234421"/>
            <a:chExt cx="2025749" cy="1950720"/>
          </a:xfrm>
        </p:grpSpPr>
        <p:sp>
          <p:nvSpPr>
            <p:cNvPr id="5" name="矩形 4"/>
            <p:cNvSpPr/>
            <p:nvPr/>
          </p:nvSpPr>
          <p:spPr bwMode="auto">
            <a:xfrm>
              <a:off x="348174" y="2234421"/>
              <a:ext cx="2025749" cy="195072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" y="2264899"/>
              <a:ext cx="1777218" cy="177721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7092318" y="2696558"/>
            <a:ext cx="1571400" cy="1553487"/>
            <a:chOff x="6621991" y="3493284"/>
            <a:chExt cx="2025749" cy="1828016"/>
          </a:xfrm>
        </p:grpSpPr>
        <p:sp>
          <p:nvSpPr>
            <p:cNvPr id="42" name="矩形 41"/>
            <p:cNvSpPr/>
            <p:nvPr/>
          </p:nvSpPr>
          <p:spPr bwMode="auto">
            <a:xfrm>
              <a:off x="6621991" y="3493284"/>
              <a:ext cx="2025749" cy="1828016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664" y="3654091"/>
              <a:ext cx="1506402" cy="1506401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959402" y="4534907"/>
            <a:ext cx="1644682" cy="1248426"/>
            <a:chOff x="6774391" y="3392061"/>
            <a:chExt cx="2025749" cy="1469045"/>
          </a:xfrm>
        </p:grpSpPr>
        <p:sp>
          <p:nvSpPr>
            <p:cNvPr id="45" name="矩形 44"/>
            <p:cNvSpPr/>
            <p:nvPr/>
          </p:nvSpPr>
          <p:spPr bwMode="auto">
            <a:xfrm>
              <a:off x="6774391" y="3392061"/>
              <a:ext cx="2025749" cy="1469045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420" y="3392061"/>
              <a:ext cx="1469045" cy="1469045"/>
            </a:xfrm>
            <a:prstGeom prst="rect">
              <a:avLst/>
            </a:prstGeom>
          </p:spPr>
        </p:pic>
      </p:grpSp>
      <p:cxnSp>
        <p:nvCxnSpPr>
          <p:cNvPr id="20" name="直接箭头连接符 19"/>
          <p:cNvCxnSpPr>
            <a:stCxn id="9" idx="3"/>
          </p:cNvCxnSpPr>
          <p:nvPr/>
        </p:nvCxnSpPr>
        <p:spPr bwMode="auto">
          <a:xfrm>
            <a:off x="2114681" y="3429006"/>
            <a:ext cx="627065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>
            <a:off x="4781517" y="3429006"/>
            <a:ext cx="1905708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 flipV="1">
            <a:off x="4126258" y="1739411"/>
            <a:ext cx="565698" cy="568863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>
            <a:off x="4163171" y="4661906"/>
            <a:ext cx="554763" cy="624214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13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TOTP </a:t>
            </a:r>
            <a:r>
              <a:rPr lang="zh-CN" altLang="en-US" sz="3200" smtClean="0">
                <a:solidFill>
                  <a:schemeClr val="tx1"/>
                </a:solidFill>
              </a:rPr>
              <a:t>将军令</a:t>
            </a:r>
            <a:r>
              <a:rPr lang="en-US" altLang="zh-CN" sz="3200" smtClean="0">
                <a:solidFill>
                  <a:schemeClr val="tx1"/>
                </a:solidFill>
              </a:rPr>
              <a:t>U</a:t>
            </a:r>
            <a:r>
              <a:rPr lang="zh-CN" altLang="en-US" sz="3200" smtClean="0">
                <a:solidFill>
                  <a:schemeClr val="tx1"/>
                </a:solidFill>
              </a:rPr>
              <a:t>盾实现之谜解密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227" y="1475047"/>
            <a:ext cx="1114076" cy="1114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" y="3144258"/>
            <a:ext cx="919182" cy="919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5" y="4565735"/>
            <a:ext cx="819405" cy="81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302" y="1475047"/>
            <a:ext cx="26612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Time Synchronization</a:t>
            </a:r>
          </a:p>
          <a:p>
            <a:r>
              <a:rPr lang="zh-CN" altLang="en-US" smtClean="0"/>
              <a:t>设备与服务器要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保证时钟同步</a:t>
            </a:r>
            <a:r>
              <a:rPr lang="zh-CN" altLang="en-US" smtClean="0"/>
              <a:t>，一般允许微小偏差。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302" y="2909587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Shared Secret</a:t>
            </a:r>
          </a:p>
          <a:p>
            <a:r>
              <a:rPr lang="zh-CN" altLang="en-US" smtClean="0"/>
              <a:t>设备与服务器之间存在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相同的共享密钥</a:t>
            </a:r>
            <a:r>
              <a:rPr lang="zh-CN" altLang="en-US" smtClean="0"/>
              <a:t>，且密钥不可外泄。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4302" y="4359884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Units of Time Step</a:t>
            </a:r>
          </a:p>
          <a:p>
            <a:r>
              <a:rPr lang="zh-CN" altLang="en-US" smtClean="0"/>
              <a:t>计算密钥时，设备与服务其之间要有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相同的时间度量单位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4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OAuth1.0 </a:t>
            </a:r>
            <a:r>
              <a:rPr lang="zh-CN" altLang="en-US" sz="3200" smtClean="0">
                <a:solidFill>
                  <a:schemeClr val="tx1"/>
                </a:solidFill>
              </a:rPr>
              <a:t>开放认证授权协议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3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5800" y="2588795"/>
            <a:ext cx="7772400" cy="901784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5pPr>
            <a:lvl6pPr marL="25146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US" altLang="zh-CN" sz="6600" kern="0" smtClean="0">
                <a:latin typeface="黑体" pitchFamily="49" charset="-122"/>
                <a:ea typeface="黑体" pitchFamily="49" charset="-122"/>
              </a:rPr>
              <a:t>THANKS!</a:t>
            </a:r>
            <a:endParaRPr lang="zh-CN" altLang="en-US" sz="66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69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15100</TotalTime>
  <Words>543</Words>
  <Application>Microsoft Office PowerPoint</Application>
  <PresentationFormat>全屏显示(4:3)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StarSymbol</vt:lpstr>
      <vt:lpstr>黑体</vt:lpstr>
      <vt:lpstr>华文新魏</vt:lpstr>
      <vt:lpstr>宋体</vt:lpstr>
      <vt:lpstr>幼圆</vt:lpstr>
      <vt:lpstr>Arial</vt:lpstr>
      <vt:lpstr>Calibri</vt:lpstr>
      <vt:lpstr>Centaur</vt:lpstr>
      <vt:lpstr>Times New Roman</vt:lpstr>
      <vt:lpstr>Wingdings</vt:lpstr>
      <vt:lpstr>PKUSS-v01</vt:lpstr>
      <vt:lpstr>第四章  计算机软件系统</vt:lpstr>
      <vt:lpstr>Office 主题</vt:lpstr>
      <vt:lpstr>GPFS_CSTL</vt:lpstr>
      <vt:lpstr>默认设计模板</vt:lpstr>
      <vt:lpstr>Keystone 身份识别服务（二）</vt:lpstr>
      <vt:lpstr>内容简介</vt:lpstr>
      <vt:lpstr>OpenId 互联网身份证</vt:lpstr>
      <vt:lpstr>OpenId 一账号多方通行</vt:lpstr>
      <vt:lpstr>TOTP 将军令U盾实现之谜解密</vt:lpstr>
      <vt:lpstr>OAuth1.0 开放认证授权协议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龙东恒</cp:lastModifiedBy>
  <cp:revision>2321</cp:revision>
  <dcterms:created xsi:type="dcterms:W3CDTF">2013-10-20T13:38:21Z</dcterms:created>
  <dcterms:modified xsi:type="dcterms:W3CDTF">2017-11-04T09:36:44Z</dcterms:modified>
  <cp:contentStatus/>
</cp:coreProperties>
</file>