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5" r:id="rId4"/>
    <p:sldId id="271" r:id="rId5"/>
    <p:sldId id="275" r:id="rId6"/>
    <p:sldId id="266" r:id="rId7"/>
    <p:sldId id="270" r:id="rId8"/>
    <p:sldId id="277" r:id="rId9"/>
    <p:sldId id="268" r:id="rId10"/>
    <p:sldId id="276" r:id="rId11"/>
    <p:sldId id="278" r:id="rId12"/>
    <p:sldId id="258" r:id="rId13"/>
  </p:sldIdLst>
  <p:sldSz cx="12190413"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C8F3"/>
    <a:srgbClr val="FFCF00"/>
    <a:srgbClr val="8BC53F"/>
    <a:srgbClr val="B2D234"/>
    <a:srgbClr val="99FF33"/>
    <a:srgbClr val="92D050"/>
    <a:srgbClr val="FFFFFF"/>
    <a:srgbClr val="595959"/>
    <a:srgbClr val="072063"/>
    <a:srgbClr val="2B3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71" autoAdjust="0"/>
  </p:normalViewPr>
  <p:slideViewPr>
    <p:cSldViewPr>
      <p:cViewPr varScale="1">
        <p:scale>
          <a:sx n="55" d="100"/>
          <a:sy n="55" d="100"/>
        </p:scale>
        <p:origin x="1314" y="7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4643D3-3DF4-45E6-B195-2516124D0F6A}" type="datetimeFigureOut">
              <a:rPr lang="zh-CN" altLang="en-US" smtClean="0"/>
              <a:t>2017/11/17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03EA5A-0992-4926-8A80-49D19B5D8624}" type="slidenum">
              <a:rPr lang="zh-CN" altLang="en-US" smtClean="0"/>
              <a:t>‹#›</a:t>
            </a:fld>
            <a:endParaRPr lang="zh-CN" altLang="en-US"/>
          </a:p>
        </p:txBody>
      </p:sp>
    </p:spTree>
    <p:extLst>
      <p:ext uri="{BB962C8B-B14F-4D97-AF65-F5344CB8AC3E}">
        <p14:creationId xmlns:p14="http://schemas.microsoft.com/office/powerpoint/2010/main" val="1166203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1</a:t>
            </a:fld>
            <a:endParaRPr lang="zh-CN" altLang="en-US"/>
          </a:p>
        </p:txBody>
      </p:sp>
    </p:spTree>
    <p:extLst>
      <p:ext uri="{BB962C8B-B14F-4D97-AF65-F5344CB8AC3E}">
        <p14:creationId xmlns:p14="http://schemas.microsoft.com/office/powerpoint/2010/main" val="4019820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在面对规模庞大的利益面前，混乱的行业不可能持续发展，行业必须规范化，有合理合法的业内规矩，业内活动受到社会认可，并被法律保护，这就要求电竞行业必须要体制化，而体制化就需要社会、国家的支持，需要人们一改传统的“游戏毁人生”的观念。其实，这一切都是日新月异的科技带来的结果：更多的机会，更不一样的生活。面对新时期的挑战和机遇，我们既然要抱有迎难而上的态度，那么面对机遇带来的机会时，也就要顺应潮流抓紧机会，而不是采取虚拟世界上的“闭关锁国”，对电竞是如此，对影视文化行业也该如此</a:t>
            </a:r>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10</a:t>
            </a:fld>
            <a:endParaRPr lang="zh-CN" altLang="en-US"/>
          </a:p>
        </p:txBody>
      </p:sp>
    </p:spTree>
    <p:extLst>
      <p:ext uri="{BB962C8B-B14F-4D97-AF65-F5344CB8AC3E}">
        <p14:creationId xmlns:p14="http://schemas.microsoft.com/office/powerpoint/2010/main" val="1725673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我对民意的了解实在是浅薄之至，以致只能举出上面两个例子，一个是保护弱势群体的人权，一个是面对机会的行动。正如上文所提到的，民意的执行是漫长的，民意的正反是后知后觉的，弱势群体里可能有心怀不轨的人存在，新机会可能是行业发展的小泡沫，作为群众在言论自由的世界里表达自己的意愿时要尽可能地谨慎和周全，但是历史的发展过程中，我们会发现强大的国家往往都不是真正的人民治国，而是绝对优秀的精英治国，民意的执行与否，决定性的人物还是国家内高层的精英们，所以我们究竟说了什么，最后会不会被实现，偶尔还是要抬头看一看的。</a:t>
            </a:r>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11</a:t>
            </a:fld>
            <a:endParaRPr lang="zh-CN" altLang="en-US"/>
          </a:p>
        </p:txBody>
      </p:sp>
    </p:spTree>
    <p:extLst>
      <p:ext uri="{BB962C8B-B14F-4D97-AF65-F5344CB8AC3E}">
        <p14:creationId xmlns:p14="http://schemas.microsoft.com/office/powerpoint/2010/main" val="1751591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12</a:t>
            </a:fld>
            <a:endParaRPr lang="zh-CN" altLang="en-US"/>
          </a:p>
        </p:txBody>
      </p:sp>
    </p:spTree>
    <p:extLst>
      <p:ext uri="{BB962C8B-B14F-4D97-AF65-F5344CB8AC3E}">
        <p14:creationId xmlns:p14="http://schemas.microsoft.com/office/powerpoint/2010/main" val="28282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2</a:t>
            </a:fld>
            <a:endParaRPr lang="zh-CN" altLang="en-US"/>
          </a:p>
        </p:txBody>
      </p:sp>
    </p:spTree>
    <p:extLst>
      <p:ext uri="{BB962C8B-B14F-4D97-AF65-F5344CB8AC3E}">
        <p14:creationId xmlns:p14="http://schemas.microsoft.com/office/powerpoint/2010/main" val="1978441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在民主社会，人民可以自由地表达对任何事物的看法和感受，不会受到法律法规的约束，这是新时代对于人权的最大表现，而这种现象就是人们常说的“言论自由”。言论自由的表达方式远远不局限于口头，有私人、政府举办的听证会、群众游行、论坛轰炸以及社交媒体动态等等形式，并且其表达方式的种类有着随科技进步而不断增多的趋势。人们能说的地方多了，消息传播的渠道丰富了，拥有相同见解相同理念的人更容易地找到自己所属的群体组织，而当组织的人数到达一定规模时，其所持有的观念便会开始潜移默化地对周围的环境产生影响。</a:t>
            </a:r>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3</a:t>
            </a:fld>
            <a:endParaRPr lang="zh-CN" altLang="en-US"/>
          </a:p>
        </p:txBody>
      </p:sp>
    </p:spTree>
    <p:extLst>
      <p:ext uri="{BB962C8B-B14F-4D97-AF65-F5344CB8AC3E}">
        <p14:creationId xmlns:p14="http://schemas.microsoft.com/office/powerpoint/2010/main" val="422247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英国脱欧公投结果票选中，</a:t>
            </a:r>
            <a:r>
              <a:rPr lang="en-US" altLang="zh-CN" sz="1200" kern="1200" smtClean="0">
                <a:solidFill>
                  <a:schemeClr val="tx1"/>
                </a:solidFill>
                <a:effectLst/>
                <a:latin typeface="+mn-lt"/>
                <a:ea typeface="+mn-ea"/>
                <a:cs typeface="+mn-cs"/>
              </a:rPr>
              <a:t>52%</a:t>
            </a:r>
            <a:r>
              <a:rPr lang="zh-CN" altLang="zh-CN" sz="1200" kern="1200" smtClean="0">
                <a:solidFill>
                  <a:schemeClr val="tx1"/>
                </a:solidFill>
                <a:effectLst/>
                <a:latin typeface="+mn-lt"/>
                <a:ea typeface="+mn-ea"/>
                <a:cs typeface="+mn-cs"/>
              </a:rPr>
              <a:t>的英国公民赞成脱欧，其余反对，遵照法则，英国脱欧是民意；中美贸易合作的达成毫无疑问是中美两国人民所期待的，虽然百姓可能对此没有绝对明了的概念，但是大国双方都能从中获益，利及百姓，双赢便是道理，遵照法则，中美贸易合作是民意；原来人民共同的意愿好像都是基于同一个理念的：让生活更愉快，让世界更美好</a:t>
            </a:r>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4</a:t>
            </a:fld>
            <a:endParaRPr lang="zh-CN" altLang="en-US"/>
          </a:p>
        </p:txBody>
      </p:sp>
    </p:spTree>
    <p:extLst>
      <p:ext uri="{BB962C8B-B14F-4D97-AF65-F5344CB8AC3E}">
        <p14:creationId xmlns:p14="http://schemas.microsoft.com/office/powerpoint/2010/main" val="1625591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文革期间毛主席“一声令下”，全民动员，少数人欲以反思反对，但绝大部分民众无动于衷，继续跟着主席走，这是民意；台湾对待在大陆参演过的台湾明星采取封杀手段，让其在台湾遭到抵制，即便是土生土长的台胞也无法躲过一劫，这是民意，而不是政府手段……所有这些民意都反映了绝大部分人都持有相同的意愿，所以它们统统多算是“民意”的范畴。但是请注意所有的民意都是有作用范围的，重点是如何去划分范围，是俱乐部范围，还是工会范围？是地方范围，还是国家范围？是国家范围，还是世界范围？没有范围，民意无从说起。</a:t>
            </a:r>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5</a:t>
            </a:fld>
            <a:endParaRPr lang="zh-CN" altLang="en-US"/>
          </a:p>
        </p:txBody>
      </p:sp>
    </p:spTree>
    <p:extLst>
      <p:ext uri="{BB962C8B-B14F-4D97-AF65-F5344CB8AC3E}">
        <p14:creationId xmlns:p14="http://schemas.microsoft.com/office/powerpoint/2010/main" val="3566614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当局者迷旁观者清，若正处在民意执行之中，是无法看清民意的特点，只有在事后才能清醒明了，而明了后，会发现民意有如下特点：</a:t>
            </a:r>
          </a:p>
          <a:p>
            <a:pPr lvl="0"/>
            <a:r>
              <a:rPr lang="zh-CN" altLang="zh-CN" sz="1200" kern="1200" smtClean="0">
                <a:solidFill>
                  <a:schemeClr val="tx1"/>
                </a:solidFill>
                <a:effectLst/>
                <a:latin typeface="+mn-lt"/>
                <a:ea typeface="+mn-ea"/>
                <a:cs typeface="+mn-cs"/>
              </a:rPr>
              <a:t>民主性。人们有话能说，聚集而成群体，以群体反映意愿，不受约束，才会有如此众多的人民意愿。</a:t>
            </a:r>
          </a:p>
          <a:p>
            <a:pPr lvl="0"/>
            <a:r>
              <a:rPr lang="zh-CN" altLang="zh-CN" sz="1200" kern="1200" smtClean="0">
                <a:solidFill>
                  <a:schemeClr val="tx1"/>
                </a:solidFill>
                <a:effectLst/>
                <a:latin typeface="+mn-lt"/>
                <a:ea typeface="+mn-ea"/>
                <a:cs typeface="+mn-cs"/>
              </a:rPr>
              <a:t>盲目性。持有意愿的人不一定是意愿的发起者，持有人对自己所持有的意愿一知半解，甚至忽视自己所能产生的效力，例如赞成脱欧的英国公民中就有一部分人便是抱着“随便投投”、“想看看脱欧后会怎么样”的想法。</a:t>
            </a:r>
          </a:p>
          <a:p>
            <a:pPr lvl="0"/>
            <a:r>
              <a:rPr lang="zh-CN" altLang="zh-CN" sz="1200" kern="1200" smtClean="0">
                <a:solidFill>
                  <a:schemeClr val="tx1"/>
                </a:solidFill>
                <a:effectLst/>
                <a:latin typeface="+mn-lt"/>
                <a:ea typeface="+mn-ea"/>
                <a:cs typeface="+mn-cs"/>
              </a:rPr>
              <a:t>局限性。由于群众的社会地位、知识见解不同，群体所持有的意愿可能只在其群体内有效，忽略了其意愿在社会、国家等宏观层面的影响，这便是意愿的局限性。</a:t>
            </a:r>
          </a:p>
          <a:p>
            <a:pPr lvl="0"/>
            <a:r>
              <a:rPr lang="zh-CN" altLang="zh-CN" sz="1200" kern="1200" smtClean="0">
                <a:solidFill>
                  <a:schemeClr val="tx1"/>
                </a:solidFill>
                <a:effectLst/>
                <a:latin typeface="+mn-lt"/>
                <a:ea typeface="+mn-ea"/>
                <a:cs typeface="+mn-cs"/>
              </a:rPr>
              <a:t>利己性。提出意愿的群体，肯定是希望能够引起他人的注意，以得到帮助来改善群体现状。利己不一定就害人，利己和害人不是对立面。</a:t>
            </a:r>
          </a:p>
          <a:p>
            <a:pPr lvl="0"/>
            <a:r>
              <a:rPr lang="zh-CN" altLang="zh-CN" sz="1200" kern="1200" smtClean="0">
                <a:solidFill>
                  <a:schemeClr val="tx1"/>
                </a:solidFill>
                <a:effectLst/>
                <a:latin typeface="+mn-lt"/>
                <a:ea typeface="+mn-ea"/>
                <a:cs typeface="+mn-cs"/>
              </a:rPr>
              <a:t>易操纵性。同盲目性有直接关系，群众信念不坚定、利益博弈、信仰支持等外界条件直接作用于群众，“迫使”群众“主动”地接受发起人的意愿。</a:t>
            </a:r>
          </a:p>
          <a:p>
            <a:pPr lvl="0"/>
            <a:r>
              <a:rPr lang="zh-CN" altLang="zh-CN" sz="1200" kern="1200" smtClean="0">
                <a:solidFill>
                  <a:schemeClr val="tx1"/>
                </a:solidFill>
                <a:effectLst/>
                <a:latin typeface="+mn-lt"/>
                <a:ea typeface="+mn-ea"/>
                <a:cs typeface="+mn-cs"/>
              </a:rPr>
              <a:t>易变性。人民的意愿并不是一成不变的，会随着时间、环境等外界因素而发生改变。</a:t>
            </a:r>
          </a:p>
          <a:p>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6</a:t>
            </a:fld>
            <a:endParaRPr lang="zh-CN" altLang="en-US"/>
          </a:p>
        </p:txBody>
      </p:sp>
    </p:spTree>
    <p:extLst>
      <p:ext uri="{BB962C8B-B14F-4D97-AF65-F5344CB8AC3E}">
        <p14:creationId xmlns:p14="http://schemas.microsoft.com/office/powerpoint/2010/main" val="848061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正向民意是人民群众共同的、普遍的对提出群体、对社会起积极推进作用的意愿，正向民意的执行会促进发展，带来革新，戊戌变法、新文化运动便是最好的执行例子。</a:t>
            </a:r>
            <a:endParaRPr lang="en-US"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反向民意则是有害于社会，碍于发展，甚至会导致停滞、倒退，闭关锁国就是典型。</a:t>
            </a:r>
            <a:endParaRPr lang="en-US"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需要明白的是，社会的进步是正向和反向民意反复出现的结果，是磕磕碰碰的，有跌倒也有跳跃，不用因为反向民意的存在而多虑，也不用急着寻找正向民意，正如上面所说，当局者迷，大多数时候只有等民意执行开始甚至结束之后才会知道是正还是反。在信息爆炸的时代，我们要讨论的是已经发生或正在酝酿的正向民意会如何推进现在的社会向前发展。</a:t>
            </a:r>
            <a:endParaRPr lang="en-US" altLang="zh-CN" sz="120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7</a:t>
            </a:fld>
            <a:endParaRPr lang="zh-CN" altLang="en-US"/>
          </a:p>
        </p:txBody>
      </p:sp>
    </p:spTree>
    <p:extLst>
      <p:ext uri="{BB962C8B-B14F-4D97-AF65-F5344CB8AC3E}">
        <p14:creationId xmlns:p14="http://schemas.microsoft.com/office/powerpoint/2010/main" val="2796138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8</a:t>
            </a:fld>
            <a:endParaRPr lang="zh-CN" altLang="en-US"/>
          </a:p>
        </p:txBody>
      </p:sp>
    </p:spTree>
    <p:extLst>
      <p:ext uri="{BB962C8B-B14F-4D97-AF65-F5344CB8AC3E}">
        <p14:creationId xmlns:p14="http://schemas.microsoft.com/office/powerpoint/2010/main" val="4283727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我并不指望在未来的几年内，所有国家都将同性婚姻合法化，也不期待同性群体能够“光明正大”、无需遮遮掩掩的生活，因为民意的执行过程是长期，正如支持同性婚姻的国家数量在日益增长，持有反对意见的群体也会慢慢开始受到环境的影响，开始有所转变。面对弱势群体，我们需要挣脱的不是经济低迷，而是传统伦理道德的约束，如此的正向民意才是推动“人权”进步与发展的核心动力，社会无法忽视，只能面对，而只有面对才会更包容更开明，才会有助于塑造正确的价值观。这是正向民意对于社会落后伦理道德的冲击。</a:t>
            </a:r>
            <a:endParaRPr lang="zh-CN" altLang="en-US"/>
          </a:p>
        </p:txBody>
      </p:sp>
      <p:sp>
        <p:nvSpPr>
          <p:cNvPr id="4" name="灯片编号占位符 3"/>
          <p:cNvSpPr>
            <a:spLocks noGrp="1"/>
          </p:cNvSpPr>
          <p:nvPr>
            <p:ph type="sldNum" sz="quarter" idx="10"/>
          </p:nvPr>
        </p:nvSpPr>
        <p:spPr/>
        <p:txBody>
          <a:bodyPr/>
          <a:lstStyle/>
          <a:p>
            <a:fld id="{F703EA5A-0992-4926-8A80-49D19B5D8624}" type="slidenum">
              <a:rPr lang="zh-CN" altLang="en-US" smtClean="0"/>
              <a:t>9</a:t>
            </a:fld>
            <a:endParaRPr lang="zh-CN" altLang="en-US"/>
          </a:p>
        </p:txBody>
      </p:sp>
    </p:spTree>
    <p:extLst>
      <p:ext uri="{BB962C8B-B14F-4D97-AF65-F5344CB8AC3E}">
        <p14:creationId xmlns:p14="http://schemas.microsoft.com/office/powerpoint/2010/main" val="398674282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userDrawn="1"/>
        </p:nvSpPr>
        <p:spPr>
          <a:xfrm>
            <a:off x="176108" y="188640"/>
            <a:ext cx="11838197" cy="6480720"/>
          </a:xfrm>
          <a:prstGeom prst="rect">
            <a:avLst/>
          </a:prstGeom>
          <a:solidFill>
            <a:srgbClr val="F4F4F4"/>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p:cNvPicPr>
            <a:picLocks noChangeAspect="1" noChangeArrowheads="1"/>
          </p:cNvPicPr>
          <p:nvPr userDrawn="1"/>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767" r="7205" b="57679"/>
          <a:stretch/>
        </p:blipFill>
        <p:spPr bwMode="auto">
          <a:xfrm rot="10800000">
            <a:off x="1247300" y="980731"/>
            <a:ext cx="9695815"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609522" y="337220"/>
            <a:ext cx="10971372" cy="571500"/>
          </a:xfrm>
          <a:prstGeom prst="rect">
            <a:avLst/>
          </a:prstGeom>
        </p:spPr>
        <p:txBody>
          <a:bodyPr/>
          <a:lstStyle>
            <a:lvl1pPr>
              <a:defRPr lang="zh-CN" altLang="en-US" sz="2800" b="1" kern="1200" dirty="0">
                <a:solidFill>
                  <a:srgbClr val="072063"/>
                </a:solidFill>
                <a:latin typeface="+mn-lt"/>
                <a:ea typeface="+mn-ea"/>
                <a:cs typeface="+mn-cs"/>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176108" y="188640"/>
            <a:ext cx="11838197" cy="6480720"/>
          </a:xfrm>
          <a:prstGeom prst="rect">
            <a:avLst/>
          </a:prstGeom>
          <a:solidFill>
            <a:srgbClr val="F4F4F4"/>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1711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6" r:id="rId2"/>
    <p:sldLayoutId id="2147483655"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7" name="矩形 36"/>
          <p:cNvSpPr/>
          <p:nvPr/>
        </p:nvSpPr>
        <p:spPr>
          <a:xfrm>
            <a:off x="1406195" y="1453716"/>
            <a:ext cx="10784218" cy="28652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848383" y="5877272"/>
            <a:ext cx="1800493" cy="369332"/>
          </a:xfrm>
          <a:prstGeom prst="rect">
            <a:avLst/>
          </a:prstGeom>
          <a:noFill/>
        </p:spPr>
        <p:txBody>
          <a:bodyPr wrap="none" rtlCol="0">
            <a:spAutoFit/>
          </a:bodyPr>
          <a:lstStyle/>
          <a:p>
            <a:r>
              <a:rPr lang="zh-CN" altLang="en-US" b="1">
                <a:solidFill>
                  <a:srgbClr val="072063"/>
                </a:solidFill>
              </a:rPr>
              <a:t>主讲</a:t>
            </a:r>
            <a:r>
              <a:rPr lang="zh-CN" altLang="en-US" b="1" smtClean="0">
                <a:solidFill>
                  <a:srgbClr val="072063"/>
                </a:solidFill>
              </a:rPr>
              <a:t>人：龙东恒</a:t>
            </a:r>
            <a:endParaRPr lang="zh-CN" altLang="en-US" b="1" dirty="0">
              <a:solidFill>
                <a:schemeClr val="tx1">
                  <a:lumMod val="50000"/>
                  <a:lumOff val="50000"/>
                </a:schemeClr>
              </a:solidFill>
            </a:endParaRPr>
          </a:p>
        </p:txBody>
      </p:sp>
      <p:sp>
        <p:nvSpPr>
          <p:cNvPr id="27" name="TextBox 26"/>
          <p:cNvSpPr txBox="1"/>
          <p:nvPr/>
        </p:nvSpPr>
        <p:spPr>
          <a:xfrm>
            <a:off x="10197123" y="5877272"/>
            <a:ext cx="1569660" cy="369332"/>
          </a:xfrm>
          <a:prstGeom prst="rect">
            <a:avLst/>
          </a:prstGeom>
          <a:noFill/>
        </p:spPr>
        <p:txBody>
          <a:bodyPr wrap="none" rtlCol="0">
            <a:spAutoFit/>
          </a:bodyPr>
          <a:lstStyle/>
          <a:p>
            <a:r>
              <a:rPr lang="zh-CN" altLang="en-US" b="1" smtClean="0">
                <a:solidFill>
                  <a:srgbClr val="072063"/>
                </a:solidFill>
              </a:rPr>
              <a:t>导师：朱郑州</a:t>
            </a:r>
            <a:endParaRPr lang="zh-CN" altLang="en-US" b="1" dirty="0">
              <a:solidFill>
                <a:schemeClr val="tx1">
                  <a:lumMod val="50000"/>
                  <a:lumOff val="50000"/>
                </a:schemeClr>
              </a:solidFill>
            </a:endParaRPr>
          </a:p>
        </p:txBody>
      </p:sp>
      <p:pic>
        <p:nvPicPr>
          <p:cNvPr id="2050" name="Picture 2" descr="C:\工作\我图网\2.16\新建文件夹 (2)\标志.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32" y="1803426"/>
            <a:ext cx="2382125" cy="226435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6457314" y="476672"/>
            <a:ext cx="681980" cy="681980"/>
            <a:chOff x="952456" y="3218117"/>
            <a:chExt cx="877066" cy="877066"/>
          </a:xfrm>
        </p:grpSpPr>
        <p:sp>
          <p:nvSpPr>
            <p:cNvPr id="17"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8" name="Picture 3" descr="D:\360data\重要数据\桌面\467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p:cNvGrpSpPr/>
          <p:nvPr/>
        </p:nvGrpSpPr>
        <p:grpSpPr>
          <a:xfrm>
            <a:off x="7362242" y="476672"/>
            <a:ext cx="681980" cy="681980"/>
            <a:chOff x="2812677" y="3391963"/>
            <a:chExt cx="877066" cy="877066"/>
          </a:xfrm>
        </p:grpSpPr>
        <p:sp>
          <p:nvSpPr>
            <p:cNvPr id="2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23" name="Picture 4" descr="D:\360data\重要数据\桌面\未标题-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组合 23"/>
          <p:cNvGrpSpPr/>
          <p:nvPr/>
        </p:nvGrpSpPr>
        <p:grpSpPr>
          <a:xfrm>
            <a:off x="8267170" y="476672"/>
            <a:ext cx="681980" cy="681980"/>
            <a:chOff x="4672898" y="2936570"/>
            <a:chExt cx="877066" cy="877066"/>
          </a:xfrm>
        </p:grpSpPr>
        <p:sp>
          <p:nvSpPr>
            <p:cNvPr id="25" name="椭圆 2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26" name="Picture 5" descr="D:\360data\重要数据\桌面\未标题-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p:cNvGrpSpPr/>
          <p:nvPr/>
        </p:nvGrpSpPr>
        <p:grpSpPr>
          <a:xfrm>
            <a:off x="9172098" y="476672"/>
            <a:ext cx="681980" cy="681980"/>
            <a:chOff x="6533119" y="2285390"/>
            <a:chExt cx="877066" cy="877066"/>
          </a:xfrm>
        </p:grpSpPr>
        <p:sp>
          <p:nvSpPr>
            <p:cNvPr id="29" name="椭圆 28"/>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0" name="Picture 6" descr="D:\360data\重要数据\桌面\未标题-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组合 30"/>
          <p:cNvGrpSpPr/>
          <p:nvPr/>
        </p:nvGrpSpPr>
        <p:grpSpPr>
          <a:xfrm>
            <a:off x="10077026" y="476672"/>
            <a:ext cx="681980" cy="681980"/>
            <a:chOff x="8393340" y="1988840"/>
            <a:chExt cx="877066" cy="877066"/>
          </a:xfrm>
        </p:grpSpPr>
        <p:sp>
          <p:nvSpPr>
            <p:cNvPr id="32" name="椭圆 31"/>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3" name="Picture 7" descr="D:\360data\重要数据\桌面\未标题-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组合 33"/>
          <p:cNvGrpSpPr/>
          <p:nvPr/>
        </p:nvGrpSpPr>
        <p:grpSpPr>
          <a:xfrm>
            <a:off x="10981953" y="476672"/>
            <a:ext cx="681980" cy="681980"/>
            <a:chOff x="10253559" y="2420888"/>
            <a:chExt cx="877066" cy="877066"/>
          </a:xfrm>
        </p:grpSpPr>
        <p:sp>
          <p:nvSpPr>
            <p:cNvPr id="35" name="椭圆 34"/>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6" name="Picture 8" descr="D:\360data\重要数据\桌面\未标题-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3927640" y="3404914"/>
            <a:ext cx="4140460" cy="553998"/>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000">
                <a:solidFill>
                  <a:schemeClr val="bg1"/>
                </a:solidFill>
              </a:rPr>
              <a:t>软件</a:t>
            </a:r>
            <a:r>
              <a:rPr lang="zh-CN" altLang="en-US" sz="2000" smtClean="0">
                <a:solidFill>
                  <a:schemeClr val="bg1"/>
                </a:solidFill>
              </a:rPr>
              <a:t>与微电子学院 经管五苑</a:t>
            </a:r>
            <a:endParaRPr lang="zh-CN" altLang="en-US" sz="2000" dirty="0">
              <a:solidFill>
                <a:schemeClr val="bg1"/>
              </a:solidFill>
            </a:endParaRPr>
          </a:p>
        </p:txBody>
      </p:sp>
      <p:sp>
        <p:nvSpPr>
          <p:cNvPr id="40" name="文本框 17"/>
          <p:cNvSpPr txBox="1"/>
          <p:nvPr/>
        </p:nvSpPr>
        <p:spPr>
          <a:xfrm>
            <a:off x="3855632" y="2449783"/>
            <a:ext cx="6466756" cy="1015663"/>
          </a:xfrm>
          <a:prstGeom prst="rect">
            <a:avLst/>
          </a:prstGeom>
          <a:noFill/>
        </p:spPr>
        <p:txBody>
          <a:bodyPr wrap="square" rtlCol="0">
            <a:spAutoFit/>
          </a:bodyPr>
          <a:lstStyle/>
          <a:p>
            <a:r>
              <a:rPr lang="zh-CN" altLang="en-US" sz="6000" smtClean="0">
                <a:solidFill>
                  <a:schemeClr val="bg1"/>
                </a:solidFill>
                <a:latin typeface="MStiffHei HKS UltraBold" pitchFamily="2" charset="-120"/>
                <a:ea typeface="MStiffHei HKS UltraBold" pitchFamily="2" charset="-120"/>
              </a:rPr>
              <a:t>浅谈民意</a:t>
            </a:r>
            <a:endParaRPr lang="zh-CN" altLang="en-US" sz="6000" dirty="0">
              <a:solidFill>
                <a:schemeClr val="bg1"/>
              </a:solidFill>
              <a:latin typeface="MStiffHei HKS UltraBold" pitchFamily="2" charset="-120"/>
              <a:ea typeface="MStiffHei HKS UltraBold" pitchFamily="2" charset="-120"/>
            </a:endParaRPr>
          </a:p>
        </p:txBody>
      </p:sp>
      <p:sp>
        <p:nvSpPr>
          <p:cNvPr id="41" name="矩形 40"/>
          <p:cNvSpPr/>
          <p:nvPr/>
        </p:nvSpPr>
        <p:spPr>
          <a:xfrm>
            <a:off x="1406195" y="4318997"/>
            <a:ext cx="10784218" cy="1310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0394942"/>
      </p:ext>
    </p:extLst>
  </p:cSld>
  <p:clrMapOvr>
    <a:masterClrMapping/>
  </p:clrMapOvr>
  <mc:AlternateContent xmlns:mc="http://schemas.openxmlformats.org/markup-compatibility/2006" xmlns:p14="http://schemas.microsoft.com/office/powerpoint/2010/main">
    <mc:Choice Requires="p14">
      <p:transition spd="med" p14:dur="700" advTm="5321">
        <p:fade/>
      </p:transition>
    </mc:Choice>
    <mc:Fallback xmlns="">
      <p:transition spd="med" advTm="5321">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14:presetBounceEnd="50000">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14:bounceEnd="50000">
                                          <p:cBhvr additive="base">
                                            <p:cTn id="12" dur="5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3" dur="500" fill="hold"/>
                                            <p:tgtEl>
                                              <p:spTgt spid="13"/>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14:presetBounceEnd="50000">
                                      <p:stCondLst>
                                        <p:cond delay="200"/>
                                      </p:stCondLst>
                                      <p:childTnLst>
                                        <p:set>
                                          <p:cBhvr>
                                            <p:cTn id="15" dur="1" fill="hold">
                                              <p:stCondLst>
                                                <p:cond delay="0"/>
                                              </p:stCondLst>
                                            </p:cTn>
                                            <p:tgtEl>
                                              <p:spTgt spid="21"/>
                                            </p:tgtEl>
                                            <p:attrNameLst>
                                              <p:attrName>style.visibility</p:attrName>
                                            </p:attrNameLst>
                                          </p:cBhvr>
                                          <p:to>
                                            <p:strVal val="visible"/>
                                          </p:to>
                                        </p:set>
                                        <p:anim calcmode="lin" valueType="num" p14:bounceEnd="50000">
                                          <p:cBhvr additive="base">
                                            <p:cTn id="16"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17" dur="500" fill="hold"/>
                                            <p:tgtEl>
                                              <p:spTgt spid="21"/>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14:presetBounceEnd="50000">
                                      <p:stCondLst>
                                        <p:cond delay="400"/>
                                      </p:stCondLst>
                                      <p:childTnLst>
                                        <p:set>
                                          <p:cBhvr>
                                            <p:cTn id="19" dur="1" fill="hold">
                                              <p:stCondLst>
                                                <p:cond delay="0"/>
                                              </p:stCondLst>
                                            </p:cTn>
                                            <p:tgtEl>
                                              <p:spTgt spid="24"/>
                                            </p:tgtEl>
                                            <p:attrNameLst>
                                              <p:attrName>style.visibility</p:attrName>
                                            </p:attrNameLst>
                                          </p:cBhvr>
                                          <p:to>
                                            <p:strVal val="visible"/>
                                          </p:to>
                                        </p:set>
                                        <p:anim calcmode="lin" valueType="num" p14:bounceEnd="50000">
                                          <p:cBhvr additive="base">
                                            <p:cTn id="20" dur="500" fill="hold"/>
                                            <p:tgtEl>
                                              <p:spTgt spid="24"/>
                                            </p:tgtEl>
                                            <p:attrNameLst>
                                              <p:attrName>ppt_x</p:attrName>
                                            </p:attrNameLst>
                                          </p:cBhvr>
                                          <p:tavLst>
                                            <p:tav tm="0">
                                              <p:val>
                                                <p:strVal val="#ppt_x"/>
                                              </p:val>
                                            </p:tav>
                                            <p:tav tm="100000">
                                              <p:val>
                                                <p:strVal val="#ppt_x"/>
                                              </p:val>
                                            </p:tav>
                                          </p:tavLst>
                                        </p:anim>
                                        <p:anim calcmode="lin" valueType="num" p14:bounceEnd="50000">
                                          <p:cBhvr additive="base">
                                            <p:cTn id="21" dur="500" fill="hold"/>
                                            <p:tgtEl>
                                              <p:spTgt spid="24"/>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14:presetBounceEnd="50000">
                                      <p:stCondLst>
                                        <p:cond delay="600"/>
                                      </p:stCondLst>
                                      <p:childTnLst>
                                        <p:set>
                                          <p:cBhvr>
                                            <p:cTn id="23" dur="1" fill="hold">
                                              <p:stCondLst>
                                                <p:cond delay="0"/>
                                              </p:stCondLst>
                                            </p:cTn>
                                            <p:tgtEl>
                                              <p:spTgt spid="28"/>
                                            </p:tgtEl>
                                            <p:attrNameLst>
                                              <p:attrName>style.visibility</p:attrName>
                                            </p:attrNameLst>
                                          </p:cBhvr>
                                          <p:to>
                                            <p:strVal val="visible"/>
                                          </p:to>
                                        </p:set>
                                        <p:anim calcmode="lin" valueType="num" p14:bounceEnd="50000">
                                          <p:cBhvr additive="base">
                                            <p:cTn id="24"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25" dur="500" fill="hold"/>
                                            <p:tgtEl>
                                              <p:spTgt spid="28"/>
                                            </p:tgtEl>
                                            <p:attrNameLst>
                                              <p:attrName>ppt_y</p:attrName>
                                            </p:attrNameLst>
                                          </p:cBhvr>
                                          <p:tavLst>
                                            <p:tav tm="0">
                                              <p:val>
                                                <p:strVal val="0-#ppt_h/2"/>
                                              </p:val>
                                            </p:tav>
                                            <p:tav tm="100000">
                                              <p:val>
                                                <p:strVal val="#ppt_y"/>
                                              </p:val>
                                            </p:tav>
                                          </p:tavLst>
                                        </p:anim>
                                      </p:childTnLst>
                                    </p:cTn>
                                  </p:par>
                                  <p:par>
                                    <p:cTn id="26" presetID="2" presetClass="entr" presetSubtype="1" fill="hold" nodeType="withEffect" p14:presetBounceEnd="50000">
                                      <p:stCondLst>
                                        <p:cond delay="800"/>
                                      </p:stCondLst>
                                      <p:childTnLst>
                                        <p:set>
                                          <p:cBhvr>
                                            <p:cTn id="27" dur="1" fill="hold">
                                              <p:stCondLst>
                                                <p:cond delay="0"/>
                                              </p:stCondLst>
                                            </p:cTn>
                                            <p:tgtEl>
                                              <p:spTgt spid="31"/>
                                            </p:tgtEl>
                                            <p:attrNameLst>
                                              <p:attrName>style.visibility</p:attrName>
                                            </p:attrNameLst>
                                          </p:cBhvr>
                                          <p:to>
                                            <p:strVal val="visible"/>
                                          </p:to>
                                        </p:set>
                                        <p:anim calcmode="lin" valueType="num" p14:bounceEnd="50000">
                                          <p:cBhvr additive="base">
                                            <p:cTn id="28" dur="500" fill="hold"/>
                                            <p:tgtEl>
                                              <p:spTgt spid="31"/>
                                            </p:tgtEl>
                                            <p:attrNameLst>
                                              <p:attrName>ppt_x</p:attrName>
                                            </p:attrNameLst>
                                          </p:cBhvr>
                                          <p:tavLst>
                                            <p:tav tm="0">
                                              <p:val>
                                                <p:strVal val="#ppt_x"/>
                                              </p:val>
                                            </p:tav>
                                            <p:tav tm="100000">
                                              <p:val>
                                                <p:strVal val="#ppt_x"/>
                                              </p:val>
                                            </p:tav>
                                          </p:tavLst>
                                        </p:anim>
                                        <p:anim calcmode="lin" valueType="num" p14:bounceEnd="50000">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fill="hold" nodeType="withEffect" p14:presetBounceEnd="50000">
                                      <p:stCondLst>
                                        <p:cond delay="1000"/>
                                      </p:stCondLst>
                                      <p:childTnLst>
                                        <p:set>
                                          <p:cBhvr>
                                            <p:cTn id="31" dur="1" fill="hold">
                                              <p:stCondLst>
                                                <p:cond delay="0"/>
                                              </p:stCondLst>
                                            </p:cTn>
                                            <p:tgtEl>
                                              <p:spTgt spid="34"/>
                                            </p:tgtEl>
                                            <p:attrNameLst>
                                              <p:attrName>style.visibility</p:attrName>
                                            </p:attrNameLst>
                                          </p:cBhvr>
                                          <p:to>
                                            <p:strVal val="visible"/>
                                          </p:to>
                                        </p:set>
                                        <p:anim calcmode="lin" valueType="num" p14:bounceEnd="50000">
                                          <p:cBhvr additive="base">
                                            <p:cTn id="32" dur="50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33" dur="500" fill="hold"/>
                                            <p:tgtEl>
                                              <p:spTgt spid="34"/>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500"/>
                                            <p:tgtEl>
                                              <p:spTgt spid="37"/>
                                            </p:tgtEl>
                                          </p:cBhvr>
                                        </p:animEffect>
                                      </p:childTnLst>
                                    </p:cTn>
                                  </p:par>
                                </p:childTnLst>
                              </p:cTn>
                            </p:par>
                            <p:par>
                              <p:cTn id="38" fill="hold">
                                <p:stCondLst>
                                  <p:cond delay="2500"/>
                                </p:stCondLst>
                                <p:childTnLst>
                                  <p:par>
                                    <p:cTn id="39" presetID="22" presetClass="entr" presetSubtype="1" fill="hold" grpId="0" nodeType="after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500"/>
                                            <p:tgtEl>
                                              <p:spTgt spid="41"/>
                                            </p:tgtEl>
                                          </p:cBhvr>
                                        </p:animEffect>
                                      </p:childTnLst>
                                    </p:cTn>
                                  </p:par>
                                </p:childTnLst>
                              </p:cTn>
                            </p:par>
                            <p:par>
                              <p:cTn id="42" fill="hold">
                                <p:stCondLst>
                                  <p:cond delay="3000"/>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40"/>
                                            </p:tgtEl>
                                            <p:attrNameLst>
                                              <p:attrName>style.visibility</p:attrName>
                                            </p:attrNameLst>
                                          </p:cBhvr>
                                          <p:to>
                                            <p:strVal val="visible"/>
                                          </p:to>
                                        </p:set>
                                        <p:anim calcmode="lin" valueType="num">
                                          <p:cBhvr>
                                            <p:cTn id="45" dur="250" fill="hold"/>
                                            <p:tgtEl>
                                              <p:spTgt spid="40"/>
                                            </p:tgtEl>
                                            <p:attrNameLst>
                                              <p:attrName>ppt_x</p:attrName>
                                            </p:attrNameLst>
                                          </p:cBhvr>
                                          <p:tavLst>
                                            <p:tav tm="0">
                                              <p:val>
                                                <p:strVal val="#ppt_x"/>
                                              </p:val>
                                            </p:tav>
                                            <p:tav tm="100000">
                                              <p:val>
                                                <p:strVal val="#ppt_x"/>
                                              </p:val>
                                            </p:tav>
                                          </p:tavLst>
                                        </p:anim>
                                        <p:anim calcmode="lin" valueType="num">
                                          <p:cBhvr>
                                            <p:cTn id="46" dur="250" fill="hold"/>
                                            <p:tgtEl>
                                              <p:spTgt spid="40"/>
                                            </p:tgtEl>
                                            <p:attrNameLst>
                                              <p:attrName>ppt_y</p:attrName>
                                            </p:attrNameLst>
                                          </p:cBhvr>
                                          <p:tavLst>
                                            <p:tav tm="0">
                                              <p:val>
                                                <p:strVal val="#ppt_y-#ppt_h/2"/>
                                              </p:val>
                                            </p:tav>
                                            <p:tav tm="100000">
                                              <p:val>
                                                <p:strVal val="#ppt_y"/>
                                              </p:val>
                                            </p:tav>
                                          </p:tavLst>
                                        </p:anim>
                                        <p:anim calcmode="lin" valueType="num">
                                          <p:cBhvr>
                                            <p:cTn id="47" dur="250" fill="hold"/>
                                            <p:tgtEl>
                                              <p:spTgt spid="40"/>
                                            </p:tgtEl>
                                            <p:attrNameLst>
                                              <p:attrName>ppt_w</p:attrName>
                                            </p:attrNameLst>
                                          </p:cBhvr>
                                          <p:tavLst>
                                            <p:tav tm="0">
                                              <p:val>
                                                <p:strVal val="#ppt_w"/>
                                              </p:val>
                                            </p:tav>
                                            <p:tav tm="100000">
                                              <p:val>
                                                <p:strVal val="#ppt_w"/>
                                              </p:val>
                                            </p:tav>
                                          </p:tavLst>
                                        </p:anim>
                                        <p:anim calcmode="lin" valueType="num">
                                          <p:cBhvr>
                                            <p:cTn id="48" dur="250" fill="hold"/>
                                            <p:tgtEl>
                                              <p:spTgt spid="40"/>
                                            </p:tgtEl>
                                            <p:attrNameLst>
                                              <p:attrName>ppt_h</p:attrName>
                                            </p:attrNameLst>
                                          </p:cBhvr>
                                          <p:tavLst>
                                            <p:tav tm="0">
                                              <p:val>
                                                <p:fltVal val="0"/>
                                              </p:val>
                                            </p:tav>
                                            <p:tav tm="100000">
                                              <p:val>
                                                <p:strVal val="#ppt_h"/>
                                              </p:val>
                                            </p:tav>
                                          </p:tavLst>
                                        </p:anim>
                                      </p:childTnLst>
                                    </p:cTn>
                                  </p:par>
                                </p:childTnLst>
                              </p:cTn>
                            </p:par>
                            <p:par>
                              <p:cTn id="49" fill="hold">
                                <p:stCondLst>
                                  <p:cond delay="3550"/>
                                </p:stCondLst>
                                <p:childTnLst>
                                  <p:par>
                                    <p:cTn id="50" presetID="42" presetClass="entr" presetSubtype="0"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par>
                                    <p:cTn id="59" presetID="10" presetClass="entr" presetSubtype="0" fill="hold" grpId="0" nodeType="withEffect">
                                      <p:stCondLst>
                                        <p:cond delay="3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9" grpId="0"/>
          <p:bldP spid="27" grpId="0"/>
          <p:bldP spid="38" grpId="0"/>
          <p:bldP spid="40" grpId="0"/>
          <p:bldP spid="4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stCondLst>
                                        <p:cond delay="20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ppt_x"/>
                                              </p:val>
                                            </p:tav>
                                            <p:tav tm="100000">
                                              <p:val>
                                                <p:strVal val="#ppt_x"/>
                                              </p:val>
                                            </p:tav>
                                          </p:tavLst>
                                        </p:anim>
                                        <p:anim calcmode="lin" valueType="num">
                                          <p:cBhvr additive="base">
                                            <p:cTn id="17" dur="500" fill="hold"/>
                                            <p:tgtEl>
                                              <p:spTgt spid="21"/>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40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ppt_x"/>
                                              </p:val>
                                            </p:tav>
                                            <p:tav tm="100000">
                                              <p:val>
                                                <p:strVal val="#ppt_x"/>
                                              </p:val>
                                            </p:tav>
                                          </p:tavLst>
                                        </p:anim>
                                        <p:anim calcmode="lin" valueType="num">
                                          <p:cBhvr additive="base">
                                            <p:cTn id="21" dur="500" fill="hold"/>
                                            <p:tgtEl>
                                              <p:spTgt spid="24"/>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60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0-#ppt_h/2"/>
                                              </p:val>
                                            </p:tav>
                                            <p:tav tm="100000">
                                              <p:val>
                                                <p:strVal val="#ppt_y"/>
                                              </p:val>
                                            </p:tav>
                                          </p:tavLst>
                                        </p:anim>
                                      </p:childTnLst>
                                    </p:cTn>
                                  </p:par>
                                  <p:par>
                                    <p:cTn id="26" presetID="2" presetClass="entr" presetSubtype="1" fill="hold" nodeType="withEffect">
                                      <p:stCondLst>
                                        <p:cond delay="80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fill="hold" nodeType="withEffect">
                                      <p:stCondLst>
                                        <p:cond delay="100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ppt_x"/>
                                              </p:val>
                                            </p:tav>
                                            <p:tav tm="100000">
                                              <p:val>
                                                <p:strVal val="#ppt_x"/>
                                              </p:val>
                                            </p:tav>
                                          </p:tavLst>
                                        </p:anim>
                                        <p:anim calcmode="lin" valueType="num">
                                          <p:cBhvr additive="base">
                                            <p:cTn id="33" dur="500" fill="hold"/>
                                            <p:tgtEl>
                                              <p:spTgt spid="34"/>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500"/>
                                            <p:tgtEl>
                                              <p:spTgt spid="37"/>
                                            </p:tgtEl>
                                          </p:cBhvr>
                                        </p:animEffect>
                                      </p:childTnLst>
                                    </p:cTn>
                                  </p:par>
                                </p:childTnLst>
                              </p:cTn>
                            </p:par>
                            <p:par>
                              <p:cTn id="38" fill="hold">
                                <p:stCondLst>
                                  <p:cond delay="2500"/>
                                </p:stCondLst>
                                <p:childTnLst>
                                  <p:par>
                                    <p:cTn id="39" presetID="22" presetClass="entr" presetSubtype="1" fill="hold" grpId="0" nodeType="after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500"/>
                                            <p:tgtEl>
                                              <p:spTgt spid="41"/>
                                            </p:tgtEl>
                                          </p:cBhvr>
                                        </p:animEffect>
                                      </p:childTnLst>
                                    </p:cTn>
                                  </p:par>
                                </p:childTnLst>
                              </p:cTn>
                            </p:par>
                            <p:par>
                              <p:cTn id="42" fill="hold">
                                <p:stCondLst>
                                  <p:cond delay="3000"/>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40"/>
                                            </p:tgtEl>
                                            <p:attrNameLst>
                                              <p:attrName>style.visibility</p:attrName>
                                            </p:attrNameLst>
                                          </p:cBhvr>
                                          <p:to>
                                            <p:strVal val="visible"/>
                                          </p:to>
                                        </p:set>
                                        <p:anim calcmode="lin" valueType="num">
                                          <p:cBhvr>
                                            <p:cTn id="45" dur="250" fill="hold"/>
                                            <p:tgtEl>
                                              <p:spTgt spid="40"/>
                                            </p:tgtEl>
                                            <p:attrNameLst>
                                              <p:attrName>ppt_x</p:attrName>
                                            </p:attrNameLst>
                                          </p:cBhvr>
                                          <p:tavLst>
                                            <p:tav tm="0">
                                              <p:val>
                                                <p:strVal val="#ppt_x"/>
                                              </p:val>
                                            </p:tav>
                                            <p:tav tm="100000">
                                              <p:val>
                                                <p:strVal val="#ppt_x"/>
                                              </p:val>
                                            </p:tav>
                                          </p:tavLst>
                                        </p:anim>
                                        <p:anim calcmode="lin" valueType="num">
                                          <p:cBhvr>
                                            <p:cTn id="46" dur="250" fill="hold"/>
                                            <p:tgtEl>
                                              <p:spTgt spid="40"/>
                                            </p:tgtEl>
                                            <p:attrNameLst>
                                              <p:attrName>ppt_y</p:attrName>
                                            </p:attrNameLst>
                                          </p:cBhvr>
                                          <p:tavLst>
                                            <p:tav tm="0">
                                              <p:val>
                                                <p:strVal val="#ppt_y-#ppt_h/2"/>
                                              </p:val>
                                            </p:tav>
                                            <p:tav tm="100000">
                                              <p:val>
                                                <p:strVal val="#ppt_y"/>
                                              </p:val>
                                            </p:tav>
                                          </p:tavLst>
                                        </p:anim>
                                        <p:anim calcmode="lin" valueType="num">
                                          <p:cBhvr>
                                            <p:cTn id="47" dur="250" fill="hold"/>
                                            <p:tgtEl>
                                              <p:spTgt spid="40"/>
                                            </p:tgtEl>
                                            <p:attrNameLst>
                                              <p:attrName>ppt_w</p:attrName>
                                            </p:attrNameLst>
                                          </p:cBhvr>
                                          <p:tavLst>
                                            <p:tav tm="0">
                                              <p:val>
                                                <p:strVal val="#ppt_w"/>
                                              </p:val>
                                            </p:tav>
                                            <p:tav tm="100000">
                                              <p:val>
                                                <p:strVal val="#ppt_w"/>
                                              </p:val>
                                            </p:tav>
                                          </p:tavLst>
                                        </p:anim>
                                        <p:anim calcmode="lin" valueType="num">
                                          <p:cBhvr>
                                            <p:cTn id="48" dur="250" fill="hold"/>
                                            <p:tgtEl>
                                              <p:spTgt spid="40"/>
                                            </p:tgtEl>
                                            <p:attrNameLst>
                                              <p:attrName>ppt_h</p:attrName>
                                            </p:attrNameLst>
                                          </p:cBhvr>
                                          <p:tavLst>
                                            <p:tav tm="0">
                                              <p:val>
                                                <p:fltVal val="0"/>
                                              </p:val>
                                            </p:tav>
                                            <p:tav tm="100000">
                                              <p:val>
                                                <p:strVal val="#ppt_h"/>
                                              </p:val>
                                            </p:tav>
                                          </p:tavLst>
                                        </p:anim>
                                      </p:childTnLst>
                                    </p:cTn>
                                  </p:par>
                                </p:childTnLst>
                              </p:cTn>
                            </p:par>
                            <p:par>
                              <p:cTn id="49" fill="hold">
                                <p:stCondLst>
                                  <p:cond delay="3550"/>
                                </p:stCondLst>
                                <p:childTnLst>
                                  <p:par>
                                    <p:cTn id="50" presetID="42" presetClass="entr" presetSubtype="0"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par>
                                    <p:cTn id="59" presetID="10" presetClass="entr" presetSubtype="0" fill="hold" grpId="0" nodeType="withEffect">
                                      <p:stCondLst>
                                        <p:cond delay="3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9" grpId="0"/>
          <p:bldP spid="27" grpId="0"/>
          <p:bldP spid="38" grpId="0"/>
          <p:bldP spid="40" grpId="0"/>
          <p:bldP spid="41"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49" name="标题 1"/>
          <p:cNvSpPr txBox="1">
            <a:spLocks/>
          </p:cNvSpPr>
          <p:nvPr/>
        </p:nvSpPr>
        <p:spPr>
          <a:xfrm>
            <a:off x="609522" y="337220"/>
            <a:ext cx="10971372" cy="571500"/>
          </a:xfrm>
          <a:prstGeom prst="rect">
            <a:avLst/>
          </a:prstGeom>
        </p:spPr>
        <p:txBody>
          <a:bodyPr/>
          <a:lstStyle>
            <a:lvl1pPr algn="ctr" defTabSz="914400" rtl="0" eaLnBrk="1" latinLnBrk="0" hangingPunct="1">
              <a:spcBef>
                <a:spcPct val="0"/>
              </a:spcBef>
              <a:buNone/>
              <a:defRPr lang="zh-CN" altLang="en-US" sz="2800" b="1" kern="1200" dirty="0">
                <a:solidFill>
                  <a:srgbClr val="072063"/>
                </a:solidFill>
                <a:latin typeface="+mn-lt"/>
                <a:ea typeface="+mn-ea"/>
                <a:cs typeface="+mn-cs"/>
              </a:defRPr>
            </a:lvl1pPr>
          </a:lstStyle>
          <a:p>
            <a:r>
              <a:rPr lang="zh-CN" altLang="en-US" smtClean="0"/>
              <a:t>正向：电竞行业的体制化</a:t>
            </a:r>
            <a:endParaRPr lang="zh-CN" altLang="en-US" dirty="0"/>
          </a:p>
        </p:txBody>
      </p:sp>
      <p:cxnSp>
        <p:nvCxnSpPr>
          <p:cNvPr id="150" name="直接连接符 149"/>
          <p:cNvCxnSpPr/>
          <p:nvPr/>
        </p:nvCxnSpPr>
        <p:spPr>
          <a:xfrm>
            <a:off x="0" y="836712"/>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838622" y="1196752"/>
            <a:ext cx="0" cy="5040560"/>
          </a:xfrm>
          <a:prstGeom prst="line">
            <a:avLst/>
          </a:prstGeom>
          <a:ln>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grpSp>
        <p:nvGrpSpPr>
          <p:cNvPr id="173" name="组合 172"/>
          <p:cNvGrpSpPr/>
          <p:nvPr/>
        </p:nvGrpSpPr>
        <p:grpSpPr>
          <a:xfrm>
            <a:off x="694606" y="1180990"/>
            <a:ext cx="10433841" cy="876300"/>
            <a:chOff x="694606" y="1180990"/>
            <a:chExt cx="10433841" cy="876300"/>
          </a:xfrm>
        </p:grpSpPr>
        <p:sp>
          <p:nvSpPr>
            <p:cNvPr id="152" name="椭圆 151"/>
            <p:cNvSpPr/>
            <p:nvPr/>
          </p:nvSpPr>
          <p:spPr>
            <a:xfrm>
              <a:off x="694606" y="1408212"/>
              <a:ext cx="288032" cy="288032"/>
            </a:xfrm>
            <a:prstGeom prst="ellipse">
              <a:avLst/>
            </a:prstGeom>
            <a:solidFill>
              <a:srgbClr val="B2D234"/>
            </a:solidFill>
            <a:ln>
              <a:solidFill>
                <a:srgbClr val="B2D2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1198662" y="1304578"/>
              <a:ext cx="1872208" cy="495300"/>
            </a:xfrm>
            <a:prstGeom prst="rect">
              <a:avLst/>
            </a:prstGeom>
            <a:solidFill>
              <a:srgbClr val="B2D234"/>
            </a:solidFill>
            <a:ln>
              <a:solidFill>
                <a:srgbClr val="B2D2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起步</a:t>
              </a:r>
              <a:r>
                <a:rPr lang="zh-CN" altLang="en-US" sz="2400" b="1" smtClean="0"/>
                <a:t>期 </a:t>
              </a:r>
              <a:r>
                <a:rPr lang="en-US" altLang="zh-CN" sz="1600" b="1" smtClean="0"/>
                <a:t>2001</a:t>
              </a:r>
              <a:r>
                <a:rPr lang="zh-CN" altLang="en-US" sz="1600" b="1" smtClean="0"/>
                <a:t>年</a:t>
              </a:r>
              <a:endParaRPr lang="zh-CN" altLang="en-US" b="1"/>
            </a:p>
          </p:txBody>
        </p:sp>
        <p:sp>
          <p:nvSpPr>
            <p:cNvPr id="161" name="文本框 160"/>
            <p:cNvSpPr txBox="1"/>
            <p:nvPr/>
          </p:nvSpPr>
          <p:spPr>
            <a:xfrm>
              <a:off x="3290540" y="1229792"/>
              <a:ext cx="3495278" cy="707886"/>
            </a:xfrm>
            <a:prstGeom prst="rect">
              <a:avLst/>
            </a:prstGeom>
            <a:noFill/>
          </p:spPr>
          <p:txBody>
            <a:bodyPr wrap="square" rtlCol="0">
              <a:spAutoFit/>
            </a:bodyPr>
            <a:lstStyle/>
            <a:p>
              <a:r>
                <a:rPr lang="zh-CN" altLang="en-US" sz="2000" b="1">
                  <a:solidFill>
                    <a:srgbClr val="B2D234"/>
                  </a:solidFill>
                </a:rPr>
                <a:t>国内赛事蹒跚起步，市场环境不成熟，以非职业赛事为主</a:t>
              </a:r>
            </a:p>
          </p:txBody>
        </p:sp>
        <p:pic>
          <p:nvPicPr>
            <p:cNvPr id="164" name="图片 163"/>
            <p:cNvPicPr>
              <a:picLocks noChangeAspect="1"/>
            </p:cNvPicPr>
            <p:nvPr/>
          </p:nvPicPr>
          <p:blipFill>
            <a:blip r:embed="rId3"/>
            <a:stretch>
              <a:fillRect/>
            </a:stretch>
          </p:blipFill>
          <p:spPr>
            <a:xfrm>
              <a:off x="7347022" y="1180990"/>
              <a:ext cx="3781425" cy="876300"/>
            </a:xfrm>
            <a:prstGeom prst="rect">
              <a:avLst/>
            </a:prstGeom>
          </p:spPr>
        </p:pic>
      </p:grpSp>
      <p:grpSp>
        <p:nvGrpSpPr>
          <p:cNvPr id="174" name="组合 173"/>
          <p:cNvGrpSpPr/>
          <p:nvPr/>
        </p:nvGrpSpPr>
        <p:grpSpPr>
          <a:xfrm>
            <a:off x="694606" y="2195897"/>
            <a:ext cx="11495807" cy="1389286"/>
            <a:chOff x="694606" y="2195897"/>
            <a:chExt cx="11495807" cy="1389286"/>
          </a:xfrm>
        </p:grpSpPr>
        <p:sp>
          <p:nvSpPr>
            <p:cNvPr id="154" name="椭圆 153"/>
            <p:cNvSpPr/>
            <p:nvPr/>
          </p:nvSpPr>
          <p:spPr>
            <a:xfrm>
              <a:off x="694606" y="2420888"/>
              <a:ext cx="288032" cy="288032"/>
            </a:xfrm>
            <a:prstGeom prst="ellipse">
              <a:avLst/>
            </a:prstGeom>
            <a:solidFill>
              <a:srgbClr val="8BC53F"/>
            </a:solidFill>
            <a:ln>
              <a:solidFill>
                <a:srgbClr val="8BC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1198662" y="2354914"/>
              <a:ext cx="1872208" cy="495300"/>
            </a:xfrm>
            <a:prstGeom prst="rect">
              <a:avLst/>
            </a:prstGeom>
            <a:solidFill>
              <a:srgbClr val="8BC53F"/>
            </a:solidFill>
            <a:ln>
              <a:solidFill>
                <a:srgbClr val="8BC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发展</a:t>
              </a:r>
              <a:r>
                <a:rPr lang="zh-CN" altLang="en-US" sz="2400" b="1" smtClean="0"/>
                <a:t>期 </a:t>
              </a:r>
              <a:r>
                <a:rPr lang="en-US" altLang="zh-CN" sz="1600" b="1" smtClean="0"/>
                <a:t>2004</a:t>
              </a:r>
              <a:r>
                <a:rPr lang="zh-CN" altLang="en-US" sz="1600" b="1" smtClean="0"/>
                <a:t>年</a:t>
              </a:r>
              <a:endParaRPr lang="zh-CN" altLang="en-US" b="1"/>
            </a:p>
          </p:txBody>
        </p:sp>
        <p:sp>
          <p:nvSpPr>
            <p:cNvPr id="165" name="文本框 164"/>
            <p:cNvSpPr txBox="1"/>
            <p:nvPr/>
          </p:nvSpPr>
          <p:spPr>
            <a:xfrm>
              <a:off x="3286894" y="2261744"/>
              <a:ext cx="3744416" cy="1323439"/>
            </a:xfrm>
            <a:prstGeom prst="rect">
              <a:avLst/>
            </a:prstGeom>
            <a:noFill/>
          </p:spPr>
          <p:txBody>
            <a:bodyPr wrap="square" rtlCol="0">
              <a:spAutoFit/>
            </a:bodyPr>
            <a:lstStyle/>
            <a:p>
              <a:r>
                <a:rPr lang="zh-CN" altLang="en-US" sz="2000" b="1" smtClean="0">
                  <a:solidFill>
                    <a:srgbClr val="8BC53F"/>
                  </a:solidFill>
                </a:rPr>
                <a:t>赛事开始专业化；</a:t>
              </a:r>
              <a:endParaRPr lang="en-US" altLang="zh-CN" sz="2000" b="1" smtClean="0">
                <a:solidFill>
                  <a:srgbClr val="8BC53F"/>
                </a:solidFill>
              </a:endParaRPr>
            </a:p>
            <a:p>
              <a:r>
                <a:rPr lang="zh-CN" altLang="en-US" sz="2000" b="1" smtClean="0">
                  <a:solidFill>
                    <a:srgbClr val="8BC53F"/>
                  </a:solidFill>
                </a:rPr>
                <a:t>遭广电封杀，赛事转从网络直播；</a:t>
              </a:r>
              <a:endParaRPr lang="en-US" altLang="zh-CN" sz="2000" b="1" smtClean="0">
                <a:solidFill>
                  <a:srgbClr val="8BC53F"/>
                </a:solidFill>
              </a:endParaRPr>
            </a:p>
            <a:p>
              <a:r>
                <a:rPr lang="zh-CN" altLang="en-US" sz="2000" b="1" smtClean="0">
                  <a:solidFill>
                    <a:srgbClr val="8BC53F"/>
                  </a:solidFill>
                </a:rPr>
                <a:t>过度依赖赞助，陆续出现常规化举办的优质赛事</a:t>
              </a:r>
              <a:endParaRPr lang="zh-CN" altLang="en-US" sz="2000" b="1">
                <a:solidFill>
                  <a:srgbClr val="8BC53F"/>
                </a:solidFill>
              </a:endParaRPr>
            </a:p>
          </p:txBody>
        </p:sp>
        <p:pic>
          <p:nvPicPr>
            <p:cNvPr id="170" name="图片 169"/>
            <p:cNvPicPr>
              <a:picLocks noChangeAspect="1"/>
            </p:cNvPicPr>
            <p:nvPr/>
          </p:nvPicPr>
          <p:blipFill>
            <a:blip r:embed="rId4"/>
            <a:stretch>
              <a:fillRect/>
            </a:stretch>
          </p:blipFill>
          <p:spPr>
            <a:xfrm>
              <a:off x="7247830" y="2195897"/>
              <a:ext cx="4942583" cy="1343025"/>
            </a:xfrm>
            <a:prstGeom prst="rect">
              <a:avLst/>
            </a:prstGeom>
          </p:spPr>
        </p:pic>
      </p:grpSp>
      <p:grpSp>
        <p:nvGrpSpPr>
          <p:cNvPr id="175" name="组合 174"/>
          <p:cNvGrpSpPr/>
          <p:nvPr/>
        </p:nvGrpSpPr>
        <p:grpSpPr>
          <a:xfrm>
            <a:off x="694606" y="3501008"/>
            <a:ext cx="11495807" cy="1019175"/>
            <a:chOff x="694606" y="3501008"/>
            <a:chExt cx="11495807" cy="1019175"/>
          </a:xfrm>
        </p:grpSpPr>
        <p:sp>
          <p:nvSpPr>
            <p:cNvPr id="155" name="椭圆 154"/>
            <p:cNvSpPr/>
            <p:nvPr/>
          </p:nvSpPr>
          <p:spPr>
            <a:xfrm>
              <a:off x="694606" y="3926959"/>
              <a:ext cx="288032" cy="288032"/>
            </a:xfrm>
            <a:prstGeom prst="ellipse">
              <a:avLst/>
            </a:prstGeom>
            <a:solidFill>
              <a:srgbClr val="FFCF00"/>
            </a:solidFill>
            <a:ln>
              <a:solidFill>
                <a:srgbClr val="FFC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1198662" y="3823325"/>
              <a:ext cx="1872208" cy="495300"/>
            </a:xfrm>
            <a:prstGeom prst="rect">
              <a:avLst/>
            </a:prstGeom>
            <a:solidFill>
              <a:srgbClr val="FFCF00"/>
            </a:solidFill>
            <a:ln>
              <a:solidFill>
                <a:srgbClr val="FFC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深化</a:t>
              </a:r>
              <a:r>
                <a:rPr lang="zh-CN" altLang="en-US" sz="2400" b="1" smtClean="0"/>
                <a:t>期 </a:t>
              </a:r>
              <a:r>
                <a:rPr lang="en-US" altLang="zh-CN" sz="1600" b="1" smtClean="0"/>
                <a:t>2011</a:t>
              </a:r>
              <a:r>
                <a:rPr lang="zh-CN" altLang="en-US" sz="1600" b="1" smtClean="0"/>
                <a:t>年</a:t>
              </a:r>
              <a:endParaRPr lang="zh-CN" altLang="en-US" b="1"/>
            </a:p>
          </p:txBody>
        </p:sp>
        <p:sp>
          <p:nvSpPr>
            <p:cNvPr id="166" name="文本框 165"/>
            <p:cNvSpPr txBox="1"/>
            <p:nvPr/>
          </p:nvSpPr>
          <p:spPr>
            <a:xfrm>
              <a:off x="3286894" y="3717032"/>
              <a:ext cx="3495278" cy="707886"/>
            </a:xfrm>
            <a:prstGeom prst="rect">
              <a:avLst/>
            </a:prstGeom>
            <a:noFill/>
          </p:spPr>
          <p:txBody>
            <a:bodyPr wrap="square" rtlCol="0">
              <a:spAutoFit/>
            </a:bodyPr>
            <a:lstStyle/>
            <a:p>
              <a:r>
                <a:rPr lang="zh-CN" altLang="en-US" sz="2000" b="1" smtClean="0">
                  <a:solidFill>
                    <a:srgbClr val="FFCF00"/>
                  </a:solidFill>
                </a:rPr>
                <a:t>电竞网游化，游戏厂商的第一方赛事开始主导市场</a:t>
              </a:r>
              <a:endParaRPr lang="zh-CN" altLang="en-US" sz="2000" b="1">
                <a:solidFill>
                  <a:srgbClr val="FFCF00"/>
                </a:solidFill>
              </a:endParaRPr>
            </a:p>
          </p:txBody>
        </p:sp>
        <p:pic>
          <p:nvPicPr>
            <p:cNvPr id="171" name="图片 170"/>
            <p:cNvPicPr>
              <a:picLocks noChangeAspect="1"/>
            </p:cNvPicPr>
            <p:nvPr/>
          </p:nvPicPr>
          <p:blipFill>
            <a:blip r:embed="rId5"/>
            <a:stretch>
              <a:fillRect/>
            </a:stretch>
          </p:blipFill>
          <p:spPr>
            <a:xfrm>
              <a:off x="6989763" y="3501008"/>
              <a:ext cx="5200650" cy="1019175"/>
            </a:xfrm>
            <a:prstGeom prst="rect">
              <a:avLst/>
            </a:prstGeom>
          </p:spPr>
        </p:pic>
      </p:grpSp>
      <p:grpSp>
        <p:nvGrpSpPr>
          <p:cNvPr id="176" name="组合 175"/>
          <p:cNvGrpSpPr/>
          <p:nvPr/>
        </p:nvGrpSpPr>
        <p:grpSpPr>
          <a:xfrm>
            <a:off x="694606" y="4581128"/>
            <a:ext cx="11483801" cy="2221984"/>
            <a:chOff x="694606" y="4581128"/>
            <a:chExt cx="11483801" cy="2221984"/>
          </a:xfrm>
        </p:grpSpPr>
        <p:sp>
          <p:nvSpPr>
            <p:cNvPr id="156" name="椭圆 155"/>
            <p:cNvSpPr/>
            <p:nvPr/>
          </p:nvSpPr>
          <p:spPr>
            <a:xfrm>
              <a:off x="694606" y="4791055"/>
              <a:ext cx="288032" cy="288032"/>
            </a:xfrm>
            <a:prstGeom prst="ellipse">
              <a:avLst/>
            </a:prstGeom>
            <a:solidFill>
              <a:srgbClr val="1EC8F3"/>
            </a:solidFill>
            <a:ln>
              <a:solidFill>
                <a:srgbClr val="1EC8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1198662" y="4687421"/>
              <a:ext cx="1872208" cy="495300"/>
            </a:xfrm>
            <a:prstGeom prst="rect">
              <a:avLst/>
            </a:prstGeom>
            <a:solidFill>
              <a:srgbClr val="1EC8F3"/>
            </a:solidFill>
            <a:ln>
              <a:solidFill>
                <a:srgbClr val="1EC8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爆发</a:t>
              </a:r>
              <a:r>
                <a:rPr lang="zh-CN" altLang="en-US" sz="2400" b="1" smtClean="0"/>
                <a:t>期 </a:t>
              </a:r>
              <a:r>
                <a:rPr lang="en-US" altLang="zh-CN" sz="1600" b="1" smtClean="0"/>
                <a:t>2014</a:t>
              </a:r>
              <a:r>
                <a:rPr lang="zh-CN" altLang="en-US" sz="1600" b="1" smtClean="0"/>
                <a:t>年</a:t>
              </a:r>
              <a:endParaRPr lang="zh-CN" altLang="en-US" b="1"/>
            </a:p>
          </p:txBody>
        </p:sp>
        <p:sp>
          <p:nvSpPr>
            <p:cNvPr id="167" name="文本框 166"/>
            <p:cNvSpPr txBox="1"/>
            <p:nvPr/>
          </p:nvSpPr>
          <p:spPr>
            <a:xfrm>
              <a:off x="3358902" y="4581128"/>
              <a:ext cx="4339927" cy="707886"/>
            </a:xfrm>
            <a:prstGeom prst="rect">
              <a:avLst/>
            </a:prstGeom>
            <a:noFill/>
          </p:spPr>
          <p:txBody>
            <a:bodyPr wrap="square" rtlCol="0">
              <a:spAutoFit/>
            </a:bodyPr>
            <a:lstStyle/>
            <a:p>
              <a:r>
                <a:rPr lang="zh-CN" altLang="en-US" sz="2000" b="1">
                  <a:solidFill>
                    <a:srgbClr val="1EC8F3"/>
                  </a:solidFill>
                </a:rPr>
                <a:t>第一方赛事与第三方赛事共同</a:t>
              </a:r>
              <a:r>
                <a:rPr lang="zh-CN" altLang="en-US" sz="2000" b="1" smtClean="0">
                  <a:solidFill>
                    <a:srgbClr val="1EC8F3"/>
                  </a:solidFill>
                </a:rPr>
                <a:t>繁荣；</a:t>
              </a:r>
              <a:endParaRPr lang="en-US" altLang="zh-CN" sz="2000" b="1" smtClean="0">
                <a:solidFill>
                  <a:srgbClr val="1EC8F3"/>
                </a:solidFill>
              </a:endParaRPr>
            </a:p>
            <a:p>
              <a:r>
                <a:rPr lang="zh-CN" altLang="en-US" sz="2000" b="1">
                  <a:solidFill>
                    <a:srgbClr val="1EC8F3"/>
                  </a:solidFill>
                </a:rPr>
                <a:t>第一方厂商与第三方平台合作</a:t>
              </a:r>
            </a:p>
          </p:txBody>
        </p:sp>
        <p:pic>
          <p:nvPicPr>
            <p:cNvPr id="172" name="图片 171"/>
            <p:cNvPicPr>
              <a:picLocks noChangeAspect="1"/>
            </p:cNvPicPr>
            <p:nvPr/>
          </p:nvPicPr>
          <p:blipFill>
            <a:blip r:embed="rId6"/>
            <a:stretch>
              <a:fillRect/>
            </a:stretch>
          </p:blipFill>
          <p:spPr>
            <a:xfrm>
              <a:off x="6890717" y="5079087"/>
              <a:ext cx="5287690" cy="1724025"/>
            </a:xfrm>
            <a:prstGeom prst="rect">
              <a:avLst/>
            </a:prstGeom>
          </p:spPr>
        </p:pic>
      </p:grpSp>
    </p:spTree>
    <p:extLst>
      <p:ext uri="{BB962C8B-B14F-4D97-AF65-F5344CB8AC3E}">
        <p14:creationId xmlns:p14="http://schemas.microsoft.com/office/powerpoint/2010/main" val="3471887843"/>
      </p:ext>
    </p:extLst>
  </p:cSld>
  <p:clrMapOvr>
    <a:masterClrMapping/>
  </p:clrMapOvr>
  <mc:AlternateContent xmlns:mc="http://schemas.openxmlformats.org/markup-compatibility/2006" xmlns:p14="http://schemas.microsoft.com/office/powerpoint/2010/main">
    <mc:Choice Requires="p14">
      <p:transition spd="med" p14:dur="700" advTm="3358">
        <p:fade/>
      </p:transition>
    </mc:Choice>
    <mc:Fallback xmlns="">
      <p:transition spd="med" advTm="33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wipe(left)">
                                      <p:cBhvr>
                                        <p:cTn id="7" dur="500"/>
                                        <p:tgtEl>
                                          <p:spTgt spid="15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cBhvr>
                                        <p:cTn id="11" dur="500" fill="hold"/>
                                        <p:tgtEl>
                                          <p:spTgt spid="149"/>
                                        </p:tgtEl>
                                        <p:attrNameLst>
                                          <p:attrName>ppt_w</p:attrName>
                                        </p:attrNameLst>
                                      </p:cBhvr>
                                      <p:tavLst>
                                        <p:tav tm="0">
                                          <p:val>
                                            <p:fltVal val="0"/>
                                          </p:val>
                                        </p:tav>
                                        <p:tav tm="100000">
                                          <p:val>
                                            <p:strVal val="#ppt_w"/>
                                          </p:val>
                                        </p:tav>
                                      </p:tavLst>
                                    </p:anim>
                                    <p:anim calcmode="lin" valueType="num">
                                      <p:cBhvr>
                                        <p:cTn id="12" dur="500" fill="hold"/>
                                        <p:tgtEl>
                                          <p:spTgt spid="149"/>
                                        </p:tgtEl>
                                        <p:attrNameLst>
                                          <p:attrName>ppt_h</p:attrName>
                                        </p:attrNameLst>
                                      </p:cBhvr>
                                      <p:tavLst>
                                        <p:tav tm="0">
                                          <p:val>
                                            <p:fltVal val="0"/>
                                          </p:val>
                                        </p:tav>
                                        <p:tav tm="100000">
                                          <p:val>
                                            <p:strVal val="#ppt_h"/>
                                          </p:val>
                                        </p:tav>
                                      </p:tavLst>
                                    </p:anim>
                                    <p:animEffect transition="in" filter="fade">
                                      <p:cBhvr>
                                        <p:cTn id="13" dur="500"/>
                                        <p:tgtEl>
                                          <p:spTgt spid="149"/>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73"/>
                                        </p:tgtEl>
                                        <p:attrNameLst>
                                          <p:attrName>style.visibility</p:attrName>
                                        </p:attrNameLst>
                                      </p:cBhvr>
                                      <p:to>
                                        <p:strVal val="visible"/>
                                      </p:to>
                                    </p:set>
                                    <p:animEffect transition="in" filter="fade">
                                      <p:cBhvr>
                                        <p:cTn id="21" dur="500"/>
                                        <p:tgtEl>
                                          <p:spTgt spid="173"/>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fade">
                                      <p:cBhvr>
                                        <p:cTn id="25" dur="500"/>
                                        <p:tgtEl>
                                          <p:spTgt spid="174"/>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75"/>
                                        </p:tgtEl>
                                        <p:attrNameLst>
                                          <p:attrName>style.visibility</p:attrName>
                                        </p:attrNameLst>
                                      </p:cBhvr>
                                      <p:to>
                                        <p:strVal val="visible"/>
                                      </p:to>
                                    </p:set>
                                    <p:animEffect transition="in" filter="fade">
                                      <p:cBhvr>
                                        <p:cTn id="29" dur="500"/>
                                        <p:tgtEl>
                                          <p:spTgt spid="175"/>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76"/>
                                        </p:tgtEl>
                                        <p:attrNameLst>
                                          <p:attrName>style.visibility</p:attrName>
                                        </p:attrNameLst>
                                      </p:cBhvr>
                                      <p:to>
                                        <p:strVal val="visible"/>
                                      </p:to>
                                    </p:set>
                                    <p:animEffect transition="in" filter="fade">
                                      <p:cBhvr>
                                        <p:cTn id="33"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49" name="标题 1"/>
          <p:cNvSpPr txBox="1">
            <a:spLocks/>
          </p:cNvSpPr>
          <p:nvPr/>
        </p:nvSpPr>
        <p:spPr>
          <a:xfrm>
            <a:off x="609522" y="337220"/>
            <a:ext cx="10971372" cy="571500"/>
          </a:xfrm>
          <a:prstGeom prst="rect">
            <a:avLst/>
          </a:prstGeom>
        </p:spPr>
        <p:txBody>
          <a:bodyPr/>
          <a:lstStyle>
            <a:lvl1pPr algn="ctr" defTabSz="914400" rtl="0" eaLnBrk="1" latinLnBrk="0" hangingPunct="1">
              <a:spcBef>
                <a:spcPct val="0"/>
              </a:spcBef>
              <a:buNone/>
              <a:defRPr lang="zh-CN" altLang="en-US" sz="2800" b="1" kern="1200" dirty="0">
                <a:solidFill>
                  <a:srgbClr val="072063"/>
                </a:solidFill>
                <a:latin typeface="+mn-lt"/>
                <a:ea typeface="+mn-ea"/>
                <a:cs typeface="+mn-cs"/>
              </a:defRPr>
            </a:lvl1pPr>
          </a:lstStyle>
          <a:p>
            <a:r>
              <a:rPr lang="zh-CN" altLang="en-US" smtClean="0"/>
              <a:t>没有民意</a:t>
            </a:r>
            <a:endParaRPr lang="zh-CN" altLang="en-US" dirty="0"/>
          </a:p>
        </p:txBody>
      </p:sp>
      <p:cxnSp>
        <p:nvCxnSpPr>
          <p:cNvPr id="150" name="直接连接符 149"/>
          <p:cNvCxnSpPr/>
          <p:nvPr/>
        </p:nvCxnSpPr>
        <p:spPr>
          <a:xfrm>
            <a:off x="0" y="836712"/>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10630" y="1844824"/>
            <a:ext cx="3456384"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b="1" smtClean="0"/>
              <a:t>民意执行是漫长的</a:t>
            </a:r>
            <a:endParaRPr lang="zh-CN" altLang="en-US" sz="2800" b="1"/>
          </a:p>
        </p:txBody>
      </p:sp>
      <p:sp>
        <p:nvSpPr>
          <p:cNvPr id="26" name="文本框 25"/>
          <p:cNvSpPr txBox="1"/>
          <p:nvPr/>
        </p:nvSpPr>
        <p:spPr>
          <a:xfrm>
            <a:off x="888199" y="4240252"/>
            <a:ext cx="4104456"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b="1" smtClean="0"/>
              <a:t>民意正反是后知后觉的</a:t>
            </a:r>
            <a:endParaRPr lang="zh-CN" altLang="en-US" sz="2800" b="1"/>
          </a:p>
        </p:txBody>
      </p:sp>
      <p:sp>
        <p:nvSpPr>
          <p:cNvPr id="6" name="文本框 5"/>
          <p:cNvSpPr txBox="1"/>
          <p:nvPr/>
        </p:nvSpPr>
        <p:spPr>
          <a:xfrm>
            <a:off x="888199" y="3042538"/>
            <a:ext cx="4104456"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b="1" smtClean="0"/>
              <a:t>民意执行是精英决定的</a:t>
            </a:r>
            <a:endParaRPr lang="zh-CN" altLang="en-US" sz="2800" b="1"/>
          </a:p>
        </p:txBody>
      </p:sp>
      <p:pic>
        <p:nvPicPr>
          <p:cNvPr id="5" name="图片 4"/>
          <p:cNvPicPr>
            <a:picLocks noChangeAspect="1"/>
          </p:cNvPicPr>
          <p:nvPr/>
        </p:nvPicPr>
        <p:blipFill>
          <a:blip r:embed="rId3"/>
          <a:stretch>
            <a:fillRect/>
          </a:stretch>
        </p:blipFill>
        <p:spPr>
          <a:xfrm>
            <a:off x="6455246" y="1844824"/>
            <a:ext cx="4648200" cy="3028950"/>
          </a:xfrm>
          <a:prstGeom prst="rect">
            <a:avLst/>
          </a:prstGeom>
        </p:spPr>
      </p:pic>
    </p:spTree>
    <p:extLst>
      <p:ext uri="{BB962C8B-B14F-4D97-AF65-F5344CB8AC3E}">
        <p14:creationId xmlns:p14="http://schemas.microsoft.com/office/powerpoint/2010/main" val="1564657142"/>
      </p:ext>
    </p:extLst>
  </p:cSld>
  <p:clrMapOvr>
    <a:masterClrMapping/>
  </p:clrMapOvr>
  <mc:AlternateContent xmlns:mc="http://schemas.openxmlformats.org/markup-compatibility/2006" xmlns:p14="http://schemas.microsoft.com/office/powerpoint/2010/main">
    <mc:Choice Requires="p14">
      <p:transition spd="med" p14:dur="700" advTm="3358">
        <p:fade/>
      </p:transition>
    </mc:Choice>
    <mc:Fallback xmlns="">
      <p:transition spd="med" advTm="33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wipe(left)">
                                      <p:cBhvr>
                                        <p:cTn id="7" dur="500"/>
                                        <p:tgtEl>
                                          <p:spTgt spid="15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cBhvr>
                                        <p:cTn id="11" dur="500" fill="hold"/>
                                        <p:tgtEl>
                                          <p:spTgt spid="149"/>
                                        </p:tgtEl>
                                        <p:attrNameLst>
                                          <p:attrName>ppt_w</p:attrName>
                                        </p:attrNameLst>
                                      </p:cBhvr>
                                      <p:tavLst>
                                        <p:tav tm="0">
                                          <p:val>
                                            <p:fltVal val="0"/>
                                          </p:val>
                                        </p:tav>
                                        <p:tav tm="100000">
                                          <p:val>
                                            <p:strVal val="#ppt_w"/>
                                          </p:val>
                                        </p:tav>
                                      </p:tavLst>
                                    </p:anim>
                                    <p:anim calcmode="lin" valueType="num">
                                      <p:cBhvr>
                                        <p:cTn id="12" dur="500" fill="hold"/>
                                        <p:tgtEl>
                                          <p:spTgt spid="149"/>
                                        </p:tgtEl>
                                        <p:attrNameLst>
                                          <p:attrName>ppt_h</p:attrName>
                                        </p:attrNameLst>
                                      </p:cBhvr>
                                      <p:tavLst>
                                        <p:tav tm="0">
                                          <p:val>
                                            <p:fltVal val="0"/>
                                          </p:val>
                                        </p:tav>
                                        <p:tav tm="100000">
                                          <p:val>
                                            <p:strVal val="#ppt_h"/>
                                          </p:val>
                                        </p:tav>
                                      </p:tavLst>
                                    </p:anim>
                                    <p:animEffect transition="in" filter="fade">
                                      <p:cBhvr>
                                        <p:cTn id="13"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2" name="直角三角形 4"/>
          <p:cNvSpPr/>
          <p:nvPr/>
        </p:nvSpPr>
        <p:spPr>
          <a:xfrm flipH="1">
            <a:off x="6799315" y="3186817"/>
            <a:ext cx="5391098" cy="3679104"/>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Lst>
            <a:ahLst/>
            <a:cxnLst>
              <a:cxn ang="0">
                <a:pos x="connsiteX0" y="connsiteY0"/>
              </a:cxn>
              <a:cxn ang="0">
                <a:pos x="connsiteX1" y="connsiteY1"/>
              </a:cxn>
              <a:cxn ang="0">
                <a:pos x="connsiteX2" y="connsiteY2"/>
              </a:cxn>
              <a:cxn ang="0">
                <a:pos x="connsiteX3" y="connsiteY3"/>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0720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4"/>
          <p:cNvSpPr/>
          <p:nvPr/>
        </p:nvSpPr>
        <p:spPr>
          <a:xfrm rot="16200000" flipH="1" flipV="1">
            <a:off x="215246" y="-233247"/>
            <a:ext cx="2021925" cy="2452417"/>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Lst>
            <a:ahLst/>
            <a:cxnLst>
              <a:cxn ang="0">
                <a:pos x="connsiteX0" y="connsiteY0"/>
              </a:cxn>
              <a:cxn ang="0">
                <a:pos x="connsiteX1" y="connsiteY1"/>
              </a:cxn>
              <a:cxn ang="0">
                <a:pos x="connsiteX2" y="connsiteY2"/>
              </a:cxn>
              <a:cxn ang="0">
                <a:pos x="connsiteX3" y="connsiteY3"/>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193750" y="2448604"/>
            <a:ext cx="7704292" cy="1134413"/>
          </a:xfrm>
          <a:prstGeom prst="rect">
            <a:avLst/>
          </a:prstGeom>
        </p:spPr>
        <p:txBody>
          <a:bodyPr wrap="square">
            <a:spAutoFit/>
          </a:bodyPr>
          <a:lstStyle/>
          <a:p>
            <a:pPr>
              <a:lnSpc>
                <a:spcPct val="150000"/>
              </a:lnSpc>
            </a:pPr>
            <a:r>
              <a:rPr lang="zh-CN" altLang="en-US" sz="2400" b="1"/>
              <a:t>”</a:t>
            </a:r>
            <a:r>
              <a:rPr lang="zh-CN" altLang="zh-CN" sz="2400" b="1" smtClean="0"/>
              <a:t>真正</a:t>
            </a:r>
            <a:r>
              <a:rPr lang="zh-CN" altLang="zh-CN" sz="2400" b="1"/>
              <a:t>的恶魔，正是无限膨胀的民意，坚信自己是善人，对落入阴沟的肮脏野狗进行群殴的善良的</a:t>
            </a:r>
            <a:r>
              <a:rPr lang="zh-CN" altLang="zh-CN" sz="2400" b="1" smtClean="0"/>
              <a:t>市民</a:t>
            </a:r>
            <a:r>
              <a:rPr lang="zh-CN" altLang="en-US" sz="2400" b="1" smtClean="0"/>
              <a:t> </a:t>
            </a:r>
            <a:r>
              <a:rPr lang="zh-CN" altLang="en-US" sz="2400" b="1"/>
              <a:t>。</a:t>
            </a:r>
            <a:r>
              <a:rPr lang="zh-CN" altLang="en-US" sz="2400" b="1" smtClean="0"/>
              <a:t>“</a:t>
            </a:r>
            <a:endParaRPr lang="zh-CN" altLang="en-US" sz="2400" b="1" dirty="0"/>
          </a:p>
        </p:txBody>
      </p:sp>
      <p:sp>
        <p:nvSpPr>
          <p:cNvPr id="5" name="矩形 4"/>
          <p:cNvSpPr/>
          <p:nvPr/>
        </p:nvSpPr>
        <p:spPr>
          <a:xfrm>
            <a:off x="1775290" y="4181018"/>
            <a:ext cx="9064271" cy="400110"/>
          </a:xfrm>
          <a:prstGeom prst="rect">
            <a:avLst/>
          </a:prstGeom>
        </p:spPr>
        <p:txBody>
          <a:bodyPr wrap="square">
            <a:spAutoFit/>
          </a:bodyPr>
          <a:lstStyle/>
          <a:p>
            <a:pPr algn="ctr"/>
            <a:r>
              <a:rPr lang="zh-CN" altLang="en-US" sz="2000" b="1" smtClean="0">
                <a:solidFill>
                  <a:srgbClr val="072063"/>
                </a:solidFill>
              </a:rPr>
              <a:t>谢谢大家的聆听！</a:t>
            </a:r>
            <a:endParaRPr lang="zh-CN" altLang="en-US" sz="2000" b="1" dirty="0">
              <a:solidFill>
                <a:srgbClr val="072063"/>
              </a:solidFill>
            </a:endParaRPr>
          </a:p>
        </p:txBody>
      </p:sp>
      <p:grpSp>
        <p:nvGrpSpPr>
          <p:cNvPr id="8" name="组合 7"/>
          <p:cNvGrpSpPr/>
          <p:nvPr/>
        </p:nvGrpSpPr>
        <p:grpSpPr>
          <a:xfrm>
            <a:off x="7940989" y="4941168"/>
            <a:ext cx="3914107" cy="1545834"/>
            <a:chOff x="5940152" y="4941168"/>
            <a:chExt cx="2935963" cy="1545834"/>
          </a:xfrm>
        </p:grpSpPr>
        <p:sp>
          <p:nvSpPr>
            <p:cNvPr id="9" name="椭圆 8"/>
            <p:cNvSpPr/>
            <p:nvPr/>
          </p:nvSpPr>
          <p:spPr>
            <a:xfrm>
              <a:off x="5940152" y="5517232"/>
              <a:ext cx="2935963" cy="936104"/>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pic>
          <p:nvPicPr>
            <p:cNvPr id="10" name="Picture 5" descr="C:\Users\ABC\Desktop\Nipic_11005352_20140416191438596132.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336172" y="4941168"/>
              <a:ext cx="2274444" cy="1545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79198352"/>
      </p:ext>
    </p:extLst>
  </p:cSld>
  <p:clrMapOvr>
    <a:masterClrMapping/>
  </p:clrMapOvr>
  <mc:AlternateContent xmlns:mc="http://schemas.openxmlformats.org/markup-compatibility/2006" xmlns:p14="http://schemas.microsoft.com/office/powerpoint/2010/main">
    <mc:Choice Requires="p14">
      <p:transition spd="med" p14:dur="700" advTm="9958">
        <p:fade/>
      </p:transition>
    </mc:Choice>
    <mc:Fallback xmlns="">
      <p:transition spd="med" advTm="99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8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900"/>
                                        <p:tgtEl>
                                          <p:spTgt spid="12"/>
                                        </p:tgtEl>
                                      </p:cBhvr>
                                    </p:animEffect>
                                  </p:childTnLst>
                                </p:cTn>
                              </p:par>
                            </p:childTnLst>
                          </p:cTn>
                        </p:par>
                        <p:par>
                          <p:cTn id="11" fill="hold">
                            <p:stCondLst>
                              <p:cond delay="9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400"/>
                            </p:stCondLst>
                            <p:childTnLst>
                              <p:par>
                                <p:cTn id="16" presetID="10" presetClass="entr" presetSubtype="0" fill="hold" nodeType="afterEffect">
                                  <p:stCondLst>
                                    <p:cond delay="0"/>
                                  </p:stCondLst>
                                  <p:iterate type="lt">
                                    <p:tmPct val="10000"/>
                                  </p:iterate>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par>
                          <p:cTn id="19" fill="hold">
                            <p:stCondLst>
                              <p:cond delay="42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直角三角形 4"/>
          <p:cNvSpPr/>
          <p:nvPr/>
        </p:nvSpPr>
        <p:spPr>
          <a:xfrm flipH="1">
            <a:off x="6799315" y="3186817"/>
            <a:ext cx="5391098" cy="3679104"/>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Lst>
            <a:ahLst/>
            <a:cxnLst>
              <a:cxn ang="0">
                <a:pos x="connsiteX0" y="connsiteY0"/>
              </a:cxn>
              <a:cxn ang="0">
                <a:pos x="connsiteX1" y="connsiteY1"/>
              </a:cxn>
              <a:cxn ang="0">
                <a:pos x="connsiteX2" y="connsiteY2"/>
              </a:cxn>
              <a:cxn ang="0">
                <a:pos x="connsiteX3" y="connsiteY3"/>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0720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7940989" y="4941168"/>
            <a:ext cx="3914107" cy="1545834"/>
            <a:chOff x="5940152" y="4941168"/>
            <a:chExt cx="2935963" cy="1545834"/>
          </a:xfrm>
        </p:grpSpPr>
        <p:sp>
          <p:nvSpPr>
            <p:cNvPr id="10" name="椭圆 9"/>
            <p:cNvSpPr/>
            <p:nvPr/>
          </p:nvSpPr>
          <p:spPr>
            <a:xfrm>
              <a:off x="5940152" y="5517232"/>
              <a:ext cx="2935963" cy="936104"/>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pic>
          <p:nvPicPr>
            <p:cNvPr id="3077" name="Picture 5" descr="C:\Users\ABC\Desktop\Nipic_11005352_20140416191438596132.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336172" y="4941168"/>
              <a:ext cx="2274444" cy="15458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28" name="组合 3127"/>
          <p:cNvGrpSpPr/>
          <p:nvPr/>
        </p:nvGrpSpPr>
        <p:grpSpPr>
          <a:xfrm>
            <a:off x="4404332" y="1772209"/>
            <a:ext cx="4186828" cy="417540"/>
            <a:chOff x="3303678" y="1772209"/>
            <a:chExt cx="3140530" cy="417540"/>
          </a:xfrm>
        </p:grpSpPr>
        <p:sp>
          <p:nvSpPr>
            <p:cNvPr id="12" name="TextBox 11"/>
            <p:cNvSpPr txBox="1"/>
            <p:nvPr/>
          </p:nvSpPr>
          <p:spPr>
            <a:xfrm>
              <a:off x="3303678" y="1772209"/>
              <a:ext cx="3140530" cy="400110"/>
            </a:xfrm>
            <a:prstGeom prst="rect">
              <a:avLst/>
            </a:prstGeom>
            <a:noFill/>
          </p:spPr>
          <p:txBody>
            <a:bodyPr wrap="square" rtlCol="0">
              <a:spAutoFit/>
            </a:bodyPr>
            <a:lstStyle/>
            <a:p>
              <a:pPr algn="ctr"/>
              <a:r>
                <a:rPr lang="zh-CN" altLang="en-US" sz="2000" b="1" smtClean="0">
                  <a:solidFill>
                    <a:srgbClr val="072063"/>
                  </a:solidFill>
                </a:rPr>
                <a:t>民意为何</a:t>
              </a:r>
              <a:endParaRPr lang="zh-CN" altLang="en-US" sz="2000" b="1" dirty="0">
                <a:solidFill>
                  <a:srgbClr val="072063"/>
                </a:solidFill>
              </a:endParaRPr>
            </a:p>
          </p:txBody>
        </p:sp>
        <p:cxnSp>
          <p:nvCxnSpPr>
            <p:cNvPr id="14" name="直接连接符 13"/>
            <p:cNvCxnSpPr/>
            <p:nvPr/>
          </p:nvCxnSpPr>
          <p:spPr>
            <a:xfrm>
              <a:off x="3419872" y="2189749"/>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6" name="标题 15"/>
          <p:cNvSpPr>
            <a:spLocks noGrp="1"/>
          </p:cNvSpPr>
          <p:nvPr>
            <p:ph type="title"/>
          </p:nvPr>
        </p:nvSpPr>
        <p:spPr/>
        <p:txBody>
          <a:bodyPr/>
          <a:lstStyle/>
          <a:p>
            <a:r>
              <a:rPr lang="zh-CN" altLang="en-US" dirty="0" smtClean="0"/>
              <a:t>目录页</a:t>
            </a:r>
            <a:endParaRPr lang="zh-CN" altLang="en-US" dirty="0"/>
          </a:p>
        </p:txBody>
      </p:sp>
      <p:grpSp>
        <p:nvGrpSpPr>
          <p:cNvPr id="3129" name="组合 3128"/>
          <p:cNvGrpSpPr/>
          <p:nvPr/>
        </p:nvGrpSpPr>
        <p:grpSpPr>
          <a:xfrm>
            <a:off x="4404332" y="2574743"/>
            <a:ext cx="4186828" cy="417540"/>
            <a:chOff x="3303678" y="2574743"/>
            <a:chExt cx="3140530" cy="417540"/>
          </a:xfrm>
        </p:grpSpPr>
        <p:sp>
          <p:nvSpPr>
            <p:cNvPr id="48" name="TextBox 47"/>
            <p:cNvSpPr txBox="1"/>
            <p:nvPr/>
          </p:nvSpPr>
          <p:spPr>
            <a:xfrm>
              <a:off x="3303678" y="2574743"/>
              <a:ext cx="3140530" cy="400110"/>
            </a:xfrm>
            <a:prstGeom prst="rect">
              <a:avLst/>
            </a:prstGeom>
            <a:noFill/>
          </p:spPr>
          <p:txBody>
            <a:bodyPr wrap="square" rtlCol="0">
              <a:spAutoFit/>
            </a:bodyPr>
            <a:lstStyle/>
            <a:p>
              <a:pPr algn="ctr"/>
              <a:r>
                <a:rPr lang="zh-CN" altLang="en-US" sz="2000" b="1" smtClean="0">
                  <a:solidFill>
                    <a:srgbClr val="072063"/>
                  </a:solidFill>
                </a:rPr>
                <a:t>民意属性</a:t>
              </a:r>
              <a:endParaRPr lang="zh-CN" altLang="en-US" sz="2000" b="1" dirty="0">
                <a:solidFill>
                  <a:srgbClr val="072063"/>
                </a:solidFill>
              </a:endParaRPr>
            </a:p>
          </p:txBody>
        </p:sp>
        <p:cxnSp>
          <p:nvCxnSpPr>
            <p:cNvPr id="49" name="直接连接符 48"/>
            <p:cNvCxnSpPr/>
            <p:nvPr/>
          </p:nvCxnSpPr>
          <p:spPr>
            <a:xfrm>
              <a:off x="3419872" y="2992283"/>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31" name="组合 3130"/>
          <p:cNvGrpSpPr/>
          <p:nvPr/>
        </p:nvGrpSpPr>
        <p:grpSpPr>
          <a:xfrm>
            <a:off x="4404332" y="3377277"/>
            <a:ext cx="4186828" cy="417540"/>
            <a:chOff x="3303678" y="3377277"/>
            <a:chExt cx="3140530" cy="417540"/>
          </a:xfrm>
        </p:grpSpPr>
        <p:sp>
          <p:nvSpPr>
            <p:cNvPr id="52" name="TextBox 51"/>
            <p:cNvSpPr txBox="1"/>
            <p:nvPr/>
          </p:nvSpPr>
          <p:spPr>
            <a:xfrm>
              <a:off x="3303678" y="3377277"/>
              <a:ext cx="3140530" cy="400110"/>
            </a:xfrm>
            <a:prstGeom prst="rect">
              <a:avLst/>
            </a:prstGeom>
            <a:noFill/>
          </p:spPr>
          <p:txBody>
            <a:bodyPr wrap="square" rtlCol="0">
              <a:spAutoFit/>
            </a:bodyPr>
            <a:lstStyle/>
            <a:p>
              <a:pPr algn="ctr"/>
              <a:r>
                <a:rPr lang="zh-CN" altLang="en-US" sz="2000" b="1" smtClean="0">
                  <a:solidFill>
                    <a:srgbClr val="072063"/>
                  </a:solidFill>
                </a:rPr>
                <a:t>民意正反</a:t>
              </a:r>
              <a:endParaRPr lang="zh-CN" altLang="en-US" sz="2000" b="1" dirty="0">
                <a:solidFill>
                  <a:srgbClr val="072063"/>
                </a:solidFill>
              </a:endParaRPr>
            </a:p>
          </p:txBody>
        </p:sp>
        <p:cxnSp>
          <p:nvCxnSpPr>
            <p:cNvPr id="53" name="直接连接符 52"/>
            <p:cNvCxnSpPr/>
            <p:nvPr/>
          </p:nvCxnSpPr>
          <p:spPr>
            <a:xfrm>
              <a:off x="3419872" y="3794817"/>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32" name="组合 3131"/>
          <p:cNvGrpSpPr/>
          <p:nvPr/>
        </p:nvGrpSpPr>
        <p:grpSpPr>
          <a:xfrm>
            <a:off x="4404332" y="4179811"/>
            <a:ext cx="4186828" cy="417540"/>
            <a:chOff x="3303678" y="4179811"/>
            <a:chExt cx="3140530" cy="417540"/>
          </a:xfrm>
        </p:grpSpPr>
        <p:sp>
          <p:nvSpPr>
            <p:cNvPr id="56" name="TextBox 55"/>
            <p:cNvSpPr txBox="1"/>
            <p:nvPr/>
          </p:nvSpPr>
          <p:spPr>
            <a:xfrm>
              <a:off x="3303678" y="4179811"/>
              <a:ext cx="3140530" cy="400110"/>
            </a:xfrm>
            <a:prstGeom prst="rect">
              <a:avLst/>
            </a:prstGeom>
            <a:noFill/>
          </p:spPr>
          <p:txBody>
            <a:bodyPr wrap="square" rtlCol="0">
              <a:spAutoFit/>
            </a:bodyPr>
            <a:lstStyle/>
            <a:p>
              <a:pPr algn="ctr"/>
              <a:r>
                <a:rPr lang="zh-CN" altLang="en-US" sz="2000" b="1" smtClean="0">
                  <a:solidFill>
                    <a:srgbClr val="072063"/>
                  </a:solidFill>
                </a:rPr>
                <a:t>民意：同性恋与电竞</a:t>
              </a:r>
              <a:endParaRPr lang="zh-CN" altLang="en-US" sz="2000" b="1" dirty="0">
                <a:solidFill>
                  <a:srgbClr val="072063"/>
                </a:solidFill>
              </a:endParaRPr>
            </a:p>
          </p:txBody>
        </p:sp>
        <p:cxnSp>
          <p:nvCxnSpPr>
            <p:cNvPr id="57" name="直接连接符 56"/>
            <p:cNvCxnSpPr/>
            <p:nvPr/>
          </p:nvCxnSpPr>
          <p:spPr>
            <a:xfrm>
              <a:off x="3419872" y="4597351"/>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33" name="组合 3132"/>
          <p:cNvGrpSpPr/>
          <p:nvPr/>
        </p:nvGrpSpPr>
        <p:grpSpPr>
          <a:xfrm>
            <a:off x="4404332" y="4982345"/>
            <a:ext cx="4186828" cy="417540"/>
            <a:chOff x="3303678" y="4982345"/>
            <a:chExt cx="3140530" cy="417540"/>
          </a:xfrm>
        </p:grpSpPr>
        <p:sp>
          <p:nvSpPr>
            <p:cNvPr id="60" name="TextBox 59"/>
            <p:cNvSpPr txBox="1"/>
            <p:nvPr/>
          </p:nvSpPr>
          <p:spPr>
            <a:xfrm>
              <a:off x="3303678" y="4982345"/>
              <a:ext cx="3140530" cy="400110"/>
            </a:xfrm>
            <a:prstGeom prst="rect">
              <a:avLst/>
            </a:prstGeom>
            <a:noFill/>
          </p:spPr>
          <p:txBody>
            <a:bodyPr wrap="square" rtlCol="0">
              <a:spAutoFit/>
            </a:bodyPr>
            <a:lstStyle/>
            <a:p>
              <a:pPr algn="ctr"/>
              <a:r>
                <a:rPr lang="zh-CN" altLang="en-US" sz="2000" b="1" smtClean="0">
                  <a:solidFill>
                    <a:srgbClr val="072063"/>
                  </a:solidFill>
                </a:rPr>
                <a:t>没有民意</a:t>
              </a:r>
              <a:endParaRPr lang="zh-CN" altLang="en-US" sz="2000" b="1" dirty="0">
                <a:solidFill>
                  <a:srgbClr val="072063"/>
                </a:solidFill>
              </a:endParaRPr>
            </a:p>
          </p:txBody>
        </p:sp>
        <p:cxnSp>
          <p:nvCxnSpPr>
            <p:cNvPr id="61" name="直接连接符 60"/>
            <p:cNvCxnSpPr/>
            <p:nvPr/>
          </p:nvCxnSpPr>
          <p:spPr>
            <a:xfrm>
              <a:off x="3419872" y="5399885"/>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22" name="组合 3121"/>
          <p:cNvGrpSpPr/>
          <p:nvPr/>
        </p:nvGrpSpPr>
        <p:grpSpPr>
          <a:xfrm>
            <a:off x="3503257" y="1556792"/>
            <a:ext cx="807470" cy="749699"/>
            <a:chOff x="2627784" y="1701415"/>
            <a:chExt cx="605681" cy="605681"/>
          </a:xfrm>
        </p:grpSpPr>
        <p:sp>
          <p:nvSpPr>
            <p:cNvPr id="6" name="椭圆 5"/>
            <p:cNvSpPr/>
            <p:nvPr/>
          </p:nvSpPr>
          <p:spPr>
            <a:xfrm>
              <a:off x="2627784" y="1701415"/>
              <a:ext cx="605681" cy="605681"/>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65000"/>
                    <a:lumOff val="35000"/>
                  </a:schemeClr>
                </a:solidFill>
              </a:endParaRPr>
            </a:p>
          </p:txBody>
        </p:sp>
        <p:grpSp>
          <p:nvGrpSpPr>
            <p:cNvPr id="63" name="Group 27"/>
            <p:cNvGrpSpPr>
              <a:grpSpLocks noChangeAspect="1"/>
            </p:cNvGrpSpPr>
            <p:nvPr/>
          </p:nvGrpSpPr>
          <p:grpSpPr bwMode="auto">
            <a:xfrm>
              <a:off x="2754994" y="1831401"/>
              <a:ext cx="351260" cy="345708"/>
              <a:chOff x="-2952" y="-1157"/>
              <a:chExt cx="3605" cy="3548"/>
            </a:xfrm>
          </p:grpSpPr>
          <p:sp>
            <p:nvSpPr>
              <p:cNvPr id="3073" name="Freeform 28"/>
              <p:cNvSpPr>
                <a:spLocks/>
              </p:cNvSpPr>
              <p:nvPr/>
            </p:nvSpPr>
            <p:spPr bwMode="auto">
              <a:xfrm>
                <a:off x="-1015" y="806"/>
                <a:ext cx="574" cy="550"/>
              </a:xfrm>
              <a:custGeom>
                <a:avLst/>
                <a:gdLst>
                  <a:gd name="T0" fmla="*/ 181 w 243"/>
                  <a:gd name="T1" fmla="*/ 76 h 233"/>
                  <a:gd name="T2" fmla="*/ 172 w 243"/>
                  <a:gd name="T3" fmla="*/ 75 h 233"/>
                  <a:gd name="T4" fmla="*/ 154 w 243"/>
                  <a:gd name="T5" fmla="*/ 58 h 233"/>
                  <a:gd name="T6" fmla="*/ 133 w 243"/>
                  <a:gd name="T7" fmla="*/ 64 h 233"/>
                  <a:gd name="T8" fmla="*/ 75 w 243"/>
                  <a:gd name="T9" fmla="*/ 9 h 233"/>
                  <a:gd name="T10" fmla="*/ 13 w 243"/>
                  <a:gd name="T11" fmla="*/ 75 h 233"/>
                  <a:gd name="T12" fmla="*/ 71 w 243"/>
                  <a:gd name="T13" fmla="*/ 129 h 233"/>
                  <a:gd name="T14" fmla="*/ 69 w 243"/>
                  <a:gd name="T15" fmla="*/ 150 h 233"/>
                  <a:gd name="T16" fmla="*/ 86 w 243"/>
                  <a:gd name="T17" fmla="*/ 166 h 233"/>
                  <a:gd name="T18" fmla="*/ 88 w 243"/>
                  <a:gd name="T19" fmla="*/ 176 h 233"/>
                  <a:gd name="T20" fmla="*/ 150 w 243"/>
                  <a:gd name="T21" fmla="*/ 233 h 233"/>
                  <a:gd name="T22" fmla="*/ 243 w 243"/>
                  <a:gd name="T23" fmla="*/ 133 h 233"/>
                  <a:gd name="T24" fmla="*/ 181 w 243"/>
                  <a:gd name="T25" fmla="*/ 7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233">
                    <a:moveTo>
                      <a:pt x="181" y="76"/>
                    </a:moveTo>
                    <a:cubicBezTo>
                      <a:pt x="179" y="74"/>
                      <a:pt x="176" y="74"/>
                      <a:pt x="172" y="75"/>
                    </a:cubicBezTo>
                    <a:cubicBezTo>
                      <a:pt x="168" y="71"/>
                      <a:pt x="161" y="65"/>
                      <a:pt x="154" y="58"/>
                    </a:cubicBezTo>
                    <a:cubicBezTo>
                      <a:pt x="150" y="55"/>
                      <a:pt x="143" y="58"/>
                      <a:pt x="133" y="64"/>
                    </a:cubicBezTo>
                    <a:cubicBezTo>
                      <a:pt x="119" y="51"/>
                      <a:pt x="83" y="17"/>
                      <a:pt x="75" y="9"/>
                    </a:cubicBezTo>
                    <a:cubicBezTo>
                      <a:pt x="64" y="0"/>
                      <a:pt x="0" y="64"/>
                      <a:pt x="13" y="75"/>
                    </a:cubicBezTo>
                    <a:cubicBezTo>
                      <a:pt x="22" y="84"/>
                      <a:pt x="57" y="116"/>
                      <a:pt x="71" y="129"/>
                    </a:cubicBezTo>
                    <a:cubicBezTo>
                      <a:pt x="66" y="139"/>
                      <a:pt x="64" y="146"/>
                      <a:pt x="69" y="150"/>
                    </a:cubicBezTo>
                    <a:cubicBezTo>
                      <a:pt x="75" y="157"/>
                      <a:pt x="81" y="162"/>
                      <a:pt x="86" y="166"/>
                    </a:cubicBezTo>
                    <a:cubicBezTo>
                      <a:pt x="85" y="170"/>
                      <a:pt x="85" y="174"/>
                      <a:pt x="88" y="176"/>
                    </a:cubicBezTo>
                    <a:cubicBezTo>
                      <a:pt x="97" y="183"/>
                      <a:pt x="121" y="206"/>
                      <a:pt x="150" y="233"/>
                    </a:cubicBezTo>
                    <a:cubicBezTo>
                      <a:pt x="243" y="133"/>
                      <a:pt x="243" y="133"/>
                      <a:pt x="243" y="133"/>
                    </a:cubicBezTo>
                    <a:cubicBezTo>
                      <a:pt x="215" y="108"/>
                      <a:pt x="193" y="86"/>
                      <a:pt x="181" y="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9" name="Freeform 29"/>
              <p:cNvSpPr>
                <a:spLocks noEditPoints="1"/>
              </p:cNvSpPr>
              <p:nvPr/>
            </p:nvSpPr>
            <p:spPr bwMode="auto">
              <a:xfrm>
                <a:off x="-741" y="1052"/>
                <a:ext cx="1394" cy="1339"/>
              </a:xfrm>
              <a:custGeom>
                <a:avLst/>
                <a:gdLst>
                  <a:gd name="T0" fmla="*/ 383 w 590"/>
                  <a:gd name="T1" fmla="*/ 553 h 567"/>
                  <a:gd name="T2" fmla="*/ 20 w 590"/>
                  <a:gd name="T3" fmla="*/ 219 h 567"/>
                  <a:gd name="T4" fmla="*/ 20 w 590"/>
                  <a:gd name="T5" fmla="*/ 219 h 567"/>
                  <a:gd name="T6" fmla="*/ 2 w 590"/>
                  <a:gd name="T7" fmla="*/ 168 h 567"/>
                  <a:gd name="T8" fmla="*/ 2 w 590"/>
                  <a:gd name="T9" fmla="*/ 168 h 567"/>
                  <a:gd name="T10" fmla="*/ 22 w 590"/>
                  <a:gd name="T11" fmla="*/ 116 h 567"/>
                  <a:gd name="T12" fmla="*/ 22 w 590"/>
                  <a:gd name="T13" fmla="*/ 116 h 567"/>
                  <a:gd name="T14" fmla="*/ 56 w 590"/>
                  <a:gd name="T15" fmla="*/ 74 h 567"/>
                  <a:gd name="T16" fmla="*/ 56 w 590"/>
                  <a:gd name="T17" fmla="*/ 74 h 567"/>
                  <a:gd name="T18" fmla="*/ 137 w 590"/>
                  <a:gd name="T19" fmla="*/ 8 h 567"/>
                  <a:gd name="T20" fmla="*/ 137 w 590"/>
                  <a:gd name="T21" fmla="*/ 8 h 567"/>
                  <a:gd name="T22" fmla="*/ 175 w 590"/>
                  <a:gd name="T23" fmla="*/ 1 h 567"/>
                  <a:gd name="T24" fmla="*/ 175 w 590"/>
                  <a:gd name="T25" fmla="*/ 1 h 567"/>
                  <a:gd name="T26" fmla="*/ 209 w 590"/>
                  <a:gd name="T27" fmla="*/ 16 h 567"/>
                  <a:gd name="T28" fmla="*/ 209 w 590"/>
                  <a:gd name="T29" fmla="*/ 16 h 567"/>
                  <a:gd name="T30" fmla="*/ 573 w 590"/>
                  <a:gd name="T31" fmla="*/ 351 h 567"/>
                  <a:gd name="T32" fmla="*/ 573 w 590"/>
                  <a:gd name="T33" fmla="*/ 351 h 567"/>
                  <a:gd name="T34" fmla="*/ 573 w 590"/>
                  <a:gd name="T35" fmla="*/ 351 h 567"/>
                  <a:gd name="T36" fmla="*/ 589 w 590"/>
                  <a:gd name="T37" fmla="*/ 394 h 567"/>
                  <a:gd name="T38" fmla="*/ 589 w 590"/>
                  <a:gd name="T39" fmla="*/ 394 h 567"/>
                  <a:gd name="T40" fmla="*/ 581 w 590"/>
                  <a:gd name="T41" fmla="*/ 420 h 567"/>
                  <a:gd name="T42" fmla="*/ 581 w 590"/>
                  <a:gd name="T43" fmla="*/ 420 h 567"/>
                  <a:gd name="T44" fmla="*/ 571 w 590"/>
                  <a:gd name="T45" fmla="*/ 435 h 567"/>
                  <a:gd name="T46" fmla="*/ 571 w 590"/>
                  <a:gd name="T47" fmla="*/ 435 h 567"/>
                  <a:gd name="T48" fmla="*/ 547 w 590"/>
                  <a:gd name="T49" fmla="*/ 466 h 567"/>
                  <a:gd name="T50" fmla="*/ 547 w 590"/>
                  <a:gd name="T51" fmla="*/ 466 h 567"/>
                  <a:gd name="T52" fmla="*/ 485 w 590"/>
                  <a:gd name="T53" fmla="*/ 531 h 567"/>
                  <a:gd name="T54" fmla="*/ 485 w 590"/>
                  <a:gd name="T55" fmla="*/ 531 h 567"/>
                  <a:gd name="T56" fmla="*/ 442 w 590"/>
                  <a:gd name="T57" fmla="*/ 562 h 567"/>
                  <a:gd name="T58" fmla="*/ 442 w 590"/>
                  <a:gd name="T59" fmla="*/ 562 h 567"/>
                  <a:gd name="T60" fmla="*/ 414 w 590"/>
                  <a:gd name="T61" fmla="*/ 566 h 567"/>
                  <a:gd name="T62" fmla="*/ 414 w 590"/>
                  <a:gd name="T63" fmla="*/ 566 h 567"/>
                  <a:gd name="T64" fmla="*/ 414 w 590"/>
                  <a:gd name="T65" fmla="*/ 566 h 567"/>
                  <a:gd name="T66" fmla="*/ 414 w 590"/>
                  <a:gd name="T67" fmla="*/ 566 h 567"/>
                  <a:gd name="T68" fmla="*/ 383 w 590"/>
                  <a:gd name="T69" fmla="*/ 553 h 567"/>
                  <a:gd name="T70" fmla="*/ 422 w 590"/>
                  <a:gd name="T71" fmla="*/ 454 h 567"/>
                  <a:gd name="T72" fmla="*/ 425 w 590"/>
                  <a:gd name="T73" fmla="*/ 452 h 567"/>
                  <a:gd name="T74" fmla="*/ 425 w 590"/>
                  <a:gd name="T75" fmla="*/ 452 h 567"/>
                  <a:gd name="T76" fmla="*/ 476 w 590"/>
                  <a:gd name="T77" fmla="*/ 397 h 567"/>
                  <a:gd name="T78" fmla="*/ 476 w 590"/>
                  <a:gd name="T79" fmla="*/ 397 h 567"/>
                  <a:gd name="T80" fmla="*/ 476 w 590"/>
                  <a:gd name="T81" fmla="*/ 396 h 567"/>
                  <a:gd name="T82" fmla="*/ 476 w 590"/>
                  <a:gd name="T83" fmla="*/ 396 h 567"/>
                  <a:gd name="T84" fmla="*/ 163 w 590"/>
                  <a:gd name="T85" fmla="*/ 108 h 567"/>
                  <a:gd name="T86" fmla="*/ 163 w 590"/>
                  <a:gd name="T87" fmla="*/ 108 h 567"/>
                  <a:gd name="T88" fmla="*/ 157 w 590"/>
                  <a:gd name="T89" fmla="*/ 113 h 567"/>
                  <a:gd name="T90" fmla="*/ 157 w 590"/>
                  <a:gd name="T91" fmla="*/ 113 h 567"/>
                  <a:gd name="T92" fmla="*/ 112 w 590"/>
                  <a:gd name="T93" fmla="*/ 160 h 567"/>
                  <a:gd name="T94" fmla="*/ 112 w 590"/>
                  <a:gd name="T95" fmla="*/ 160 h 567"/>
                  <a:gd name="T96" fmla="*/ 108 w 590"/>
                  <a:gd name="T97" fmla="*/ 165 h 567"/>
                  <a:gd name="T98" fmla="*/ 108 w 590"/>
                  <a:gd name="T99" fmla="*/ 165 h 567"/>
                  <a:gd name="T100" fmla="*/ 422 w 590"/>
                  <a:gd name="T101" fmla="*/ 454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567">
                    <a:moveTo>
                      <a:pt x="383" y="553"/>
                    </a:moveTo>
                    <a:cubicBezTo>
                      <a:pt x="374" y="544"/>
                      <a:pt x="31" y="229"/>
                      <a:pt x="20" y="219"/>
                    </a:cubicBezTo>
                    <a:cubicBezTo>
                      <a:pt x="20" y="219"/>
                      <a:pt x="20" y="219"/>
                      <a:pt x="20" y="219"/>
                    </a:cubicBezTo>
                    <a:cubicBezTo>
                      <a:pt x="4" y="204"/>
                      <a:pt x="0" y="181"/>
                      <a:pt x="2" y="168"/>
                    </a:cubicBezTo>
                    <a:cubicBezTo>
                      <a:pt x="2" y="168"/>
                      <a:pt x="2" y="168"/>
                      <a:pt x="2" y="168"/>
                    </a:cubicBezTo>
                    <a:cubicBezTo>
                      <a:pt x="4" y="144"/>
                      <a:pt x="13" y="131"/>
                      <a:pt x="22" y="116"/>
                    </a:cubicBezTo>
                    <a:cubicBezTo>
                      <a:pt x="22" y="116"/>
                      <a:pt x="22" y="116"/>
                      <a:pt x="22" y="116"/>
                    </a:cubicBezTo>
                    <a:cubicBezTo>
                      <a:pt x="32" y="101"/>
                      <a:pt x="43" y="87"/>
                      <a:pt x="56" y="74"/>
                    </a:cubicBezTo>
                    <a:cubicBezTo>
                      <a:pt x="56" y="74"/>
                      <a:pt x="56" y="74"/>
                      <a:pt x="56" y="74"/>
                    </a:cubicBezTo>
                    <a:cubicBezTo>
                      <a:pt x="82" y="46"/>
                      <a:pt x="108" y="23"/>
                      <a:pt x="137" y="8"/>
                    </a:cubicBezTo>
                    <a:cubicBezTo>
                      <a:pt x="137" y="8"/>
                      <a:pt x="137" y="8"/>
                      <a:pt x="137" y="8"/>
                    </a:cubicBezTo>
                    <a:cubicBezTo>
                      <a:pt x="147" y="4"/>
                      <a:pt x="157" y="0"/>
                      <a:pt x="175" y="1"/>
                    </a:cubicBezTo>
                    <a:cubicBezTo>
                      <a:pt x="175" y="1"/>
                      <a:pt x="175" y="1"/>
                      <a:pt x="175" y="1"/>
                    </a:cubicBezTo>
                    <a:cubicBezTo>
                      <a:pt x="185" y="2"/>
                      <a:pt x="199" y="6"/>
                      <a:pt x="209" y="16"/>
                    </a:cubicBezTo>
                    <a:cubicBezTo>
                      <a:pt x="209" y="16"/>
                      <a:pt x="209" y="16"/>
                      <a:pt x="209" y="16"/>
                    </a:cubicBezTo>
                    <a:cubicBezTo>
                      <a:pt x="218" y="25"/>
                      <a:pt x="556" y="335"/>
                      <a:pt x="573" y="351"/>
                    </a:cubicBezTo>
                    <a:cubicBezTo>
                      <a:pt x="573" y="351"/>
                      <a:pt x="573" y="351"/>
                      <a:pt x="573" y="351"/>
                    </a:cubicBezTo>
                    <a:cubicBezTo>
                      <a:pt x="573" y="351"/>
                      <a:pt x="573" y="351"/>
                      <a:pt x="573" y="351"/>
                    </a:cubicBezTo>
                    <a:cubicBezTo>
                      <a:pt x="589" y="367"/>
                      <a:pt x="590" y="386"/>
                      <a:pt x="589" y="394"/>
                    </a:cubicBezTo>
                    <a:cubicBezTo>
                      <a:pt x="589" y="394"/>
                      <a:pt x="589" y="394"/>
                      <a:pt x="589" y="394"/>
                    </a:cubicBezTo>
                    <a:cubicBezTo>
                      <a:pt x="587" y="409"/>
                      <a:pt x="583" y="414"/>
                      <a:pt x="581" y="420"/>
                    </a:cubicBezTo>
                    <a:cubicBezTo>
                      <a:pt x="581" y="420"/>
                      <a:pt x="581" y="420"/>
                      <a:pt x="581" y="420"/>
                    </a:cubicBezTo>
                    <a:cubicBezTo>
                      <a:pt x="578" y="425"/>
                      <a:pt x="575" y="430"/>
                      <a:pt x="571" y="435"/>
                    </a:cubicBezTo>
                    <a:cubicBezTo>
                      <a:pt x="571" y="435"/>
                      <a:pt x="571" y="435"/>
                      <a:pt x="571" y="435"/>
                    </a:cubicBezTo>
                    <a:cubicBezTo>
                      <a:pt x="564" y="445"/>
                      <a:pt x="556" y="455"/>
                      <a:pt x="547" y="466"/>
                    </a:cubicBezTo>
                    <a:cubicBezTo>
                      <a:pt x="547" y="466"/>
                      <a:pt x="547" y="466"/>
                      <a:pt x="547" y="466"/>
                    </a:cubicBezTo>
                    <a:cubicBezTo>
                      <a:pt x="528" y="488"/>
                      <a:pt x="506" y="512"/>
                      <a:pt x="485" y="531"/>
                    </a:cubicBezTo>
                    <a:cubicBezTo>
                      <a:pt x="485" y="531"/>
                      <a:pt x="485" y="531"/>
                      <a:pt x="485" y="531"/>
                    </a:cubicBezTo>
                    <a:cubicBezTo>
                      <a:pt x="471" y="543"/>
                      <a:pt x="461" y="553"/>
                      <a:pt x="442" y="562"/>
                    </a:cubicBezTo>
                    <a:cubicBezTo>
                      <a:pt x="442" y="562"/>
                      <a:pt x="442" y="562"/>
                      <a:pt x="442" y="562"/>
                    </a:cubicBezTo>
                    <a:cubicBezTo>
                      <a:pt x="436" y="564"/>
                      <a:pt x="429" y="567"/>
                      <a:pt x="414" y="566"/>
                    </a:cubicBezTo>
                    <a:cubicBezTo>
                      <a:pt x="414" y="566"/>
                      <a:pt x="414" y="566"/>
                      <a:pt x="414" y="566"/>
                    </a:cubicBezTo>
                    <a:cubicBezTo>
                      <a:pt x="414" y="566"/>
                      <a:pt x="414" y="566"/>
                      <a:pt x="414" y="566"/>
                    </a:cubicBezTo>
                    <a:cubicBezTo>
                      <a:pt x="414" y="566"/>
                      <a:pt x="414" y="566"/>
                      <a:pt x="414" y="566"/>
                    </a:cubicBezTo>
                    <a:cubicBezTo>
                      <a:pt x="406" y="566"/>
                      <a:pt x="394" y="562"/>
                      <a:pt x="383" y="553"/>
                    </a:cubicBezTo>
                    <a:close/>
                    <a:moveTo>
                      <a:pt x="422" y="454"/>
                    </a:moveTo>
                    <a:cubicBezTo>
                      <a:pt x="423" y="453"/>
                      <a:pt x="424" y="453"/>
                      <a:pt x="425" y="452"/>
                    </a:cubicBezTo>
                    <a:cubicBezTo>
                      <a:pt x="425" y="452"/>
                      <a:pt x="425" y="452"/>
                      <a:pt x="425" y="452"/>
                    </a:cubicBezTo>
                    <a:cubicBezTo>
                      <a:pt x="441" y="436"/>
                      <a:pt x="461" y="415"/>
                      <a:pt x="476" y="397"/>
                    </a:cubicBezTo>
                    <a:cubicBezTo>
                      <a:pt x="476" y="397"/>
                      <a:pt x="476" y="397"/>
                      <a:pt x="476" y="397"/>
                    </a:cubicBezTo>
                    <a:cubicBezTo>
                      <a:pt x="476" y="397"/>
                      <a:pt x="476" y="397"/>
                      <a:pt x="476" y="396"/>
                    </a:cubicBezTo>
                    <a:cubicBezTo>
                      <a:pt x="476" y="396"/>
                      <a:pt x="476" y="396"/>
                      <a:pt x="476" y="396"/>
                    </a:cubicBezTo>
                    <a:cubicBezTo>
                      <a:pt x="388" y="313"/>
                      <a:pt x="241" y="181"/>
                      <a:pt x="163" y="108"/>
                    </a:cubicBezTo>
                    <a:cubicBezTo>
                      <a:pt x="163" y="108"/>
                      <a:pt x="163" y="108"/>
                      <a:pt x="163" y="108"/>
                    </a:cubicBezTo>
                    <a:cubicBezTo>
                      <a:pt x="161" y="110"/>
                      <a:pt x="159" y="112"/>
                      <a:pt x="157" y="113"/>
                    </a:cubicBezTo>
                    <a:cubicBezTo>
                      <a:pt x="157" y="113"/>
                      <a:pt x="157" y="113"/>
                      <a:pt x="157" y="113"/>
                    </a:cubicBezTo>
                    <a:cubicBezTo>
                      <a:pt x="142" y="126"/>
                      <a:pt x="124" y="145"/>
                      <a:pt x="112" y="160"/>
                    </a:cubicBezTo>
                    <a:cubicBezTo>
                      <a:pt x="112" y="160"/>
                      <a:pt x="112" y="160"/>
                      <a:pt x="112" y="160"/>
                    </a:cubicBezTo>
                    <a:cubicBezTo>
                      <a:pt x="110" y="162"/>
                      <a:pt x="109" y="164"/>
                      <a:pt x="108" y="165"/>
                    </a:cubicBezTo>
                    <a:cubicBezTo>
                      <a:pt x="108" y="165"/>
                      <a:pt x="108" y="165"/>
                      <a:pt x="108" y="165"/>
                    </a:cubicBezTo>
                    <a:cubicBezTo>
                      <a:pt x="185" y="237"/>
                      <a:pt x="335" y="373"/>
                      <a:pt x="422" y="4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0" name="Freeform 30"/>
              <p:cNvSpPr>
                <a:spLocks noEditPoints="1"/>
              </p:cNvSpPr>
              <p:nvPr/>
            </p:nvSpPr>
            <p:spPr bwMode="auto">
              <a:xfrm>
                <a:off x="-2952" y="-1157"/>
                <a:ext cx="2488" cy="2492"/>
              </a:xfrm>
              <a:custGeom>
                <a:avLst/>
                <a:gdLst>
                  <a:gd name="T0" fmla="*/ 482 w 1053"/>
                  <a:gd name="T1" fmla="*/ 1042 h 1055"/>
                  <a:gd name="T2" fmla="*/ 177 w 1053"/>
                  <a:gd name="T3" fmla="*/ 906 h 1055"/>
                  <a:gd name="T4" fmla="*/ 177 w 1053"/>
                  <a:gd name="T5" fmla="*/ 906 h 1055"/>
                  <a:gd name="T6" fmla="*/ 13 w 1053"/>
                  <a:gd name="T7" fmla="*/ 483 h 1055"/>
                  <a:gd name="T8" fmla="*/ 13 w 1053"/>
                  <a:gd name="T9" fmla="*/ 483 h 1055"/>
                  <a:gd name="T10" fmla="*/ 148 w 1053"/>
                  <a:gd name="T11" fmla="*/ 177 h 1055"/>
                  <a:gd name="T12" fmla="*/ 148 w 1053"/>
                  <a:gd name="T13" fmla="*/ 177 h 1055"/>
                  <a:gd name="T14" fmla="*/ 148 w 1053"/>
                  <a:gd name="T15" fmla="*/ 177 h 1055"/>
                  <a:gd name="T16" fmla="*/ 571 w 1053"/>
                  <a:gd name="T17" fmla="*/ 13 h 1055"/>
                  <a:gd name="T18" fmla="*/ 571 w 1053"/>
                  <a:gd name="T19" fmla="*/ 13 h 1055"/>
                  <a:gd name="T20" fmla="*/ 877 w 1053"/>
                  <a:gd name="T21" fmla="*/ 148 h 1055"/>
                  <a:gd name="T22" fmla="*/ 877 w 1053"/>
                  <a:gd name="T23" fmla="*/ 148 h 1055"/>
                  <a:gd name="T24" fmla="*/ 1040 w 1053"/>
                  <a:gd name="T25" fmla="*/ 572 h 1055"/>
                  <a:gd name="T26" fmla="*/ 1040 w 1053"/>
                  <a:gd name="T27" fmla="*/ 572 h 1055"/>
                  <a:gd name="T28" fmla="*/ 905 w 1053"/>
                  <a:gd name="T29" fmla="*/ 878 h 1055"/>
                  <a:gd name="T30" fmla="*/ 905 w 1053"/>
                  <a:gd name="T31" fmla="*/ 878 h 1055"/>
                  <a:gd name="T32" fmla="*/ 483 w 1053"/>
                  <a:gd name="T33" fmla="*/ 1042 h 1055"/>
                  <a:gd name="T34" fmla="*/ 483 w 1053"/>
                  <a:gd name="T35" fmla="*/ 1042 h 1055"/>
                  <a:gd name="T36" fmla="*/ 482 w 1053"/>
                  <a:gd name="T37" fmla="*/ 1042 h 1055"/>
                  <a:gd name="T38" fmla="*/ 221 w 1053"/>
                  <a:gd name="T39" fmla="*/ 244 h 1055"/>
                  <a:gd name="T40" fmla="*/ 221 w 1053"/>
                  <a:gd name="T41" fmla="*/ 244 h 1055"/>
                  <a:gd name="T42" fmla="*/ 112 w 1053"/>
                  <a:gd name="T43" fmla="*/ 491 h 1055"/>
                  <a:gd name="T44" fmla="*/ 112 w 1053"/>
                  <a:gd name="T45" fmla="*/ 491 h 1055"/>
                  <a:gd name="T46" fmla="*/ 244 w 1053"/>
                  <a:gd name="T47" fmla="*/ 834 h 1055"/>
                  <a:gd name="T48" fmla="*/ 244 w 1053"/>
                  <a:gd name="T49" fmla="*/ 834 h 1055"/>
                  <a:gd name="T50" fmla="*/ 491 w 1053"/>
                  <a:gd name="T51" fmla="*/ 943 h 1055"/>
                  <a:gd name="T52" fmla="*/ 491 w 1053"/>
                  <a:gd name="T53" fmla="*/ 943 h 1055"/>
                  <a:gd name="T54" fmla="*/ 833 w 1053"/>
                  <a:gd name="T55" fmla="*/ 810 h 1055"/>
                  <a:gd name="T56" fmla="*/ 833 w 1053"/>
                  <a:gd name="T57" fmla="*/ 810 h 1055"/>
                  <a:gd name="T58" fmla="*/ 942 w 1053"/>
                  <a:gd name="T59" fmla="*/ 563 h 1055"/>
                  <a:gd name="T60" fmla="*/ 942 w 1053"/>
                  <a:gd name="T61" fmla="*/ 563 h 1055"/>
                  <a:gd name="T62" fmla="*/ 810 w 1053"/>
                  <a:gd name="T63" fmla="*/ 221 h 1055"/>
                  <a:gd name="T64" fmla="*/ 810 w 1053"/>
                  <a:gd name="T65" fmla="*/ 221 h 1055"/>
                  <a:gd name="T66" fmla="*/ 563 w 1053"/>
                  <a:gd name="T67" fmla="*/ 111 h 1055"/>
                  <a:gd name="T68" fmla="*/ 563 w 1053"/>
                  <a:gd name="T69" fmla="*/ 111 h 1055"/>
                  <a:gd name="T70" fmla="*/ 221 w 1053"/>
                  <a:gd name="T71" fmla="*/ 244 h 1055"/>
                  <a:gd name="T72" fmla="*/ 221 w 1053"/>
                  <a:gd name="T73" fmla="*/ 244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3" h="1055">
                    <a:moveTo>
                      <a:pt x="482" y="1042"/>
                    </a:moveTo>
                    <a:cubicBezTo>
                      <a:pt x="372" y="1032"/>
                      <a:pt x="264" y="987"/>
                      <a:pt x="177" y="906"/>
                    </a:cubicBezTo>
                    <a:cubicBezTo>
                      <a:pt x="177" y="906"/>
                      <a:pt x="177" y="906"/>
                      <a:pt x="177" y="906"/>
                    </a:cubicBezTo>
                    <a:cubicBezTo>
                      <a:pt x="55" y="794"/>
                      <a:pt x="0" y="636"/>
                      <a:pt x="13" y="483"/>
                    </a:cubicBezTo>
                    <a:cubicBezTo>
                      <a:pt x="13" y="483"/>
                      <a:pt x="13" y="483"/>
                      <a:pt x="13" y="483"/>
                    </a:cubicBezTo>
                    <a:cubicBezTo>
                      <a:pt x="23" y="373"/>
                      <a:pt x="68" y="264"/>
                      <a:pt x="148" y="177"/>
                    </a:cubicBezTo>
                    <a:cubicBezTo>
                      <a:pt x="148" y="177"/>
                      <a:pt x="148" y="177"/>
                      <a:pt x="148" y="177"/>
                    </a:cubicBezTo>
                    <a:cubicBezTo>
                      <a:pt x="148" y="177"/>
                      <a:pt x="148" y="177"/>
                      <a:pt x="148" y="177"/>
                    </a:cubicBezTo>
                    <a:cubicBezTo>
                      <a:pt x="261" y="55"/>
                      <a:pt x="418" y="0"/>
                      <a:pt x="571" y="13"/>
                    </a:cubicBezTo>
                    <a:cubicBezTo>
                      <a:pt x="571" y="13"/>
                      <a:pt x="571" y="13"/>
                      <a:pt x="571" y="13"/>
                    </a:cubicBezTo>
                    <a:cubicBezTo>
                      <a:pt x="681" y="22"/>
                      <a:pt x="789" y="67"/>
                      <a:pt x="877" y="148"/>
                    </a:cubicBezTo>
                    <a:cubicBezTo>
                      <a:pt x="877" y="148"/>
                      <a:pt x="877" y="148"/>
                      <a:pt x="877" y="148"/>
                    </a:cubicBezTo>
                    <a:cubicBezTo>
                      <a:pt x="998" y="261"/>
                      <a:pt x="1053" y="418"/>
                      <a:pt x="1040" y="572"/>
                    </a:cubicBezTo>
                    <a:cubicBezTo>
                      <a:pt x="1040" y="572"/>
                      <a:pt x="1040" y="572"/>
                      <a:pt x="1040" y="572"/>
                    </a:cubicBezTo>
                    <a:cubicBezTo>
                      <a:pt x="1031" y="682"/>
                      <a:pt x="986" y="790"/>
                      <a:pt x="905" y="878"/>
                    </a:cubicBezTo>
                    <a:cubicBezTo>
                      <a:pt x="905" y="878"/>
                      <a:pt x="905" y="878"/>
                      <a:pt x="905" y="878"/>
                    </a:cubicBezTo>
                    <a:cubicBezTo>
                      <a:pt x="793" y="999"/>
                      <a:pt x="635" y="1055"/>
                      <a:pt x="483" y="1042"/>
                    </a:cubicBezTo>
                    <a:cubicBezTo>
                      <a:pt x="483" y="1042"/>
                      <a:pt x="483" y="1042"/>
                      <a:pt x="483" y="1042"/>
                    </a:cubicBezTo>
                    <a:cubicBezTo>
                      <a:pt x="482" y="1042"/>
                      <a:pt x="482" y="1042"/>
                      <a:pt x="482" y="1042"/>
                    </a:cubicBezTo>
                    <a:close/>
                    <a:moveTo>
                      <a:pt x="221" y="244"/>
                    </a:moveTo>
                    <a:cubicBezTo>
                      <a:pt x="221" y="244"/>
                      <a:pt x="221" y="244"/>
                      <a:pt x="221" y="244"/>
                    </a:cubicBezTo>
                    <a:cubicBezTo>
                      <a:pt x="155" y="315"/>
                      <a:pt x="119" y="402"/>
                      <a:pt x="112" y="491"/>
                    </a:cubicBezTo>
                    <a:cubicBezTo>
                      <a:pt x="112" y="491"/>
                      <a:pt x="112" y="491"/>
                      <a:pt x="112" y="491"/>
                    </a:cubicBezTo>
                    <a:cubicBezTo>
                      <a:pt x="101" y="615"/>
                      <a:pt x="145" y="743"/>
                      <a:pt x="244" y="834"/>
                    </a:cubicBezTo>
                    <a:cubicBezTo>
                      <a:pt x="244" y="834"/>
                      <a:pt x="244" y="834"/>
                      <a:pt x="244" y="834"/>
                    </a:cubicBezTo>
                    <a:cubicBezTo>
                      <a:pt x="315" y="899"/>
                      <a:pt x="402" y="935"/>
                      <a:pt x="491" y="943"/>
                    </a:cubicBezTo>
                    <a:cubicBezTo>
                      <a:pt x="491" y="943"/>
                      <a:pt x="491" y="943"/>
                      <a:pt x="491" y="943"/>
                    </a:cubicBezTo>
                    <a:cubicBezTo>
                      <a:pt x="615" y="954"/>
                      <a:pt x="742" y="909"/>
                      <a:pt x="833" y="810"/>
                    </a:cubicBezTo>
                    <a:cubicBezTo>
                      <a:pt x="833" y="810"/>
                      <a:pt x="833" y="810"/>
                      <a:pt x="833" y="810"/>
                    </a:cubicBezTo>
                    <a:cubicBezTo>
                      <a:pt x="898" y="740"/>
                      <a:pt x="934" y="652"/>
                      <a:pt x="942" y="563"/>
                    </a:cubicBezTo>
                    <a:cubicBezTo>
                      <a:pt x="942" y="563"/>
                      <a:pt x="942" y="563"/>
                      <a:pt x="942" y="563"/>
                    </a:cubicBezTo>
                    <a:cubicBezTo>
                      <a:pt x="952" y="439"/>
                      <a:pt x="908" y="312"/>
                      <a:pt x="810" y="221"/>
                    </a:cubicBezTo>
                    <a:cubicBezTo>
                      <a:pt x="810" y="221"/>
                      <a:pt x="810" y="221"/>
                      <a:pt x="810" y="221"/>
                    </a:cubicBezTo>
                    <a:cubicBezTo>
                      <a:pt x="739" y="155"/>
                      <a:pt x="652" y="119"/>
                      <a:pt x="563" y="111"/>
                    </a:cubicBezTo>
                    <a:cubicBezTo>
                      <a:pt x="563" y="111"/>
                      <a:pt x="563" y="111"/>
                      <a:pt x="563" y="111"/>
                    </a:cubicBezTo>
                    <a:cubicBezTo>
                      <a:pt x="439" y="101"/>
                      <a:pt x="312" y="145"/>
                      <a:pt x="221" y="244"/>
                    </a:cubicBezTo>
                    <a:cubicBezTo>
                      <a:pt x="221" y="244"/>
                      <a:pt x="221" y="244"/>
                      <a:pt x="221" y="2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125" name="组合 3124"/>
          <p:cNvGrpSpPr/>
          <p:nvPr/>
        </p:nvGrpSpPr>
        <p:grpSpPr>
          <a:xfrm>
            <a:off x="3514441" y="3161860"/>
            <a:ext cx="807470" cy="749699"/>
            <a:chOff x="2636173" y="3306483"/>
            <a:chExt cx="605681" cy="605681"/>
          </a:xfrm>
        </p:grpSpPr>
        <p:sp>
          <p:nvSpPr>
            <p:cNvPr id="51" name="椭圆 50"/>
            <p:cNvSpPr/>
            <p:nvPr/>
          </p:nvSpPr>
          <p:spPr>
            <a:xfrm>
              <a:off x="2636173" y="3306483"/>
              <a:ext cx="605681" cy="605681"/>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65000"/>
                    <a:lumOff val="35000"/>
                  </a:schemeClr>
                </a:solidFill>
              </a:endParaRPr>
            </a:p>
          </p:txBody>
        </p:sp>
        <p:grpSp>
          <p:nvGrpSpPr>
            <p:cNvPr id="3081" name="Group 35"/>
            <p:cNvGrpSpPr>
              <a:grpSpLocks noChangeAspect="1"/>
            </p:cNvGrpSpPr>
            <p:nvPr/>
          </p:nvGrpSpPr>
          <p:grpSpPr bwMode="auto">
            <a:xfrm>
              <a:off x="2768702" y="3443936"/>
              <a:ext cx="340622" cy="330774"/>
              <a:chOff x="-82" y="533"/>
              <a:chExt cx="1349" cy="1310"/>
            </a:xfrm>
          </p:grpSpPr>
          <p:sp>
            <p:nvSpPr>
              <p:cNvPr id="3089" name="Freeform 36"/>
              <p:cNvSpPr>
                <a:spLocks noEditPoints="1"/>
              </p:cNvSpPr>
              <p:nvPr/>
            </p:nvSpPr>
            <p:spPr bwMode="auto">
              <a:xfrm>
                <a:off x="-82" y="849"/>
                <a:ext cx="1072" cy="994"/>
              </a:xfrm>
              <a:custGeom>
                <a:avLst/>
                <a:gdLst>
                  <a:gd name="T0" fmla="*/ 225 w 454"/>
                  <a:gd name="T1" fmla="*/ 0 h 421"/>
                  <a:gd name="T2" fmla="*/ 304 w 454"/>
                  <a:gd name="T3" fmla="*/ 16 h 421"/>
                  <a:gd name="T4" fmla="*/ 411 w 454"/>
                  <a:gd name="T5" fmla="*/ 280 h 421"/>
                  <a:gd name="T6" fmla="*/ 225 w 454"/>
                  <a:gd name="T7" fmla="*/ 403 h 421"/>
                  <a:gd name="T8" fmla="*/ 224 w 454"/>
                  <a:gd name="T9" fmla="*/ 403 h 421"/>
                  <a:gd name="T10" fmla="*/ 224 w 454"/>
                  <a:gd name="T11" fmla="*/ 403 h 421"/>
                  <a:gd name="T12" fmla="*/ 219 w 454"/>
                  <a:gd name="T13" fmla="*/ 405 h 421"/>
                  <a:gd name="T14" fmla="*/ 145 w 454"/>
                  <a:gd name="T15" fmla="*/ 421 h 421"/>
                  <a:gd name="T16" fmla="*/ 84 w 454"/>
                  <a:gd name="T17" fmla="*/ 412 h 421"/>
                  <a:gd name="T18" fmla="*/ 81 w 454"/>
                  <a:gd name="T19" fmla="*/ 409 h 421"/>
                  <a:gd name="T20" fmla="*/ 127 w 454"/>
                  <a:gd name="T21" fmla="*/ 382 h 421"/>
                  <a:gd name="T22" fmla="*/ 125 w 454"/>
                  <a:gd name="T23" fmla="*/ 376 h 421"/>
                  <a:gd name="T24" fmla="*/ 40 w 454"/>
                  <a:gd name="T25" fmla="*/ 123 h 421"/>
                  <a:gd name="T26" fmla="*/ 225 w 454"/>
                  <a:gd name="T27" fmla="*/ 0 h 421"/>
                  <a:gd name="T28" fmla="*/ 225 w 454"/>
                  <a:gd name="T29" fmla="*/ 21 h 421"/>
                  <a:gd name="T30" fmla="*/ 59 w 454"/>
                  <a:gd name="T31" fmla="*/ 132 h 421"/>
                  <a:gd name="T32" fmla="*/ 136 w 454"/>
                  <a:gd name="T33" fmla="*/ 358 h 421"/>
                  <a:gd name="T34" fmla="*/ 146 w 454"/>
                  <a:gd name="T35" fmla="*/ 391 h 421"/>
                  <a:gd name="T36" fmla="*/ 146 w 454"/>
                  <a:gd name="T37" fmla="*/ 391 h 421"/>
                  <a:gd name="T38" fmla="*/ 146 w 454"/>
                  <a:gd name="T39" fmla="*/ 392 h 421"/>
                  <a:gd name="T40" fmla="*/ 141 w 454"/>
                  <a:gd name="T41" fmla="*/ 399 h 421"/>
                  <a:gd name="T42" fmla="*/ 145 w 454"/>
                  <a:gd name="T43" fmla="*/ 399 h 421"/>
                  <a:gd name="T44" fmla="*/ 210 w 454"/>
                  <a:gd name="T45" fmla="*/ 385 h 421"/>
                  <a:gd name="T46" fmla="*/ 224 w 454"/>
                  <a:gd name="T47" fmla="*/ 382 h 421"/>
                  <a:gd name="T48" fmla="*/ 225 w 454"/>
                  <a:gd name="T49" fmla="*/ 382 h 421"/>
                  <a:gd name="T50" fmla="*/ 391 w 454"/>
                  <a:gd name="T51" fmla="*/ 272 h 421"/>
                  <a:gd name="T52" fmla="*/ 295 w 454"/>
                  <a:gd name="T53" fmla="*/ 36 h 421"/>
                  <a:gd name="T54" fmla="*/ 225 w 454"/>
                  <a:gd name="T55" fmla="*/ 21 h 421"/>
                  <a:gd name="T56" fmla="*/ 225 w 454"/>
                  <a:gd name="T57" fmla="*/ 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4" h="421">
                    <a:moveTo>
                      <a:pt x="225" y="0"/>
                    </a:moveTo>
                    <a:cubicBezTo>
                      <a:pt x="252" y="0"/>
                      <a:pt x="278" y="5"/>
                      <a:pt x="304" y="16"/>
                    </a:cubicBezTo>
                    <a:cubicBezTo>
                      <a:pt x="406" y="59"/>
                      <a:pt x="454" y="177"/>
                      <a:pt x="411" y="280"/>
                    </a:cubicBezTo>
                    <a:cubicBezTo>
                      <a:pt x="379" y="357"/>
                      <a:pt x="304" y="403"/>
                      <a:pt x="225" y="403"/>
                    </a:cubicBezTo>
                    <a:cubicBezTo>
                      <a:pt x="225" y="403"/>
                      <a:pt x="225" y="403"/>
                      <a:pt x="224" y="403"/>
                    </a:cubicBezTo>
                    <a:cubicBezTo>
                      <a:pt x="224" y="403"/>
                      <a:pt x="224" y="403"/>
                      <a:pt x="224" y="403"/>
                    </a:cubicBezTo>
                    <a:cubicBezTo>
                      <a:pt x="223" y="403"/>
                      <a:pt x="221" y="404"/>
                      <a:pt x="219" y="405"/>
                    </a:cubicBezTo>
                    <a:cubicBezTo>
                      <a:pt x="194" y="417"/>
                      <a:pt x="168" y="421"/>
                      <a:pt x="145" y="421"/>
                    </a:cubicBezTo>
                    <a:cubicBezTo>
                      <a:pt x="118" y="421"/>
                      <a:pt x="95" y="416"/>
                      <a:pt x="84" y="412"/>
                    </a:cubicBezTo>
                    <a:cubicBezTo>
                      <a:pt x="81" y="411"/>
                      <a:pt x="79" y="409"/>
                      <a:pt x="81" y="409"/>
                    </a:cubicBezTo>
                    <a:cubicBezTo>
                      <a:pt x="111" y="406"/>
                      <a:pt x="123" y="389"/>
                      <a:pt x="127" y="382"/>
                    </a:cubicBezTo>
                    <a:cubicBezTo>
                      <a:pt x="128" y="379"/>
                      <a:pt x="126" y="377"/>
                      <a:pt x="125" y="376"/>
                    </a:cubicBezTo>
                    <a:cubicBezTo>
                      <a:pt x="38" y="327"/>
                      <a:pt x="0" y="218"/>
                      <a:pt x="40" y="123"/>
                    </a:cubicBezTo>
                    <a:cubicBezTo>
                      <a:pt x="72" y="46"/>
                      <a:pt x="147" y="0"/>
                      <a:pt x="225" y="0"/>
                    </a:cubicBezTo>
                    <a:moveTo>
                      <a:pt x="225" y="21"/>
                    </a:moveTo>
                    <a:cubicBezTo>
                      <a:pt x="153" y="21"/>
                      <a:pt x="88" y="65"/>
                      <a:pt x="59" y="132"/>
                    </a:cubicBezTo>
                    <a:cubicBezTo>
                      <a:pt x="24" y="215"/>
                      <a:pt x="57" y="313"/>
                      <a:pt x="136" y="358"/>
                    </a:cubicBezTo>
                    <a:cubicBezTo>
                      <a:pt x="147" y="365"/>
                      <a:pt x="152" y="379"/>
                      <a:pt x="146" y="391"/>
                    </a:cubicBezTo>
                    <a:cubicBezTo>
                      <a:pt x="146" y="391"/>
                      <a:pt x="146" y="391"/>
                      <a:pt x="146" y="391"/>
                    </a:cubicBezTo>
                    <a:cubicBezTo>
                      <a:pt x="146" y="392"/>
                      <a:pt x="146" y="392"/>
                      <a:pt x="146" y="392"/>
                    </a:cubicBezTo>
                    <a:cubicBezTo>
                      <a:pt x="144" y="394"/>
                      <a:pt x="143" y="396"/>
                      <a:pt x="141" y="399"/>
                    </a:cubicBezTo>
                    <a:cubicBezTo>
                      <a:pt x="142" y="399"/>
                      <a:pt x="143" y="399"/>
                      <a:pt x="145" y="399"/>
                    </a:cubicBezTo>
                    <a:cubicBezTo>
                      <a:pt x="169" y="399"/>
                      <a:pt x="191" y="394"/>
                      <a:pt x="210" y="385"/>
                    </a:cubicBezTo>
                    <a:cubicBezTo>
                      <a:pt x="214" y="383"/>
                      <a:pt x="219" y="382"/>
                      <a:pt x="224" y="382"/>
                    </a:cubicBezTo>
                    <a:cubicBezTo>
                      <a:pt x="225" y="382"/>
                      <a:pt x="225" y="382"/>
                      <a:pt x="225" y="382"/>
                    </a:cubicBezTo>
                    <a:cubicBezTo>
                      <a:pt x="298" y="382"/>
                      <a:pt x="363" y="339"/>
                      <a:pt x="391" y="272"/>
                    </a:cubicBezTo>
                    <a:cubicBezTo>
                      <a:pt x="430" y="180"/>
                      <a:pt x="387" y="74"/>
                      <a:pt x="295" y="36"/>
                    </a:cubicBezTo>
                    <a:cubicBezTo>
                      <a:pt x="273" y="26"/>
                      <a:pt x="249" y="21"/>
                      <a:pt x="225" y="21"/>
                    </a:cubicBezTo>
                    <a:cubicBezTo>
                      <a:pt x="225" y="21"/>
                      <a:pt x="225" y="21"/>
                      <a:pt x="225"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0" name="Oval 37"/>
              <p:cNvSpPr>
                <a:spLocks noChangeArrowheads="1"/>
              </p:cNvSpPr>
              <p:nvPr/>
            </p:nvSpPr>
            <p:spPr bwMode="auto">
              <a:xfrm>
                <a:off x="201" y="1291"/>
                <a:ext cx="121" cy="1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1" name="Oval 38"/>
              <p:cNvSpPr>
                <a:spLocks noChangeArrowheads="1"/>
              </p:cNvSpPr>
              <p:nvPr/>
            </p:nvSpPr>
            <p:spPr bwMode="auto">
              <a:xfrm>
                <a:off x="400" y="1291"/>
                <a:ext cx="118" cy="1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7" name="Oval 39"/>
              <p:cNvSpPr>
                <a:spLocks noChangeArrowheads="1"/>
              </p:cNvSpPr>
              <p:nvPr/>
            </p:nvSpPr>
            <p:spPr bwMode="auto">
              <a:xfrm>
                <a:off x="596" y="1291"/>
                <a:ext cx="118" cy="1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8" name="Freeform 40"/>
              <p:cNvSpPr>
                <a:spLocks noEditPoints="1"/>
              </p:cNvSpPr>
              <p:nvPr/>
            </p:nvSpPr>
            <p:spPr bwMode="auto">
              <a:xfrm>
                <a:off x="440" y="533"/>
                <a:ext cx="827" cy="909"/>
              </a:xfrm>
              <a:custGeom>
                <a:avLst/>
                <a:gdLst>
                  <a:gd name="T0" fmla="*/ 242 w 350"/>
                  <a:gd name="T1" fmla="*/ 350 h 385"/>
                  <a:gd name="T2" fmla="*/ 243 w 350"/>
                  <a:gd name="T3" fmla="*/ 346 h 385"/>
                  <a:gd name="T4" fmla="*/ 316 w 350"/>
                  <a:gd name="T5" fmla="*/ 129 h 385"/>
                  <a:gd name="T6" fmla="*/ 90 w 350"/>
                  <a:gd name="T7" fmla="*/ 37 h 385"/>
                  <a:gd name="T8" fmla="*/ 0 w 350"/>
                  <a:gd name="T9" fmla="*/ 125 h 385"/>
                  <a:gd name="T10" fmla="*/ 4 w 350"/>
                  <a:gd name="T11" fmla="*/ 124 h 385"/>
                  <a:gd name="T12" fmla="*/ 86 w 350"/>
                  <a:gd name="T13" fmla="*/ 141 h 385"/>
                  <a:gd name="T14" fmla="*/ 151 w 350"/>
                  <a:gd name="T15" fmla="*/ 184 h 385"/>
                  <a:gd name="T16" fmla="*/ 164 w 350"/>
                  <a:gd name="T17" fmla="*/ 180 h 385"/>
                  <a:gd name="T18" fmla="*/ 186 w 350"/>
                  <a:gd name="T19" fmla="*/ 202 h 385"/>
                  <a:gd name="T20" fmla="*/ 180 w 350"/>
                  <a:gd name="T21" fmla="*/ 218 h 385"/>
                  <a:gd name="T22" fmla="*/ 210 w 350"/>
                  <a:gd name="T23" fmla="*/ 383 h 385"/>
                  <a:gd name="T24" fmla="*/ 278 w 350"/>
                  <a:gd name="T25" fmla="*/ 376 h 385"/>
                  <a:gd name="T26" fmla="*/ 281 w 350"/>
                  <a:gd name="T27" fmla="*/ 374 h 385"/>
                  <a:gd name="T28" fmla="*/ 242 w 350"/>
                  <a:gd name="T29" fmla="*/ 350 h 385"/>
                  <a:gd name="T30" fmla="*/ 216 w 350"/>
                  <a:gd name="T31" fmla="*/ 202 h 385"/>
                  <a:gd name="T32" fmla="*/ 239 w 350"/>
                  <a:gd name="T33" fmla="*/ 180 h 385"/>
                  <a:gd name="T34" fmla="*/ 261 w 350"/>
                  <a:gd name="T35" fmla="*/ 202 h 385"/>
                  <a:gd name="T36" fmla="*/ 239 w 350"/>
                  <a:gd name="T37" fmla="*/ 225 h 385"/>
                  <a:gd name="T38" fmla="*/ 216 w 350"/>
                  <a:gd name="T39" fmla="*/ 20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0" h="385">
                    <a:moveTo>
                      <a:pt x="242" y="350"/>
                    </a:moveTo>
                    <a:cubicBezTo>
                      <a:pt x="241" y="348"/>
                      <a:pt x="242" y="346"/>
                      <a:pt x="243" y="346"/>
                    </a:cubicBezTo>
                    <a:cubicBezTo>
                      <a:pt x="318" y="303"/>
                      <a:pt x="350" y="210"/>
                      <a:pt x="316" y="129"/>
                    </a:cubicBezTo>
                    <a:cubicBezTo>
                      <a:pt x="279" y="41"/>
                      <a:pt x="178" y="0"/>
                      <a:pt x="90" y="37"/>
                    </a:cubicBezTo>
                    <a:cubicBezTo>
                      <a:pt x="49" y="55"/>
                      <a:pt x="18" y="86"/>
                      <a:pt x="0" y="125"/>
                    </a:cubicBezTo>
                    <a:cubicBezTo>
                      <a:pt x="2" y="124"/>
                      <a:pt x="3" y="124"/>
                      <a:pt x="4" y="124"/>
                    </a:cubicBezTo>
                    <a:cubicBezTo>
                      <a:pt x="32" y="124"/>
                      <a:pt x="59" y="130"/>
                      <a:pt x="86" y="141"/>
                    </a:cubicBezTo>
                    <a:cubicBezTo>
                      <a:pt x="111" y="151"/>
                      <a:pt x="133" y="166"/>
                      <a:pt x="151" y="184"/>
                    </a:cubicBezTo>
                    <a:cubicBezTo>
                      <a:pt x="154" y="181"/>
                      <a:pt x="159" y="180"/>
                      <a:pt x="164" y="180"/>
                    </a:cubicBezTo>
                    <a:cubicBezTo>
                      <a:pt x="176" y="180"/>
                      <a:pt x="186" y="190"/>
                      <a:pt x="186" y="202"/>
                    </a:cubicBezTo>
                    <a:cubicBezTo>
                      <a:pt x="186" y="208"/>
                      <a:pt x="184" y="214"/>
                      <a:pt x="180" y="218"/>
                    </a:cubicBezTo>
                    <a:cubicBezTo>
                      <a:pt x="211" y="265"/>
                      <a:pt x="223" y="325"/>
                      <a:pt x="210" y="383"/>
                    </a:cubicBezTo>
                    <a:cubicBezTo>
                      <a:pt x="240" y="385"/>
                      <a:pt x="266" y="380"/>
                      <a:pt x="278" y="376"/>
                    </a:cubicBezTo>
                    <a:cubicBezTo>
                      <a:pt x="281" y="375"/>
                      <a:pt x="282" y="374"/>
                      <a:pt x="281" y="374"/>
                    </a:cubicBezTo>
                    <a:cubicBezTo>
                      <a:pt x="255" y="371"/>
                      <a:pt x="245" y="356"/>
                      <a:pt x="242" y="350"/>
                    </a:cubicBezTo>
                    <a:close/>
                    <a:moveTo>
                      <a:pt x="216" y="202"/>
                    </a:moveTo>
                    <a:cubicBezTo>
                      <a:pt x="216" y="190"/>
                      <a:pt x="226" y="180"/>
                      <a:pt x="239" y="180"/>
                    </a:cubicBezTo>
                    <a:cubicBezTo>
                      <a:pt x="251" y="180"/>
                      <a:pt x="261" y="190"/>
                      <a:pt x="261" y="202"/>
                    </a:cubicBezTo>
                    <a:cubicBezTo>
                      <a:pt x="261" y="215"/>
                      <a:pt x="251" y="225"/>
                      <a:pt x="239" y="225"/>
                    </a:cubicBezTo>
                    <a:cubicBezTo>
                      <a:pt x="226" y="225"/>
                      <a:pt x="216" y="215"/>
                      <a:pt x="216"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126" name="组合 3125"/>
          <p:cNvGrpSpPr/>
          <p:nvPr/>
        </p:nvGrpSpPr>
        <p:grpSpPr>
          <a:xfrm>
            <a:off x="3503257" y="3964394"/>
            <a:ext cx="807470" cy="749699"/>
            <a:chOff x="2627784" y="4109017"/>
            <a:chExt cx="605681" cy="605681"/>
          </a:xfrm>
        </p:grpSpPr>
        <p:sp>
          <p:nvSpPr>
            <p:cNvPr id="55" name="椭圆 54"/>
            <p:cNvSpPr/>
            <p:nvPr/>
          </p:nvSpPr>
          <p:spPr>
            <a:xfrm>
              <a:off x="2627784" y="4109017"/>
              <a:ext cx="605681" cy="60568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65000"/>
                    <a:lumOff val="35000"/>
                  </a:schemeClr>
                </a:solidFill>
              </a:endParaRPr>
            </a:p>
          </p:txBody>
        </p:sp>
        <p:grpSp>
          <p:nvGrpSpPr>
            <p:cNvPr id="3099" name="Group 44"/>
            <p:cNvGrpSpPr>
              <a:grpSpLocks noChangeAspect="1"/>
            </p:cNvGrpSpPr>
            <p:nvPr/>
          </p:nvGrpSpPr>
          <p:grpSpPr bwMode="auto">
            <a:xfrm>
              <a:off x="2778843" y="4259646"/>
              <a:ext cx="303562" cy="304422"/>
              <a:chOff x="199" y="871"/>
              <a:chExt cx="707" cy="709"/>
            </a:xfrm>
          </p:grpSpPr>
          <p:sp>
            <p:nvSpPr>
              <p:cNvPr id="3101" name="Freeform 45"/>
              <p:cNvSpPr>
                <a:spLocks noEditPoints="1"/>
              </p:cNvSpPr>
              <p:nvPr/>
            </p:nvSpPr>
            <p:spPr bwMode="auto">
              <a:xfrm>
                <a:off x="240" y="1247"/>
                <a:ext cx="635" cy="333"/>
              </a:xfrm>
              <a:custGeom>
                <a:avLst/>
                <a:gdLst>
                  <a:gd name="T0" fmla="*/ 269 w 269"/>
                  <a:gd name="T1" fmla="*/ 0 h 141"/>
                  <a:gd name="T2" fmla="*/ 269 w 269"/>
                  <a:gd name="T3" fmla="*/ 109 h 141"/>
                  <a:gd name="T4" fmla="*/ 237 w 269"/>
                  <a:gd name="T5" fmla="*/ 141 h 141"/>
                  <a:gd name="T6" fmla="*/ 32 w 269"/>
                  <a:gd name="T7" fmla="*/ 141 h 141"/>
                  <a:gd name="T8" fmla="*/ 0 w 269"/>
                  <a:gd name="T9" fmla="*/ 109 h 141"/>
                  <a:gd name="T10" fmla="*/ 0 w 269"/>
                  <a:gd name="T11" fmla="*/ 0 h 141"/>
                  <a:gd name="T12" fmla="*/ 269 w 269"/>
                  <a:gd name="T13" fmla="*/ 0 h 141"/>
                  <a:gd name="T14" fmla="*/ 255 w 269"/>
                  <a:gd name="T15" fmla="*/ 13 h 141"/>
                  <a:gd name="T16" fmla="*/ 14 w 269"/>
                  <a:gd name="T17" fmla="*/ 13 h 141"/>
                  <a:gd name="T18" fmla="*/ 14 w 269"/>
                  <a:gd name="T19" fmla="*/ 108 h 141"/>
                  <a:gd name="T20" fmla="*/ 34 w 269"/>
                  <a:gd name="T21" fmla="*/ 128 h 141"/>
                  <a:gd name="T22" fmla="*/ 235 w 269"/>
                  <a:gd name="T23" fmla="*/ 128 h 141"/>
                  <a:gd name="T24" fmla="*/ 255 w 269"/>
                  <a:gd name="T25" fmla="*/ 108 h 141"/>
                  <a:gd name="T26" fmla="*/ 255 w 269"/>
                  <a:gd name="T27" fmla="*/ 1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9" h="141">
                    <a:moveTo>
                      <a:pt x="269" y="0"/>
                    </a:moveTo>
                    <a:cubicBezTo>
                      <a:pt x="269" y="109"/>
                      <a:pt x="269" y="109"/>
                      <a:pt x="269" y="109"/>
                    </a:cubicBezTo>
                    <a:cubicBezTo>
                      <a:pt x="269" y="127"/>
                      <a:pt x="254" y="141"/>
                      <a:pt x="237" y="141"/>
                    </a:cubicBezTo>
                    <a:cubicBezTo>
                      <a:pt x="32" y="141"/>
                      <a:pt x="32" y="141"/>
                      <a:pt x="32" y="141"/>
                    </a:cubicBezTo>
                    <a:cubicBezTo>
                      <a:pt x="15" y="141"/>
                      <a:pt x="0" y="127"/>
                      <a:pt x="0" y="109"/>
                    </a:cubicBezTo>
                    <a:cubicBezTo>
                      <a:pt x="0" y="0"/>
                      <a:pt x="0" y="0"/>
                      <a:pt x="0" y="0"/>
                    </a:cubicBezTo>
                    <a:cubicBezTo>
                      <a:pt x="269" y="0"/>
                      <a:pt x="269" y="0"/>
                      <a:pt x="269" y="0"/>
                    </a:cubicBezTo>
                    <a:moveTo>
                      <a:pt x="255" y="13"/>
                    </a:moveTo>
                    <a:cubicBezTo>
                      <a:pt x="14" y="13"/>
                      <a:pt x="14" y="13"/>
                      <a:pt x="14" y="13"/>
                    </a:cubicBezTo>
                    <a:cubicBezTo>
                      <a:pt x="14" y="108"/>
                      <a:pt x="14" y="108"/>
                      <a:pt x="14" y="108"/>
                    </a:cubicBezTo>
                    <a:cubicBezTo>
                      <a:pt x="14" y="119"/>
                      <a:pt x="23" y="128"/>
                      <a:pt x="34" y="128"/>
                    </a:cubicBezTo>
                    <a:cubicBezTo>
                      <a:pt x="235" y="128"/>
                      <a:pt x="235" y="128"/>
                      <a:pt x="235" y="128"/>
                    </a:cubicBezTo>
                    <a:cubicBezTo>
                      <a:pt x="246" y="128"/>
                      <a:pt x="255" y="119"/>
                      <a:pt x="255" y="108"/>
                    </a:cubicBezTo>
                    <a:cubicBezTo>
                      <a:pt x="255" y="13"/>
                      <a:pt x="255" y="13"/>
                      <a:pt x="255"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2" name="Freeform 46"/>
              <p:cNvSpPr>
                <a:spLocks/>
              </p:cNvSpPr>
              <p:nvPr/>
            </p:nvSpPr>
            <p:spPr bwMode="auto">
              <a:xfrm>
                <a:off x="240" y="1136"/>
                <a:ext cx="635" cy="97"/>
              </a:xfrm>
              <a:custGeom>
                <a:avLst/>
                <a:gdLst>
                  <a:gd name="T0" fmla="*/ 269 w 269"/>
                  <a:gd name="T1" fmla="*/ 41 h 41"/>
                  <a:gd name="T2" fmla="*/ 269 w 269"/>
                  <a:gd name="T3" fmla="*/ 32 h 41"/>
                  <a:gd name="T4" fmla="*/ 237 w 269"/>
                  <a:gd name="T5" fmla="*/ 0 h 41"/>
                  <a:gd name="T6" fmla="*/ 32 w 269"/>
                  <a:gd name="T7" fmla="*/ 0 h 41"/>
                  <a:gd name="T8" fmla="*/ 0 w 269"/>
                  <a:gd name="T9" fmla="*/ 32 h 41"/>
                  <a:gd name="T10" fmla="*/ 0 w 269"/>
                  <a:gd name="T11" fmla="*/ 41 h 41"/>
                  <a:gd name="T12" fmla="*/ 269 w 269"/>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269" h="41">
                    <a:moveTo>
                      <a:pt x="269" y="41"/>
                    </a:moveTo>
                    <a:cubicBezTo>
                      <a:pt x="269" y="32"/>
                      <a:pt x="269" y="32"/>
                      <a:pt x="269" y="32"/>
                    </a:cubicBezTo>
                    <a:cubicBezTo>
                      <a:pt x="269" y="14"/>
                      <a:pt x="254" y="0"/>
                      <a:pt x="237" y="0"/>
                    </a:cubicBezTo>
                    <a:cubicBezTo>
                      <a:pt x="32" y="0"/>
                      <a:pt x="32" y="0"/>
                      <a:pt x="32" y="0"/>
                    </a:cubicBezTo>
                    <a:cubicBezTo>
                      <a:pt x="15" y="0"/>
                      <a:pt x="0" y="14"/>
                      <a:pt x="0" y="32"/>
                    </a:cubicBezTo>
                    <a:cubicBezTo>
                      <a:pt x="0" y="41"/>
                      <a:pt x="0" y="41"/>
                      <a:pt x="0" y="41"/>
                    </a:cubicBezTo>
                    <a:lnTo>
                      <a:pt x="26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5" name="Freeform 47"/>
              <p:cNvSpPr>
                <a:spLocks/>
              </p:cNvSpPr>
              <p:nvPr/>
            </p:nvSpPr>
            <p:spPr bwMode="auto">
              <a:xfrm>
                <a:off x="199" y="871"/>
                <a:ext cx="213" cy="210"/>
              </a:xfrm>
              <a:custGeom>
                <a:avLst/>
                <a:gdLst>
                  <a:gd name="T0" fmla="*/ 39 w 90"/>
                  <a:gd name="T1" fmla="*/ 2 h 89"/>
                  <a:gd name="T2" fmla="*/ 56 w 90"/>
                  <a:gd name="T3" fmla="*/ 35 h 89"/>
                  <a:gd name="T4" fmla="*/ 47 w 90"/>
                  <a:gd name="T5" fmla="*/ 50 h 89"/>
                  <a:gd name="T6" fmla="*/ 30 w 90"/>
                  <a:gd name="T7" fmla="*/ 49 h 89"/>
                  <a:gd name="T8" fmla="*/ 13 w 90"/>
                  <a:gd name="T9" fmla="*/ 16 h 89"/>
                  <a:gd name="T10" fmla="*/ 8 w 90"/>
                  <a:gd name="T11" fmla="*/ 62 h 89"/>
                  <a:gd name="T12" fmla="*/ 62 w 90"/>
                  <a:gd name="T13" fmla="*/ 78 h 89"/>
                  <a:gd name="T14" fmla="*/ 79 w 90"/>
                  <a:gd name="T15" fmla="*/ 23 h 89"/>
                  <a:gd name="T16" fmla="*/ 39 w 90"/>
                  <a:gd name="T17" fmla="*/ 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9">
                    <a:moveTo>
                      <a:pt x="39" y="2"/>
                    </a:moveTo>
                    <a:cubicBezTo>
                      <a:pt x="56" y="35"/>
                      <a:pt x="56" y="35"/>
                      <a:pt x="56" y="35"/>
                    </a:cubicBezTo>
                    <a:cubicBezTo>
                      <a:pt x="47" y="50"/>
                      <a:pt x="47" y="50"/>
                      <a:pt x="47" y="50"/>
                    </a:cubicBezTo>
                    <a:cubicBezTo>
                      <a:pt x="30" y="49"/>
                      <a:pt x="30" y="49"/>
                      <a:pt x="30" y="49"/>
                    </a:cubicBezTo>
                    <a:cubicBezTo>
                      <a:pt x="13" y="16"/>
                      <a:pt x="13" y="16"/>
                      <a:pt x="13" y="16"/>
                    </a:cubicBezTo>
                    <a:cubicBezTo>
                      <a:pt x="2" y="28"/>
                      <a:pt x="0" y="46"/>
                      <a:pt x="8" y="62"/>
                    </a:cubicBezTo>
                    <a:cubicBezTo>
                      <a:pt x="18" y="81"/>
                      <a:pt x="43" y="89"/>
                      <a:pt x="62" y="78"/>
                    </a:cubicBezTo>
                    <a:cubicBezTo>
                      <a:pt x="82" y="68"/>
                      <a:pt x="90" y="43"/>
                      <a:pt x="79" y="23"/>
                    </a:cubicBezTo>
                    <a:cubicBezTo>
                      <a:pt x="71" y="8"/>
                      <a:pt x="55" y="0"/>
                      <a:pt x="39"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6" name="Freeform 48"/>
              <p:cNvSpPr>
                <a:spLocks/>
              </p:cNvSpPr>
              <p:nvPr/>
            </p:nvSpPr>
            <p:spPr bwMode="auto">
              <a:xfrm>
                <a:off x="303" y="1018"/>
                <a:ext cx="123" cy="108"/>
              </a:xfrm>
              <a:custGeom>
                <a:avLst/>
                <a:gdLst>
                  <a:gd name="T0" fmla="*/ 123 w 123"/>
                  <a:gd name="T1" fmla="*/ 108 h 108"/>
                  <a:gd name="T2" fmla="*/ 64 w 123"/>
                  <a:gd name="T3" fmla="*/ 0 h 108"/>
                  <a:gd name="T4" fmla="*/ 0 w 123"/>
                  <a:gd name="T5" fmla="*/ 33 h 108"/>
                  <a:gd name="T6" fmla="*/ 41 w 123"/>
                  <a:gd name="T7" fmla="*/ 108 h 108"/>
                  <a:gd name="T8" fmla="*/ 123 w 123"/>
                  <a:gd name="T9" fmla="*/ 108 h 108"/>
                </a:gdLst>
                <a:ahLst/>
                <a:cxnLst>
                  <a:cxn ang="0">
                    <a:pos x="T0" y="T1"/>
                  </a:cxn>
                  <a:cxn ang="0">
                    <a:pos x="T2" y="T3"/>
                  </a:cxn>
                  <a:cxn ang="0">
                    <a:pos x="T4" y="T5"/>
                  </a:cxn>
                  <a:cxn ang="0">
                    <a:pos x="T6" y="T7"/>
                  </a:cxn>
                  <a:cxn ang="0">
                    <a:pos x="T8" y="T9"/>
                  </a:cxn>
                </a:cxnLst>
                <a:rect l="0" t="0" r="r" b="b"/>
                <a:pathLst>
                  <a:path w="123" h="108">
                    <a:moveTo>
                      <a:pt x="123" y="108"/>
                    </a:moveTo>
                    <a:lnTo>
                      <a:pt x="64" y="0"/>
                    </a:lnTo>
                    <a:lnTo>
                      <a:pt x="0" y="33"/>
                    </a:lnTo>
                    <a:lnTo>
                      <a:pt x="41" y="108"/>
                    </a:lnTo>
                    <a:lnTo>
                      <a:pt x="123" y="1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7" name="Freeform 49"/>
              <p:cNvSpPr>
                <a:spLocks/>
              </p:cNvSpPr>
              <p:nvPr/>
            </p:nvSpPr>
            <p:spPr bwMode="auto">
              <a:xfrm>
                <a:off x="476" y="975"/>
                <a:ext cx="184" cy="151"/>
              </a:xfrm>
              <a:custGeom>
                <a:avLst/>
                <a:gdLst>
                  <a:gd name="T0" fmla="*/ 71 w 78"/>
                  <a:gd name="T1" fmla="*/ 25 h 64"/>
                  <a:gd name="T2" fmla="*/ 24 w 78"/>
                  <a:gd name="T3" fmla="*/ 8 h 64"/>
                  <a:gd name="T4" fmla="*/ 8 w 78"/>
                  <a:gd name="T5" fmla="*/ 55 h 64"/>
                  <a:gd name="T6" fmla="*/ 14 w 78"/>
                  <a:gd name="T7" fmla="*/ 64 h 64"/>
                  <a:gd name="T8" fmla="*/ 31 w 78"/>
                  <a:gd name="T9" fmla="*/ 64 h 64"/>
                  <a:gd name="T10" fmla="*/ 16 w 78"/>
                  <a:gd name="T11" fmla="*/ 51 h 64"/>
                  <a:gd name="T12" fmla="*/ 28 w 78"/>
                  <a:gd name="T13" fmla="*/ 17 h 64"/>
                  <a:gd name="T14" fmla="*/ 63 w 78"/>
                  <a:gd name="T15" fmla="*/ 29 h 64"/>
                  <a:gd name="T16" fmla="*/ 51 w 78"/>
                  <a:gd name="T17" fmla="*/ 63 h 64"/>
                  <a:gd name="T18" fmla="*/ 48 w 78"/>
                  <a:gd name="T19" fmla="*/ 64 h 64"/>
                  <a:gd name="T20" fmla="*/ 65 w 78"/>
                  <a:gd name="T21" fmla="*/ 64 h 64"/>
                  <a:gd name="T22" fmla="*/ 71 w 78"/>
                  <a:gd name="T23" fmla="*/ 2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64">
                    <a:moveTo>
                      <a:pt x="71" y="25"/>
                    </a:moveTo>
                    <a:cubicBezTo>
                      <a:pt x="63" y="7"/>
                      <a:pt x="42" y="0"/>
                      <a:pt x="24" y="8"/>
                    </a:cubicBezTo>
                    <a:cubicBezTo>
                      <a:pt x="7" y="17"/>
                      <a:pt x="0" y="38"/>
                      <a:pt x="8" y="55"/>
                    </a:cubicBezTo>
                    <a:cubicBezTo>
                      <a:pt x="10" y="58"/>
                      <a:pt x="12" y="61"/>
                      <a:pt x="14" y="64"/>
                    </a:cubicBezTo>
                    <a:cubicBezTo>
                      <a:pt x="31" y="64"/>
                      <a:pt x="31" y="64"/>
                      <a:pt x="31" y="64"/>
                    </a:cubicBezTo>
                    <a:cubicBezTo>
                      <a:pt x="25" y="62"/>
                      <a:pt x="19" y="57"/>
                      <a:pt x="16" y="51"/>
                    </a:cubicBezTo>
                    <a:cubicBezTo>
                      <a:pt x="10" y="38"/>
                      <a:pt x="16" y="23"/>
                      <a:pt x="28" y="17"/>
                    </a:cubicBezTo>
                    <a:cubicBezTo>
                      <a:pt x="41" y="10"/>
                      <a:pt x="56" y="16"/>
                      <a:pt x="63" y="29"/>
                    </a:cubicBezTo>
                    <a:cubicBezTo>
                      <a:pt x="69" y="41"/>
                      <a:pt x="63" y="57"/>
                      <a:pt x="51" y="63"/>
                    </a:cubicBezTo>
                    <a:cubicBezTo>
                      <a:pt x="50" y="63"/>
                      <a:pt x="49" y="64"/>
                      <a:pt x="48" y="64"/>
                    </a:cubicBezTo>
                    <a:cubicBezTo>
                      <a:pt x="65" y="64"/>
                      <a:pt x="65" y="64"/>
                      <a:pt x="65" y="64"/>
                    </a:cubicBezTo>
                    <a:cubicBezTo>
                      <a:pt x="75" y="54"/>
                      <a:pt x="78" y="38"/>
                      <a:pt x="71"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8" name="Freeform 50"/>
              <p:cNvSpPr>
                <a:spLocks/>
              </p:cNvSpPr>
              <p:nvPr/>
            </p:nvSpPr>
            <p:spPr bwMode="auto">
              <a:xfrm>
                <a:off x="388" y="881"/>
                <a:ext cx="369" cy="245"/>
              </a:xfrm>
              <a:custGeom>
                <a:avLst/>
                <a:gdLst>
                  <a:gd name="T0" fmla="*/ 153 w 156"/>
                  <a:gd name="T1" fmla="*/ 92 h 104"/>
                  <a:gd name="T2" fmla="*/ 134 w 156"/>
                  <a:gd name="T3" fmla="*/ 82 h 104"/>
                  <a:gd name="T4" fmla="*/ 133 w 156"/>
                  <a:gd name="T5" fmla="*/ 71 h 104"/>
                  <a:gd name="T6" fmla="*/ 151 w 156"/>
                  <a:gd name="T7" fmla="*/ 59 h 104"/>
                  <a:gd name="T8" fmla="*/ 153 w 156"/>
                  <a:gd name="T9" fmla="*/ 54 h 104"/>
                  <a:gd name="T10" fmla="*/ 145 w 156"/>
                  <a:gd name="T11" fmla="*/ 36 h 104"/>
                  <a:gd name="T12" fmla="*/ 139 w 156"/>
                  <a:gd name="T13" fmla="*/ 34 h 104"/>
                  <a:gd name="T14" fmla="*/ 119 w 156"/>
                  <a:gd name="T15" fmla="*/ 41 h 104"/>
                  <a:gd name="T16" fmla="*/ 110 w 156"/>
                  <a:gd name="T17" fmla="*/ 33 h 104"/>
                  <a:gd name="T18" fmla="*/ 115 w 156"/>
                  <a:gd name="T19" fmla="*/ 12 h 104"/>
                  <a:gd name="T20" fmla="*/ 112 w 156"/>
                  <a:gd name="T21" fmla="*/ 7 h 104"/>
                  <a:gd name="T22" fmla="*/ 94 w 156"/>
                  <a:gd name="T23" fmla="*/ 1 h 104"/>
                  <a:gd name="T24" fmla="*/ 89 w 156"/>
                  <a:gd name="T25" fmla="*/ 3 h 104"/>
                  <a:gd name="T26" fmla="*/ 79 w 156"/>
                  <a:gd name="T27" fmla="*/ 22 h 104"/>
                  <a:gd name="T28" fmla="*/ 68 w 156"/>
                  <a:gd name="T29" fmla="*/ 23 h 104"/>
                  <a:gd name="T30" fmla="*/ 56 w 156"/>
                  <a:gd name="T31" fmla="*/ 5 h 104"/>
                  <a:gd name="T32" fmla="*/ 50 w 156"/>
                  <a:gd name="T33" fmla="*/ 3 h 104"/>
                  <a:gd name="T34" fmla="*/ 33 w 156"/>
                  <a:gd name="T35" fmla="*/ 12 h 104"/>
                  <a:gd name="T36" fmla="*/ 31 w 156"/>
                  <a:gd name="T37" fmla="*/ 17 h 104"/>
                  <a:gd name="T38" fmla="*/ 38 w 156"/>
                  <a:gd name="T39" fmla="*/ 37 h 104"/>
                  <a:gd name="T40" fmla="*/ 30 w 156"/>
                  <a:gd name="T41" fmla="*/ 46 h 104"/>
                  <a:gd name="T42" fmla="*/ 10 w 156"/>
                  <a:gd name="T43" fmla="*/ 42 h 104"/>
                  <a:gd name="T44" fmla="*/ 0 w 156"/>
                  <a:gd name="T45" fmla="*/ 67 h 104"/>
                  <a:gd name="T46" fmla="*/ 1 w 156"/>
                  <a:gd name="T47" fmla="*/ 68 h 104"/>
                  <a:gd name="T48" fmla="*/ 19 w 156"/>
                  <a:gd name="T49" fmla="*/ 77 h 104"/>
                  <a:gd name="T50" fmla="*/ 20 w 156"/>
                  <a:gd name="T51" fmla="*/ 89 h 104"/>
                  <a:gd name="T52" fmla="*/ 14 w 156"/>
                  <a:gd name="T53" fmla="*/ 93 h 104"/>
                  <a:gd name="T54" fmla="*/ 20 w 156"/>
                  <a:gd name="T55" fmla="*/ 104 h 104"/>
                  <a:gd name="T56" fmla="*/ 47 w 156"/>
                  <a:gd name="T57" fmla="*/ 104 h 104"/>
                  <a:gd name="T58" fmla="*/ 42 w 156"/>
                  <a:gd name="T59" fmla="*/ 96 h 104"/>
                  <a:gd name="T60" fmla="*/ 60 w 156"/>
                  <a:gd name="T61" fmla="*/ 45 h 104"/>
                  <a:gd name="T62" fmla="*/ 111 w 156"/>
                  <a:gd name="T63" fmla="*/ 63 h 104"/>
                  <a:gd name="T64" fmla="*/ 106 w 156"/>
                  <a:gd name="T65" fmla="*/ 104 h 104"/>
                  <a:gd name="T66" fmla="*/ 153 w 156"/>
                  <a:gd name="T67" fmla="*/ 104 h 104"/>
                  <a:gd name="T68" fmla="*/ 155 w 156"/>
                  <a:gd name="T69" fmla="*/ 97 h 104"/>
                  <a:gd name="T70" fmla="*/ 153 w 156"/>
                  <a:gd name="T71" fmla="*/ 9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 h="104">
                    <a:moveTo>
                      <a:pt x="153" y="92"/>
                    </a:moveTo>
                    <a:cubicBezTo>
                      <a:pt x="134" y="82"/>
                      <a:pt x="134" y="82"/>
                      <a:pt x="134" y="82"/>
                    </a:cubicBezTo>
                    <a:cubicBezTo>
                      <a:pt x="134" y="78"/>
                      <a:pt x="134" y="75"/>
                      <a:pt x="133" y="71"/>
                    </a:cubicBezTo>
                    <a:cubicBezTo>
                      <a:pt x="151" y="59"/>
                      <a:pt x="151" y="59"/>
                      <a:pt x="151" y="59"/>
                    </a:cubicBezTo>
                    <a:cubicBezTo>
                      <a:pt x="153" y="58"/>
                      <a:pt x="154" y="56"/>
                      <a:pt x="153" y="54"/>
                    </a:cubicBezTo>
                    <a:cubicBezTo>
                      <a:pt x="145" y="36"/>
                      <a:pt x="145" y="36"/>
                      <a:pt x="145" y="36"/>
                    </a:cubicBezTo>
                    <a:cubicBezTo>
                      <a:pt x="144" y="35"/>
                      <a:pt x="141" y="33"/>
                      <a:pt x="139" y="34"/>
                    </a:cubicBezTo>
                    <a:cubicBezTo>
                      <a:pt x="119" y="41"/>
                      <a:pt x="119" y="41"/>
                      <a:pt x="119" y="41"/>
                    </a:cubicBezTo>
                    <a:cubicBezTo>
                      <a:pt x="116" y="38"/>
                      <a:pt x="113" y="36"/>
                      <a:pt x="110" y="33"/>
                    </a:cubicBezTo>
                    <a:cubicBezTo>
                      <a:pt x="115" y="12"/>
                      <a:pt x="115" y="12"/>
                      <a:pt x="115" y="12"/>
                    </a:cubicBezTo>
                    <a:cubicBezTo>
                      <a:pt x="115" y="10"/>
                      <a:pt x="114" y="8"/>
                      <a:pt x="112" y="7"/>
                    </a:cubicBezTo>
                    <a:cubicBezTo>
                      <a:pt x="94" y="1"/>
                      <a:pt x="94" y="1"/>
                      <a:pt x="94" y="1"/>
                    </a:cubicBezTo>
                    <a:cubicBezTo>
                      <a:pt x="92" y="0"/>
                      <a:pt x="90" y="1"/>
                      <a:pt x="89" y="3"/>
                    </a:cubicBezTo>
                    <a:cubicBezTo>
                      <a:pt x="79" y="22"/>
                      <a:pt x="79" y="22"/>
                      <a:pt x="79" y="22"/>
                    </a:cubicBezTo>
                    <a:cubicBezTo>
                      <a:pt x="75" y="22"/>
                      <a:pt x="71" y="22"/>
                      <a:pt x="68" y="23"/>
                    </a:cubicBezTo>
                    <a:cubicBezTo>
                      <a:pt x="56" y="5"/>
                      <a:pt x="56" y="5"/>
                      <a:pt x="56" y="5"/>
                    </a:cubicBezTo>
                    <a:cubicBezTo>
                      <a:pt x="55" y="3"/>
                      <a:pt x="52" y="3"/>
                      <a:pt x="50" y="3"/>
                    </a:cubicBezTo>
                    <a:cubicBezTo>
                      <a:pt x="33" y="12"/>
                      <a:pt x="33" y="12"/>
                      <a:pt x="33" y="12"/>
                    </a:cubicBezTo>
                    <a:cubicBezTo>
                      <a:pt x="31" y="13"/>
                      <a:pt x="30" y="15"/>
                      <a:pt x="31" y="17"/>
                    </a:cubicBezTo>
                    <a:cubicBezTo>
                      <a:pt x="38" y="37"/>
                      <a:pt x="38" y="37"/>
                      <a:pt x="38" y="37"/>
                    </a:cubicBezTo>
                    <a:cubicBezTo>
                      <a:pt x="35" y="40"/>
                      <a:pt x="32" y="43"/>
                      <a:pt x="30" y="46"/>
                    </a:cubicBezTo>
                    <a:cubicBezTo>
                      <a:pt x="10" y="42"/>
                      <a:pt x="10" y="42"/>
                      <a:pt x="10" y="42"/>
                    </a:cubicBezTo>
                    <a:cubicBezTo>
                      <a:pt x="10" y="51"/>
                      <a:pt x="6" y="60"/>
                      <a:pt x="0" y="67"/>
                    </a:cubicBezTo>
                    <a:cubicBezTo>
                      <a:pt x="1" y="68"/>
                      <a:pt x="1" y="68"/>
                      <a:pt x="1" y="68"/>
                    </a:cubicBezTo>
                    <a:cubicBezTo>
                      <a:pt x="19" y="77"/>
                      <a:pt x="19" y="77"/>
                      <a:pt x="19" y="77"/>
                    </a:cubicBezTo>
                    <a:cubicBezTo>
                      <a:pt x="19" y="81"/>
                      <a:pt x="19" y="85"/>
                      <a:pt x="20" y="89"/>
                    </a:cubicBezTo>
                    <a:cubicBezTo>
                      <a:pt x="14" y="93"/>
                      <a:pt x="14" y="93"/>
                      <a:pt x="14" y="93"/>
                    </a:cubicBezTo>
                    <a:cubicBezTo>
                      <a:pt x="20" y="104"/>
                      <a:pt x="20" y="104"/>
                      <a:pt x="20" y="104"/>
                    </a:cubicBezTo>
                    <a:cubicBezTo>
                      <a:pt x="47" y="104"/>
                      <a:pt x="47" y="104"/>
                      <a:pt x="47" y="104"/>
                    </a:cubicBezTo>
                    <a:cubicBezTo>
                      <a:pt x="45" y="102"/>
                      <a:pt x="43" y="99"/>
                      <a:pt x="42" y="96"/>
                    </a:cubicBezTo>
                    <a:cubicBezTo>
                      <a:pt x="33" y="77"/>
                      <a:pt x="41" y="54"/>
                      <a:pt x="60" y="45"/>
                    </a:cubicBezTo>
                    <a:cubicBezTo>
                      <a:pt x="79" y="36"/>
                      <a:pt x="102" y="44"/>
                      <a:pt x="111" y="63"/>
                    </a:cubicBezTo>
                    <a:cubicBezTo>
                      <a:pt x="118" y="77"/>
                      <a:pt x="115" y="93"/>
                      <a:pt x="106" y="104"/>
                    </a:cubicBezTo>
                    <a:cubicBezTo>
                      <a:pt x="153" y="104"/>
                      <a:pt x="153" y="104"/>
                      <a:pt x="153" y="104"/>
                    </a:cubicBezTo>
                    <a:cubicBezTo>
                      <a:pt x="155" y="97"/>
                      <a:pt x="155" y="97"/>
                      <a:pt x="155" y="97"/>
                    </a:cubicBezTo>
                    <a:cubicBezTo>
                      <a:pt x="156" y="95"/>
                      <a:pt x="155" y="93"/>
                      <a:pt x="153"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9" name="Freeform 51"/>
              <p:cNvSpPr>
                <a:spLocks/>
              </p:cNvSpPr>
              <p:nvPr/>
            </p:nvSpPr>
            <p:spPr bwMode="auto">
              <a:xfrm>
                <a:off x="741" y="876"/>
                <a:ext cx="165" cy="250"/>
              </a:xfrm>
              <a:custGeom>
                <a:avLst/>
                <a:gdLst>
                  <a:gd name="T0" fmla="*/ 68 w 70"/>
                  <a:gd name="T1" fmla="*/ 4 h 106"/>
                  <a:gd name="T2" fmla="*/ 63 w 70"/>
                  <a:gd name="T3" fmla="*/ 1 h 106"/>
                  <a:gd name="T4" fmla="*/ 60 w 70"/>
                  <a:gd name="T5" fmla="*/ 1 h 106"/>
                  <a:gd name="T6" fmla="*/ 49 w 70"/>
                  <a:gd name="T7" fmla="*/ 18 h 106"/>
                  <a:gd name="T8" fmla="*/ 49 w 70"/>
                  <a:gd name="T9" fmla="*/ 20 h 106"/>
                  <a:gd name="T10" fmla="*/ 50 w 70"/>
                  <a:gd name="T11" fmla="*/ 21 h 106"/>
                  <a:gd name="T12" fmla="*/ 22 w 70"/>
                  <a:gd name="T13" fmla="*/ 70 h 106"/>
                  <a:gd name="T14" fmla="*/ 22 w 70"/>
                  <a:gd name="T15" fmla="*/ 69 h 106"/>
                  <a:gd name="T16" fmla="*/ 10 w 70"/>
                  <a:gd name="T17" fmla="*/ 73 h 106"/>
                  <a:gd name="T18" fmla="*/ 0 w 70"/>
                  <a:gd name="T19" fmla="*/ 90 h 106"/>
                  <a:gd name="T20" fmla="*/ 7 w 70"/>
                  <a:gd name="T21" fmla="*/ 93 h 106"/>
                  <a:gd name="T22" fmla="*/ 9 w 70"/>
                  <a:gd name="T23" fmla="*/ 99 h 106"/>
                  <a:gd name="T24" fmla="*/ 7 w 70"/>
                  <a:gd name="T25" fmla="*/ 106 h 106"/>
                  <a:gd name="T26" fmla="*/ 21 w 70"/>
                  <a:gd name="T27" fmla="*/ 106 h 106"/>
                  <a:gd name="T28" fmla="*/ 32 w 70"/>
                  <a:gd name="T29" fmla="*/ 86 h 106"/>
                  <a:gd name="T30" fmla="*/ 29 w 70"/>
                  <a:gd name="T31" fmla="*/ 74 h 106"/>
                  <a:gd name="T32" fmla="*/ 29 w 70"/>
                  <a:gd name="T33" fmla="*/ 73 h 106"/>
                  <a:gd name="T34" fmla="*/ 57 w 70"/>
                  <a:gd name="T35" fmla="*/ 25 h 106"/>
                  <a:gd name="T36" fmla="*/ 58 w 70"/>
                  <a:gd name="T37" fmla="*/ 26 h 106"/>
                  <a:gd name="T38" fmla="*/ 61 w 70"/>
                  <a:gd name="T39" fmla="*/ 25 h 106"/>
                  <a:gd name="T40" fmla="*/ 69 w 70"/>
                  <a:gd name="T41" fmla="*/ 6 h 106"/>
                  <a:gd name="T42" fmla="*/ 68 w 70"/>
                  <a:gd name="T43" fmla="*/ 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 h="106">
                    <a:moveTo>
                      <a:pt x="68" y="4"/>
                    </a:moveTo>
                    <a:cubicBezTo>
                      <a:pt x="63" y="1"/>
                      <a:pt x="63" y="1"/>
                      <a:pt x="63" y="1"/>
                    </a:cubicBezTo>
                    <a:cubicBezTo>
                      <a:pt x="62" y="0"/>
                      <a:pt x="61" y="0"/>
                      <a:pt x="60" y="1"/>
                    </a:cubicBezTo>
                    <a:cubicBezTo>
                      <a:pt x="49" y="18"/>
                      <a:pt x="49" y="18"/>
                      <a:pt x="49" y="18"/>
                    </a:cubicBezTo>
                    <a:cubicBezTo>
                      <a:pt x="48" y="19"/>
                      <a:pt x="48" y="20"/>
                      <a:pt x="49" y="20"/>
                    </a:cubicBezTo>
                    <a:cubicBezTo>
                      <a:pt x="50" y="21"/>
                      <a:pt x="50" y="21"/>
                      <a:pt x="50" y="21"/>
                    </a:cubicBezTo>
                    <a:cubicBezTo>
                      <a:pt x="22" y="70"/>
                      <a:pt x="22" y="70"/>
                      <a:pt x="22" y="70"/>
                    </a:cubicBezTo>
                    <a:cubicBezTo>
                      <a:pt x="22" y="69"/>
                      <a:pt x="22" y="69"/>
                      <a:pt x="22" y="69"/>
                    </a:cubicBezTo>
                    <a:cubicBezTo>
                      <a:pt x="18" y="67"/>
                      <a:pt x="12" y="68"/>
                      <a:pt x="10" y="73"/>
                    </a:cubicBezTo>
                    <a:cubicBezTo>
                      <a:pt x="0" y="90"/>
                      <a:pt x="0" y="90"/>
                      <a:pt x="0" y="90"/>
                    </a:cubicBezTo>
                    <a:cubicBezTo>
                      <a:pt x="7" y="93"/>
                      <a:pt x="7" y="93"/>
                      <a:pt x="7" y="93"/>
                    </a:cubicBezTo>
                    <a:cubicBezTo>
                      <a:pt x="9" y="94"/>
                      <a:pt x="10" y="97"/>
                      <a:pt x="9" y="99"/>
                    </a:cubicBezTo>
                    <a:cubicBezTo>
                      <a:pt x="7" y="106"/>
                      <a:pt x="7" y="106"/>
                      <a:pt x="7" y="106"/>
                    </a:cubicBezTo>
                    <a:cubicBezTo>
                      <a:pt x="21" y="106"/>
                      <a:pt x="21" y="106"/>
                      <a:pt x="21" y="106"/>
                    </a:cubicBezTo>
                    <a:cubicBezTo>
                      <a:pt x="32" y="86"/>
                      <a:pt x="32" y="86"/>
                      <a:pt x="32" y="86"/>
                    </a:cubicBezTo>
                    <a:cubicBezTo>
                      <a:pt x="35" y="82"/>
                      <a:pt x="33" y="76"/>
                      <a:pt x="29" y="74"/>
                    </a:cubicBezTo>
                    <a:cubicBezTo>
                      <a:pt x="29" y="73"/>
                      <a:pt x="29" y="73"/>
                      <a:pt x="29" y="73"/>
                    </a:cubicBezTo>
                    <a:cubicBezTo>
                      <a:pt x="57" y="25"/>
                      <a:pt x="57" y="25"/>
                      <a:pt x="57" y="25"/>
                    </a:cubicBezTo>
                    <a:cubicBezTo>
                      <a:pt x="58" y="26"/>
                      <a:pt x="58" y="26"/>
                      <a:pt x="58" y="26"/>
                    </a:cubicBezTo>
                    <a:cubicBezTo>
                      <a:pt x="59" y="26"/>
                      <a:pt x="60" y="26"/>
                      <a:pt x="61" y="25"/>
                    </a:cubicBezTo>
                    <a:cubicBezTo>
                      <a:pt x="69" y="6"/>
                      <a:pt x="69" y="6"/>
                      <a:pt x="69" y="6"/>
                    </a:cubicBezTo>
                    <a:cubicBezTo>
                      <a:pt x="70" y="5"/>
                      <a:pt x="69" y="4"/>
                      <a:pt x="6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127" name="组合 3126"/>
          <p:cNvGrpSpPr/>
          <p:nvPr/>
        </p:nvGrpSpPr>
        <p:grpSpPr>
          <a:xfrm>
            <a:off x="3503257" y="4766928"/>
            <a:ext cx="807470" cy="749699"/>
            <a:chOff x="2627784" y="4911551"/>
            <a:chExt cx="605681" cy="605681"/>
          </a:xfrm>
        </p:grpSpPr>
        <p:sp>
          <p:nvSpPr>
            <p:cNvPr id="59" name="椭圆 58"/>
            <p:cNvSpPr/>
            <p:nvPr/>
          </p:nvSpPr>
          <p:spPr>
            <a:xfrm>
              <a:off x="2627784" y="4911551"/>
              <a:ext cx="605681" cy="605681"/>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65000"/>
                    <a:lumOff val="35000"/>
                  </a:schemeClr>
                </a:solidFill>
              </a:endParaRPr>
            </a:p>
          </p:txBody>
        </p:sp>
        <p:grpSp>
          <p:nvGrpSpPr>
            <p:cNvPr id="3110" name="Group 55"/>
            <p:cNvGrpSpPr>
              <a:grpSpLocks noChangeAspect="1"/>
            </p:cNvGrpSpPr>
            <p:nvPr/>
          </p:nvGrpSpPr>
          <p:grpSpPr bwMode="auto">
            <a:xfrm>
              <a:off x="2794107" y="5077284"/>
              <a:ext cx="273034" cy="274214"/>
              <a:chOff x="693" y="1040"/>
              <a:chExt cx="695" cy="698"/>
            </a:xfrm>
          </p:grpSpPr>
          <p:sp>
            <p:nvSpPr>
              <p:cNvPr id="3112" name="Freeform 56"/>
              <p:cNvSpPr>
                <a:spLocks/>
              </p:cNvSpPr>
              <p:nvPr/>
            </p:nvSpPr>
            <p:spPr bwMode="auto">
              <a:xfrm>
                <a:off x="693" y="1040"/>
                <a:ext cx="532" cy="698"/>
              </a:xfrm>
              <a:custGeom>
                <a:avLst/>
                <a:gdLst>
                  <a:gd name="T0" fmla="*/ 218 w 225"/>
                  <a:gd name="T1" fmla="*/ 259 h 295"/>
                  <a:gd name="T2" fmla="*/ 149 w 225"/>
                  <a:gd name="T3" fmla="*/ 136 h 295"/>
                  <a:gd name="T4" fmla="*/ 185 w 225"/>
                  <a:gd name="T5" fmla="*/ 74 h 295"/>
                  <a:gd name="T6" fmla="*/ 112 w 225"/>
                  <a:gd name="T7" fmla="*/ 1 h 295"/>
                  <a:gd name="T8" fmla="*/ 39 w 225"/>
                  <a:gd name="T9" fmla="*/ 73 h 295"/>
                  <a:gd name="T10" fmla="*/ 74 w 225"/>
                  <a:gd name="T11" fmla="*/ 136 h 295"/>
                  <a:gd name="T12" fmla="*/ 5 w 225"/>
                  <a:gd name="T13" fmla="*/ 259 h 295"/>
                  <a:gd name="T14" fmla="*/ 111 w 225"/>
                  <a:gd name="T15" fmla="*/ 295 h 295"/>
                  <a:gd name="T16" fmla="*/ 111 w 225"/>
                  <a:gd name="T17" fmla="*/ 295 h 295"/>
                  <a:gd name="T18" fmla="*/ 218 w 225"/>
                  <a:gd name="T19" fmla="*/ 25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295">
                    <a:moveTo>
                      <a:pt x="218" y="259"/>
                    </a:moveTo>
                    <a:cubicBezTo>
                      <a:pt x="225" y="175"/>
                      <a:pt x="169" y="145"/>
                      <a:pt x="149" y="136"/>
                    </a:cubicBezTo>
                    <a:cubicBezTo>
                      <a:pt x="170" y="123"/>
                      <a:pt x="185" y="100"/>
                      <a:pt x="185" y="74"/>
                    </a:cubicBezTo>
                    <a:cubicBezTo>
                      <a:pt x="185" y="33"/>
                      <a:pt x="152" y="1"/>
                      <a:pt x="112" y="1"/>
                    </a:cubicBezTo>
                    <a:cubicBezTo>
                      <a:pt x="72" y="0"/>
                      <a:pt x="39" y="33"/>
                      <a:pt x="39" y="73"/>
                    </a:cubicBezTo>
                    <a:cubicBezTo>
                      <a:pt x="39" y="100"/>
                      <a:pt x="53" y="123"/>
                      <a:pt x="74" y="136"/>
                    </a:cubicBezTo>
                    <a:cubicBezTo>
                      <a:pt x="54" y="145"/>
                      <a:pt x="0" y="176"/>
                      <a:pt x="5" y="259"/>
                    </a:cubicBezTo>
                    <a:cubicBezTo>
                      <a:pt x="5" y="259"/>
                      <a:pt x="2" y="293"/>
                      <a:pt x="111" y="295"/>
                    </a:cubicBezTo>
                    <a:cubicBezTo>
                      <a:pt x="111" y="295"/>
                      <a:pt x="111" y="295"/>
                      <a:pt x="111" y="295"/>
                    </a:cubicBezTo>
                    <a:cubicBezTo>
                      <a:pt x="220" y="294"/>
                      <a:pt x="218" y="259"/>
                      <a:pt x="218" y="2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4" name="Freeform 57"/>
              <p:cNvSpPr>
                <a:spLocks noEditPoints="1"/>
              </p:cNvSpPr>
              <p:nvPr/>
            </p:nvSpPr>
            <p:spPr bwMode="auto">
              <a:xfrm>
                <a:off x="1088" y="1059"/>
                <a:ext cx="300" cy="612"/>
              </a:xfrm>
              <a:custGeom>
                <a:avLst/>
                <a:gdLst>
                  <a:gd name="T0" fmla="*/ 59 w 127"/>
                  <a:gd name="T1" fmla="*/ 259 h 259"/>
                  <a:gd name="T2" fmla="*/ 59 w 127"/>
                  <a:gd name="T3" fmla="*/ 259 h 259"/>
                  <a:gd name="T4" fmla="*/ 59 w 127"/>
                  <a:gd name="T5" fmla="*/ 259 h 259"/>
                  <a:gd name="T6" fmla="*/ 59 w 127"/>
                  <a:gd name="T7" fmla="*/ 259 h 259"/>
                  <a:gd name="T8" fmla="*/ 59 w 127"/>
                  <a:gd name="T9" fmla="*/ 259 h 259"/>
                  <a:gd name="T10" fmla="*/ 58 w 127"/>
                  <a:gd name="T11" fmla="*/ 247 h 259"/>
                  <a:gd name="T12" fmla="*/ 106 w 127"/>
                  <a:gd name="T13" fmla="*/ 235 h 259"/>
                  <a:gd name="T14" fmla="*/ 106 w 127"/>
                  <a:gd name="T15" fmla="*/ 235 h 259"/>
                  <a:gd name="T16" fmla="*/ 115 w 127"/>
                  <a:gd name="T17" fmla="*/ 225 h 259"/>
                  <a:gd name="T18" fmla="*/ 115 w 127"/>
                  <a:gd name="T19" fmla="*/ 225 h 259"/>
                  <a:gd name="T20" fmla="*/ 115 w 127"/>
                  <a:gd name="T21" fmla="*/ 225 h 259"/>
                  <a:gd name="T22" fmla="*/ 115 w 127"/>
                  <a:gd name="T23" fmla="*/ 225 h 259"/>
                  <a:gd name="T24" fmla="*/ 115 w 127"/>
                  <a:gd name="T25" fmla="*/ 224 h 259"/>
                  <a:gd name="T26" fmla="*/ 115 w 127"/>
                  <a:gd name="T27" fmla="*/ 224 h 259"/>
                  <a:gd name="T28" fmla="*/ 115 w 127"/>
                  <a:gd name="T29" fmla="*/ 213 h 259"/>
                  <a:gd name="T30" fmla="*/ 115 w 127"/>
                  <a:gd name="T31" fmla="*/ 213 h 259"/>
                  <a:gd name="T32" fmla="*/ 60 w 127"/>
                  <a:gd name="T33" fmla="*/ 126 h 259"/>
                  <a:gd name="T34" fmla="*/ 60 w 127"/>
                  <a:gd name="T35" fmla="*/ 126 h 259"/>
                  <a:gd name="T36" fmla="*/ 49 w 127"/>
                  <a:gd name="T37" fmla="*/ 121 h 259"/>
                  <a:gd name="T38" fmla="*/ 59 w 127"/>
                  <a:gd name="T39" fmla="*/ 115 h 259"/>
                  <a:gd name="T40" fmla="*/ 86 w 127"/>
                  <a:gd name="T41" fmla="*/ 68 h 259"/>
                  <a:gd name="T42" fmla="*/ 86 w 127"/>
                  <a:gd name="T43" fmla="*/ 68 h 259"/>
                  <a:gd name="T44" fmla="*/ 86 w 127"/>
                  <a:gd name="T45" fmla="*/ 68 h 259"/>
                  <a:gd name="T46" fmla="*/ 86 w 127"/>
                  <a:gd name="T47" fmla="*/ 68 h 259"/>
                  <a:gd name="T48" fmla="*/ 31 w 127"/>
                  <a:gd name="T49" fmla="*/ 12 h 259"/>
                  <a:gd name="T50" fmla="*/ 31 w 127"/>
                  <a:gd name="T51" fmla="*/ 12 h 259"/>
                  <a:gd name="T52" fmla="*/ 6 w 127"/>
                  <a:gd name="T53" fmla="*/ 18 h 259"/>
                  <a:gd name="T54" fmla="*/ 6 w 127"/>
                  <a:gd name="T55" fmla="*/ 18 h 259"/>
                  <a:gd name="T56" fmla="*/ 0 w 127"/>
                  <a:gd name="T57" fmla="*/ 8 h 259"/>
                  <a:gd name="T58" fmla="*/ 31 w 127"/>
                  <a:gd name="T59" fmla="*/ 0 h 259"/>
                  <a:gd name="T60" fmla="*/ 31 w 127"/>
                  <a:gd name="T61" fmla="*/ 0 h 259"/>
                  <a:gd name="T62" fmla="*/ 31 w 127"/>
                  <a:gd name="T63" fmla="*/ 0 h 259"/>
                  <a:gd name="T64" fmla="*/ 31 w 127"/>
                  <a:gd name="T65" fmla="*/ 0 h 259"/>
                  <a:gd name="T66" fmla="*/ 98 w 127"/>
                  <a:gd name="T67" fmla="*/ 68 h 259"/>
                  <a:gd name="T68" fmla="*/ 98 w 127"/>
                  <a:gd name="T69" fmla="*/ 68 h 259"/>
                  <a:gd name="T70" fmla="*/ 98 w 127"/>
                  <a:gd name="T71" fmla="*/ 68 h 259"/>
                  <a:gd name="T72" fmla="*/ 98 w 127"/>
                  <a:gd name="T73" fmla="*/ 68 h 259"/>
                  <a:gd name="T74" fmla="*/ 74 w 127"/>
                  <a:gd name="T75" fmla="*/ 120 h 259"/>
                  <a:gd name="T76" fmla="*/ 74 w 127"/>
                  <a:gd name="T77" fmla="*/ 120 h 259"/>
                  <a:gd name="T78" fmla="*/ 127 w 127"/>
                  <a:gd name="T79" fmla="*/ 213 h 259"/>
                  <a:gd name="T80" fmla="*/ 127 w 127"/>
                  <a:gd name="T81" fmla="*/ 213 h 259"/>
                  <a:gd name="T82" fmla="*/ 127 w 127"/>
                  <a:gd name="T83" fmla="*/ 225 h 259"/>
                  <a:gd name="T84" fmla="*/ 127 w 127"/>
                  <a:gd name="T85" fmla="*/ 225 h 259"/>
                  <a:gd name="T86" fmla="*/ 116 w 127"/>
                  <a:gd name="T87" fmla="*/ 242 h 259"/>
                  <a:gd name="T88" fmla="*/ 116 w 127"/>
                  <a:gd name="T89" fmla="*/ 242 h 259"/>
                  <a:gd name="T90" fmla="*/ 59 w 127"/>
                  <a:gd name="T91" fmla="*/ 259 h 259"/>
                  <a:gd name="T92" fmla="*/ 59 w 127"/>
                  <a:gd name="T93" fmla="*/ 259 h 259"/>
                  <a:gd name="T94" fmla="*/ 58 w 127"/>
                  <a:gd name="T95" fmla="*/ 24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259">
                    <a:moveTo>
                      <a:pt x="59" y="259"/>
                    </a:moveTo>
                    <a:cubicBezTo>
                      <a:pt x="59" y="259"/>
                      <a:pt x="59" y="259"/>
                      <a:pt x="59" y="259"/>
                    </a:cubicBezTo>
                    <a:cubicBezTo>
                      <a:pt x="59" y="259"/>
                      <a:pt x="59" y="259"/>
                      <a:pt x="59" y="259"/>
                    </a:cubicBezTo>
                    <a:cubicBezTo>
                      <a:pt x="59" y="259"/>
                      <a:pt x="59" y="259"/>
                      <a:pt x="59" y="259"/>
                    </a:cubicBezTo>
                    <a:cubicBezTo>
                      <a:pt x="59" y="259"/>
                      <a:pt x="59" y="259"/>
                      <a:pt x="59" y="259"/>
                    </a:cubicBezTo>
                    <a:close/>
                    <a:moveTo>
                      <a:pt x="58" y="247"/>
                    </a:moveTo>
                    <a:cubicBezTo>
                      <a:pt x="84" y="245"/>
                      <a:pt x="98" y="240"/>
                      <a:pt x="106" y="235"/>
                    </a:cubicBezTo>
                    <a:cubicBezTo>
                      <a:pt x="106" y="235"/>
                      <a:pt x="106" y="235"/>
                      <a:pt x="106" y="235"/>
                    </a:cubicBezTo>
                    <a:cubicBezTo>
                      <a:pt x="113" y="230"/>
                      <a:pt x="114" y="226"/>
                      <a:pt x="115" y="225"/>
                    </a:cubicBezTo>
                    <a:cubicBezTo>
                      <a:pt x="115" y="225"/>
                      <a:pt x="115" y="225"/>
                      <a:pt x="115" y="225"/>
                    </a:cubicBezTo>
                    <a:cubicBezTo>
                      <a:pt x="115" y="225"/>
                      <a:pt x="115" y="225"/>
                      <a:pt x="115" y="225"/>
                    </a:cubicBezTo>
                    <a:cubicBezTo>
                      <a:pt x="115" y="225"/>
                      <a:pt x="115" y="225"/>
                      <a:pt x="115" y="225"/>
                    </a:cubicBezTo>
                    <a:cubicBezTo>
                      <a:pt x="115" y="224"/>
                      <a:pt x="115" y="224"/>
                      <a:pt x="115" y="224"/>
                    </a:cubicBezTo>
                    <a:cubicBezTo>
                      <a:pt x="115" y="224"/>
                      <a:pt x="115" y="224"/>
                      <a:pt x="115" y="224"/>
                    </a:cubicBezTo>
                    <a:cubicBezTo>
                      <a:pt x="115" y="220"/>
                      <a:pt x="115" y="216"/>
                      <a:pt x="115" y="213"/>
                    </a:cubicBezTo>
                    <a:cubicBezTo>
                      <a:pt x="115" y="213"/>
                      <a:pt x="115" y="213"/>
                      <a:pt x="115" y="213"/>
                    </a:cubicBezTo>
                    <a:cubicBezTo>
                      <a:pt x="115" y="154"/>
                      <a:pt x="75" y="133"/>
                      <a:pt x="60" y="126"/>
                    </a:cubicBezTo>
                    <a:cubicBezTo>
                      <a:pt x="60" y="126"/>
                      <a:pt x="60" y="126"/>
                      <a:pt x="60" y="126"/>
                    </a:cubicBezTo>
                    <a:cubicBezTo>
                      <a:pt x="49" y="121"/>
                      <a:pt x="49" y="121"/>
                      <a:pt x="49" y="121"/>
                    </a:cubicBezTo>
                    <a:cubicBezTo>
                      <a:pt x="59" y="115"/>
                      <a:pt x="59" y="115"/>
                      <a:pt x="59" y="115"/>
                    </a:cubicBezTo>
                    <a:cubicBezTo>
                      <a:pt x="75" y="106"/>
                      <a:pt x="86" y="88"/>
                      <a:pt x="86" y="68"/>
                    </a:cubicBezTo>
                    <a:cubicBezTo>
                      <a:pt x="86" y="68"/>
                      <a:pt x="86" y="68"/>
                      <a:pt x="86" y="68"/>
                    </a:cubicBezTo>
                    <a:cubicBezTo>
                      <a:pt x="86" y="68"/>
                      <a:pt x="86" y="68"/>
                      <a:pt x="86" y="68"/>
                    </a:cubicBezTo>
                    <a:cubicBezTo>
                      <a:pt x="86" y="68"/>
                      <a:pt x="86" y="68"/>
                      <a:pt x="86" y="68"/>
                    </a:cubicBezTo>
                    <a:cubicBezTo>
                      <a:pt x="86" y="37"/>
                      <a:pt x="62" y="12"/>
                      <a:pt x="31" y="12"/>
                    </a:cubicBezTo>
                    <a:cubicBezTo>
                      <a:pt x="31" y="12"/>
                      <a:pt x="31" y="12"/>
                      <a:pt x="31" y="12"/>
                    </a:cubicBezTo>
                    <a:cubicBezTo>
                      <a:pt x="22" y="12"/>
                      <a:pt x="13" y="14"/>
                      <a:pt x="6" y="18"/>
                    </a:cubicBezTo>
                    <a:cubicBezTo>
                      <a:pt x="6" y="18"/>
                      <a:pt x="6" y="18"/>
                      <a:pt x="6" y="18"/>
                    </a:cubicBezTo>
                    <a:cubicBezTo>
                      <a:pt x="0" y="8"/>
                      <a:pt x="0" y="8"/>
                      <a:pt x="0" y="8"/>
                    </a:cubicBezTo>
                    <a:cubicBezTo>
                      <a:pt x="9" y="3"/>
                      <a:pt x="20" y="0"/>
                      <a:pt x="31" y="0"/>
                    </a:cubicBezTo>
                    <a:cubicBezTo>
                      <a:pt x="31" y="0"/>
                      <a:pt x="31" y="0"/>
                      <a:pt x="31" y="0"/>
                    </a:cubicBezTo>
                    <a:cubicBezTo>
                      <a:pt x="31" y="0"/>
                      <a:pt x="31" y="0"/>
                      <a:pt x="31" y="0"/>
                    </a:cubicBezTo>
                    <a:cubicBezTo>
                      <a:pt x="31" y="0"/>
                      <a:pt x="31" y="0"/>
                      <a:pt x="31" y="0"/>
                    </a:cubicBezTo>
                    <a:cubicBezTo>
                      <a:pt x="68" y="0"/>
                      <a:pt x="98" y="30"/>
                      <a:pt x="98" y="68"/>
                    </a:cubicBezTo>
                    <a:cubicBezTo>
                      <a:pt x="98" y="68"/>
                      <a:pt x="98" y="68"/>
                      <a:pt x="98" y="68"/>
                    </a:cubicBezTo>
                    <a:cubicBezTo>
                      <a:pt x="98" y="68"/>
                      <a:pt x="98" y="68"/>
                      <a:pt x="98" y="68"/>
                    </a:cubicBezTo>
                    <a:cubicBezTo>
                      <a:pt x="98" y="68"/>
                      <a:pt x="98" y="68"/>
                      <a:pt x="98" y="68"/>
                    </a:cubicBezTo>
                    <a:cubicBezTo>
                      <a:pt x="98" y="89"/>
                      <a:pt x="89" y="107"/>
                      <a:pt x="74" y="120"/>
                    </a:cubicBezTo>
                    <a:cubicBezTo>
                      <a:pt x="74" y="120"/>
                      <a:pt x="74" y="120"/>
                      <a:pt x="74" y="120"/>
                    </a:cubicBezTo>
                    <a:cubicBezTo>
                      <a:pt x="94" y="131"/>
                      <a:pt x="127" y="157"/>
                      <a:pt x="127" y="213"/>
                    </a:cubicBezTo>
                    <a:cubicBezTo>
                      <a:pt x="127" y="213"/>
                      <a:pt x="127" y="213"/>
                      <a:pt x="127" y="213"/>
                    </a:cubicBezTo>
                    <a:cubicBezTo>
                      <a:pt x="127" y="217"/>
                      <a:pt x="127" y="221"/>
                      <a:pt x="127" y="225"/>
                    </a:cubicBezTo>
                    <a:cubicBezTo>
                      <a:pt x="127" y="225"/>
                      <a:pt x="127" y="225"/>
                      <a:pt x="127" y="225"/>
                    </a:cubicBezTo>
                    <a:cubicBezTo>
                      <a:pt x="127" y="227"/>
                      <a:pt x="125" y="235"/>
                      <a:pt x="116" y="242"/>
                    </a:cubicBezTo>
                    <a:cubicBezTo>
                      <a:pt x="116" y="242"/>
                      <a:pt x="116" y="242"/>
                      <a:pt x="116" y="242"/>
                    </a:cubicBezTo>
                    <a:cubicBezTo>
                      <a:pt x="107" y="249"/>
                      <a:pt x="90" y="256"/>
                      <a:pt x="59" y="259"/>
                    </a:cubicBezTo>
                    <a:cubicBezTo>
                      <a:pt x="59" y="259"/>
                      <a:pt x="59" y="259"/>
                      <a:pt x="59" y="259"/>
                    </a:cubicBezTo>
                    <a:cubicBezTo>
                      <a:pt x="58" y="247"/>
                      <a:pt x="58" y="247"/>
                      <a:pt x="58" y="2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123" name="组合 3122"/>
          <p:cNvGrpSpPr/>
          <p:nvPr/>
        </p:nvGrpSpPr>
        <p:grpSpPr>
          <a:xfrm>
            <a:off x="3503257" y="2359326"/>
            <a:ext cx="807470" cy="749699"/>
            <a:chOff x="2627784" y="2503949"/>
            <a:chExt cx="605681" cy="605681"/>
          </a:xfrm>
        </p:grpSpPr>
        <p:sp>
          <p:nvSpPr>
            <p:cNvPr id="47" name="椭圆 46"/>
            <p:cNvSpPr/>
            <p:nvPr/>
          </p:nvSpPr>
          <p:spPr>
            <a:xfrm>
              <a:off x="2627784" y="2503949"/>
              <a:ext cx="605681" cy="60568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65000"/>
                    <a:lumOff val="35000"/>
                  </a:schemeClr>
                </a:solidFill>
              </a:endParaRPr>
            </a:p>
          </p:txBody>
        </p:sp>
        <p:grpSp>
          <p:nvGrpSpPr>
            <p:cNvPr id="3115" name="Group 61"/>
            <p:cNvGrpSpPr>
              <a:grpSpLocks noChangeAspect="1"/>
            </p:cNvGrpSpPr>
            <p:nvPr/>
          </p:nvGrpSpPr>
          <p:grpSpPr bwMode="auto">
            <a:xfrm>
              <a:off x="2727513" y="2603678"/>
              <a:ext cx="406222" cy="406222"/>
              <a:chOff x="569" y="2009"/>
              <a:chExt cx="687" cy="687"/>
            </a:xfrm>
          </p:grpSpPr>
          <p:sp>
            <p:nvSpPr>
              <p:cNvPr id="3117" name="Freeform 62"/>
              <p:cNvSpPr>
                <a:spLocks/>
              </p:cNvSpPr>
              <p:nvPr/>
            </p:nvSpPr>
            <p:spPr bwMode="auto">
              <a:xfrm>
                <a:off x="982" y="2026"/>
                <a:ext cx="260" cy="259"/>
              </a:xfrm>
              <a:custGeom>
                <a:avLst/>
                <a:gdLst>
                  <a:gd name="T0" fmla="*/ 44 w 110"/>
                  <a:gd name="T1" fmla="*/ 110 h 110"/>
                  <a:gd name="T2" fmla="*/ 110 w 110"/>
                  <a:gd name="T3" fmla="*/ 110 h 110"/>
                  <a:gd name="T4" fmla="*/ 0 w 110"/>
                  <a:gd name="T5" fmla="*/ 0 h 110"/>
                  <a:gd name="T6" fmla="*/ 0 w 110"/>
                  <a:gd name="T7" fmla="*/ 65 h 110"/>
                  <a:gd name="T8" fmla="*/ 44 w 110"/>
                  <a:gd name="T9" fmla="*/ 110 h 110"/>
                </a:gdLst>
                <a:ahLst/>
                <a:cxnLst>
                  <a:cxn ang="0">
                    <a:pos x="T0" y="T1"/>
                  </a:cxn>
                  <a:cxn ang="0">
                    <a:pos x="T2" y="T3"/>
                  </a:cxn>
                  <a:cxn ang="0">
                    <a:pos x="T4" y="T5"/>
                  </a:cxn>
                  <a:cxn ang="0">
                    <a:pos x="T6" y="T7"/>
                  </a:cxn>
                  <a:cxn ang="0">
                    <a:pos x="T8" y="T9"/>
                  </a:cxn>
                </a:cxnLst>
                <a:rect l="0" t="0" r="r" b="b"/>
                <a:pathLst>
                  <a:path w="110" h="110">
                    <a:moveTo>
                      <a:pt x="44" y="110"/>
                    </a:moveTo>
                    <a:cubicBezTo>
                      <a:pt x="110" y="110"/>
                      <a:pt x="110" y="110"/>
                      <a:pt x="110" y="110"/>
                    </a:cubicBezTo>
                    <a:cubicBezTo>
                      <a:pt x="98" y="54"/>
                      <a:pt x="55" y="11"/>
                      <a:pt x="0" y="0"/>
                    </a:cubicBezTo>
                    <a:cubicBezTo>
                      <a:pt x="0" y="65"/>
                      <a:pt x="0" y="65"/>
                      <a:pt x="0" y="65"/>
                    </a:cubicBezTo>
                    <a:cubicBezTo>
                      <a:pt x="20" y="73"/>
                      <a:pt x="36" y="90"/>
                      <a:pt x="44"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8" name="Freeform 63"/>
              <p:cNvSpPr>
                <a:spLocks/>
              </p:cNvSpPr>
              <p:nvPr/>
            </p:nvSpPr>
            <p:spPr bwMode="auto">
              <a:xfrm>
                <a:off x="586" y="2026"/>
                <a:ext cx="259" cy="259"/>
              </a:xfrm>
              <a:custGeom>
                <a:avLst/>
                <a:gdLst>
                  <a:gd name="T0" fmla="*/ 110 w 110"/>
                  <a:gd name="T1" fmla="*/ 65 h 110"/>
                  <a:gd name="T2" fmla="*/ 110 w 110"/>
                  <a:gd name="T3" fmla="*/ 0 h 110"/>
                  <a:gd name="T4" fmla="*/ 0 w 110"/>
                  <a:gd name="T5" fmla="*/ 110 h 110"/>
                  <a:gd name="T6" fmla="*/ 66 w 110"/>
                  <a:gd name="T7" fmla="*/ 110 h 110"/>
                  <a:gd name="T8" fmla="*/ 110 w 110"/>
                  <a:gd name="T9" fmla="*/ 65 h 110"/>
                </a:gdLst>
                <a:ahLst/>
                <a:cxnLst>
                  <a:cxn ang="0">
                    <a:pos x="T0" y="T1"/>
                  </a:cxn>
                  <a:cxn ang="0">
                    <a:pos x="T2" y="T3"/>
                  </a:cxn>
                  <a:cxn ang="0">
                    <a:pos x="T4" y="T5"/>
                  </a:cxn>
                  <a:cxn ang="0">
                    <a:pos x="T6" y="T7"/>
                  </a:cxn>
                  <a:cxn ang="0">
                    <a:pos x="T8" y="T9"/>
                  </a:cxn>
                </a:cxnLst>
                <a:rect l="0" t="0" r="r" b="b"/>
                <a:pathLst>
                  <a:path w="110" h="110">
                    <a:moveTo>
                      <a:pt x="110" y="65"/>
                    </a:moveTo>
                    <a:cubicBezTo>
                      <a:pt x="110" y="0"/>
                      <a:pt x="110" y="0"/>
                      <a:pt x="110" y="0"/>
                    </a:cubicBezTo>
                    <a:cubicBezTo>
                      <a:pt x="55" y="11"/>
                      <a:pt x="11" y="54"/>
                      <a:pt x="0" y="110"/>
                    </a:cubicBezTo>
                    <a:cubicBezTo>
                      <a:pt x="66" y="110"/>
                      <a:pt x="66" y="110"/>
                      <a:pt x="66" y="110"/>
                    </a:cubicBezTo>
                    <a:cubicBezTo>
                      <a:pt x="74" y="90"/>
                      <a:pt x="90" y="73"/>
                      <a:pt x="110"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9" name="Freeform 64"/>
              <p:cNvSpPr>
                <a:spLocks/>
              </p:cNvSpPr>
              <p:nvPr/>
            </p:nvSpPr>
            <p:spPr bwMode="auto">
              <a:xfrm>
                <a:off x="982" y="2420"/>
                <a:ext cx="260" cy="262"/>
              </a:xfrm>
              <a:custGeom>
                <a:avLst/>
                <a:gdLst>
                  <a:gd name="T0" fmla="*/ 0 w 110"/>
                  <a:gd name="T1" fmla="*/ 45 h 111"/>
                  <a:gd name="T2" fmla="*/ 0 w 110"/>
                  <a:gd name="T3" fmla="*/ 111 h 111"/>
                  <a:gd name="T4" fmla="*/ 110 w 110"/>
                  <a:gd name="T5" fmla="*/ 0 h 111"/>
                  <a:gd name="T6" fmla="*/ 44 w 110"/>
                  <a:gd name="T7" fmla="*/ 0 h 111"/>
                  <a:gd name="T8" fmla="*/ 0 w 110"/>
                  <a:gd name="T9" fmla="*/ 45 h 111"/>
                </a:gdLst>
                <a:ahLst/>
                <a:cxnLst>
                  <a:cxn ang="0">
                    <a:pos x="T0" y="T1"/>
                  </a:cxn>
                  <a:cxn ang="0">
                    <a:pos x="T2" y="T3"/>
                  </a:cxn>
                  <a:cxn ang="0">
                    <a:pos x="T4" y="T5"/>
                  </a:cxn>
                  <a:cxn ang="0">
                    <a:pos x="T6" y="T7"/>
                  </a:cxn>
                  <a:cxn ang="0">
                    <a:pos x="T8" y="T9"/>
                  </a:cxn>
                </a:cxnLst>
                <a:rect l="0" t="0" r="r" b="b"/>
                <a:pathLst>
                  <a:path w="110" h="111">
                    <a:moveTo>
                      <a:pt x="0" y="45"/>
                    </a:moveTo>
                    <a:cubicBezTo>
                      <a:pt x="0" y="111"/>
                      <a:pt x="0" y="111"/>
                      <a:pt x="0" y="111"/>
                    </a:cubicBezTo>
                    <a:cubicBezTo>
                      <a:pt x="55" y="99"/>
                      <a:pt x="98" y="56"/>
                      <a:pt x="110" y="0"/>
                    </a:cubicBezTo>
                    <a:cubicBezTo>
                      <a:pt x="44" y="0"/>
                      <a:pt x="44" y="0"/>
                      <a:pt x="44" y="0"/>
                    </a:cubicBezTo>
                    <a:cubicBezTo>
                      <a:pt x="36" y="21"/>
                      <a:pt x="20" y="37"/>
                      <a:pt x="0"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0" name="Freeform 65"/>
              <p:cNvSpPr>
                <a:spLocks/>
              </p:cNvSpPr>
              <p:nvPr/>
            </p:nvSpPr>
            <p:spPr bwMode="auto">
              <a:xfrm>
                <a:off x="586" y="2420"/>
                <a:ext cx="259" cy="262"/>
              </a:xfrm>
              <a:custGeom>
                <a:avLst/>
                <a:gdLst>
                  <a:gd name="T0" fmla="*/ 66 w 110"/>
                  <a:gd name="T1" fmla="*/ 0 h 111"/>
                  <a:gd name="T2" fmla="*/ 0 w 110"/>
                  <a:gd name="T3" fmla="*/ 0 h 111"/>
                  <a:gd name="T4" fmla="*/ 110 w 110"/>
                  <a:gd name="T5" fmla="*/ 111 h 111"/>
                  <a:gd name="T6" fmla="*/ 110 w 110"/>
                  <a:gd name="T7" fmla="*/ 45 h 111"/>
                  <a:gd name="T8" fmla="*/ 66 w 110"/>
                  <a:gd name="T9" fmla="*/ 0 h 111"/>
                </a:gdLst>
                <a:ahLst/>
                <a:cxnLst>
                  <a:cxn ang="0">
                    <a:pos x="T0" y="T1"/>
                  </a:cxn>
                  <a:cxn ang="0">
                    <a:pos x="T2" y="T3"/>
                  </a:cxn>
                  <a:cxn ang="0">
                    <a:pos x="T4" y="T5"/>
                  </a:cxn>
                  <a:cxn ang="0">
                    <a:pos x="T6" y="T7"/>
                  </a:cxn>
                  <a:cxn ang="0">
                    <a:pos x="T8" y="T9"/>
                  </a:cxn>
                </a:cxnLst>
                <a:rect l="0" t="0" r="r" b="b"/>
                <a:pathLst>
                  <a:path w="110" h="111">
                    <a:moveTo>
                      <a:pt x="66" y="0"/>
                    </a:moveTo>
                    <a:cubicBezTo>
                      <a:pt x="0" y="0"/>
                      <a:pt x="0" y="0"/>
                      <a:pt x="0" y="0"/>
                    </a:cubicBezTo>
                    <a:cubicBezTo>
                      <a:pt x="11" y="56"/>
                      <a:pt x="55" y="99"/>
                      <a:pt x="110" y="111"/>
                    </a:cubicBezTo>
                    <a:cubicBezTo>
                      <a:pt x="110" y="45"/>
                      <a:pt x="110" y="45"/>
                      <a:pt x="110" y="45"/>
                    </a:cubicBezTo>
                    <a:cubicBezTo>
                      <a:pt x="90" y="37"/>
                      <a:pt x="74" y="21"/>
                      <a:pt x="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1" name="Freeform 66"/>
              <p:cNvSpPr>
                <a:spLocks noEditPoints="1"/>
              </p:cNvSpPr>
              <p:nvPr/>
            </p:nvSpPr>
            <p:spPr bwMode="auto">
              <a:xfrm>
                <a:off x="569" y="2009"/>
                <a:ext cx="687" cy="687"/>
              </a:xfrm>
              <a:custGeom>
                <a:avLst/>
                <a:gdLst>
                  <a:gd name="T0" fmla="*/ 146 w 291"/>
                  <a:gd name="T1" fmla="*/ 66 h 291"/>
                  <a:gd name="T2" fmla="*/ 168 w 291"/>
                  <a:gd name="T3" fmla="*/ 70 h 291"/>
                  <a:gd name="T4" fmla="*/ 169 w 291"/>
                  <a:gd name="T5" fmla="*/ 64 h 291"/>
                  <a:gd name="T6" fmla="*/ 169 w 291"/>
                  <a:gd name="T7" fmla="*/ 11 h 291"/>
                  <a:gd name="T8" fmla="*/ 158 w 291"/>
                  <a:gd name="T9" fmla="*/ 0 h 291"/>
                  <a:gd name="T10" fmla="*/ 134 w 291"/>
                  <a:gd name="T11" fmla="*/ 0 h 291"/>
                  <a:gd name="T12" fmla="*/ 122 w 291"/>
                  <a:gd name="T13" fmla="*/ 11 h 291"/>
                  <a:gd name="T14" fmla="*/ 122 w 291"/>
                  <a:gd name="T15" fmla="*/ 64 h 291"/>
                  <a:gd name="T16" fmla="*/ 124 w 291"/>
                  <a:gd name="T17" fmla="*/ 70 h 291"/>
                  <a:gd name="T18" fmla="*/ 146 w 291"/>
                  <a:gd name="T19" fmla="*/ 66 h 291"/>
                  <a:gd name="T20" fmla="*/ 64 w 291"/>
                  <a:gd name="T21" fmla="*/ 122 h 291"/>
                  <a:gd name="T22" fmla="*/ 12 w 291"/>
                  <a:gd name="T23" fmla="*/ 122 h 291"/>
                  <a:gd name="T24" fmla="*/ 0 w 291"/>
                  <a:gd name="T25" fmla="*/ 133 h 291"/>
                  <a:gd name="T26" fmla="*/ 0 w 291"/>
                  <a:gd name="T27" fmla="*/ 158 h 291"/>
                  <a:gd name="T28" fmla="*/ 12 w 291"/>
                  <a:gd name="T29" fmla="*/ 169 h 291"/>
                  <a:gd name="T30" fmla="*/ 64 w 291"/>
                  <a:gd name="T31" fmla="*/ 169 h 291"/>
                  <a:gd name="T32" fmla="*/ 70 w 291"/>
                  <a:gd name="T33" fmla="*/ 167 h 291"/>
                  <a:gd name="T34" fmla="*/ 67 w 291"/>
                  <a:gd name="T35" fmla="*/ 145 h 291"/>
                  <a:gd name="T36" fmla="*/ 70 w 291"/>
                  <a:gd name="T37" fmla="*/ 123 h 291"/>
                  <a:gd name="T38" fmla="*/ 64 w 291"/>
                  <a:gd name="T39" fmla="*/ 122 h 291"/>
                  <a:gd name="T40" fmla="*/ 146 w 291"/>
                  <a:gd name="T41" fmla="*/ 224 h 291"/>
                  <a:gd name="T42" fmla="*/ 124 w 291"/>
                  <a:gd name="T43" fmla="*/ 221 h 291"/>
                  <a:gd name="T44" fmla="*/ 122 w 291"/>
                  <a:gd name="T45" fmla="*/ 227 h 291"/>
                  <a:gd name="T46" fmla="*/ 122 w 291"/>
                  <a:gd name="T47" fmla="*/ 279 h 291"/>
                  <a:gd name="T48" fmla="*/ 134 w 291"/>
                  <a:gd name="T49" fmla="*/ 291 h 291"/>
                  <a:gd name="T50" fmla="*/ 158 w 291"/>
                  <a:gd name="T51" fmla="*/ 291 h 291"/>
                  <a:gd name="T52" fmla="*/ 169 w 291"/>
                  <a:gd name="T53" fmla="*/ 279 h 291"/>
                  <a:gd name="T54" fmla="*/ 169 w 291"/>
                  <a:gd name="T55" fmla="*/ 227 h 291"/>
                  <a:gd name="T56" fmla="*/ 168 w 291"/>
                  <a:gd name="T57" fmla="*/ 221 h 291"/>
                  <a:gd name="T58" fmla="*/ 146 w 291"/>
                  <a:gd name="T59" fmla="*/ 224 h 291"/>
                  <a:gd name="T60" fmla="*/ 280 w 291"/>
                  <a:gd name="T61" fmla="*/ 122 h 291"/>
                  <a:gd name="T62" fmla="*/ 227 w 291"/>
                  <a:gd name="T63" fmla="*/ 122 h 291"/>
                  <a:gd name="T64" fmla="*/ 222 w 291"/>
                  <a:gd name="T65" fmla="*/ 123 h 291"/>
                  <a:gd name="T66" fmla="*/ 225 w 291"/>
                  <a:gd name="T67" fmla="*/ 145 h 291"/>
                  <a:gd name="T68" fmla="*/ 222 w 291"/>
                  <a:gd name="T69" fmla="*/ 167 h 291"/>
                  <a:gd name="T70" fmla="*/ 227 w 291"/>
                  <a:gd name="T71" fmla="*/ 169 h 291"/>
                  <a:gd name="T72" fmla="*/ 280 w 291"/>
                  <a:gd name="T73" fmla="*/ 169 h 291"/>
                  <a:gd name="T74" fmla="*/ 291 w 291"/>
                  <a:gd name="T75" fmla="*/ 158 h 291"/>
                  <a:gd name="T76" fmla="*/ 291 w 291"/>
                  <a:gd name="T77" fmla="*/ 133 h 291"/>
                  <a:gd name="T78" fmla="*/ 280 w 291"/>
                  <a:gd name="T79" fmla="*/ 12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291">
                    <a:moveTo>
                      <a:pt x="146" y="66"/>
                    </a:moveTo>
                    <a:cubicBezTo>
                      <a:pt x="153" y="66"/>
                      <a:pt x="161" y="68"/>
                      <a:pt x="168" y="70"/>
                    </a:cubicBezTo>
                    <a:cubicBezTo>
                      <a:pt x="169" y="68"/>
                      <a:pt x="169" y="66"/>
                      <a:pt x="169" y="64"/>
                    </a:cubicBezTo>
                    <a:cubicBezTo>
                      <a:pt x="169" y="11"/>
                      <a:pt x="169" y="11"/>
                      <a:pt x="169" y="11"/>
                    </a:cubicBezTo>
                    <a:cubicBezTo>
                      <a:pt x="169" y="5"/>
                      <a:pt x="164" y="0"/>
                      <a:pt x="158" y="0"/>
                    </a:cubicBezTo>
                    <a:cubicBezTo>
                      <a:pt x="134" y="0"/>
                      <a:pt x="134" y="0"/>
                      <a:pt x="134" y="0"/>
                    </a:cubicBezTo>
                    <a:cubicBezTo>
                      <a:pt x="127" y="0"/>
                      <a:pt x="122" y="5"/>
                      <a:pt x="122" y="11"/>
                    </a:cubicBezTo>
                    <a:cubicBezTo>
                      <a:pt x="122" y="64"/>
                      <a:pt x="122" y="64"/>
                      <a:pt x="122" y="64"/>
                    </a:cubicBezTo>
                    <a:cubicBezTo>
                      <a:pt x="122" y="66"/>
                      <a:pt x="123" y="68"/>
                      <a:pt x="124" y="70"/>
                    </a:cubicBezTo>
                    <a:cubicBezTo>
                      <a:pt x="131" y="68"/>
                      <a:pt x="138" y="66"/>
                      <a:pt x="146" y="66"/>
                    </a:cubicBezTo>
                    <a:close/>
                    <a:moveTo>
                      <a:pt x="64" y="122"/>
                    </a:moveTo>
                    <a:cubicBezTo>
                      <a:pt x="12" y="122"/>
                      <a:pt x="12" y="122"/>
                      <a:pt x="12" y="122"/>
                    </a:cubicBezTo>
                    <a:cubicBezTo>
                      <a:pt x="5" y="122"/>
                      <a:pt x="0" y="127"/>
                      <a:pt x="0" y="133"/>
                    </a:cubicBezTo>
                    <a:cubicBezTo>
                      <a:pt x="0" y="158"/>
                      <a:pt x="0" y="158"/>
                      <a:pt x="0" y="158"/>
                    </a:cubicBezTo>
                    <a:cubicBezTo>
                      <a:pt x="0" y="164"/>
                      <a:pt x="5" y="169"/>
                      <a:pt x="12" y="169"/>
                    </a:cubicBezTo>
                    <a:cubicBezTo>
                      <a:pt x="64" y="169"/>
                      <a:pt x="64" y="169"/>
                      <a:pt x="64" y="169"/>
                    </a:cubicBezTo>
                    <a:cubicBezTo>
                      <a:pt x="66" y="169"/>
                      <a:pt x="68" y="168"/>
                      <a:pt x="70" y="167"/>
                    </a:cubicBezTo>
                    <a:cubicBezTo>
                      <a:pt x="68" y="160"/>
                      <a:pt x="67" y="153"/>
                      <a:pt x="67" y="145"/>
                    </a:cubicBezTo>
                    <a:cubicBezTo>
                      <a:pt x="67" y="138"/>
                      <a:pt x="68" y="130"/>
                      <a:pt x="70" y="123"/>
                    </a:cubicBezTo>
                    <a:cubicBezTo>
                      <a:pt x="68" y="122"/>
                      <a:pt x="66" y="122"/>
                      <a:pt x="64" y="122"/>
                    </a:cubicBezTo>
                    <a:close/>
                    <a:moveTo>
                      <a:pt x="146" y="224"/>
                    </a:moveTo>
                    <a:cubicBezTo>
                      <a:pt x="138" y="224"/>
                      <a:pt x="131" y="223"/>
                      <a:pt x="124" y="221"/>
                    </a:cubicBezTo>
                    <a:cubicBezTo>
                      <a:pt x="123" y="223"/>
                      <a:pt x="122" y="225"/>
                      <a:pt x="122" y="227"/>
                    </a:cubicBezTo>
                    <a:cubicBezTo>
                      <a:pt x="122" y="279"/>
                      <a:pt x="122" y="279"/>
                      <a:pt x="122" y="279"/>
                    </a:cubicBezTo>
                    <a:cubicBezTo>
                      <a:pt x="122" y="286"/>
                      <a:pt x="127" y="291"/>
                      <a:pt x="134" y="291"/>
                    </a:cubicBezTo>
                    <a:cubicBezTo>
                      <a:pt x="158" y="291"/>
                      <a:pt x="158" y="291"/>
                      <a:pt x="158" y="291"/>
                    </a:cubicBezTo>
                    <a:cubicBezTo>
                      <a:pt x="164" y="291"/>
                      <a:pt x="169" y="286"/>
                      <a:pt x="169" y="279"/>
                    </a:cubicBezTo>
                    <a:cubicBezTo>
                      <a:pt x="169" y="227"/>
                      <a:pt x="169" y="227"/>
                      <a:pt x="169" y="227"/>
                    </a:cubicBezTo>
                    <a:cubicBezTo>
                      <a:pt x="169" y="225"/>
                      <a:pt x="169" y="223"/>
                      <a:pt x="168" y="221"/>
                    </a:cubicBezTo>
                    <a:cubicBezTo>
                      <a:pt x="161" y="223"/>
                      <a:pt x="153" y="224"/>
                      <a:pt x="146" y="224"/>
                    </a:cubicBezTo>
                    <a:close/>
                    <a:moveTo>
                      <a:pt x="280" y="122"/>
                    </a:moveTo>
                    <a:cubicBezTo>
                      <a:pt x="227" y="122"/>
                      <a:pt x="227" y="122"/>
                      <a:pt x="227" y="122"/>
                    </a:cubicBezTo>
                    <a:cubicBezTo>
                      <a:pt x="225" y="122"/>
                      <a:pt x="223" y="122"/>
                      <a:pt x="222" y="123"/>
                    </a:cubicBezTo>
                    <a:cubicBezTo>
                      <a:pt x="224" y="130"/>
                      <a:pt x="225" y="138"/>
                      <a:pt x="225" y="145"/>
                    </a:cubicBezTo>
                    <a:cubicBezTo>
                      <a:pt x="225" y="153"/>
                      <a:pt x="224" y="160"/>
                      <a:pt x="222" y="167"/>
                    </a:cubicBezTo>
                    <a:cubicBezTo>
                      <a:pt x="223" y="168"/>
                      <a:pt x="225" y="169"/>
                      <a:pt x="227" y="169"/>
                    </a:cubicBezTo>
                    <a:cubicBezTo>
                      <a:pt x="280" y="169"/>
                      <a:pt x="280" y="169"/>
                      <a:pt x="280" y="169"/>
                    </a:cubicBezTo>
                    <a:cubicBezTo>
                      <a:pt x="286" y="169"/>
                      <a:pt x="291" y="164"/>
                      <a:pt x="291" y="158"/>
                    </a:cubicBezTo>
                    <a:cubicBezTo>
                      <a:pt x="291" y="133"/>
                      <a:pt x="291" y="133"/>
                      <a:pt x="291" y="133"/>
                    </a:cubicBezTo>
                    <a:cubicBezTo>
                      <a:pt x="291" y="127"/>
                      <a:pt x="286" y="122"/>
                      <a:pt x="280" y="1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21" name="直角三角形 4"/>
          <p:cNvSpPr/>
          <p:nvPr/>
        </p:nvSpPr>
        <p:spPr>
          <a:xfrm rot="16200000" flipH="1" flipV="1">
            <a:off x="215246" y="-233247"/>
            <a:ext cx="2021925" cy="2452417"/>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Lst>
            <a:ahLst/>
            <a:cxnLst>
              <a:cxn ang="0">
                <a:pos x="connsiteX0" y="connsiteY0"/>
              </a:cxn>
              <a:cxn ang="0">
                <a:pos x="connsiteX1" y="connsiteY1"/>
              </a:cxn>
              <a:cxn ang="0">
                <a:pos x="connsiteX2" y="connsiteY2"/>
              </a:cxn>
              <a:cxn ang="0">
                <a:pos x="connsiteX3" y="connsiteY3"/>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2613740"/>
      </p:ext>
    </p:extLst>
  </p:cSld>
  <p:clrMapOvr>
    <a:masterClrMapping/>
  </p:clrMapOvr>
  <mc:AlternateContent xmlns:mc="http://schemas.openxmlformats.org/markup-compatibility/2006" xmlns:p14="http://schemas.microsoft.com/office/powerpoint/2010/main">
    <mc:Choice Requires="p14">
      <p:transition spd="med" p14:dur="700" advTm="4947">
        <p:fade/>
      </p:transition>
    </mc:Choice>
    <mc:Fallback xmlns="">
      <p:transition spd="med" advTm="49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up)">
                                      <p:cBhvr>
                                        <p:cTn id="7" dur="800"/>
                                        <p:tgtEl>
                                          <p:spTgt spid="1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900"/>
                                        <p:tgtEl>
                                          <p:spTgt spid="5"/>
                                        </p:tgtEl>
                                      </p:cBhvr>
                                    </p:animEffect>
                                  </p:childTnLst>
                                </p:cTn>
                              </p:par>
                            </p:childTnLst>
                          </p:cTn>
                        </p:par>
                        <p:par>
                          <p:cTn id="11" fill="hold">
                            <p:stCondLst>
                              <p:cond delay="9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400"/>
                            </p:stCondLst>
                            <p:childTnLst>
                              <p:par>
                                <p:cTn id="16" presetID="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0-#ppt_h/2"/>
                                          </p:val>
                                        </p:tav>
                                        <p:tav tm="100000">
                                          <p:val>
                                            <p:strVal val="#ppt_y"/>
                                          </p:val>
                                        </p:tav>
                                      </p:tavLst>
                                    </p:anim>
                                  </p:childTnLst>
                                </p:cTn>
                              </p:par>
                            </p:childTnLst>
                          </p:cTn>
                        </p:par>
                        <p:par>
                          <p:cTn id="20" fill="hold">
                            <p:stCondLst>
                              <p:cond delay="1900"/>
                            </p:stCondLst>
                            <p:childTnLst>
                              <p:par>
                                <p:cTn id="21" presetID="10" presetClass="entr" presetSubtype="0" fill="hold" nodeType="afterEffect">
                                  <p:stCondLst>
                                    <p:cond delay="0"/>
                                  </p:stCondLst>
                                  <p:childTnLst>
                                    <p:set>
                                      <p:cBhvr>
                                        <p:cTn id="22" dur="1" fill="hold">
                                          <p:stCondLst>
                                            <p:cond delay="0"/>
                                          </p:stCondLst>
                                        </p:cTn>
                                        <p:tgtEl>
                                          <p:spTgt spid="3122"/>
                                        </p:tgtEl>
                                        <p:attrNameLst>
                                          <p:attrName>style.visibility</p:attrName>
                                        </p:attrNameLst>
                                      </p:cBhvr>
                                      <p:to>
                                        <p:strVal val="visible"/>
                                      </p:to>
                                    </p:set>
                                    <p:animEffect transition="in" filter="fade">
                                      <p:cBhvr>
                                        <p:cTn id="23" dur="500"/>
                                        <p:tgtEl>
                                          <p:spTgt spid="3122"/>
                                        </p:tgtEl>
                                      </p:cBhvr>
                                    </p:animEffect>
                                  </p:childTnLst>
                                </p:cTn>
                              </p:par>
                              <p:par>
                                <p:cTn id="24" presetID="10" presetClass="entr" presetSubtype="0" fill="hold" nodeType="withEffect">
                                  <p:stCondLst>
                                    <p:cond delay="300"/>
                                  </p:stCondLst>
                                  <p:childTnLst>
                                    <p:set>
                                      <p:cBhvr>
                                        <p:cTn id="25" dur="1" fill="hold">
                                          <p:stCondLst>
                                            <p:cond delay="0"/>
                                          </p:stCondLst>
                                        </p:cTn>
                                        <p:tgtEl>
                                          <p:spTgt spid="3123"/>
                                        </p:tgtEl>
                                        <p:attrNameLst>
                                          <p:attrName>style.visibility</p:attrName>
                                        </p:attrNameLst>
                                      </p:cBhvr>
                                      <p:to>
                                        <p:strVal val="visible"/>
                                      </p:to>
                                    </p:set>
                                    <p:animEffect transition="in" filter="fade">
                                      <p:cBhvr>
                                        <p:cTn id="26" dur="500"/>
                                        <p:tgtEl>
                                          <p:spTgt spid="3123"/>
                                        </p:tgtEl>
                                      </p:cBhvr>
                                    </p:animEffect>
                                  </p:childTnLst>
                                </p:cTn>
                              </p:par>
                              <p:par>
                                <p:cTn id="27" presetID="22" presetClass="entr" presetSubtype="8" fill="hold" nodeType="withEffect">
                                  <p:stCondLst>
                                    <p:cond delay="300"/>
                                  </p:stCondLst>
                                  <p:childTnLst>
                                    <p:set>
                                      <p:cBhvr>
                                        <p:cTn id="28" dur="1" fill="hold">
                                          <p:stCondLst>
                                            <p:cond delay="0"/>
                                          </p:stCondLst>
                                        </p:cTn>
                                        <p:tgtEl>
                                          <p:spTgt spid="3128"/>
                                        </p:tgtEl>
                                        <p:attrNameLst>
                                          <p:attrName>style.visibility</p:attrName>
                                        </p:attrNameLst>
                                      </p:cBhvr>
                                      <p:to>
                                        <p:strVal val="visible"/>
                                      </p:to>
                                    </p:set>
                                    <p:animEffect transition="in" filter="wipe(left)">
                                      <p:cBhvr>
                                        <p:cTn id="29" dur="500"/>
                                        <p:tgtEl>
                                          <p:spTgt spid="3128"/>
                                        </p:tgtEl>
                                      </p:cBhvr>
                                    </p:animEffect>
                                  </p:childTnLst>
                                </p:cTn>
                              </p:par>
                              <p:par>
                                <p:cTn id="30" presetID="10" presetClass="entr" presetSubtype="0" fill="hold" nodeType="withEffect">
                                  <p:stCondLst>
                                    <p:cond delay="600"/>
                                  </p:stCondLst>
                                  <p:childTnLst>
                                    <p:set>
                                      <p:cBhvr>
                                        <p:cTn id="31" dur="1" fill="hold">
                                          <p:stCondLst>
                                            <p:cond delay="0"/>
                                          </p:stCondLst>
                                        </p:cTn>
                                        <p:tgtEl>
                                          <p:spTgt spid="3125"/>
                                        </p:tgtEl>
                                        <p:attrNameLst>
                                          <p:attrName>style.visibility</p:attrName>
                                        </p:attrNameLst>
                                      </p:cBhvr>
                                      <p:to>
                                        <p:strVal val="visible"/>
                                      </p:to>
                                    </p:set>
                                    <p:animEffect transition="in" filter="fade">
                                      <p:cBhvr>
                                        <p:cTn id="32" dur="500"/>
                                        <p:tgtEl>
                                          <p:spTgt spid="3125"/>
                                        </p:tgtEl>
                                      </p:cBhvr>
                                    </p:animEffect>
                                  </p:childTnLst>
                                </p:cTn>
                              </p:par>
                              <p:par>
                                <p:cTn id="33" presetID="22" presetClass="entr" presetSubtype="8" fill="hold" nodeType="withEffect">
                                  <p:stCondLst>
                                    <p:cond delay="600"/>
                                  </p:stCondLst>
                                  <p:childTnLst>
                                    <p:set>
                                      <p:cBhvr>
                                        <p:cTn id="34" dur="1" fill="hold">
                                          <p:stCondLst>
                                            <p:cond delay="0"/>
                                          </p:stCondLst>
                                        </p:cTn>
                                        <p:tgtEl>
                                          <p:spTgt spid="3129"/>
                                        </p:tgtEl>
                                        <p:attrNameLst>
                                          <p:attrName>style.visibility</p:attrName>
                                        </p:attrNameLst>
                                      </p:cBhvr>
                                      <p:to>
                                        <p:strVal val="visible"/>
                                      </p:to>
                                    </p:set>
                                    <p:animEffect transition="in" filter="wipe(left)">
                                      <p:cBhvr>
                                        <p:cTn id="35" dur="500"/>
                                        <p:tgtEl>
                                          <p:spTgt spid="3129"/>
                                        </p:tgtEl>
                                      </p:cBhvr>
                                    </p:animEffect>
                                  </p:childTnLst>
                                </p:cTn>
                              </p:par>
                              <p:par>
                                <p:cTn id="36" presetID="10" presetClass="entr" presetSubtype="0" fill="hold" nodeType="withEffect">
                                  <p:stCondLst>
                                    <p:cond delay="800"/>
                                  </p:stCondLst>
                                  <p:childTnLst>
                                    <p:set>
                                      <p:cBhvr>
                                        <p:cTn id="37" dur="1" fill="hold">
                                          <p:stCondLst>
                                            <p:cond delay="0"/>
                                          </p:stCondLst>
                                        </p:cTn>
                                        <p:tgtEl>
                                          <p:spTgt spid="3126"/>
                                        </p:tgtEl>
                                        <p:attrNameLst>
                                          <p:attrName>style.visibility</p:attrName>
                                        </p:attrNameLst>
                                      </p:cBhvr>
                                      <p:to>
                                        <p:strVal val="visible"/>
                                      </p:to>
                                    </p:set>
                                    <p:animEffect transition="in" filter="fade">
                                      <p:cBhvr>
                                        <p:cTn id="38" dur="500"/>
                                        <p:tgtEl>
                                          <p:spTgt spid="3126"/>
                                        </p:tgtEl>
                                      </p:cBhvr>
                                    </p:animEffect>
                                  </p:childTnLst>
                                </p:cTn>
                              </p:par>
                              <p:par>
                                <p:cTn id="39" presetID="22" presetClass="entr" presetSubtype="8" fill="hold" nodeType="withEffect">
                                  <p:stCondLst>
                                    <p:cond delay="800"/>
                                  </p:stCondLst>
                                  <p:childTnLst>
                                    <p:set>
                                      <p:cBhvr>
                                        <p:cTn id="40" dur="1" fill="hold">
                                          <p:stCondLst>
                                            <p:cond delay="0"/>
                                          </p:stCondLst>
                                        </p:cTn>
                                        <p:tgtEl>
                                          <p:spTgt spid="3131"/>
                                        </p:tgtEl>
                                        <p:attrNameLst>
                                          <p:attrName>style.visibility</p:attrName>
                                        </p:attrNameLst>
                                      </p:cBhvr>
                                      <p:to>
                                        <p:strVal val="visible"/>
                                      </p:to>
                                    </p:set>
                                    <p:animEffect transition="in" filter="wipe(left)">
                                      <p:cBhvr>
                                        <p:cTn id="41" dur="500"/>
                                        <p:tgtEl>
                                          <p:spTgt spid="3131"/>
                                        </p:tgtEl>
                                      </p:cBhvr>
                                    </p:animEffect>
                                  </p:childTnLst>
                                </p:cTn>
                              </p:par>
                              <p:par>
                                <p:cTn id="42" presetID="10" presetClass="entr" presetSubtype="0" fill="hold" nodeType="withEffect">
                                  <p:stCondLst>
                                    <p:cond delay="1100"/>
                                  </p:stCondLst>
                                  <p:childTnLst>
                                    <p:set>
                                      <p:cBhvr>
                                        <p:cTn id="43" dur="1" fill="hold">
                                          <p:stCondLst>
                                            <p:cond delay="0"/>
                                          </p:stCondLst>
                                        </p:cTn>
                                        <p:tgtEl>
                                          <p:spTgt spid="3127"/>
                                        </p:tgtEl>
                                        <p:attrNameLst>
                                          <p:attrName>style.visibility</p:attrName>
                                        </p:attrNameLst>
                                      </p:cBhvr>
                                      <p:to>
                                        <p:strVal val="visible"/>
                                      </p:to>
                                    </p:set>
                                    <p:animEffect transition="in" filter="fade">
                                      <p:cBhvr>
                                        <p:cTn id="44" dur="500"/>
                                        <p:tgtEl>
                                          <p:spTgt spid="3127"/>
                                        </p:tgtEl>
                                      </p:cBhvr>
                                    </p:animEffect>
                                  </p:childTnLst>
                                </p:cTn>
                              </p:par>
                              <p:par>
                                <p:cTn id="45" presetID="22" presetClass="entr" presetSubtype="8" fill="hold" nodeType="withEffect">
                                  <p:stCondLst>
                                    <p:cond delay="1100"/>
                                  </p:stCondLst>
                                  <p:childTnLst>
                                    <p:set>
                                      <p:cBhvr>
                                        <p:cTn id="46" dur="1" fill="hold">
                                          <p:stCondLst>
                                            <p:cond delay="0"/>
                                          </p:stCondLst>
                                        </p:cTn>
                                        <p:tgtEl>
                                          <p:spTgt spid="3132"/>
                                        </p:tgtEl>
                                        <p:attrNameLst>
                                          <p:attrName>style.visibility</p:attrName>
                                        </p:attrNameLst>
                                      </p:cBhvr>
                                      <p:to>
                                        <p:strVal val="visible"/>
                                      </p:to>
                                    </p:set>
                                    <p:animEffect transition="in" filter="wipe(left)">
                                      <p:cBhvr>
                                        <p:cTn id="47" dur="500"/>
                                        <p:tgtEl>
                                          <p:spTgt spid="3132"/>
                                        </p:tgtEl>
                                      </p:cBhvr>
                                    </p:animEffect>
                                  </p:childTnLst>
                                </p:cTn>
                              </p:par>
                              <p:par>
                                <p:cTn id="48" presetID="22" presetClass="entr" presetSubtype="8" fill="hold" nodeType="withEffect">
                                  <p:stCondLst>
                                    <p:cond delay="1400"/>
                                  </p:stCondLst>
                                  <p:childTnLst>
                                    <p:set>
                                      <p:cBhvr>
                                        <p:cTn id="49" dur="1" fill="hold">
                                          <p:stCondLst>
                                            <p:cond delay="0"/>
                                          </p:stCondLst>
                                        </p:cTn>
                                        <p:tgtEl>
                                          <p:spTgt spid="3133"/>
                                        </p:tgtEl>
                                        <p:attrNameLst>
                                          <p:attrName>style.visibility</p:attrName>
                                        </p:attrNameLst>
                                      </p:cBhvr>
                                      <p:to>
                                        <p:strVal val="visible"/>
                                      </p:to>
                                    </p:set>
                                    <p:animEffect transition="in" filter="wipe(left)">
                                      <p:cBhvr>
                                        <p:cTn id="50" dur="500"/>
                                        <p:tgtEl>
                                          <p:spTgt spid="3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p:bldP spid="12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民意为何</a:t>
            </a:r>
            <a:endParaRPr lang="zh-CN" altLang="en-US" dirty="0"/>
          </a:p>
        </p:txBody>
      </p:sp>
      <p:cxnSp>
        <p:nvCxnSpPr>
          <p:cNvPr id="13" name="直接连接符 12"/>
          <p:cNvCxnSpPr/>
          <p:nvPr/>
        </p:nvCxnSpPr>
        <p:spPr>
          <a:xfrm>
            <a:off x="0" y="836712"/>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pic>
        <p:nvPicPr>
          <p:cNvPr id="1028" name="Picture 4" descr="“the will of people”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270" y="3933056"/>
            <a:ext cx="4762500" cy="26670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09522" y="1412776"/>
            <a:ext cx="7285884" cy="677108"/>
          </a:xfrm>
          <a:prstGeom prst="rect">
            <a:avLst/>
          </a:prstGeom>
          <a:noFill/>
        </p:spPr>
        <p:txBody>
          <a:bodyPr wrap="square" rtlCol="0">
            <a:spAutoFit/>
          </a:bodyPr>
          <a:lstStyle/>
          <a:p>
            <a:r>
              <a:rPr lang="zh-CN" altLang="en-US" sz="2400" smtClean="0">
                <a:latin typeface="+mn-ea"/>
              </a:rPr>
              <a:t>人民群众的共同的、普通的思想或意愿。</a:t>
            </a:r>
            <a:endParaRPr lang="en-US" altLang="zh-CN" sz="2400" smtClean="0">
              <a:latin typeface="+mn-ea"/>
            </a:endParaRPr>
          </a:p>
          <a:p>
            <a:pPr algn="r"/>
            <a:r>
              <a:rPr lang="en-US" altLang="zh-CN" sz="1400" smtClean="0">
                <a:latin typeface="+mn-ea"/>
              </a:rPr>
              <a:t>—— </a:t>
            </a:r>
            <a:r>
              <a:rPr lang="zh-CN" altLang="en-US" sz="1400" smtClean="0">
                <a:latin typeface="+mn-ea"/>
              </a:rPr>
              <a:t>来自 百度百科</a:t>
            </a:r>
            <a:endParaRPr lang="zh-CN" altLang="en-US" sz="1400">
              <a:latin typeface="+mn-ea"/>
            </a:endParaRPr>
          </a:p>
        </p:txBody>
      </p:sp>
      <p:sp>
        <p:nvSpPr>
          <p:cNvPr id="17" name="文本框 16"/>
          <p:cNvSpPr txBox="1"/>
          <p:nvPr/>
        </p:nvSpPr>
        <p:spPr>
          <a:xfrm>
            <a:off x="628430" y="2471410"/>
            <a:ext cx="7285884" cy="1415772"/>
          </a:xfrm>
          <a:prstGeom prst="rect">
            <a:avLst/>
          </a:prstGeom>
          <a:noFill/>
        </p:spPr>
        <p:txBody>
          <a:bodyPr wrap="square" rtlCol="0">
            <a:spAutoFit/>
          </a:bodyPr>
          <a:lstStyle/>
          <a:p>
            <a:r>
              <a:rPr lang="zh-CN" altLang="en-US" sz="2400" smtClean="0">
                <a:latin typeface="+mn-ea"/>
              </a:rPr>
              <a:t>民意，或称舆论，是指一定社会范围内，消除个人意见差异，反映社会直觉和集合意识的、多数人的共同意见。</a:t>
            </a:r>
            <a:endParaRPr lang="en-US" altLang="zh-CN" sz="2400" smtClean="0">
              <a:latin typeface="+mn-ea"/>
            </a:endParaRPr>
          </a:p>
          <a:p>
            <a:pPr algn="r"/>
            <a:r>
              <a:rPr lang="en-US" altLang="zh-CN" sz="1400" smtClean="0">
                <a:latin typeface="+mn-ea"/>
              </a:rPr>
              <a:t>—— </a:t>
            </a:r>
            <a:r>
              <a:rPr lang="zh-CN" altLang="en-US" sz="1400" smtClean="0">
                <a:latin typeface="+mn-ea"/>
              </a:rPr>
              <a:t>来自 中文维基百科</a:t>
            </a:r>
            <a:endParaRPr lang="zh-CN" altLang="en-US" sz="1400">
              <a:latin typeface="+mn-ea"/>
            </a:endParaRPr>
          </a:p>
        </p:txBody>
      </p:sp>
      <p:pic>
        <p:nvPicPr>
          <p:cNvPr id="1030" name="Picture 6" descr="“the will of people”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630" y="3933056"/>
            <a:ext cx="476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519438"/>
      </p:ext>
    </p:extLst>
  </p:cSld>
  <p:clrMapOvr>
    <a:masterClrMapping/>
  </p:clrMapOvr>
  <mc:AlternateContent xmlns:mc="http://schemas.openxmlformats.org/markup-compatibility/2006" xmlns:p14="http://schemas.microsoft.com/office/powerpoint/2010/main">
    <mc:Choice Requires="p14">
      <p:transition spd="med" p14:dur="700" advTm="3483">
        <p:fade/>
      </p:transition>
    </mc:Choice>
    <mc:Fallback xmlns="">
      <p:transition spd="med" advTm="348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030"/>
                                        </p:tgtEl>
                                        <p:attrNameLst>
                                          <p:attrName>style.visibility</p:attrName>
                                        </p:attrNameLst>
                                      </p:cBhvr>
                                      <p:to>
                                        <p:strVal val="visible"/>
                                      </p:to>
                                    </p:set>
                                    <p:animEffect transition="in" filter="fade">
                                      <p:cBhvr>
                                        <p:cTn id="29"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3" name="标题 1"/>
          <p:cNvSpPr txBox="1">
            <a:spLocks/>
          </p:cNvSpPr>
          <p:nvPr/>
        </p:nvSpPr>
        <p:spPr>
          <a:xfrm>
            <a:off x="609522" y="337220"/>
            <a:ext cx="10971372" cy="571500"/>
          </a:xfrm>
          <a:prstGeom prst="rect">
            <a:avLst/>
          </a:prstGeom>
        </p:spPr>
        <p:txBody>
          <a:bodyPr/>
          <a:lstStyle>
            <a:lvl1pPr algn="ctr" defTabSz="914400" rtl="0" eaLnBrk="1" latinLnBrk="0" hangingPunct="1">
              <a:spcBef>
                <a:spcPct val="0"/>
              </a:spcBef>
              <a:buNone/>
              <a:defRPr lang="zh-CN" altLang="en-US" sz="2800" b="1" kern="1200" dirty="0">
                <a:solidFill>
                  <a:srgbClr val="072063"/>
                </a:solidFill>
                <a:latin typeface="+mn-lt"/>
                <a:ea typeface="+mn-ea"/>
                <a:cs typeface="+mn-cs"/>
              </a:defRPr>
            </a:lvl1pPr>
          </a:lstStyle>
          <a:p>
            <a:r>
              <a:rPr lang="zh-CN" altLang="en-US" smtClean="0"/>
              <a:t>何为民意</a:t>
            </a:r>
            <a:endParaRPr lang="zh-CN" altLang="en-US" dirty="0"/>
          </a:p>
        </p:txBody>
      </p:sp>
      <p:cxnSp>
        <p:nvCxnSpPr>
          <p:cNvPr id="34" name="直接连接符 33"/>
          <p:cNvCxnSpPr/>
          <p:nvPr/>
        </p:nvCxnSpPr>
        <p:spPr>
          <a:xfrm>
            <a:off x="0" y="836712"/>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712595" y="1607096"/>
            <a:ext cx="3377374" cy="4776489"/>
            <a:chOff x="712595" y="1607096"/>
            <a:chExt cx="3377374" cy="4776489"/>
          </a:xfrm>
        </p:grpSpPr>
        <p:pic>
          <p:nvPicPr>
            <p:cNvPr id="1028" name="Picture 4" descr="https://ss0.bdstatic.com/70cFvHSh_Q1YnxGkpoWK1HF6hhy/it/u=126495945,2902480389&amp;fm=27&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595" y="1607096"/>
              <a:ext cx="3377374" cy="4054152"/>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
          <p:nvSpPr>
            <p:cNvPr id="38" name="TextBox 2"/>
            <p:cNvSpPr txBox="1"/>
            <p:nvPr/>
          </p:nvSpPr>
          <p:spPr>
            <a:xfrm>
              <a:off x="1385619" y="5921920"/>
              <a:ext cx="2031325" cy="461665"/>
            </a:xfrm>
            <a:prstGeom prst="rect">
              <a:avLst/>
            </a:prstGeom>
            <a:noFill/>
          </p:spPr>
          <p:txBody>
            <a:bodyPr wrap="none" rtlCol="0">
              <a:spAutoFit/>
            </a:bodyPr>
            <a:lstStyle/>
            <a:p>
              <a:r>
                <a:rPr lang="zh-CN" altLang="en-US" sz="2400" b="1" smtClean="0"/>
                <a:t>国共统一战线</a:t>
              </a:r>
              <a:endParaRPr lang="zh-CN" altLang="en-US" sz="2400" b="1" dirty="0"/>
            </a:p>
          </p:txBody>
        </p:sp>
      </p:grpSp>
      <p:grpSp>
        <p:nvGrpSpPr>
          <p:cNvPr id="36" name="组合 35"/>
          <p:cNvGrpSpPr/>
          <p:nvPr/>
        </p:nvGrpSpPr>
        <p:grpSpPr>
          <a:xfrm>
            <a:off x="4312996" y="1607096"/>
            <a:ext cx="3141968" cy="4776489"/>
            <a:chOff x="4312996" y="1607096"/>
            <a:chExt cx="3141968" cy="4776489"/>
          </a:xfrm>
        </p:grpSpPr>
        <p:pic>
          <p:nvPicPr>
            <p:cNvPr id="1026" name="Picture 2" descr="https://timgsa.baidu.com/timg?image&amp;quality=80&amp;size=b9999_10000&amp;sec=1511525210&amp;di=e2363c8e53af4767928c7efb7aee2d8b&amp;imgtype=jpg&amp;er=1&amp;src=http%3A%2F%2Fimgphoto.gmw.cn%2Fattachement%2Fjpg%2Fsite2%2F20160624%2Feca86bd9dc4718d708fc5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2996" y="1607096"/>
              <a:ext cx="3141968" cy="4054152"/>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
          <p:nvSpPr>
            <p:cNvPr id="39" name="TextBox 2"/>
            <p:cNvSpPr txBox="1"/>
            <p:nvPr/>
          </p:nvSpPr>
          <p:spPr>
            <a:xfrm>
              <a:off x="5176094" y="5921920"/>
              <a:ext cx="1415772" cy="461665"/>
            </a:xfrm>
            <a:prstGeom prst="rect">
              <a:avLst/>
            </a:prstGeom>
            <a:noFill/>
          </p:spPr>
          <p:txBody>
            <a:bodyPr wrap="none" rtlCol="0">
              <a:spAutoFit/>
            </a:bodyPr>
            <a:lstStyle/>
            <a:p>
              <a:r>
                <a:rPr lang="zh-CN" altLang="en-US" sz="2400" b="1" smtClean="0"/>
                <a:t>英国脱欧</a:t>
              </a:r>
              <a:endParaRPr lang="zh-CN" altLang="en-US" sz="2400" b="1" dirty="0"/>
            </a:p>
          </p:txBody>
        </p:sp>
      </p:grpSp>
      <p:grpSp>
        <p:nvGrpSpPr>
          <p:cNvPr id="37" name="组合 36"/>
          <p:cNvGrpSpPr/>
          <p:nvPr/>
        </p:nvGrpSpPr>
        <p:grpSpPr>
          <a:xfrm>
            <a:off x="7674466" y="1607096"/>
            <a:ext cx="3677324" cy="4773413"/>
            <a:chOff x="7674466" y="1607096"/>
            <a:chExt cx="3677324" cy="4773413"/>
          </a:xfrm>
        </p:grpSpPr>
        <p:pic>
          <p:nvPicPr>
            <p:cNvPr id="2" name="图片 1"/>
            <p:cNvPicPr>
              <a:picLocks noChangeAspect="1"/>
            </p:cNvPicPr>
            <p:nvPr/>
          </p:nvPicPr>
          <p:blipFill>
            <a:blip r:embed="rId5"/>
            <a:stretch>
              <a:fillRect/>
            </a:stretch>
          </p:blipFill>
          <p:spPr>
            <a:xfrm>
              <a:off x="7674466" y="1607096"/>
              <a:ext cx="3677324" cy="4054152"/>
            </a:xfrm>
            <a:prstGeom prst="rect">
              <a:avLst/>
            </a:prstGeom>
            <a:ln w="57150">
              <a:solidFill>
                <a:schemeClr val="tx1"/>
              </a:solidFill>
            </a:ln>
          </p:spPr>
        </p:pic>
        <p:sp>
          <p:nvSpPr>
            <p:cNvPr id="40" name="TextBox 2"/>
            <p:cNvSpPr txBox="1"/>
            <p:nvPr/>
          </p:nvSpPr>
          <p:spPr>
            <a:xfrm>
              <a:off x="8975526" y="5918844"/>
              <a:ext cx="1415772" cy="461665"/>
            </a:xfrm>
            <a:prstGeom prst="rect">
              <a:avLst/>
            </a:prstGeom>
            <a:noFill/>
          </p:spPr>
          <p:txBody>
            <a:bodyPr wrap="none" rtlCol="0">
              <a:spAutoFit/>
            </a:bodyPr>
            <a:lstStyle/>
            <a:p>
              <a:r>
                <a:rPr lang="zh-CN" altLang="en-US" sz="2400" b="1" smtClean="0"/>
                <a:t>中美合作</a:t>
              </a:r>
              <a:endParaRPr lang="zh-CN" altLang="en-US" sz="2400" b="1" dirty="0"/>
            </a:p>
          </p:txBody>
        </p:sp>
      </p:grpSp>
    </p:spTree>
    <p:extLst>
      <p:ext uri="{BB962C8B-B14F-4D97-AF65-F5344CB8AC3E}">
        <p14:creationId xmlns:p14="http://schemas.microsoft.com/office/powerpoint/2010/main" val="3777988107"/>
      </p:ext>
    </p:extLst>
  </p:cSld>
  <p:clrMapOvr>
    <a:masterClrMapping/>
  </p:clrMapOvr>
  <mc:AlternateContent xmlns:mc="http://schemas.openxmlformats.org/markup-compatibility/2006" xmlns:p14="http://schemas.microsoft.com/office/powerpoint/2010/main">
    <mc:Choice Requires="p14">
      <p:transition spd="med" p14:dur="700" advTm="4191">
        <p:fade/>
      </p:transition>
    </mc:Choice>
    <mc:Fallback xmlns="">
      <p:transition spd="med" advTm="41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3" name="标题 1"/>
          <p:cNvSpPr txBox="1">
            <a:spLocks/>
          </p:cNvSpPr>
          <p:nvPr/>
        </p:nvSpPr>
        <p:spPr>
          <a:xfrm>
            <a:off x="609522" y="337220"/>
            <a:ext cx="10971372" cy="571500"/>
          </a:xfrm>
          <a:prstGeom prst="rect">
            <a:avLst/>
          </a:prstGeom>
        </p:spPr>
        <p:txBody>
          <a:bodyPr/>
          <a:lstStyle>
            <a:lvl1pPr algn="ctr" defTabSz="914400" rtl="0" eaLnBrk="1" latinLnBrk="0" hangingPunct="1">
              <a:spcBef>
                <a:spcPct val="0"/>
              </a:spcBef>
              <a:buNone/>
              <a:defRPr lang="zh-CN" altLang="en-US" sz="2800" b="1" kern="1200" dirty="0">
                <a:solidFill>
                  <a:srgbClr val="072063"/>
                </a:solidFill>
                <a:latin typeface="+mn-lt"/>
                <a:ea typeface="+mn-ea"/>
                <a:cs typeface="+mn-cs"/>
              </a:defRPr>
            </a:lvl1pPr>
          </a:lstStyle>
          <a:p>
            <a:r>
              <a:rPr lang="zh-CN" altLang="en-US" smtClean="0"/>
              <a:t>何为民意</a:t>
            </a:r>
            <a:endParaRPr lang="zh-CN" altLang="en-US" dirty="0"/>
          </a:p>
        </p:txBody>
      </p:sp>
      <p:cxnSp>
        <p:nvCxnSpPr>
          <p:cNvPr id="34" name="直接连接符 33"/>
          <p:cNvCxnSpPr/>
          <p:nvPr/>
        </p:nvCxnSpPr>
        <p:spPr>
          <a:xfrm>
            <a:off x="0" y="836712"/>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09522" y="1196752"/>
            <a:ext cx="4215101" cy="3558009"/>
            <a:chOff x="609522" y="1196752"/>
            <a:chExt cx="4215101" cy="3558009"/>
          </a:xfrm>
        </p:grpSpPr>
        <p:sp>
          <p:nvSpPr>
            <p:cNvPr id="38" name="TextBox 2"/>
            <p:cNvSpPr txBox="1"/>
            <p:nvPr/>
          </p:nvSpPr>
          <p:spPr>
            <a:xfrm>
              <a:off x="1990750" y="4293096"/>
              <a:ext cx="1723549" cy="461665"/>
            </a:xfrm>
            <a:prstGeom prst="rect">
              <a:avLst/>
            </a:prstGeom>
            <a:noFill/>
          </p:spPr>
          <p:txBody>
            <a:bodyPr wrap="none" rtlCol="0">
              <a:spAutoFit/>
            </a:bodyPr>
            <a:lstStyle/>
            <a:p>
              <a:r>
                <a:rPr lang="zh-CN" altLang="en-US" sz="2400" b="1" smtClean="0"/>
                <a:t>文化大革命</a:t>
              </a:r>
              <a:endParaRPr lang="zh-CN" altLang="en-US" sz="2400" b="1" dirty="0"/>
            </a:p>
          </p:txBody>
        </p:sp>
        <p:pic>
          <p:nvPicPr>
            <p:cNvPr id="2050" name="Picture 2" descr="“文化大革命”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2" y="1196752"/>
              <a:ext cx="4215101" cy="2808312"/>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5231110" y="2445245"/>
            <a:ext cx="6667500" cy="4253732"/>
            <a:chOff x="5231110" y="2445245"/>
            <a:chExt cx="6667500" cy="4253732"/>
          </a:xfrm>
        </p:grpSpPr>
        <p:sp>
          <p:nvSpPr>
            <p:cNvPr id="40" name="TextBox 2"/>
            <p:cNvSpPr txBox="1"/>
            <p:nvPr/>
          </p:nvSpPr>
          <p:spPr>
            <a:xfrm>
              <a:off x="8255446" y="6237312"/>
              <a:ext cx="764953" cy="461665"/>
            </a:xfrm>
            <a:prstGeom prst="rect">
              <a:avLst/>
            </a:prstGeom>
            <a:noFill/>
          </p:spPr>
          <p:txBody>
            <a:bodyPr wrap="none" rtlCol="0">
              <a:spAutoFit/>
            </a:bodyPr>
            <a:lstStyle/>
            <a:p>
              <a:r>
                <a:rPr lang="en-US" altLang="zh-CN" sz="2400" b="1" smtClean="0"/>
                <a:t>ISIS</a:t>
              </a:r>
              <a:endParaRPr lang="zh-CN" altLang="en-US" sz="2400" b="1" dirty="0"/>
            </a:p>
          </p:txBody>
        </p:sp>
        <p:pic>
          <p:nvPicPr>
            <p:cNvPr id="2056" name="Picture 8" descr="“ISIS”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110" y="2445245"/>
              <a:ext cx="6667500" cy="3695701"/>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76737874"/>
      </p:ext>
    </p:extLst>
  </p:cSld>
  <p:clrMapOvr>
    <a:masterClrMapping/>
  </p:clrMapOvr>
  <mc:AlternateContent xmlns:mc="http://schemas.openxmlformats.org/markup-compatibility/2006" xmlns:p14="http://schemas.microsoft.com/office/powerpoint/2010/main">
    <mc:Choice Requires="p14">
      <p:transition spd="med" p14:dur="700" advTm="4191">
        <p:fade/>
      </p:transition>
    </mc:Choice>
    <mc:Fallback xmlns="">
      <p:transition spd="med" advTm="41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4751232" y="1943618"/>
            <a:ext cx="800219" cy="338554"/>
          </a:xfrm>
          <a:prstGeom prst="rect">
            <a:avLst/>
          </a:prstGeom>
          <a:noFill/>
        </p:spPr>
        <p:txBody>
          <a:bodyPr wrap="none" rtlCol="0">
            <a:spAutoFit/>
          </a:bodyPr>
          <a:lstStyle/>
          <a:p>
            <a:r>
              <a:rPr lang="zh-CN" altLang="en-US" sz="1600" b="1" smtClean="0">
                <a:solidFill>
                  <a:srgbClr val="072063"/>
                </a:solidFill>
              </a:rPr>
              <a:t>民主性</a:t>
            </a:r>
            <a:endParaRPr lang="zh-CN" altLang="en-US" sz="1600" b="1" dirty="0">
              <a:solidFill>
                <a:srgbClr val="072063"/>
              </a:solidFill>
            </a:endParaRPr>
          </a:p>
        </p:txBody>
      </p:sp>
      <p:sp>
        <p:nvSpPr>
          <p:cNvPr id="4" name="TextBox 3"/>
          <p:cNvSpPr txBox="1"/>
          <p:nvPr/>
        </p:nvSpPr>
        <p:spPr>
          <a:xfrm>
            <a:off x="4751233" y="2401724"/>
            <a:ext cx="2856141" cy="307777"/>
          </a:xfrm>
          <a:prstGeom prst="rect">
            <a:avLst/>
          </a:prstGeom>
          <a:noFill/>
        </p:spPr>
        <p:txBody>
          <a:bodyPr wrap="square" rtlCol="0">
            <a:spAutoFit/>
          </a:bodyPr>
          <a:lstStyle/>
          <a:p>
            <a:r>
              <a:rPr lang="zh-CN" altLang="en-US" sz="1400" smtClean="0"/>
              <a:t>有话能说，聚集成群。</a:t>
            </a:r>
            <a:endParaRPr lang="zh-CN" altLang="en-US" sz="1400" dirty="0"/>
          </a:p>
        </p:txBody>
      </p:sp>
      <p:sp>
        <p:nvSpPr>
          <p:cNvPr id="5" name="矩形 4"/>
          <p:cNvSpPr/>
          <p:nvPr/>
        </p:nvSpPr>
        <p:spPr>
          <a:xfrm>
            <a:off x="4751233" y="2356004"/>
            <a:ext cx="2856141" cy="45719"/>
          </a:xfrm>
          <a:prstGeom prst="rect">
            <a:avLst/>
          </a:prstGeom>
          <a:pattFill prst="dkDnDiag">
            <a:fgClr>
              <a:srgbClr val="C7C7C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751232" y="3090446"/>
            <a:ext cx="800219" cy="338554"/>
          </a:xfrm>
          <a:prstGeom prst="rect">
            <a:avLst/>
          </a:prstGeom>
          <a:noFill/>
        </p:spPr>
        <p:txBody>
          <a:bodyPr wrap="none" rtlCol="0">
            <a:spAutoFit/>
          </a:bodyPr>
          <a:lstStyle/>
          <a:p>
            <a:r>
              <a:rPr lang="zh-CN" altLang="en-US" sz="1600" b="1" smtClean="0">
                <a:solidFill>
                  <a:srgbClr val="072063"/>
                </a:solidFill>
              </a:rPr>
              <a:t>盲目性</a:t>
            </a:r>
            <a:endParaRPr lang="zh-CN" altLang="en-US" sz="1600" b="1" dirty="0">
              <a:solidFill>
                <a:srgbClr val="072063"/>
              </a:solidFill>
            </a:endParaRPr>
          </a:p>
        </p:txBody>
      </p:sp>
      <p:sp>
        <p:nvSpPr>
          <p:cNvPr id="7" name="TextBox 6"/>
          <p:cNvSpPr txBox="1"/>
          <p:nvPr/>
        </p:nvSpPr>
        <p:spPr>
          <a:xfrm>
            <a:off x="4751233" y="3625860"/>
            <a:ext cx="2856141" cy="523220"/>
          </a:xfrm>
          <a:prstGeom prst="rect">
            <a:avLst/>
          </a:prstGeom>
          <a:noFill/>
        </p:spPr>
        <p:txBody>
          <a:bodyPr wrap="square" rtlCol="0">
            <a:spAutoFit/>
          </a:bodyPr>
          <a:lstStyle/>
          <a:p>
            <a:r>
              <a:rPr lang="zh-CN" altLang="en-US" sz="1400" smtClean="0"/>
              <a:t>对所持有的意愿一知半解，无视自己所能产生的效力。</a:t>
            </a:r>
            <a:endParaRPr lang="zh-CN" altLang="en-US" sz="1400" dirty="0"/>
          </a:p>
        </p:txBody>
      </p:sp>
      <p:sp>
        <p:nvSpPr>
          <p:cNvPr id="8" name="矩形 7"/>
          <p:cNvSpPr/>
          <p:nvPr/>
        </p:nvSpPr>
        <p:spPr>
          <a:xfrm>
            <a:off x="4751233" y="3501010"/>
            <a:ext cx="2856141" cy="45719"/>
          </a:xfrm>
          <a:prstGeom prst="rect">
            <a:avLst/>
          </a:prstGeom>
          <a:pattFill prst="dkDnDiag">
            <a:fgClr>
              <a:srgbClr val="C7C7C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751232" y="4386590"/>
            <a:ext cx="800219" cy="338554"/>
          </a:xfrm>
          <a:prstGeom prst="rect">
            <a:avLst/>
          </a:prstGeom>
          <a:noFill/>
        </p:spPr>
        <p:txBody>
          <a:bodyPr wrap="none" rtlCol="0">
            <a:spAutoFit/>
          </a:bodyPr>
          <a:lstStyle/>
          <a:p>
            <a:r>
              <a:rPr lang="zh-CN" altLang="en-US" sz="1600" b="1" smtClean="0">
                <a:solidFill>
                  <a:srgbClr val="072063"/>
                </a:solidFill>
              </a:rPr>
              <a:t>局限性</a:t>
            </a:r>
            <a:endParaRPr lang="zh-CN" altLang="en-US" sz="1600" b="1" dirty="0">
              <a:solidFill>
                <a:srgbClr val="072063"/>
              </a:solidFill>
            </a:endParaRPr>
          </a:p>
        </p:txBody>
      </p:sp>
      <p:sp>
        <p:nvSpPr>
          <p:cNvPr id="10" name="TextBox 9"/>
          <p:cNvSpPr txBox="1"/>
          <p:nvPr/>
        </p:nvSpPr>
        <p:spPr>
          <a:xfrm>
            <a:off x="4751233" y="4922004"/>
            <a:ext cx="2856141" cy="307777"/>
          </a:xfrm>
          <a:prstGeom prst="rect">
            <a:avLst/>
          </a:prstGeom>
          <a:noFill/>
        </p:spPr>
        <p:txBody>
          <a:bodyPr wrap="square" rtlCol="0">
            <a:spAutoFit/>
          </a:bodyPr>
          <a:lstStyle/>
          <a:p>
            <a:r>
              <a:rPr lang="zh-CN" altLang="en-US" sz="1400" smtClean="0"/>
              <a:t>群众社会地位、知识见解的局限。</a:t>
            </a:r>
            <a:endParaRPr lang="zh-CN" altLang="en-US" sz="1400" dirty="0"/>
          </a:p>
        </p:txBody>
      </p:sp>
      <p:sp>
        <p:nvSpPr>
          <p:cNvPr id="11" name="矩形 10"/>
          <p:cNvSpPr/>
          <p:nvPr/>
        </p:nvSpPr>
        <p:spPr>
          <a:xfrm>
            <a:off x="4751233" y="4797154"/>
            <a:ext cx="2856141" cy="52842"/>
          </a:xfrm>
          <a:prstGeom prst="rect">
            <a:avLst/>
          </a:prstGeom>
          <a:pattFill prst="dkDnDiag">
            <a:fgClr>
              <a:srgbClr val="C7C7C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
          <p:cNvSpPr>
            <a:spLocks noGrp="1"/>
          </p:cNvSpPr>
          <p:nvPr>
            <p:ph type="title"/>
          </p:nvPr>
        </p:nvSpPr>
        <p:spPr>
          <a:xfrm>
            <a:off x="609522" y="337220"/>
            <a:ext cx="10971372" cy="571500"/>
          </a:xfrm>
        </p:spPr>
        <p:txBody>
          <a:bodyPr/>
          <a:lstStyle/>
          <a:p>
            <a:r>
              <a:rPr lang="zh-CN" altLang="en-US" smtClean="0"/>
              <a:t>民意属性</a:t>
            </a:r>
            <a:endParaRPr lang="zh-CN" altLang="en-US" dirty="0"/>
          </a:p>
        </p:txBody>
      </p:sp>
      <p:cxnSp>
        <p:nvCxnSpPr>
          <p:cNvPr id="18" name="直接连接符 17"/>
          <p:cNvCxnSpPr/>
          <p:nvPr/>
        </p:nvCxnSpPr>
        <p:spPr>
          <a:xfrm>
            <a:off x="0" y="836712"/>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6" name="TextBox 2"/>
          <p:cNvSpPr txBox="1"/>
          <p:nvPr/>
        </p:nvSpPr>
        <p:spPr>
          <a:xfrm>
            <a:off x="8013161" y="1943618"/>
            <a:ext cx="800219" cy="338554"/>
          </a:xfrm>
          <a:prstGeom prst="rect">
            <a:avLst/>
          </a:prstGeom>
          <a:noFill/>
        </p:spPr>
        <p:txBody>
          <a:bodyPr wrap="none" rtlCol="0">
            <a:spAutoFit/>
          </a:bodyPr>
          <a:lstStyle/>
          <a:p>
            <a:r>
              <a:rPr lang="zh-CN" altLang="en-US" sz="1600" b="1" smtClean="0">
                <a:solidFill>
                  <a:srgbClr val="072063"/>
                </a:solidFill>
              </a:rPr>
              <a:t>利己性</a:t>
            </a:r>
            <a:endParaRPr lang="zh-CN" altLang="en-US" sz="1600" b="1" dirty="0">
              <a:solidFill>
                <a:srgbClr val="072063"/>
              </a:solidFill>
            </a:endParaRPr>
          </a:p>
        </p:txBody>
      </p:sp>
      <p:sp>
        <p:nvSpPr>
          <p:cNvPr id="19" name="TextBox 3"/>
          <p:cNvSpPr txBox="1"/>
          <p:nvPr/>
        </p:nvSpPr>
        <p:spPr>
          <a:xfrm>
            <a:off x="8013162" y="2401724"/>
            <a:ext cx="2856141" cy="307777"/>
          </a:xfrm>
          <a:prstGeom prst="rect">
            <a:avLst/>
          </a:prstGeom>
          <a:noFill/>
        </p:spPr>
        <p:txBody>
          <a:bodyPr wrap="square" rtlCol="0">
            <a:spAutoFit/>
          </a:bodyPr>
          <a:lstStyle/>
          <a:p>
            <a:r>
              <a:rPr lang="zh-CN" altLang="en-US" sz="1400" smtClean="0"/>
              <a:t>提出意愿，改善现状。</a:t>
            </a:r>
            <a:endParaRPr lang="zh-CN" altLang="en-US" sz="1400" dirty="0"/>
          </a:p>
        </p:txBody>
      </p:sp>
      <p:sp>
        <p:nvSpPr>
          <p:cNvPr id="20" name="矩形 19"/>
          <p:cNvSpPr/>
          <p:nvPr/>
        </p:nvSpPr>
        <p:spPr>
          <a:xfrm>
            <a:off x="8013162" y="2356004"/>
            <a:ext cx="2856141" cy="45719"/>
          </a:xfrm>
          <a:prstGeom prst="rect">
            <a:avLst/>
          </a:prstGeom>
          <a:pattFill prst="dkDnDiag">
            <a:fgClr>
              <a:srgbClr val="C7C7C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
          <p:cNvSpPr txBox="1"/>
          <p:nvPr/>
        </p:nvSpPr>
        <p:spPr>
          <a:xfrm>
            <a:off x="8013161" y="3088623"/>
            <a:ext cx="1005403" cy="338554"/>
          </a:xfrm>
          <a:prstGeom prst="rect">
            <a:avLst/>
          </a:prstGeom>
          <a:noFill/>
        </p:spPr>
        <p:txBody>
          <a:bodyPr wrap="none" rtlCol="0">
            <a:spAutoFit/>
          </a:bodyPr>
          <a:lstStyle/>
          <a:p>
            <a:r>
              <a:rPr lang="zh-CN" altLang="en-US" sz="1600" b="1" smtClean="0">
                <a:solidFill>
                  <a:srgbClr val="072063"/>
                </a:solidFill>
              </a:rPr>
              <a:t>易操纵性</a:t>
            </a:r>
            <a:endParaRPr lang="zh-CN" altLang="en-US" sz="1600" b="1" dirty="0">
              <a:solidFill>
                <a:srgbClr val="072063"/>
              </a:solidFill>
            </a:endParaRPr>
          </a:p>
        </p:txBody>
      </p:sp>
      <p:sp>
        <p:nvSpPr>
          <p:cNvPr id="22" name="TextBox 3"/>
          <p:cNvSpPr txBox="1"/>
          <p:nvPr/>
        </p:nvSpPr>
        <p:spPr>
          <a:xfrm>
            <a:off x="8013162" y="3546729"/>
            <a:ext cx="2856141" cy="523220"/>
          </a:xfrm>
          <a:prstGeom prst="rect">
            <a:avLst/>
          </a:prstGeom>
          <a:noFill/>
        </p:spPr>
        <p:txBody>
          <a:bodyPr wrap="square" rtlCol="0">
            <a:spAutoFit/>
          </a:bodyPr>
          <a:lstStyle/>
          <a:p>
            <a:r>
              <a:rPr lang="zh-CN" altLang="en-US" sz="1400" smtClean="0"/>
              <a:t>“被迫接受”：利益博弈、信念动摇、环境因素等外部环境影响。</a:t>
            </a:r>
            <a:endParaRPr lang="zh-CN" altLang="en-US" sz="1400" dirty="0"/>
          </a:p>
        </p:txBody>
      </p:sp>
      <p:sp>
        <p:nvSpPr>
          <p:cNvPr id="23" name="矩形 22"/>
          <p:cNvSpPr/>
          <p:nvPr/>
        </p:nvSpPr>
        <p:spPr>
          <a:xfrm>
            <a:off x="8013162" y="3501009"/>
            <a:ext cx="2856141" cy="45719"/>
          </a:xfrm>
          <a:prstGeom prst="rect">
            <a:avLst/>
          </a:prstGeom>
          <a:pattFill prst="dkDnDiag">
            <a:fgClr>
              <a:srgbClr val="C7C7C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
          <p:cNvSpPr txBox="1"/>
          <p:nvPr/>
        </p:nvSpPr>
        <p:spPr>
          <a:xfrm>
            <a:off x="8013161" y="4383422"/>
            <a:ext cx="800219" cy="338554"/>
          </a:xfrm>
          <a:prstGeom prst="rect">
            <a:avLst/>
          </a:prstGeom>
          <a:noFill/>
        </p:spPr>
        <p:txBody>
          <a:bodyPr wrap="none" rtlCol="0">
            <a:spAutoFit/>
          </a:bodyPr>
          <a:lstStyle/>
          <a:p>
            <a:r>
              <a:rPr lang="zh-CN" altLang="en-US" sz="1600" b="1" smtClean="0">
                <a:solidFill>
                  <a:srgbClr val="072063"/>
                </a:solidFill>
              </a:rPr>
              <a:t>易变性</a:t>
            </a:r>
            <a:endParaRPr lang="zh-CN" altLang="en-US" sz="1600" b="1" dirty="0">
              <a:solidFill>
                <a:srgbClr val="072063"/>
              </a:solidFill>
            </a:endParaRPr>
          </a:p>
        </p:txBody>
      </p:sp>
      <p:sp>
        <p:nvSpPr>
          <p:cNvPr id="25" name="TextBox 3"/>
          <p:cNvSpPr txBox="1"/>
          <p:nvPr/>
        </p:nvSpPr>
        <p:spPr>
          <a:xfrm>
            <a:off x="8013162" y="4841528"/>
            <a:ext cx="2856141" cy="307777"/>
          </a:xfrm>
          <a:prstGeom prst="rect">
            <a:avLst/>
          </a:prstGeom>
          <a:noFill/>
        </p:spPr>
        <p:txBody>
          <a:bodyPr wrap="square" rtlCol="0">
            <a:spAutoFit/>
          </a:bodyPr>
          <a:lstStyle/>
          <a:p>
            <a:r>
              <a:rPr lang="zh-CN" altLang="en-US" sz="1400"/>
              <a:t>易</a:t>
            </a:r>
            <a:r>
              <a:rPr lang="zh-CN" altLang="en-US" sz="1400" smtClean="0"/>
              <a:t>受时间、环境等影响而改变。</a:t>
            </a:r>
            <a:endParaRPr lang="zh-CN" altLang="en-US" sz="1400" dirty="0"/>
          </a:p>
        </p:txBody>
      </p:sp>
      <p:sp>
        <p:nvSpPr>
          <p:cNvPr id="26" name="矩形 25"/>
          <p:cNvSpPr/>
          <p:nvPr/>
        </p:nvSpPr>
        <p:spPr>
          <a:xfrm>
            <a:off x="8013162" y="4795808"/>
            <a:ext cx="2856141" cy="45719"/>
          </a:xfrm>
          <a:prstGeom prst="rect">
            <a:avLst/>
          </a:prstGeom>
          <a:pattFill prst="dkDnDiag">
            <a:fgClr>
              <a:srgbClr val="C7C7C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119867" y="1617443"/>
            <a:ext cx="4339310" cy="3858570"/>
          </a:xfrm>
          <a:prstGeom prst="rect">
            <a:avLst/>
          </a:prstGeom>
        </p:spPr>
      </p:pic>
    </p:spTree>
    <p:extLst>
      <p:ext uri="{BB962C8B-B14F-4D97-AF65-F5344CB8AC3E}">
        <p14:creationId xmlns:p14="http://schemas.microsoft.com/office/powerpoint/2010/main" val="2470857343"/>
      </p:ext>
    </p:extLst>
  </p:cSld>
  <p:clrMapOvr>
    <a:masterClrMapping/>
  </p:clrMapOvr>
  <mc:AlternateContent xmlns:mc="http://schemas.openxmlformats.org/markup-compatibility/2006" xmlns:p14="http://schemas.microsoft.com/office/powerpoint/2010/main">
    <mc:Choice Requires="p14">
      <p:transition spd="med" p14:dur="700" advTm="4738">
        <p:fade/>
      </p:transition>
    </mc:Choice>
    <mc:Fallback xmlns="">
      <p:transition spd="med" advTm="473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50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70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par>
                                <p:cTn id="27" presetID="16" presetClass="entr" presetSubtype="21" fill="hold" nodeType="withEffect">
                                  <p:stCondLst>
                                    <p:cond delay="700"/>
                                  </p:stCondLst>
                                  <p:childTnLst>
                                    <p:set>
                                      <p:cBhvr>
                                        <p:cTn id="28" dur="1" fill="hold">
                                          <p:stCondLst>
                                            <p:cond delay="0"/>
                                          </p:stCondLst>
                                        </p:cTn>
                                        <p:tgtEl>
                                          <p:spTgt spid="2"/>
                                        </p:tgtEl>
                                        <p:attrNameLst>
                                          <p:attrName>style.visibility</p:attrName>
                                        </p:attrNameLst>
                                      </p:cBhvr>
                                      <p:to>
                                        <p:strVal val="visible"/>
                                      </p:to>
                                    </p:set>
                                    <p:animEffect transition="in" filter="barn(inVertical)">
                                      <p:cBhvr>
                                        <p:cTn id="29" dur="500"/>
                                        <p:tgtEl>
                                          <p:spTgt spid="2"/>
                                        </p:tgtEl>
                                      </p:cBhvr>
                                    </p:animEffect>
                                  </p:childTnLst>
                                </p:cTn>
                              </p:par>
                            </p:childTnLst>
                          </p:cTn>
                        </p:par>
                        <p:par>
                          <p:cTn id="30" fill="hold">
                            <p:stCondLst>
                              <p:cond delay="2200"/>
                            </p:stCondLst>
                            <p:childTnLst>
                              <p:par>
                                <p:cTn id="31" presetID="12" presetClass="entr" presetSubtype="4"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up)">
                                      <p:cBhvr>
                                        <p:cTn id="34" dur="500"/>
                                        <p:tgtEl>
                                          <p:spTgt spid="3"/>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p:tgtEl>
                                          <p:spTgt spid="4"/>
                                        </p:tgtEl>
                                        <p:attrNameLst>
                                          <p:attrName>ppt_y</p:attrName>
                                        </p:attrNameLst>
                                      </p:cBhvr>
                                      <p:tavLst>
                                        <p:tav tm="0">
                                          <p:val>
                                            <p:strVal val="#ppt_y-#ppt_h*1.125000"/>
                                          </p:val>
                                        </p:tav>
                                        <p:tav tm="100000">
                                          <p:val>
                                            <p:strVal val="#ppt_y"/>
                                          </p:val>
                                        </p:tav>
                                      </p:tavLst>
                                    </p:anim>
                                    <p:animEffect transition="in" filter="wipe(down)">
                                      <p:cBhvr>
                                        <p:cTn id="38" dur="500"/>
                                        <p:tgtEl>
                                          <p:spTgt spid="4"/>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p:tgtEl>
                                          <p:spTgt spid="6"/>
                                        </p:tgtEl>
                                        <p:attrNameLst>
                                          <p:attrName>ppt_y</p:attrName>
                                        </p:attrNameLst>
                                      </p:cBhvr>
                                      <p:tavLst>
                                        <p:tav tm="0">
                                          <p:val>
                                            <p:strVal val="#ppt_y+#ppt_h*1.125000"/>
                                          </p:val>
                                        </p:tav>
                                        <p:tav tm="100000">
                                          <p:val>
                                            <p:strVal val="#ppt_y"/>
                                          </p:val>
                                        </p:tav>
                                      </p:tavLst>
                                    </p:anim>
                                    <p:animEffect transition="in" filter="wipe(up)">
                                      <p:cBhvr>
                                        <p:cTn id="42" dur="500"/>
                                        <p:tgtEl>
                                          <p:spTgt spid="6"/>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p:tgtEl>
                                          <p:spTgt spid="7"/>
                                        </p:tgtEl>
                                        <p:attrNameLst>
                                          <p:attrName>ppt_y</p:attrName>
                                        </p:attrNameLst>
                                      </p:cBhvr>
                                      <p:tavLst>
                                        <p:tav tm="0">
                                          <p:val>
                                            <p:strVal val="#ppt_y-#ppt_h*1.125000"/>
                                          </p:val>
                                        </p:tav>
                                        <p:tav tm="100000">
                                          <p:val>
                                            <p:strVal val="#ppt_y"/>
                                          </p:val>
                                        </p:tav>
                                      </p:tavLst>
                                    </p:anim>
                                    <p:animEffect transition="in" filter="wipe(down)">
                                      <p:cBhvr>
                                        <p:cTn id="46" dur="500"/>
                                        <p:tgtEl>
                                          <p:spTgt spid="7"/>
                                        </p:tgtEl>
                                      </p:cBhvr>
                                    </p:animEffect>
                                  </p:childTnLst>
                                </p:cTn>
                              </p:par>
                              <p:par>
                                <p:cTn id="47" presetID="12" presetClass="entr" presetSubtype="1"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p:tgtEl>
                                          <p:spTgt spid="10"/>
                                        </p:tgtEl>
                                        <p:attrNameLst>
                                          <p:attrName>ppt_y</p:attrName>
                                        </p:attrNameLst>
                                      </p:cBhvr>
                                      <p:tavLst>
                                        <p:tav tm="0">
                                          <p:val>
                                            <p:strVal val="#ppt_y-#ppt_h*1.125000"/>
                                          </p:val>
                                        </p:tav>
                                        <p:tav tm="100000">
                                          <p:val>
                                            <p:strVal val="#ppt_y"/>
                                          </p:val>
                                        </p:tav>
                                      </p:tavLst>
                                    </p:anim>
                                    <p:animEffect transition="in" filter="wipe(down)">
                                      <p:cBhvr>
                                        <p:cTn id="50" dur="500"/>
                                        <p:tgtEl>
                                          <p:spTgt spid="10"/>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p:tgtEl>
                                          <p:spTgt spid="9"/>
                                        </p:tgtEl>
                                        <p:attrNameLst>
                                          <p:attrName>ppt_y</p:attrName>
                                        </p:attrNameLst>
                                      </p:cBhvr>
                                      <p:tavLst>
                                        <p:tav tm="0">
                                          <p:val>
                                            <p:strVal val="#ppt_y+#ppt_h*1.125000"/>
                                          </p:val>
                                        </p:tav>
                                        <p:tav tm="100000">
                                          <p:val>
                                            <p:strVal val="#ppt_y"/>
                                          </p:val>
                                        </p:tav>
                                      </p:tavLst>
                                    </p:anim>
                                    <p:animEffect transition="in" filter="wipe(up)">
                                      <p:cBhvr>
                                        <p:cTn id="54" dur="500"/>
                                        <p:tgtEl>
                                          <p:spTgt spid="9"/>
                                        </p:tgtEl>
                                      </p:cBhvr>
                                    </p:animEffect>
                                  </p:childTnLst>
                                </p:cTn>
                              </p:par>
                            </p:childTnLst>
                          </p:cTn>
                        </p:par>
                        <p:par>
                          <p:cTn id="55" fill="hold">
                            <p:stCondLst>
                              <p:cond delay="2700"/>
                            </p:stCondLst>
                            <p:childTnLst>
                              <p:par>
                                <p:cTn id="56" presetID="2" presetClass="entr" presetSubtype="2"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1+#ppt_w/2"/>
                                          </p:val>
                                        </p:tav>
                                        <p:tav tm="100000">
                                          <p:val>
                                            <p:strVal val="#ppt_x"/>
                                          </p:val>
                                        </p:tav>
                                      </p:tavLst>
                                    </p:anim>
                                    <p:anim calcmode="lin" valueType="num">
                                      <p:cBhvr additive="base">
                                        <p:cTn id="59" dur="500" fill="hold"/>
                                        <p:tgtEl>
                                          <p:spTgt spid="20"/>
                                        </p:tgtEl>
                                        <p:attrNameLst>
                                          <p:attrName>ppt_y</p:attrName>
                                        </p:attrNameLst>
                                      </p:cBhvr>
                                      <p:tavLst>
                                        <p:tav tm="0">
                                          <p:val>
                                            <p:strVal val="#ppt_y"/>
                                          </p:val>
                                        </p:tav>
                                        <p:tav tm="100000">
                                          <p:val>
                                            <p:strVal val="#ppt_y"/>
                                          </p:val>
                                        </p:tav>
                                      </p:tavLst>
                                    </p:anim>
                                  </p:childTnLst>
                                </p:cTn>
                              </p:par>
                            </p:childTnLst>
                          </p:cTn>
                        </p:par>
                        <p:par>
                          <p:cTn id="60" fill="hold">
                            <p:stCondLst>
                              <p:cond delay="3200"/>
                            </p:stCondLst>
                            <p:childTnLst>
                              <p:par>
                                <p:cTn id="61" presetID="12" presetClass="entr" presetSubtype="4"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p:tgtEl>
                                          <p:spTgt spid="16"/>
                                        </p:tgtEl>
                                        <p:attrNameLst>
                                          <p:attrName>ppt_y</p:attrName>
                                        </p:attrNameLst>
                                      </p:cBhvr>
                                      <p:tavLst>
                                        <p:tav tm="0">
                                          <p:val>
                                            <p:strVal val="#ppt_y+#ppt_h*1.125000"/>
                                          </p:val>
                                        </p:tav>
                                        <p:tav tm="100000">
                                          <p:val>
                                            <p:strVal val="#ppt_y"/>
                                          </p:val>
                                        </p:tav>
                                      </p:tavLst>
                                    </p:anim>
                                    <p:animEffect transition="in" filter="wipe(up)">
                                      <p:cBhvr>
                                        <p:cTn id="64" dur="500"/>
                                        <p:tgtEl>
                                          <p:spTgt spid="16"/>
                                        </p:tgtEl>
                                      </p:cBhvr>
                                    </p:animEffect>
                                  </p:childTnLst>
                                </p:cTn>
                              </p:par>
                              <p:par>
                                <p:cTn id="65" presetID="12" presetClass="entr" presetSubtype="1"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p:tgtEl>
                                          <p:spTgt spid="19"/>
                                        </p:tgtEl>
                                        <p:attrNameLst>
                                          <p:attrName>ppt_y</p:attrName>
                                        </p:attrNameLst>
                                      </p:cBhvr>
                                      <p:tavLst>
                                        <p:tav tm="0">
                                          <p:val>
                                            <p:strVal val="#ppt_y-#ppt_h*1.125000"/>
                                          </p:val>
                                        </p:tav>
                                        <p:tav tm="100000">
                                          <p:val>
                                            <p:strVal val="#ppt_y"/>
                                          </p:val>
                                        </p:tav>
                                      </p:tavLst>
                                    </p:anim>
                                    <p:animEffect transition="in" filter="wipe(down)">
                                      <p:cBhvr>
                                        <p:cTn id="68" dur="500"/>
                                        <p:tgtEl>
                                          <p:spTgt spid="19"/>
                                        </p:tgtEl>
                                      </p:cBhvr>
                                    </p:animEffect>
                                  </p:childTnLst>
                                </p:cTn>
                              </p:par>
                            </p:childTnLst>
                          </p:cTn>
                        </p:par>
                        <p:par>
                          <p:cTn id="69" fill="hold">
                            <p:stCondLst>
                              <p:cond delay="3700"/>
                            </p:stCondLst>
                            <p:childTnLst>
                              <p:par>
                                <p:cTn id="70" presetID="2" presetClass="entr" presetSubtype="2"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500" fill="hold"/>
                                        <p:tgtEl>
                                          <p:spTgt spid="23"/>
                                        </p:tgtEl>
                                        <p:attrNameLst>
                                          <p:attrName>ppt_x</p:attrName>
                                        </p:attrNameLst>
                                      </p:cBhvr>
                                      <p:tavLst>
                                        <p:tav tm="0">
                                          <p:val>
                                            <p:strVal val="1+#ppt_w/2"/>
                                          </p:val>
                                        </p:tav>
                                        <p:tav tm="100000">
                                          <p:val>
                                            <p:strVal val="#ppt_x"/>
                                          </p:val>
                                        </p:tav>
                                      </p:tavLst>
                                    </p:anim>
                                    <p:anim calcmode="lin" valueType="num">
                                      <p:cBhvr additive="base">
                                        <p:cTn id="73" dur="500" fill="hold"/>
                                        <p:tgtEl>
                                          <p:spTgt spid="23"/>
                                        </p:tgtEl>
                                        <p:attrNameLst>
                                          <p:attrName>ppt_y</p:attrName>
                                        </p:attrNameLst>
                                      </p:cBhvr>
                                      <p:tavLst>
                                        <p:tav tm="0">
                                          <p:val>
                                            <p:strVal val="#ppt_y"/>
                                          </p:val>
                                        </p:tav>
                                        <p:tav tm="100000">
                                          <p:val>
                                            <p:strVal val="#ppt_y"/>
                                          </p:val>
                                        </p:tav>
                                      </p:tavLst>
                                    </p:anim>
                                  </p:childTnLst>
                                </p:cTn>
                              </p:par>
                            </p:childTnLst>
                          </p:cTn>
                        </p:par>
                        <p:par>
                          <p:cTn id="74" fill="hold">
                            <p:stCondLst>
                              <p:cond delay="4200"/>
                            </p:stCondLst>
                            <p:childTnLst>
                              <p:par>
                                <p:cTn id="75" presetID="12" presetClass="entr" presetSubtype="4"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p:tgtEl>
                                          <p:spTgt spid="21"/>
                                        </p:tgtEl>
                                        <p:attrNameLst>
                                          <p:attrName>ppt_y</p:attrName>
                                        </p:attrNameLst>
                                      </p:cBhvr>
                                      <p:tavLst>
                                        <p:tav tm="0">
                                          <p:val>
                                            <p:strVal val="#ppt_y+#ppt_h*1.125000"/>
                                          </p:val>
                                        </p:tav>
                                        <p:tav tm="100000">
                                          <p:val>
                                            <p:strVal val="#ppt_y"/>
                                          </p:val>
                                        </p:tav>
                                      </p:tavLst>
                                    </p:anim>
                                    <p:animEffect transition="in" filter="wipe(up)">
                                      <p:cBhvr>
                                        <p:cTn id="78" dur="500"/>
                                        <p:tgtEl>
                                          <p:spTgt spid="21"/>
                                        </p:tgtEl>
                                      </p:cBhvr>
                                    </p:animEffect>
                                  </p:childTnLst>
                                </p:cTn>
                              </p:par>
                              <p:par>
                                <p:cTn id="79" presetID="12" presetClass="entr" presetSubtype="1"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p:tgtEl>
                                          <p:spTgt spid="22"/>
                                        </p:tgtEl>
                                        <p:attrNameLst>
                                          <p:attrName>ppt_y</p:attrName>
                                        </p:attrNameLst>
                                      </p:cBhvr>
                                      <p:tavLst>
                                        <p:tav tm="0">
                                          <p:val>
                                            <p:strVal val="#ppt_y-#ppt_h*1.125000"/>
                                          </p:val>
                                        </p:tav>
                                        <p:tav tm="100000">
                                          <p:val>
                                            <p:strVal val="#ppt_y"/>
                                          </p:val>
                                        </p:tav>
                                      </p:tavLst>
                                    </p:anim>
                                    <p:animEffect transition="in" filter="wipe(down)">
                                      <p:cBhvr>
                                        <p:cTn id="82" dur="500"/>
                                        <p:tgtEl>
                                          <p:spTgt spid="22"/>
                                        </p:tgtEl>
                                      </p:cBhvr>
                                    </p:animEffect>
                                  </p:childTnLst>
                                </p:cTn>
                              </p:par>
                            </p:childTnLst>
                          </p:cTn>
                        </p:par>
                        <p:par>
                          <p:cTn id="83" fill="hold">
                            <p:stCondLst>
                              <p:cond delay="4700"/>
                            </p:stCondLst>
                            <p:childTnLst>
                              <p:par>
                                <p:cTn id="84" presetID="2" presetClass="entr" presetSubtype="2" fill="hold" grpId="0" nodeType="after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500" fill="hold"/>
                                        <p:tgtEl>
                                          <p:spTgt spid="26"/>
                                        </p:tgtEl>
                                        <p:attrNameLst>
                                          <p:attrName>ppt_x</p:attrName>
                                        </p:attrNameLst>
                                      </p:cBhvr>
                                      <p:tavLst>
                                        <p:tav tm="0">
                                          <p:val>
                                            <p:strVal val="1+#ppt_w/2"/>
                                          </p:val>
                                        </p:tav>
                                        <p:tav tm="100000">
                                          <p:val>
                                            <p:strVal val="#ppt_x"/>
                                          </p:val>
                                        </p:tav>
                                      </p:tavLst>
                                    </p:anim>
                                    <p:anim calcmode="lin" valueType="num">
                                      <p:cBhvr additive="base">
                                        <p:cTn id="87" dur="500" fill="hold"/>
                                        <p:tgtEl>
                                          <p:spTgt spid="26"/>
                                        </p:tgtEl>
                                        <p:attrNameLst>
                                          <p:attrName>ppt_y</p:attrName>
                                        </p:attrNameLst>
                                      </p:cBhvr>
                                      <p:tavLst>
                                        <p:tav tm="0">
                                          <p:val>
                                            <p:strVal val="#ppt_y"/>
                                          </p:val>
                                        </p:tav>
                                        <p:tav tm="100000">
                                          <p:val>
                                            <p:strVal val="#ppt_y"/>
                                          </p:val>
                                        </p:tav>
                                      </p:tavLst>
                                    </p:anim>
                                  </p:childTnLst>
                                </p:cTn>
                              </p:par>
                            </p:childTnLst>
                          </p:cTn>
                        </p:par>
                        <p:par>
                          <p:cTn id="88" fill="hold">
                            <p:stCondLst>
                              <p:cond delay="5200"/>
                            </p:stCondLst>
                            <p:childTnLst>
                              <p:par>
                                <p:cTn id="89" presetID="12" presetClass="entr" presetSubtype="4"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p:tgtEl>
                                          <p:spTgt spid="24"/>
                                        </p:tgtEl>
                                        <p:attrNameLst>
                                          <p:attrName>ppt_y</p:attrName>
                                        </p:attrNameLst>
                                      </p:cBhvr>
                                      <p:tavLst>
                                        <p:tav tm="0">
                                          <p:val>
                                            <p:strVal val="#ppt_y+#ppt_h*1.125000"/>
                                          </p:val>
                                        </p:tav>
                                        <p:tav tm="100000">
                                          <p:val>
                                            <p:strVal val="#ppt_y"/>
                                          </p:val>
                                        </p:tav>
                                      </p:tavLst>
                                    </p:anim>
                                    <p:animEffect transition="in" filter="wipe(up)">
                                      <p:cBhvr>
                                        <p:cTn id="92" dur="500"/>
                                        <p:tgtEl>
                                          <p:spTgt spid="24"/>
                                        </p:tgtEl>
                                      </p:cBhvr>
                                    </p:animEffect>
                                  </p:childTnLst>
                                </p:cTn>
                              </p:par>
                              <p:par>
                                <p:cTn id="93" presetID="12" presetClass="entr" presetSubtype="1"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p:tgtEl>
                                          <p:spTgt spid="25"/>
                                        </p:tgtEl>
                                        <p:attrNameLst>
                                          <p:attrName>ppt_y</p:attrName>
                                        </p:attrNameLst>
                                      </p:cBhvr>
                                      <p:tavLst>
                                        <p:tav tm="0">
                                          <p:val>
                                            <p:strVal val="#ppt_y-#ppt_h*1.125000"/>
                                          </p:val>
                                        </p:tav>
                                        <p:tav tm="100000">
                                          <p:val>
                                            <p:strVal val="#ppt_y"/>
                                          </p:val>
                                        </p:tav>
                                      </p:tavLst>
                                    </p:anim>
                                    <p:animEffect transition="in" filter="wipe(down)">
                                      <p:cBhvr>
                                        <p:cTn id="9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p:bldP spid="8" grpId="0" animBg="1"/>
      <p:bldP spid="9" grpId="0"/>
      <p:bldP spid="10" grpId="0"/>
      <p:bldP spid="11" grpId="0" animBg="1"/>
      <p:bldP spid="17" grpId="0"/>
      <p:bldP spid="16" grpId="0"/>
      <p:bldP spid="19" grpId="0"/>
      <p:bldP spid="20" grpId="0" animBg="1"/>
      <p:bldP spid="21" grpId="0"/>
      <p:bldP spid="22" grpId="0"/>
      <p:bldP spid="23" grpId="0" animBg="1"/>
      <p:bldP spid="24" grpId="0"/>
      <p:bldP spid="25" grpId="0"/>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Freeform 9"/>
          <p:cNvSpPr>
            <a:spLocks/>
          </p:cNvSpPr>
          <p:nvPr/>
        </p:nvSpPr>
        <p:spPr bwMode="gray">
          <a:xfrm>
            <a:off x="3110383" y="2279383"/>
            <a:ext cx="5650019" cy="529433"/>
          </a:xfrm>
          <a:custGeom>
            <a:avLst/>
            <a:gdLst>
              <a:gd name="T0" fmla="*/ 0 w 2347"/>
              <a:gd name="T1" fmla="*/ 2147483647 h 336"/>
              <a:gd name="T2" fmla="*/ 0 w 2347"/>
              <a:gd name="T3" fmla="*/ 2147483647 h 336"/>
              <a:gd name="T4" fmla="*/ 2147483647 w 2347"/>
              <a:gd name="T5" fmla="*/ 2147483647 h 336"/>
              <a:gd name="T6" fmla="*/ 2147483647 w 2347"/>
              <a:gd name="T7" fmla="*/ 0 h 336"/>
              <a:gd name="T8" fmla="*/ 2147483647 w 2347"/>
              <a:gd name="T9" fmla="*/ 2147483647 h 336"/>
              <a:gd name="T10" fmla="*/ 0 w 2347"/>
              <a:gd name="T11" fmla="*/ 2147483647 h 336"/>
              <a:gd name="T12" fmla="*/ 0 60000 65536"/>
              <a:gd name="T13" fmla="*/ 0 60000 65536"/>
              <a:gd name="T14" fmla="*/ 0 60000 65536"/>
              <a:gd name="T15" fmla="*/ 0 60000 65536"/>
              <a:gd name="T16" fmla="*/ 0 60000 65536"/>
              <a:gd name="T17" fmla="*/ 0 60000 65536"/>
              <a:gd name="T18" fmla="*/ 0 w 2347"/>
              <a:gd name="T19" fmla="*/ 0 h 336"/>
              <a:gd name="T20" fmla="*/ 2347 w 2347"/>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2347" h="336">
                <a:moveTo>
                  <a:pt x="0" y="188"/>
                </a:moveTo>
                <a:lnTo>
                  <a:pt x="0" y="336"/>
                </a:lnTo>
                <a:lnTo>
                  <a:pt x="2347" y="336"/>
                </a:lnTo>
                <a:lnTo>
                  <a:pt x="2005" y="0"/>
                </a:lnTo>
                <a:lnTo>
                  <a:pt x="2005" y="189"/>
                </a:lnTo>
                <a:lnTo>
                  <a:pt x="0" y="188"/>
                </a:lnTo>
                <a:close/>
              </a:path>
            </a:pathLst>
          </a:custGeom>
          <a:gradFill rotWithShape="1">
            <a:gsLst>
              <a:gs pos="0">
                <a:srgbClr val="1F223E">
                  <a:alpha val="0"/>
                </a:srgbClr>
              </a:gs>
              <a:gs pos="100000">
                <a:srgbClr val="072063"/>
              </a:gs>
            </a:gsLst>
            <a:lin ang="0" scaled="1"/>
          </a:gradFill>
          <a:ln w="9525">
            <a:noFill/>
            <a:round/>
            <a:headEnd/>
            <a:tailEnd/>
          </a:ln>
        </p:spPr>
        <p:txBody>
          <a:bodyPr wrap="none" anchor="ctr"/>
          <a:lstStyle/>
          <a:p>
            <a:pPr fontAlgn="base">
              <a:spcBef>
                <a:spcPct val="0"/>
              </a:spcBef>
              <a:spcAft>
                <a:spcPct val="0"/>
              </a:spcAft>
            </a:pPr>
            <a:endParaRPr lang="zh-CN" altLang="en-US" sz="1400">
              <a:solidFill>
                <a:srgbClr val="595959"/>
              </a:solidFill>
              <a:latin typeface="+mj-ea"/>
              <a:ea typeface="+mj-ea"/>
            </a:endParaRPr>
          </a:p>
        </p:txBody>
      </p:sp>
      <p:cxnSp>
        <p:nvCxnSpPr>
          <p:cNvPr id="6" name="AutoShape 13"/>
          <p:cNvCxnSpPr>
            <a:cxnSpLocks noChangeShapeType="1"/>
            <a:stCxn id="19" idx="4"/>
            <a:endCxn id="12" idx="1"/>
          </p:cNvCxnSpPr>
          <p:nvPr/>
        </p:nvCxnSpPr>
        <p:spPr bwMode="auto">
          <a:xfrm rot="16200000" flipH="1">
            <a:off x="2704688" y="3839704"/>
            <a:ext cx="674057" cy="2235703"/>
          </a:xfrm>
          <a:prstGeom prst="bentConnector2">
            <a:avLst/>
          </a:prstGeom>
          <a:noFill/>
          <a:ln w="12700" cap="rnd">
            <a:solidFill>
              <a:srgbClr val="1F223E"/>
            </a:solidFill>
            <a:prstDash val="dash"/>
            <a:miter lim="800000"/>
            <a:headEnd/>
            <a:tailEnd/>
          </a:ln>
        </p:spPr>
      </p:cxnSp>
      <p:cxnSp>
        <p:nvCxnSpPr>
          <p:cNvPr id="7" name="AutoShape 14"/>
          <p:cNvCxnSpPr>
            <a:cxnSpLocks noChangeShapeType="1"/>
            <a:stCxn id="20" idx="4"/>
            <a:endCxn id="12" idx="3"/>
          </p:cNvCxnSpPr>
          <p:nvPr/>
        </p:nvCxnSpPr>
        <p:spPr bwMode="auto">
          <a:xfrm rot="5400000">
            <a:off x="8872046" y="3996078"/>
            <a:ext cx="633627" cy="1963386"/>
          </a:xfrm>
          <a:prstGeom prst="bentConnector2">
            <a:avLst/>
          </a:prstGeom>
          <a:noFill/>
          <a:ln w="12700" cap="rnd">
            <a:solidFill>
              <a:srgbClr val="1F223E"/>
            </a:solidFill>
            <a:prstDash val="dash"/>
            <a:miter lim="800000"/>
            <a:headEnd/>
            <a:tailEnd/>
          </a:ln>
        </p:spPr>
      </p:cxnSp>
      <p:sp>
        <p:nvSpPr>
          <p:cNvPr id="8" name="Freeform 15"/>
          <p:cNvSpPr>
            <a:spLocks/>
          </p:cNvSpPr>
          <p:nvPr/>
        </p:nvSpPr>
        <p:spPr bwMode="gray">
          <a:xfrm flipH="1" flipV="1">
            <a:off x="3110383" y="4547810"/>
            <a:ext cx="5650019" cy="529433"/>
          </a:xfrm>
          <a:custGeom>
            <a:avLst/>
            <a:gdLst>
              <a:gd name="T0" fmla="*/ 0 w 2347"/>
              <a:gd name="T1" fmla="*/ 2147483647 h 336"/>
              <a:gd name="T2" fmla="*/ 0 w 2347"/>
              <a:gd name="T3" fmla="*/ 2147483647 h 336"/>
              <a:gd name="T4" fmla="*/ 2147483647 w 2347"/>
              <a:gd name="T5" fmla="*/ 2147483647 h 336"/>
              <a:gd name="T6" fmla="*/ 2147483647 w 2347"/>
              <a:gd name="T7" fmla="*/ 0 h 336"/>
              <a:gd name="T8" fmla="*/ 2147483647 w 2347"/>
              <a:gd name="T9" fmla="*/ 2147483647 h 336"/>
              <a:gd name="T10" fmla="*/ 0 w 2347"/>
              <a:gd name="T11" fmla="*/ 2147483647 h 336"/>
              <a:gd name="T12" fmla="*/ 0 60000 65536"/>
              <a:gd name="T13" fmla="*/ 0 60000 65536"/>
              <a:gd name="T14" fmla="*/ 0 60000 65536"/>
              <a:gd name="T15" fmla="*/ 0 60000 65536"/>
              <a:gd name="T16" fmla="*/ 0 60000 65536"/>
              <a:gd name="T17" fmla="*/ 0 60000 65536"/>
              <a:gd name="T18" fmla="*/ 0 w 2347"/>
              <a:gd name="T19" fmla="*/ 0 h 336"/>
              <a:gd name="T20" fmla="*/ 2347 w 2347"/>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2347" h="336">
                <a:moveTo>
                  <a:pt x="0" y="188"/>
                </a:moveTo>
                <a:lnTo>
                  <a:pt x="0" y="336"/>
                </a:lnTo>
                <a:lnTo>
                  <a:pt x="2347" y="336"/>
                </a:lnTo>
                <a:lnTo>
                  <a:pt x="2005" y="0"/>
                </a:lnTo>
                <a:lnTo>
                  <a:pt x="2005" y="189"/>
                </a:lnTo>
                <a:lnTo>
                  <a:pt x="0" y="188"/>
                </a:lnTo>
                <a:close/>
              </a:path>
            </a:pathLst>
          </a:custGeom>
          <a:gradFill rotWithShape="1">
            <a:gsLst>
              <a:gs pos="0">
                <a:srgbClr val="1F223E">
                  <a:alpha val="0"/>
                </a:srgbClr>
              </a:gs>
              <a:gs pos="100000">
                <a:srgbClr val="072063"/>
              </a:gs>
            </a:gsLst>
            <a:lin ang="0" scaled="1"/>
          </a:gradFill>
          <a:ln w="9525">
            <a:noFill/>
            <a:round/>
            <a:headEnd/>
            <a:tailEnd/>
          </a:ln>
        </p:spPr>
        <p:txBody>
          <a:bodyPr wrap="none" anchor="ctr"/>
          <a:lstStyle/>
          <a:p>
            <a:pPr fontAlgn="base">
              <a:spcBef>
                <a:spcPct val="0"/>
              </a:spcBef>
              <a:spcAft>
                <a:spcPct val="0"/>
              </a:spcAft>
            </a:pPr>
            <a:endParaRPr lang="zh-CN" altLang="en-US" sz="1400">
              <a:solidFill>
                <a:srgbClr val="595959"/>
              </a:solidFill>
              <a:latin typeface="+mj-ea"/>
              <a:ea typeface="+mj-ea"/>
            </a:endParaRPr>
          </a:p>
        </p:txBody>
      </p:sp>
      <p:grpSp>
        <p:nvGrpSpPr>
          <p:cNvPr id="11" name="组合 10"/>
          <p:cNvGrpSpPr/>
          <p:nvPr/>
        </p:nvGrpSpPr>
        <p:grpSpPr>
          <a:xfrm>
            <a:off x="4159568" y="4999938"/>
            <a:ext cx="4047598" cy="589311"/>
            <a:chOff x="2209800" y="5489923"/>
            <a:chExt cx="4048125" cy="593725"/>
          </a:xfrm>
        </p:grpSpPr>
        <p:sp>
          <p:nvSpPr>
            <p:cNvPr id="12" name="AutoShape 12"/>
            <p:cNvSpPr>
              <a:spLocks noChangeArrowheads="1"/>
            </p:cNvSpPr>
            <p:nvPr/>
          </p:nvSpPr>
          <p:spPr bwMode="gray">
            <a:xfrm>
              <a:off x="2209800" y="5489923"/>
              <a:ext cx="4048125" cy="593725"/>
            </a:xfrm>
            <a:prstGeom prst="roundRect">
              <a:avLst>
                <a:gd name="adj" fmla="val 0"/>
              </a:avLst>
            </a:prstGeom>
            <a:solidFill>
              <a:schemeClr val="tx1">
                <a:lumMod val="50000"/>
                <a:lumOff val="50000"/>
              </a:schemeClr>
            </a:solidFill>
            <a:ln w="19050">
              <a:noFill/>
              <a:round/>
              <a:headEnd/>
              <a:tailEnd/>
            </a:ln>
            <a:effectLst/>
          </p:spPr>
          <p:txBody>
            <a:bodyPr wrap="none" anchor="ctr"/>
            <a:lstStyle/>
            <a:p>
              <a:pPr fontAlgn="base">
                <a:spcBef>
                  <a:spcPct val="0"/>
                </a:spcBef>
                <a:spcAft>
                  <a:spcPct val="0"/>
                </a:spcAft>
                <a:defRPr/>
              </a:pPr>
              <a:endParaRPr lang="zh-CN" altLang="en-US" sz="1400">
                <a:solidFill>
                  <a:schemeClr val="bg1"/>
                </a:solidFill>
                <a:latin typeface="+mj-ea"/>
                <a:ea typeface="+mj-ea"/>
              </a:endParaRPr>
            </a:p>
          </p:txBody>
        </p:sp>
        <p:sp>
          <p:nvSpPr>
            <p:cNvPr id="13" name="Rectangle 20"/>
            <p:cNvSpPr>
              <a:spLocks noChangeArrowheads="1"/>
            </p:cNvSpPr>
            <p:nvPr/>
          </p:nvSpPr>
          <p:spPr bwMode="auto">
            <a:xfrm>
              <a:off x="2324893" y="5503260"/>
              <a:ext cx="3817938" cy="527140"/>
            </a:xfrm>
            <a:prstGeom prst="rect">
              <a:avLst/>
            </a:prstGeom>
            <a:noFill/>
            <a:ln w="9525" algn="ctr">
              <a:noFill/>
              <a:miter lim="800000"/>
              <a:headEnd/>
              <a:tailEnd/>
            </a:ln>
          </p:spPr>
          <p:txBody>
            <a:bodyPr>
              <a:spAutoFit/>
            </a:bodyPr>
            <a:lstStyle/>
            <a:p>
              <a:pPr algn="ctr" fontAlgn="base">
                <a:spcBef>
                  <a:spcPct val="0"/>
                </a:spcBef>
                <a:spcAft>
                  <a:spcPct val="0"/>
                </a:spcAft>
              </a:pPr>
              <a:r>
                <a:rPr lang="zh-CN" altLang="en-US" sz="2800" b="1" smtClean="0">
                  <a:solidFill>
                    <a:schemeClr val="bg1"/>
                  </a:solidFill>
                  <a:latin typeface="+mj-ea"/>
                  <a:ea typeface="+mj-ea"/>
                </a:rPr>
                <a:t>反向民意</a:t>
              </a:r>
              <a:endParaRPr lang="en-US" altLang="zh-CN" sz="2800" b="1" dirty="0">
                <a:solidFill>
                  <a:schemeClr val="bg1"/>
                </a:solidFill>
                <a:latin typeface="+mj-ea"/>
                <a:ea typeface="+mj-ea"/>
              </a:endParaRPr>
            </a:p>
          </p:txBody>
        </p:sp>
      </p:grpSp>
      <p:cxnSp>
        <p:nvCxnSpPr>
          <p:cNvPr id="14" name="AutoShape 21"/>
          <p:cNvCxnSpPr>
            <a:cxnSpLocks noChangeShapeType="1"/>
            <a:stCxn id="19" idx="0"/>
            <a:endCxn id="17" idx="1"/>
          </p:cNvCxnSpPr>
          <p:nvPr/>
        </p:nvCxnSpPr>
        <p:spPr bwMode="auto">
          <a:xfrm rot="5400000" flipH="1" flipV="1">
            <a:off x="2817443" y="1173481"/>
            <a:ext cx="924336" cy="2711492"/>
          </a:xfrm>
          <a:prstGeom prst="bentConnector2">
            <a:avLst/>
          </a:prstGeom>
          <a:noFill/>
          <a:ln w="12700" cap="rnd">
            <a:solidFill>
              <a:srgbClr val="1F223E"/>
            </a:solidFill>
            <a:prstDash val="dash"/>
            <a:miter lim="800000"/>
            <a:headEnd/>
            <a:tailEnd/>
          </a:ln>
        </p:spPr>
      </p:cxnSp>
      <p:cxnSp>
        <p:nvCxnSpPr>
          <p:cNvPr id="15" name="AutoShape 22"/>
          <p:cNvCxnSpPr>
            <a:cxnSpLocks noChangeShapeType="1"/>
            <a:stCxn id="20" idx="0"/>
            <a:endCxn id="17" idx="3"/>
          </p:cNvCxnSpPr>
          <p:nvPr/>
        </p:nvCxnSpPr>
        <p:spPr bwMode="auto">
          <a:xfrm rot="16200000" flipV="1">
            <a:off x="8380421" y="1241693"/>
            <a:ext cx="964766" cy="2615497"/>
          </a:xfrm>
          <a:prstGeom prst="bentConnector2">
            <a:avLst/>
          </a:prstGeom>
          <a:noFill/>
          <a:ln w="12700" cap="rnd">
            <a:solidFill>
              <a:srgbClr val="1F223E"/>
            </a:solidFill>
            <a:prstDash val="dash"/>
            <a:miter lim="800000"/>
            <a:headEnd/>
            <a:tailEnd/>
          </a:ln>
        </p:spPr>
      </p:cxnSp>
      <p:grpSp>
        <p:nvGrpSpPr>
          <p:cNvPr id="16" name="组合 15"/>
          <p:cNvGrpSpPr/>
          <p:nvPr/>
        </p:nvGrpSpPr>
        <p:grpSpPr>
          <a:xfrm>
            <a:off x="4635357" y="1772402"/>
            <a:ext cx="2919698" cy="589309"/>
            <a:chOff x="2209800" y="1268760"/>
            <a:chExt cx="4048125" cy="593725"/>
          </a:xfrm>
        </p:grpSpPr>
        <p:sp>
          <p:nvSpPr>
            <p:cNvPr id="17" name="AutoShape 23"/>
            <p:cNvSpPr>
              <a:spLocks noChangeArrowheads="1"/>
            </p:cNvSpPr>
            <p:nvPr/>
          </p:nvSpPr>
          <p:spPr bwMode="gray">
            <a:xfrm>
              <a:off x="2209800" y="1268760"/>
              <a:ext cx="4048125" cy="593725"/>
            </a:xfrm>
            <a:prstGeom prst="roundRect">
              <a:avLst>
                <a:gd name="adj" fmla="val 0"/>
              </a:avLst>
            </a:prstGeom>
            <a:solidFill>
              <a:schemeClr val="tx1">
                <a:lumMod val="50000"/>
                <a:lumOff val="50000"/>
              </a:schemeClr>
            </a:solidFill>
            <a:ln w="19050">
              <a:noFill/>
              <a:round/>
              <a:headEnd/>
              <a:tailEnd/>
            </a:ln>
            <a:effectLst/>
          </p:spPr>
          <p:txBody>
            <a:bodyPr wrap="none" anchor="ctr"/>
            <a:lstStyle/>
            <a:p>
              <a:pPr fontAlgn="base">
                <a:spcBef>
                  <a:spcPct val="0"/>
                </a:spcBef>
                <a:spcAft>
                  <a:spcPct val="0"/>
                </a:spcAft>
                <a:defRPr/>
              </a:pPr>
              <a:endParaRPr lang="zh-CN" altLang="en-US" sz="1400">
                <a:solidFill>
                  <a:schemeClr val="bg1"/>
                </a:solidFill>
                <a:latin typeface="+mj-ea"/>
                <a:ea typeface="+mj-ea"/>
              </a:endParaRPr>
            </a:p>
          </p:txBody>
        </p:sp>
        <p:sp>
          <p:nvSpPr>
            <p:cNvPr id="18" name="Rectangle 24"/>
            <p:cNvSpPr>
              <a:spLocks noChangeArrowheads="1"/>
            </p:cNvSpPr>
            <p:nvPr/>
          </p:nvSpPr>
          <p:spPr bwMode="auto">
            <a:xfrm>
              <a:off x="2301875" y="1322418"/>
              <a:ext cx="3817938" cy="527140"/>
            </a:xfrm>
            <a:prstGeom prst="rect">
              <a:avLst/>
            </a:prstGeom>
            <a:noFill/>
            <a:ln w="9525" algn="ctr">
              <a:noFill/>
              <a:miter lim="800000"/>
              <a:headEnd/>
              <a:tailEnd/>
            </a:ln>
          </p:spPr>
          <p:txBody>
            <a:bodyPr>
              <a:spAutoFit/>
            </a:bodyPr>
            <a:lstStyle/>
            <a:p>
              <a:pPr algn="ctr" fontAlgn="base">
                <a:spcBef>
                  <a:spcPct val="0"/>
                </a:spcBef>
                <a:spcAft>
                  <a:spcPct val="0"/>
                </a:spcAft>
              </a:pPr>
              <a:r>
                <a:rPr lang="zh-CN" altLang="en-US" sz="2800" b="1" smtClean="0">
                  <a:solidFill>
                    <a:schemeClr val="bg1"/>
                  </a:solidFill>
                  <a:latin typeface="+mj-ea"/>
                  <a:ea typeface="+mj-ea"/>
                </a:rPr>
                <a:t>正向民意</a:t>
              </a:r>
              <a:endParaRPr lang="en-US" altLang="zh-CN" sz="2800" b="1" dirty="0">
                <a:solidFill>
                  <a:schemeClr val="bg1"/>
                </a:solidFill>
                <a:latin typeface="+mj-ea"/>
                <a:ea typeface="+mj-ea"/>
              </a:endParaRPr>
            </a:p>
          </p:txBody>
        </p:sp>
      </p:grpSp>
      <p:sp>
        <p:nvSpPr>
          <p:cNvPr id="19" name="椭圆 18"/>
          <p:cNvSpPr/>
          <p:nvPr/>
        </p:nvSpPr>
        <p:spPr>
          <a:xfrm>
            <a:off x="1103303" y="2991395"/>
            <a:ext cx="1641124" cy="1629133"/>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solidFill>
                  <a:schemeClr val="bg1"/>
                </a:solidFill>
                <a:latin typeface="+mj-ea"/>
                <a:ea typeface="+mj-ea"/>
              </a:rPr>
              <a:t>混乱</a:t>
            </a:r>
            <a:endParaRPr lang="en-US" altLang="zh-CN" sz="1600" b="1" smtClean="0">
              <a:solidFill>
                <a:schemeClr val="bg1"/>
              </a:solidFill>
              <a:latin typeface="+mj-ea"/>
              <a:ea typeface="+mj-ea"/>
            </a:endParaRPr>
          </a:p>
          <a:p>
            <a:pPr algn="ctr"/>
            <a:r>
              <a:rPr lang="zh-CN" altLang="en-US" sz="1600" b="1">
                <a:solidFill>
                  <a:schemeClr val="bg1"/>
                </a:solidFill>
                <a:latin typeface="+mj-ea"/>
                <a:ea typeface="+mj-ea"/>
              </a:rPr>
              <a:t>腐败</a:t>
            </a:r>
            <a:endParaRPr lang="en-US" altLang="zh-CN" sz="1600" b="1" smtClean="0">
              <a:solidFill>
                <a:schemeClr val="bg1"/>
              </a:solidFill>
              <a:latin typeface="+mj-ea"/>
              <a:ea typeface="+mj-ea"/>
            </a:endParaRPr>
          </a:p>
          <a:p>
            <a:pPr algn="ctr"/>
            <a:r>
              <a:rPr lang="zh-CN" altLang="en-US" sz="1600" b="1" smtClean="0">
                <a:solidFill>
                  <a:schemeClr val="bg1"/>
                </a:solidFill>
                <a:latin typeface="+mj-ea"/>
                <a:ea typeface="+mj-ea"/>
              </a:rPr>
              <a:t>贫穷</a:t>
            </a:r>
            <a:endParaRPr lang="en-US" altLang="zh-CN" sz="1600" b="1" smtClean="0">
              <a:solidFill>
                <a:schemeClr val="bg1"/>
              </a:solidFill>
              <a:latin typeface="+mj-ea"/>
              <a:ea typeface="+mj-ea"/>
            </a:endParaRPr>
          </a:p>
          <a:p>
            <a:pPr algn="ctr"/>
            <a:r>
              <a:rPr lang="zh-CN" altLang="en-US" sz="1600" b="1" smtClean="0">
                <a:solidFill>
                  <a:schemeClr val="bg1"/>
                </a:solidFill>
                <a:latin typeface="+mj-ea"/>
                <a:ea typeface="+mj-ea"/>
              </a:rPr>
              <a:t>落后</a:t>
            </a:r>
            <a:endParaRPr lang="en-US" altLang="zh-CN" sz="1600" b="1" smtClean="0">
              <a:solidFill>
                <a:schemeClr val="bg1"/>
              </a:solidFill>
              <a:latin typeface="+mj-ea"/>
              <a:ea typeface="+mj-ea"/>
            </a:endParaRPr>
          </a:p>
        </p:txBody>
      </p:sp>
      <p:sp>
        <p:nvSpPr>
          <p:cNvPr id="20" name="椭圆 19"/>
          <p:cNvSpPr/>
          <p:nvPr/>
        </p:nvSpPr>
        <p:spPr>
          <a:xfrm>
            <a:off x="9349990" y="3031825"/>
            <a:ext cx="1641124" cy="1629133"/>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solidFill>
                  <a:schemeClr val="bg1"/>
                </a:solidFill>
                <a:latin typeface="+mj-ea"/>
                <a:ea typeface="+mj-ea"/>
              </a:rPr>
              <a:t>繁荣</a:t>
            </a:r>
            <a:endParaRPr lang="en-US" altLang="zh-CN" sz="1600" b="1" smtClean="0">
              <a:solidFill>
                <a:schemeClr val="bg1"/>
              </a:solidFill>
              <a:latin typeface="+mj-ea"/>
              <a:ea typeface="+mj-ea"/>
            </a:endParaRPr>
          </a:p>
          <a:p>
            <a:pPr algn="ctr"/>
            <a:r>
              <a:rPr lang="zh-CN" altLang="en-US" sz="1600" b="1" smtClean="0">
                <a:solidFill>
                  <a:schemeClr val="bg1"/>
                </a:solidFill>
                <a:latin typeface="+mj-ea"/>
                <a:ea typeface="+mj-ea"/>
              </a:rPr>
              <a:t>文明</a:t>
            </a:r>
            <a:endParaRPr lang="en-US" altLang="zh-CN" sz="1600" b="1" smtClean="0">
              <a:solidFill>
                <a:schemeClr val="bg1"/>
              </a:solidFill>
              <a:latin typeface="+mj-ea"/>
              <a:ea typeface="+mj-ea"/>
            </a:endParaRPr>
          </a:p>
          <a:p>
            <a:pPr algn="ctr"/>
            <a:r>
              <a:rPr lang="zh-CN" altLang="en-US" sz="1600" b="1" smtClean="0">
                <a:solidFill>
                  <a:schemeClr val="bg1"/>
                </a:solidFill>
                <a:latin typeface="+mj-ea"/>
                <a:ea typeface="+mj-ea"/>
              </a:rPr>
              <a:t>富强</a:t>
            </a:r>
            <a:endParaRPr lang="en-US" altLang="zh-CN" sz="1600" b="1" smtClean="0">
              <a:solidFill>
                <a:schemeClr val="bg1"/>
              </a:solidFill>
              <a:latin typeface="+mj-ea"/>
              <a:ea typeface="+mj-ea"/>
            </a:endParaRPr>
          </a:p>
          <a:p>
            <a:pPr algn="ctr"/>
            <a:r>
              <a:rPr lang="zh-CN" altLang="en-US" sz="1600" b="1">
                <a:solidFill>
                  <a:schemeClr val="bg1"/>
                </a:solidFill>
                <a:latin typeface="+mj-ea"/>
                <a:ea typeface="+mj-ea"/>
              </a:rPr>
              <a:t>民主</a:t>
            </a:r>
            <a:endParaRPr lang="zh-CN" altLang="en-US" sz="1600" b="1" dirty="0">
              <a:solidFill>
                <a:schemeClr val="bg1"/>
              </a:solidFill>
              <a:latin typeface="+mj-ea"/>
              <a:ea typeface="+mj-ea"/>
            </a:endParaRPr>
          </a:p>
        </p:txBody>
      </p:sp>
      <p:sp>
        <p:nvSpPr>
          <p:cNvPr id="21" name="标题 1"/>
          <p:cNvSpPr txBox="1">
            <a:spLocks/>
          </p:cNvSpPr>
          <p:nvPr/>
        </p:nvSpPr>
        <p:spPr>
          <a:xfrm>
            <a:off x="609522" y="337220"/>
            <a:ext cx="10971372" cy="571500"/>
          </a:xfrm>
          <a:prstGeom prst="rect">
            <a:avLst/>
          </a:prstGeom>
        </p:spPr>
        <p:txBody>
          <a:bodyPr/>
          <a:lstStyle>
            <a:lvl1pPr algn="ctr" defTabSz="914400" rtl="0" eaLnBrk="1" latinLnBrk="0" hangingPunct="1">
              <a:spcBef>
                <a:spcPct val="0"/>
              </a:spcBef>
              <a:buNone/>
              <a:defRPr lang="zh-CN" altLang="en-US" sz="2800" b="1" kern="1200" dirty="0">
                <a:solidFill>
                  <a:srgbClr val="072063"/>
                </a:solidFill>
                <a:latin typeface="+mn-lt"/>
                <a:ea typeface="+mn-ea"/>
                <a:cs typeface="+mn-cs"/>
              </a:defRPr>
            </a:lvl1pPr>
          </a:lstStyle>
          <a:p>
            <a:r>
              <a:rPr lang="zh-CN" altLang="en-US" smtClean="0"/>
              <a:t>正反民意</a:t>
            </a:r>
            <a:endParaRPr lang="zh-CN" altLang="en-US" dirty="0"/>
          </a:p>
        </p:txBody>
      </p:sp>
      <p:cxnSp>
        <p:nvCxnSpPr>
          <p:cNvPr id="22" name="直接连接符 21"/>
          <p:cNvCxnSpPr/>
          <p:nvPr/>
        </p:nvCxnSpPr>
        <p:spPr>
          <a:xfrm>
            <a:off x="0" y="836712"/>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5224945" y="2855861"/>
            <a:ext cx="1641124" cy="1629133"/>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smtClean="0">
                <a:solidFill>
                  <a:schemeClr val="bg1"/>
                </a:solidFill>
                <a:latin typeface="+mj-ea"/>
                <a:ea typeface="+mj-ea"/>
              </a:rPr>
              <a:t>社会</a:t>
            </a:r>
            <a:endParaRPr lang="en-US" altLang="zh-CN" sz="1600" b="1" smtClean="0">
              <a:solidFill>
                <a:schemeClr val="bg1"/>
              </a:solidFill>
              <a:latin typeface="+mj-ea"/>
              <a:ea typeface="+mj-ea"/>
            </a:endParaRPr>
          </a:p>
        </p:txBody>
      </p:sp>
    </p:spTree>
    <p:extLst>
      <p:ext uri="{BB962C8B-B14F-4D97-AF65-F5344CB8AC3E}">
        <p14:creationId xmlns:p14="http://schemas.microsoft.com/office/powerpoint/2010/main" val="77287382"/>
      </p:ext>
    </p:extLst>
  </p:cSld>
  <p:clrMapOvr>
    <a:masterClrMapping/>
  </p:clrMapOvr>
  <mc:AlternateContent xmlns:mc="http://schemas.openxmlformats.org/markup-compatibility/2006" xmlns:p14="http://schemas.microsoft.com/office/powerpoint/2010/main">
    <mc:Choice Requires="p14">
      <p:transition spd="med" p14:dur="700" advTm="4178">
        <p:fade/>
      </p:transition>
    </mc:Choice>
    <mc:Fallback xmlns="">
      <p:transition spd="med" advTm="417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par>
                          <p:cTn id="25" fill="hold">
                            <p:stCondLst>
                              <p:cond delay="1500"/>
                            </p:stCondLst>
                            <p:childTnLst>
                              <p:par>
                                <p:cTn id="26" presetID="2" presetClass="entr" presetSubtype="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0-#ppt_w/2"/>
                                          </p:val>
                                        </p:tav>
                                        <p:tav tm="100000">
                                          <p:val>
                                            <p:strVal val="#ppt_x"/>
                                          </p:val>
                                        </p:tav>
                                      </p:tavLst>
                                    </p:anim>
                                    <p:anim calcmode="lin" valueType="num">
                                      <p:cBhvr additive="base">
                                        <p:cTn id="33" dur="500" fill="hold"/>
                                        <p:tgtEl>
                                          <p:spTgt spid="3"/>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2" presetClass="entr" presetSubtype="2"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right)">
                                      <p:cBhvr>
                                        <p:cTn id="37" dur="500"/>
                                        <p:tgtEl>
                                          <p:spTgt spid="15"/>
                                        </p:tgtEl>
                                      </p:cBhvr>
                                    </p:animEffect>
                                  </p:childTnLst>
                                </p:cTn>
                              </p:par>
                              <p:par>
                                <p:cTn id="38" presetID="22" presetClass="entr" presetSubtype="2"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par>
                                <p:cTn id="41" presetID="22" presetClass="entr" presetSubtype="8"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cTn>
                              </p:par>
                              <p:par>
                                <p:cTn id="44" presetID="22" presetClass="entr" presetSubtype="8"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2500"/>
                            </p:stCondLst>
                            <p:childTnLst>
                              <p:par>
                                <p:cTn id="48" presetID="10" presetClass="entr" presetSubtype="0"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9" grpId="0" animBg="1"/>
      <p:bldP spid="20" grpId="0" animBg="1"/>
      <p:bldP spid="21" grpId="0"/>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102" name="Picture 4" descr="“homosexual”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1070" y="3067447"/>
            <a:ext cx="7168680" cy="3584340"/>
          </a:xfrm>
          <a:prstGeom prst="rect">
            <a:avLst/>
          </a:prstGeom>
          <a:noFill/>
          <a:extLst>
            <a:ext uri="{909E8E84-426E-40DD-AFC4-6F175D3DCCD1}">
              <a14:hiddenFill xmlns:a14="http://schemas.microsoft.com/office/drawing/2010/main">
                <a:solidFill>
                  <a:srgbClr val="FFFFFF"/>
                </a:solidFill>
              </a14:hiddenFill>
            </a:ext>
          </a:extLst>
        </p:spPr>
      </p:pic>
      <p:sp>
        <p:nvSpPr>
          <p:cNvPr id="149" name="标题 1"/>
          <p:cNvSpPr txBox="1">
            <a:spLocks/>
          </p:cNvSpPr>
          <p:nvPr/>
        </p:nvSpPr>
        <p:spPr>
          <a:xfrm>
            <a:off x="609522" y="337220"/>
            <a:ext cx="10971372" cy="571500"/>
          </a:xfrm>
          <a:prstGeom prst="rect">
            <a:avLst/>
          </a:prstGeom>
        </p:spPr>
        <p:txBody>
          <a:bodyPr/>
          <a:lstStyle>
            <a:lvl1pPr algn="ctr" defTabSz="914400" rtl="0" eaLnBrk="1" latinLnBrk="0" hangingPunct="1">
              <a:spcBef>
                <a:spcPct val="0"/>
              </a:spcBef>
              <a:buNone/>
              <a:defRPr lang="zh-CN" altLang="en-US" sz="2800" b="1" kern="1200" dirty="0">
                <a:solidFill>
                  <a:srgbClr val="072063"/>
                </a:solidFill>
                <a:latin typeface="+mn-lt"/>
                <a:ea typeface="+mn-ea"/>
                <a:cs typeface="+mn-cs"/>
              </a:defRPr>
            </a:lvl1pPr>
          </a:lstStyle>
          <a:p>
            <a:r>
              <a:rPr lang="zh-CN" altLang="en-US" smtClean="0"/>
              <a:t>正向：同性恋群体的认同</a:t>
            </a:r>
            <a:endParaRPr lang="zh-CN" altLang="en-US" dirty="0"/>
          </a:p>
        </p:txBody>
      </p:sp>
      <p:cxnSp>
        <p:nvCxnSpPr>
          <p:cNvPr id="150" name="直接连接符 149"/>
          <p:cNvCxnSpPr/>
          <p:nvPr/>
        </p:nvCxnSpPr>
        <p:spPr>
          <a:xfrm>
            <a:off x="0" y="836712"/>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101" name="文本框 4100"/>
          <p:cNvSpPr txBox="1"/>
          <p:nvPr/>
        </p:nvSpPr>
        <p:spPr>
          <a:xfrm>
            <a:off x="406574" y="1408212"/>
            <a:ext cx="6264696" cy="1692771"/>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smtClean="0">
                <a:solidFill>
                  <a:srgbClr val="C00000"/>
                </a:solidFill>
              </a:rPr>
              <a:t>1500</a:t>
            </a:r>
            <a:r>
              <a:rPr lang="zh-CN" altLang="en-US" sz="1400" smtClean="0"/>
              <a:t>多种物种中其中超</a:t>
            </a:r>
            <a:r>
              <a:rPr lang="en-US" altLang="zh-CN" sz="2800" b="1" smtClean="0">
                <a:solidFill>
                  <a:srgbClr val="C00000"/>
                </a:solidFill>
              </a:rPr>
              <a:t>500</a:t>
            </a:r>
            <a:r>
              <a:rPr lang="zh-CN" altLang="en-US" sz="1400" smtClean="0"/>
              <a:t>种有同性行为。</a:t>
            </a:r>
            <a:endParaRPr lang="en-US" altLang="zh-CN" sz="1400" smtClean="0"/>
          </a:p>
          <a:p>
            <a:pPr>
              <a:lnSpc>
                <a:spcPct val="150000"/>
              </a:lnSpc>
            </a:pPr>
            <a:r>
              <a:rPr lang="zh-CN" altLang="en-US" smtClean="0"/>
              <a:t>“</a:t>
            </a:r>
            <a:r>
              <a:rPr lang="zh-CN" altLang="zh-CN" smtClean="0"/>
              <a:t>动物王国种同性、双性及非交配行为的普及性与多样性都远超大部分科学学派和社会人士所愿意接受的程度</a:t>
            </a:r>
            <a:r>
              <a:rPr lang="zh-CN" altLang="en-US" smtClean="0"/>
              <a:t>“</a:t>
            </a:r>
            <a:endParaRPr lang="en-US" altLang="zh-CN" smtClean="0"/>
          </a:p>
          <a:p>
            <a:pPr algn="r"/>
            <a:r>
              <a:rPr lang="en-US" altLang="zh-CN" sz="1400" smtClean="0"/>
              <a:t>——</a:t>
            </a:r>
            <a:r>
              <a:rPr lang="zh-CN" altLang="en-US" sz="1400" smtClean="0"/>
              <a:t>生物学家布鲁斯贝哲米</a:t>
            </a:r>
            <a:endParaRPr lang="zh-CN" altLang="en-US" sz="1400"/>
          </a:p>
        </p:txBody>
      </p:sp>
      <p:sp>
        <p:nvSpPr>
          <p:cNvPr id="156" name="文本框 155"/>
          <p:cNvSpPr txBox="1"/>
          <p:nvPr/>
        </p:nvSpPr>
        <p:spPr>
          <a:xfrm>
            <a:off x="399604" y="3284984"/>
            <a:ext cx="6264696" cy="1846659"/>
          </a:xfrm>
          <a:prstGeom prst="rect">
            <a:avLst/>
          </a:prstGeom>
          <a:noFill/>
        </p:spPr>
        <p:txBody>
          <a:bodyPr wrap="square" rtlCol="0">
            <a:spAutoFit/>
          </a:bodyPr>
          <a:lstStyle/>
          <a:p>
            <a:pPr marL="457200" indent="-457200">
              <a:buFont typeface="Arial" panose="020B0604020202020204" pitchFamily="34" charset="0"/>
              <a:buChar char="•"/>
            </a:pPr>
            <a:r>
              <a:rPr lang="zh-CN" altLang="en-US" sz="2400" b="1" smtClean="0">
                <a:solidFill>
                  <a:srgbClr val="C00000"/>
                </a:solidFill>
              </a:rPr>
              <a:t>世界第一经济体</a:t>
            </a:r>
            <a:r>
              <a:rPr lang="zh-CN" altLang="en-US" sz="1600" smtClean="0"/>
              <a:t>美国通过</a:t>
            </a:r>
            <a:r>
              <a:rPr lang="zh-CN" altLang="en-US" sz="2400" b="1" smtClean="0">
                <a:solidFill>
                  <a:srgbClr val="C00000"/>
                </a:solidFill>
              </a:rPr>
              <a:t>同性恋婚姻合法化</a:t>
            </a:r>
            <a:r>
              <a:rPr lang="zh-CN" altLang="en-US" sz="1400" smtClean="0"/>
              <a:t>。</a:t>
            </a:r>
            <a:endParaRPr lang="en-US" altLang="zh-CN" sz="1400" smtClean="0"/>
          </a:p>
          <a:p>
            <a:pPr marL="285750" indent="-285750">
              <a:lnSpc>
                <a:spcPct val="150000"/>
              </a:lnSpc>
              <a:buFont typeface="Arial" panose="020B0604020202020204" pitchFamily="34" charset="0"/>
              <a:buChar char="•"/>
            </a:pPr>
            <a:r>
              <a:rPr lang="en-US" altLang="zh-CN" smtClean="0"/>
              <a:t>2008</a:t>
            </a:r>
            <a:r>
              <a:rPr lang="zh-CN" altLang="en-US" smtClean="0"/>
              <a:t>年： 反对同性恋婚姻比例高于支持方的</a:t>
            </a:r>
            <a:r>
              <a:rPr lang="en-US" altLang="zh-CN" smtClean="0"/>
              <a:t> </a:t>
            </a:r>
            <a:r>
              <a:rPr lang="en-US" altLang="zh-CN" sz="2000" b="1" smtClean="0"/>
              <a:t>3% - 4%</a:t>
            </a:r>
          </a:p>
          <a:p>
            <a:pPr marL="285750" indent="-285750">
              <a:lnSpc>
                <a:spcPct val="150000"/>
              </a:lnSpc>
              <a:buFont typeface="Arial" panose="020B0604020202020204" pitchFamily="34" charset="0"/>
              <a:buChar char="•"/>
            </a:pPr>
            <a:r>
              <a:rPr lang="en-US" altLang="zh-CN" smtClean="0"/>
              <a:t>2012</a:t>
            </a:r>
            <a:r>
              <a:rPr lang="zh-CN" altLang="en-US" smtClean="0"/>
              <a:t>年：支持同性恋婚姻开始</a:t>
            </a:r>
            <a:r>
              <a:rPr lang="zh-CN" altLang="en-US" sz="2000" b="1" smtClean="0"/>
              <a:t>占据大多数</a:t>
            </a:r>
            <a:endParaRPr lang="en-US" altLang="zh-CN" b="1" smtClean="0"/>
          </a:p>
          <a:p>
            <a:pPr marL="285750" indent="-285750">
              <a:lnSpc>
                <a:spcPct val="150000"/>
              </a:lnSpc>
              <a:buFont typeface="Arial" panose="020B0604020202020204" pitchFamily="34" charset="0"/>
              <a:buChar char="•"/>
            </a:pPr>
            <a:r>
              <a:rPr lang="en-US" altLang="zh-CN" smtClean="0"/>
              <a:t>2015</a:t>
            </a:r>
            <a:r>
              <a:rPr lang="zh-CN" altLang="en-US" smtClean="0"/>
              <a:t>年：支持同性恋婚姻占到</a:t>
            </a:r>
            <a:r>
              <a:rPr lang="en-US" altLang="zh-CN" sz="2000" b="1" smtClean="0"/>
              <a:t>58%</a:t>
            </a:r>
          </a:p>
        </p:txBody>
      </p:sp>
    </p:spTree>
    <p:extLst>
      <p:ext uri="{BB962C8B-B14F-4D97-AF65-F5344CB8AC3E}">
        <p14:creationId xmlns:p14="http://schemas.microsoft.com/office/powerpoint/2010/main" val="2005113778"/>
      </p:ext>
    </p:extLst>
  </p:cSld>
  <p:clrMapOvr>
    <a:masterClrMapping/>
  </p:clrMapOvr>
  <mc:AlternateContent xmlns:mc="http://schemas.openxmlformats.org/markup-compatibility/2006" xmlns:p14="http://schemas.microsoft.com/office/powerpoint/2010/main">
    <mc:Choice Requires="p14">
      <p:transition spd="med" p14:dur="700" advTm="3358">
        <p:fade/>
      </p:transition>
    </mc:Choice>
    <mc:Fallback xmlns="">
      <p:transition spd="med" advTm="33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wipe(left)">
                                      <p:cBhvr>
                                        <p:cTn id="7" dur="500"/>
                                        <p:tgtEl>
                                          <p:spTgt spid="15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cBhvr>
                                        <p:cTn id="11" dur="500" fill="hold"/>
                                        <p:tgtEl>
                                          <p:spTgt spid="149"/>
                                        </p:tgtEl>
                                        <p:attrNameLst>
                                          <p:attrName>ppt_w</p:attrName>
                                        </p:attrNameLst>
                                      </p:cBhvr>
                                      <p:tavLst>
                                        <p:tav tm="0">
                                          <p:val>
                                            <p:fltVal val="0"/>
                                          </p:val>
                                        </p:tav>
                                        <p:tav tm="100000">
                                          <p:val>
                                            <p:strVal val="#ppt_w"/>
                                          </p:val>
                                        </p:tav>
                                      </p:tavLst>
                                    </p:anim>
                                    <p:anim calcmode="lin" valueType="num">
                                      <p:cBhvr>
                                        <p:cTn id="12" dur="500" fill="hold"/>
                                        <p:tgtEl>
                                          <p:spTgt spid="149"/>
                                        </p:tgtEl>
                                        <p:attrNameLst>
                                          <p:attrName>ppt_h</p:attrName>
                                        </p:attrNameLst>
                                      </p:cBhvr>
                                      <p:tavLst>
                                        <p:tav tm="0">
                                          <p:val>
                                            <p:fltVal val="0"/>
                                          </p:val>
                                        </p:tav>
                                        <p:tav tm="100000">
                                          <p:val>
                                            <p:strVal val="#ppt_h"/>
                                          </p:val>
                                        </p:tav>
                                      </p:tavLst>
                                    </p:anim>
                                    <p:animEffect transition="in" filter="fade">
                                      <p:cBhvr>
                                        <p:cTn id="13" dur="500"/>
                                        <p:tgtEl>
                                          <p:spTgt spid="149"/>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500"/>
                                        <p:tgtEl>
                                          <p:spTgt spid="410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01"/>
                                        </p:tgtEl>
                                        <p:attrNameLst>
                                          <p:attrName>style.visibility</p:attrName>
                                        </p:attrNameLst>
                                      </p:cBhvr>
                                      <p:to>
                                        <p:strVal val="visible"/>
                                      </p:to>
                                    </p:set>
                                    <p:animEffect transition="in" filter="fade">
                                      <p:cBhvr>
                                        <p:cTn id="20" dur="500"/>
                                        <p:tgtEl>
                                          <p:spTgt spid="410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animEffect transition="in" filter="fade">
                                      <p:cBhvr>
                                        <p:cTn id="23"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P spid="4101" grpId="0"/>
      <p:bldP spid="15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3" name="组合 2"/>
          <p:cNvGrpSpPr/>
          <p:nvPr/>
        </p:nvGrpSpPr>
        <p:grpSpPr>
          <a:xfrm>
            <a:off x="1078901" y="1700808"/>
            <a:ext cx="9843686" cy="3888432"/>
            <a:chOff x="3638900" y="1061887"/>
            <a:chExt cx="6876290" cy="3160712"/>
          </a:xfrm>
          <a:solidFill>
            <a:schemeClr val="tx1">
              <a:lumMod val="50000"/>
              <a:lumOff val="50000"/>
            </a:schemeClr>
          </a:solidFill>
        </p:grpSpPr>
        <p:sp>
          <p:nvSpPr>
            <p:cNvPr id="4" name="Freeform 6"/>
            <p:cNvSpPr>
              <a:spLocks/>
            </p:cNvSpPr>
            <p:nvPr/>
          </p:nvSpPr>
          <p:spPr bwMode="auto">
            <a:xfrm>
              <a:off x="5056538" y="1161182"/>
              <a:ext cx="47625" cy="25400"/>
            </a:xfrm>
            <a:custGeom>
              <a:avLst/>
              <a:gdLst>
                <a:gd name="T0" fmla="*/ 14 w 13"/>
                <a:gd name="T1" fmla="*/ 2 h 7"/>
                <a:gd name="T2" fmla="*/ 16 w 13"/>
                <a:gd name="T3" fmla="*/ 5 h 7"/>
                <a:gd name="T4" fmla="*/ 23 w 13"/>
                <a:gd name="T5" fmla="*/ 14 h 7"/>
                <a:gd name="T6" fmla="*/ 9 w 13"/>
                <a:gd name="T7" fmla="*/ 9 h 7"/>
                <a:gd name="T8" fmla="*/ 14 w 13"/>
                <a:gd name="T9" fmla="*/ 2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7">
                  <a:moveTo>
                    <a:pt x="6" y="1"/>
                  </a:moveTo>
                  <a:cubicBezTo>
                    <a:pt x="7" y="0"/>
                    <a:pt x="7" y="1"/>
                    <a:pt x="7" y="2"/>
                  </a:cubicBezTo>
                  <a:cubicBezTo>
                    <a:pt x="8" y="4"/>
                    <a:pt x="13" y="4"/>
                    <a:pt x="10" y="6"/>
                  </a:cubicBezTo>
                  <a:cubicBezTo>
                    <a:pt x="6" y="7"/>
                    <a:pt x="8" y="2"/>
                    <a:pt x="4" y="4"/>
                  </a:cubicBezTo>
                  <a:cubicBezTo>
                    <a:pt x="0" y="2"/>
                    <a:pt x="9" y="4"/>
                    <a:pt x="6"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5" name="Freeform 7"/>
            <p:cNvSpPr>
              <a:spLocks/>
            </p:cNvSpPr>
            <p:nvPr/>
          </p:nvSpPr>
          <p:spPr bwMode="auto">
            <a:xfrm>
              <a:off x="5728050" y="1161182"/>
              <a:ext cx="93663" cy="47625"/>
            </a:xfrm>
            <a:custGeom>
              <a:avLst/>
              <a:gdLst>
                <a:gd name="T0" fmla="*/ 57 w 25"/>
                <a:gd name="T1" fmla="*/ 23 h 13"/>
                <a:gd name="T2" fmla="*/ 33 w 25"/>
                <a:gd name="T3" fmla="*/ 28 h 13"/>
                <a:gd name="T4" fmla="*/ 7 w 25"/>
                <a:gd name="T5" fmla="*/ 28 h 13"/>
                <a:gd name="T6" fmla="*/ 0 w 25"/>
                <a:gd name="T7" fmla="*/ 23 h 13"/>
                <a:gd name="T8" fmla="*/ 45 w 25"/>
                <a:gd name="T9" fmla="*/ 2 h 13"/>
                <a:gd name="T10" fmla="*/ 54 w 25"/>
                <a:gd name="T11" fmla="*/ 7 h 13"/>
                <a:gd name="T12" fmla="*/ 47 w 25"/>
                <a:gd name="T13" fmla="*/ 9 h 13"/>
                <a:gd name="T14" fmla="*/ 57 w 25"/>
                <a:gd name="T15" fmla="*/ 23 h 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 h="13">
                  <a:moveTo>
                    <a:pt x="24" y="10"/>
                  </a:moveTo>
                  <a:cubicBezTo>
                    <a:pt x="20" y="10"/>
                    <a:pt x="15" y="9"/>
                    <a:pt x="14" y="12"/>
                  </a:cubicBezTo>
                  <a:cubicBezTo>
                    <a:pt x="12" y="11"/>
                    <a:pt x="8" y="13"/>
                    <a:pt x="3" y="12"/>
                  </a:cubicBezTo>
                  <a:cubicBezTo>
                    <a:pt x="3" y="10"/>
                    <a:pt x="2" y="10"/>
                    <a:pt x="0" y="10"/>
                  </a:cubicBezTo>
                  <a:cubicBezTo>
                    <a:pt x="3" y="3"/>
                    <a:pt x="10" y="0"/>
                    <a:pt x="19" y="1"/>
                  </a:cubicBezTo>
                  <a:cubicBezTo>
                    <a:pt x="18" y="4"/>
                    <a:pt x="22" y="2"/>
                    <a:pt x="23" y="3"/>
                  </a:cubicBezTo>
                  <a:cubicBezTo>
                    <a:pt x="23" y="4"/>
                    <a:pt x="20" y="4"/>
                    <a:pt x="20" y="4"/>
                  </a:cubicBezTo>
                  <a:cubicBezTo>
                    <a:pt x="20" y="6"/>
                    <a:pt x="25" y="5"/>
                    <a:pt x="24" y="1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6" name="Freeform 8"/>
            <p:cNvSpPr>
              <a:spLocks/>
            </p:cNvSpPr>
            <p:nvPr/>
          </p:nvSpPr>
          <p:spPr bwMode="auto">
            <a:xfrm>
              <a:off x="5202588" y="1167532"/>
              <a:ext cx="44450" cy="26987"/>
            </a:xfrm>
            <a:custGeom>
              <a:avLst/>
              <a:gdLst>
                <a:gd name="T0" fmla="*/ 28 w 12"/>
                <a:gd name="T1" fmla="*/ 2 h 7"/>
                <a:gd name="T2" fmla="*/ 26 w 12"/>
                <a:gd name="T3" fmla="*/ 15 h 7"/>
                <a:gd name="T4" fmla="*/ 14 w 12"/>
                <a:gd name="T5" fmla="*/ 17 h 7"/>
                <a:gd name="T6" fmla="*/ 0 w 12"/>
                <a:gd name="T7" fmla="*/ 7 h 7"/>
                <a:gd name="T8" fmla="*/ 16 w 12"/>
                <a:gd name="T9" fmla="*/ 7 h 7"/>
                <a:gd name="T10" fmla="*/ 28 w 12"/>
                <a:gd name="T11" fmla="*/ 2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7">
                  <a:moveTo>
                    <a:pt x="12" y="1"/>
                  </a:moveTo>
                  <a:cubicBezTo>
                    <a:pt x="11" y="2"/>
                    <a:pt x="11" y="4"/>
                    <a:pt x="11" y="6"/>
                  </a:cubicBezTo>
                  <a:cubicBezTo>
                    <a:pt x="8" y="5"/>
                    <a:pt x="8" y="6"/>
                    <a:pt x="6" y="7"/>
                  </a:cubicBezTo>
                  <a:cubicBezTo>
                    <a:pt x="4" y="6"/>
                    <a:pt x="0" y="7"/>
                    <a:pt x="0" y="3"/>
                  </a:cubicBezTo>
                  <a:cubicBezTo>
                    <a:pt x="4" y="4"/>
                    <a:pt x="5" y="1"/>
                    <a:pt x="7" y="3"/>
                  </a:cubicBezTo>
                  <a:cubicBezTo>
                    <a:pt x="9" y="3"/>
                    <a:pt x="8" y="0"/>
                    <a:pt x="12"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7" name="Freeform 9"/>
            <p:cNvSpPr>
              <a:spLocks/>
            </p:cNvSpPr>
            <p:nvPr/>
          </p:nvSpPr>
          <p:spPr bwMode="auto">
            <a:xfrm>
              <a:off x="4916838" y="1180232"/>
              <a:ext cx="60325" cy="33337"/>
            </a:xfrm>
            <a:custGeom>
              <a:avLst/>
              <a:gdLst>
                <a:gd name="T0" fmla="*/ 36 w 16"/>
                <a:gd name="T1" fmla="*/ 0 h 9"/>
                <a:gd name="T2" fmla="*/ 31 w 16"/>
                <a:gd name="T3" fmla="*/ 9 h 9"/>
                <a:gd name="T4" fmla="*/ 21 w 16"/>
                <a:gd name="T5" fmla="*/ 16 h 9"/>
                <a:gd name="T6" fmla="*/ 17 w 16"/>
                <a:gd name="T7" fmla="*/ 12 h 9"/>
                <a:gd name="T8" fmla="*/ 7 w 16"/>
                <a:gd name="T9" fmla="*/ 14 h 9"/>
                <a:gd name="T10" fmla="*/ 2 w 16"/>
                <a:gd name="T11" fmla="*/ 9 h 9"/>
                <a:gd name="T12" fmla="*/ 17 w 16"/>
                <a:gd name="T13" fmla="*/ 7 h 9"/>
                <a:gd name="T14" fmla="*/ 17 w 16"/>
                <a:gd name="T15" fmla="*/ 2 h 9"/>
                <a:gd name="T16" fmla="*/ 36 w 16"/>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 h="9">
                  <a:moveTo>
                    <a:pt x="15" y="0"/>
                  </a:moveTo>
                  <a:cubicBezTo>
                    <a:pt x="16" y="3"/>
                    <a:pt x="13" y="2"/>
                    <a:pt x="13" y="4"/>
                  </a:cubicBezTo>
                  <a:cubicBezTo>
                    <a:pt x="13" y="5"/>
                    <a:pt x="11" y="7"/>
                    <a:pt x="9" y="7"/>
                  </a:cubicBezTo>
                  <a:cubicBezTo>
                    <a:pt x="7" y="9"/>
                    <a:pt x="7" y="5"/>
                    <a:pt x="7" y="5"/>
                  </a:cubicBezTo>
                  <a:cubicBezTo>
                    <a:pt x="6" y="5"/>
                    <a:pt x="5" y="7"/>
                    <a:pt x="3" y="6"/>
                  </a:cubicBezTo>
                  <a:cubicBezTo>
                    <a:pt x="2" y="6"/>
                    <a:pt x="2" y="3"/>
                    <a:pt x="1" y="4"/>
                  </a:cubicBezTo>
                  <a:cubicBezTo>
                    <a:pt x="0" y="1"/>
                    <a:pt x="5" y="4"/>
                    <a:pt x="7" y="3"/>
                  </a:cubicBezTo>
                  <a:cubicBezTo>
                    <a:pt x="7" y="3"/>
                    <a:pt x="7" y="1"/>
                    <a:pt x="7" y="1"/>
                  </a:cubicBezTo>
                  <a:cubicBezTo>
                    <a:pt x="10" y="1"/>
                    <a:pt x="11" y="1"/>
                    <a:pt x="15"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8" name="Freeform 10"/>
            <p:cNvSpPr>
              <a:spLocks/>
            </p:cNvSpPr>
            <p:nvPr/>
          </p:nvSpPr>
          <p:spPr bwMode="auto">
            <a:xfrm>
              <a:off x="5145438" y="1180232"/>
              <a:ext cx="49213" cy="14287"/>
            </a:xfrm>
            <a:custGeom>
              <a:avLst/>
              <a:gdLst>
                <a:gd name="T0" fmla="*/ 29 w 13"/>
                <a:gd name="T1" fmla="*/ 9 h 4"/>
                <a:gd name="T2" fmla="*/ 5 w 13"/>
                <a:gd name="T3" fmla="*/ 9 h 4"/>
                <a:gd name="T4" fmla="*/ 14 w 13"/>
                <a:gd name="T5" fmla="*/ 0 h 4"/>
                <a:gd name="T6" fmla="*/ 29 w 13"/>
                <a:gd name="T7" fmla="*/ 9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4">
                  <a:moveTo>
                    <a:pt x="12" y="4"/>
                  </a:moveTo>
                  <a:cubicBezTo>
                    <a:pt x="8" y="4"/>
                    <a:pt x="5" y="4"/>
                    <a:pt x="2" y="4"/>
                  </a:cubicBezTo>
                  <a:cubicBezTo>
                    <a:pt x="0" y="0"/>
                    <a:pt x="6" y="3"/>
                    <a:pt x="6" y="0"/>
                  </a:cubicBezTo>
                  <a:cubicBezTo>
                    <a:pt x="7" y="3"/>
                    <a:pt x="13" y="0"/>
                    <a:pt x="12" y="4"/>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9" name="Freeform 11"/>
            <p:cNvSpPr>
              <a:spLocks/>
            </p:cNvSpPr>
            <p:nvPr/>
          </p:nvSpPr>
          <p:spPr bwMode="auto">
            <a:xfrm>
              <a:off x="5078763" y="1197694"/>
              <a:ext cx="55563" cy="19050"/>
            </a:xfrm>
            <a:custGeom>
              <a:avLst/>
              <a:gdLst>
                <a:gd name="T0" fmla="*/ 26 w 15"/>
                <a:gd name="T1" fmla="*/ 0 h 5"/>
                <a:gd name="T2" fmla="*/ 26 w 15"/>
                <a:gd name="T3" fmla="*/ 12 h 5"/>
                <a:gd name="T4" fmla="*/ 0 w 15"/>
                <a:gd name="T5" fmla="*/ 7 h 5"/>
                <a:gd name="T6" fmla="*/ 26 w 15"/>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5">
                  <a:moveTo>
                    <a:pt x="11" y="0"/>
                  </a:moveTo>
                  <a:cubicBezTo>
                    <a:pt x="15" y="2"/>
                    <a:pt x="11" y="1"/>
                    <a:pt x="11" y="5"/>
                  </a:cubicBezTo>
                  <a:cubicBezTo>
                    <a:pt x="7" y="4"/>
                    <a:pt x="2" y="5"/>
                    <a:pt x="0" y="3"/>
                  </a:cubicBezTo>
                  <a:cubicBezTo>
                    <a:pt x="2" y="1"/>
                    <a:pt x="9" y="2"/>
                    <a:pt x="11"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0" name="Freeform 12"/>
            <p:cNvSpPr>
              <a:spLocks/>
            </p:cNvSpPr>
            <p:nvPr/>
          </p:nvSpPr>
          <p:spPr bwMode="auto">
            <a:xfrm>
              <a:off x="8935627" y="1219049"/>
              <a:ext cx="26988" cy="15875"/>
            </a:xfrm>
            <a:custGeom>
              <a:avLst/>
              <a:gdLst>
                <a:gd name="T0" fmla="*/ 0 w 7"/>
                <a:gd name="T1" fmla="*/ 0 h 4"/>
                <a:gd name="T2" fmla="*/ 15 w 7"/>
                <a:gd name="T3" fmla="*/ 10 h 4"/>
                <a:gd name="T4" fmla="*/ 0 w 7"/>
                <a:gd name="T5" fmla="*/ 0 h 4"/>
                <a:gd name="T6" fmla="*/ 0 60000 65536"/>
                <a:gd name="T7" fmla="*/ 0 60000 65536"/>
                <a:gd name="T8" fmla="*/ 0 60000 65536"/>
              </a:gdLst>
              <a:ahLst/>
              <a:cxnLst>
                <a:cxn ang="T6">
                  <a:pos x="T0" y="T1"/>
                </a:cxn>
                <a:cxn ang="T7">
                  <a:pos x="T2" y="T3"/>
                </a:cxn>
                <a:cxn ang="T8">
                  <a:pos x="T4" y="T5"/>
                </a:cxn>
              </a:cxnLst>
              <a:rect l="0" t="0" r="r" b="b"/>
              <a:pathLst>
                <a:path w="7" h="4">
                  <a:moveTo>
                    <a:pt x="0" y="0"/>
                  </a:moveTo>
                  <a:cubicBezTo>
                    <a:pt x="4" y="0"/>
                    <a:pt x="7" y="0"/>
                    <a:pt x="6" y="4"/>
                  </a:cubicBezTo>
                  <a:cubicBezTo>
                    <a:pt x="5" y="3"/>
                    <a:pt x="0" y="3"/>
                    <a:pt x="0"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1" name="Freeform 13"/>
            <p:cNvSpPr>
              <a:spLocks/>
            </p:cNvSpPr>
            <p:nvPr/>
          </p:nvSpPr>
          <p:spPr bwMode="auto">
            <a:xfrm>
              <a:off x="5761388" y="1213569"/>
              <a:ext cx="101600" cy="52387"/>
            </a:xfrm>
            <a:custGeom>
              <a:avLst/>
              <a:gdLst>
                <a:gd name="T0" fmla="*/ 57 w 27"/>
                <a:gd name="T1" fmla="*/ 7 h 14"/>
                <a:gd name="T2" fmla="*/ 64 w 27"/>
                <a:gd name="T3" fmla="*/ 21 h 14"/>
                <a:gd name="T4" fmla="*/ 36 w 27"/>
                <a:gd name="T5" fmla="*/ 28 h 14"/>
                <a:gd name="T6" fmla="*/ 28 w 27"/>
                <a:gd name="T7" fmla="*/ 26 h 14"/>
                <a:gd name="T8" fmla="*/ 19 w 27"/>
                <a:gd name="T9" fmla="*/ 26 h 14"/>
                <a:gd name="T10" fmla="*/ 19 w 27"/>
                <a:gd name="T11" fmla="*/ 21 h 14"/>
                <a:gd name="T12" fmla="*/ 9 w 27"/>
                <a:gd name="T13" fmla="*/ 24 h 14"/>
                <a:gd name="T14" fmla="*/ 12 w 27"/>
                <a:gd name="T15" fmla="*/ 19 h 14"/>
                <a:gd name="T16" fmla="*/ 2 w 27"/>
                <a:gd name="T17" fmla="*/ 17 h 14"/>
                <a:gd name="T18" fmla="*/ 7 w 27"/>
                <a:gd name="T19" fmla="*/ 9 h 14"/>
                <a:gd name="T20" fmla="*/ 17 w 27"/>
                <a:gd name="T21" fmla="*/ 5 h 14"/>
                <a:gd name="T22" fmla="*/ 40 w 27"/>
                <a:gd name="T23" fmla="*/ 2 h 14"/>
                <a:gd name="T24" fmla="*/ 40 w 27"/>
                <a:gd name="T25" fmla="*/ 7 h 14"/>
                <a:gd name="T26" fmla="*/ 57 w 27"/>
                <a:gd name="T27" fmla="*/ 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14">
                  <a:moveTo>
                    <a:pt x="24" y="3"/>
                  </a:moveTo>
                  <a:cubicBezTo>
                    <a:pt x="23" y="7"/>
                    <a:pt x="20" y="9"/>
                    <a:pt x="27" y="9"/>
                  </a:cubicBezTo>
                  <a:cubicBezTo>
                    <a:pt x="27" y="14"/>
                    <a:pt x="19" y="13"/>
                    <a:pt x="15" y="12"/>
                  </a:cubicBezTo>
                  <a:cubicBezTo>
                    <a:pt x="13" y="12"/>
                    <a:pt x="13" y="12"/>
                    <a:pt x="12" y="11"/>
                  </a:cubicBezTo>
                  <a:cubicBezTo>
                    <a:pt x="10" y="9"/>
                    <a:pt x="11" y="13"/>
                    <a:pt x="8" y="11"/>
                  </a:cubicBezTo>
                  <a:cubicBezTo>
                    <a:pt x="7" y="11"/>
                    <a:pt x="8" y="9"/>
                    <a:pt x="8" y="9"/>
                  </a:cubicBezTo>
                  <a:cubicBezTo>
                    <a:pt x="7" y="9"/>
                    <a:pt x="6" y="11"/>
                    <a:pt x="4" y="10"/>
                  </a:cubicBezTo>
                  <a:cubicBezTo>
                    <a:pt x="4" y="10"/>
                    <a:pt x="6" y="8"/>
                    <a:pt x="5" y="8"/>
                  </a:cubicBezTo>
                  <a:cubicBezTo>
                    <a:pt x="5" y="7"/>
                    <a:pt x="0" y="9"/>
                    <a:pt x="1" y="7"/>
                  </a:cubicBezTo>
                  <a:cubicBezTo>
                    <a:pt x="0" y="4"/>
                    <a:pt x="2" y="5"/>
                    <a:pt x="3" y="4"/>
                  </a:cubicBezTo>
                  <a:cubicBezTo>
                    <a:pt x="5" y="3"/>
                    <a:pt x="4" y="2"/>
                    <a:pt x="7" y="2"/>
                  </a:cubicBezTo>
                  <a:cubicBezTo>
                    <a:pt x="7" y="2"/>
                    <a:pt x="13" y="0"/>
                    <a:pt x="17" y="1"/>
                  </a:cubicBezTo>
                  <a:cubicBezTo>
                    <a:pt x="17" y="1"/>
                    <a:pt x="17" y="3"/>
                    <a:pt x="17" y="3"/>
                  </a:cubicBezTo>
                  <a:cubicBezTo>
                    <a:pt x="19" y="4"/>
                    <a:pt x="23" y="2"/>
                    <a:pt x="24" y="3"/>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2" name="Freeform 14"/>
            <p:cNvSpPr>
              <a:spLocks/>
            </p:cNvSpPr>
            <p:nvPr/>
          </p:nvSpPr>
          <p:spPr bwMode="auto">
            <a:xfrm>
              <a:off x="5720113" y="1213569"/>
              <a:ext cx="41275" cy="25400"/>
            </a:xfrm>
            <a:custGeom>
              <a:avLst/>
              <a:gdLst>
                <a:gd name="T0" fmla="*/ 26 w 11"/>
                <a:gd name="T1" fmla="*/ 9 h 7"/>
                <a:gd name="T2" fmla="*/ 17 w 11"/>
                <a:gd name="T3" fmla="*/ 9 h 7"/>
                <a:gd name="T4" fmla="*/ 14 w 11"/>
                <a:gd name="T5" fmla="*/ 16 h 7"/>
                <a:gd name="T6" fmla="*/ 0 w 11"/>
                <a:gd name="T7" fmla="*/ 9 h 7"/>
                <a:gd name="T8" fmla="*/ 26 w 11"/>
                <a:gd name="T9" fmla="*/ 9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7">
                  <a:moveTo>
                    <a:pt x="11" y="4"/>
                  </a:moveTo>
                  <a:cubicBezTo>
                    <a:pt x="10" y="6"/>
                    <a:pt x="8" y="4"/>
                    <a:pt x="7" y="4"/>
                  </a:cubicBezTo>
                  <a:cubicBezTo>
                    <a:pt x="6" y="4"/>
                    <a:pt x="6" y="6"/>
                    <a:pt x="6" y="7"/>
                  </a:cubicBezTo>
                  <a:cubicBezTo>
                    <a:pt x="2" y="7"/>
                    <a:pt x="4" y="3"/>
                    <a:pt x="0" y="4"/>
                  </a:cubicBezTo>
                  <a:cubicBezTo>
                    <a:pt x="2" y="0"/>
                    <a:pt x="7" y="3"/>
                    <a:pt x="11" y="4"/>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3" name="Freeform 15"/>
            <p:cNvSpPr>
              <a:spLocks/>
            </p:cNvSpPr>
            <p:nvPr/>
          </p:nvSpPr>
          <p:spPr bwMode="auto">
            <a:xfrm>
              <a:off x="8846727" y="1246037"/>
              <a:ext cx="104775" cy="60325"/>
            </a:xfrm>
            <a:custGeom>
              <a:avLst/>
              <a:gdLst>
                <a:gd name="T0" fmla="*/ 47 w 28"/>
                <a:gd name="T1" fmla="*/ 10 h 16"/>
                <a:gd name="T2" fmla="*/ 54 w 28"/>
                <a:gd name="T3" fmla="*/ 21 h 16"/>
                <a:gd name="T4" fmla="*/ 64 w 28"/>
                <a:gd name="T5" fmla="*/ 36 h 16"/>
                <a:gd name="T6" fmla="*/ 54 w 28"/>
                <a:gd name="T7" fmla="*/ 36 h 16"/>
                <a:gd name="T8" fmla="*/ 54 w 28"/>
                <a:gd name="T9" fmla="*/ 31 h 16"/>
                <a:gd name="T10" fmla="*/ 50 w 28"/>
                <a:gd name="T11" fmla="*/ 29 h 16"/>
                <a:gd name="T12" fmla="*/ 14 w 28"/>
                <a:gd name="T13" fmla="*/ 24 h 16"/>
                <a:gd name="T14" fmla="*/ 21 w 28"/>
                <a:gd name="T15" fmla="*/ 19 h 16"/>
                <a:gd name="T16" fmla="*/ 17 w 28"/>
                <a:gd name="T17" fmla="*/ 14 h 16"/>
                <a:gd name="T18" fmla="*/ 0 w 28"/>
                <a:gd name="T19" fmla="*/ 5 h 16"/>
                <a:gd name="T20" fmla="*/ 21 w 28"/>
                <a:gd name="T21" fmla="*/ 5 h 16"/>
                <a:gd name="T22" fmla="*/ 26 w 28"/>
                <a:gd name="T23" fmla="*/ 10 h 16"/>
                <a:gd name="T24" fmla="*/ 38 w 28"/>
                <a:gd name="T25" fmla="*/ 10 h 16"/>
                <a:gd name="T26" fmla="*/ 47 w 28"/>
                <a:gd name="T27" fmla="*/ 10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8" h="16">
                  <a:moveTo>
                    <a:pt x="20" y="4"/>
                  </a:moveTo>
                  <a:cubicBezTo>
                    <a:pt x="21" y="6"/>
                    <a:pt x="22" y="7"/>
                    <a:pt x="23" y="9"/>
                  </a:cubicBezTo>
                  <a:cubicBezTo>
                    <a:pt x="24" y="11"/>
                    <a:pt x="28" y="12"/>
                    <a:pt x="27" y="15"/>
                  </a:cubicBezTo>
                  <a:cubicBezTo>
                    <a:pt x="26" y="15"/>
                    <a:pt x="24" y="16"/>
                    <a:pt x="23" y="15"/>
                  </a:cubicBezTo>
                  <a:cubicBezTo>
                    <a:pt x="23" y="15"/>
                    <a:pt x="24" y="13"/>
                    <a:pt x="23" y="13"/>
                  </a:cubicBezTo>
                  <a:cubicBezTo>
                    <a:pt x="23" y="12"/>
                    <a:pt x="20" y="15"/>
                    <a:pt x="21" y="12"/>
                  </a:cubicBezTo>
                  <a:cubicBezTo>
                    <a:pt x="14" y="11"/>
                    <a:pt x="9" y="11"/>
                    <a:pt x="6" y="10"/>
                  </a:cubicBezTo>
                  <a:cubicBezTo>
                    <a:pt x="5" y="8"/>
                    <a:pt x="7" y="8"/>
                    <a:pt x="9" y="8"/>
                  </a:cubicBezTo>
                  <a:cubicBezTo>
                    <a:pt x="9" y="7"/>
                    <a:pt x="7" y="7"/>
                    <a:pt x="7" y="6"/>
                  </a:cubicBezTo>
                  <a:cubicBezTo>
                    <a:pt x="2" y="4"/>
                    <a:pt x="0" y="7"/>
                    <a:pt x="0" y="2"/>
                  </a:cubicBezTo>
                  <a:cubicBezTo>
                    <a:pt x="2" y="0"/>
                    <a:pt x="6" y="1"/>
                    <a:pt x="9" y="2"/>
                  </a:cubicBezTo>
                  <a:cubicBezTo>
                    <a:pt x="11" y="3"/>
                    <a:pt x="11" y="2"/>
                    <a:pt x="11" y="4"/>
                  </a:cubicBezTo>
                  <a:cubicBezTo>
                    <a:pt x="13" y="6"/>
                    <a:pt x="16" y="1"/>
                    <a:pt x="16" y="4"/>
                  </a:cubicBezTo>
                  <a:cubicBezTo>
                    <a:pt x="16" y="6"/>
                    <a:pt x="20" y="6"/>
                    <a:pt x="20" y="4"/>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4" name="Freeform 16"/>
            <p:cNvSpPr>
              <a:spLocks/>
            </p:cNvSpPr>
            <p:nvPr/>
          </p:nvSpPr>
          <p:spPr bwMode="auto">
            <a:xfrm>
              <a:off x="5866163" y="1246907"/>
              <a:ext cx="104775" cy="52387"/>
            </a:xfrm>
            <a:custGeom>
              <a:avLst/>
              <a:gdLst>
                <a:gd name="T0" fmla="*/ 28 w 28"/>
                <a:gd name="T1" fmla="*/ 0 h 14"/>
                <a:gd name="T2" fmla="*/ 38 w 28"/>
                <a:gd name="T3" fmla="*/ 7 h 14"/>
                <a:gd name="T4" fmla="*/ 40 w 28"/>
                <a:gd name="T5" fmla="*/ 2 h 14"/>
                <a:gd name="T6" fmla="*/ 47 w 28"/>
                <a:gd name="T7" fmla="*/ 7 h 14"/>
                <a:gd name="T8" fmla="*/ 52 w 28"/>
                <a:gd name="T9" fmla="*/ 7 h 14"/>
                <a:gd name="T10" fmla="*/ 52 w 28"/>
                <a:gd name="T11" fmla="*/ 12 h 14"/>
                <a:gd name="T12" fmla="*/ 64 w 28"/>
                <a:gd name="T13" fmla="*/ 14 h 14"/>
                <a:gd name="T14" fmla="*/ 45 w 28"/>
                <a:gd name="T15" fmla="*/ 19 h 14"/>
                <a:gd name="T16" fmla="*/ 40 w 28"/>
                <a:gd name="T17" fmla="*/ 26 h 14"/>
                <a:gd name="T18" fmla="*/ 17 w 28"/>
                <a:gd name="T19" fmla="*/ 26 h 14"/>
                <a:gd name="T20" fmla="*/ 14 w 28"/>
                <a:gd name="T21" fmla="*/ 31 h 14"/>
                <a:gd name="T22" fmla="*/ 2 w 28"/>
                <a:gd name="T23" fmla="*/ 28 h 14"/>
                <a:gd name="T24" fmla="*/ 2 w 28"/>
                <a:gd name="T25" fmla="*/ 19 h 14"/>
                <a:gd name="T26" fmla="*/ 7 w 28"/>
                <a:gd name="T27" fmla="*/ 19 h 14"/>
                <a:gd name="T28" fmla="*/ 9 w 28"/>
                <a:gd name="T29" fmla="*/ 12 h 14"/>
                <a:gd name="T30" fmla="*/ 17 w 28"/>
                <a:gd name="T31" fmla="*/ 12 h 14"/>
                <a:gd name="T32" fmla="*/ 28 w 28"/>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8" h="14">
                  <a:moveTo>
                    <a:pt x="12" y="0"/>
                  </a:moveTo>
                  <a:cubicBezTo>
                    <a:pt x="12" y="2"/>
                    <a:pt x="17" y="0"/>
                    <a:pt x="16" y="3"/>
                  </a:cubicBezTo>
                  <a:cubicBezTo>
                    <a:pt x="17" y="4"/>
                    <a:pt x="17" y="1"/>
                    <a:pt x="17" y="1"/>
                  </a:cubicBezTo>
                  <a:cubicBezTo>
                    <a:pt x="19" y="1"/>
                    <a:pt x="19" y="3"/>
                    <a:pt x="20" y="3"/>
                  </a:cubicBezTo>
                  <a:cubicBezTo>
                    <a:pt x="20" y="4"/>
                    <a:pt x="22" y="3"/>
                    <a:pt x="22" y="3"/>
                  </a:cubicBezTo>
                  <a:cubicBezTo>
                    <a:pt x="22" y="4"/>
                    <a:pt x="22" y="5"/>
                    <a:pt x="22" y="5"/>
                  </a:cubicBezTo>
                  <a:cubicBezTo>
                    <a:pt x="24" y="5"/>
                    <a:pt x="27" y="4"/>
                    <a:pt x="27" y="6"/>
                  </a:cubicBezTo>
                  <a:cubicBezTo>
                    <a:pt x="28" y="10"/>
                    <a:pt x="21" y="7"/>
                    <a:pt x="19" y="8"/>
                  </a:cubicBezTo>
                  <a:cubicBezTo>
                    <a:pt x="17" y="8"/>
                    <a:pt x="18" y="10"/>
                    <a:pt x="17" y="11"/>
                  </a:cubicBezTo>
                  <a:cubicBezTo>
                    <a:pt x="15" y="12"/>
                    <a:pt x="8" y="11"/>
                    <a:pt x="7" y="11"/>
                  </a:cubicBezTo>
                  <a:cubicBezTo>
                    <a:pt x="6" y="11"/>
                    <a:pt x="6" y="12"/>
                    <a:pt x="6" y="13"/>
                  </a:cubicBezTo>
                  <a:cubicBezTo>
                    <a:pt x="3" y="11"/>
                    <a:pt x="3" y="14"/>
                    <a:pt x="1" y="12"/>
                  </a:cubicBezTo>
                  <a:cubicBezTo>
                    <a:pt x="1" y="11"/>
                    <a:pt x="0" y="9"/>
                    <a:pt x="1" y="8"/>
                  </a:cubicBezTo>
                  <a:cubicBezTo>
                    <a:pt x="1" y="8"/>
                    <a:pt x="3" y="9"/>
                    <a:pt x="3" y="8"/>
                  </a:cubicBezTo>
                  <a:cubicBezTo>
                    <a:pt x="4" y="7"/>
                    <a:pt x="4" y="5"/>
                    <a:pt x="4" y="5"/>
                  </a:cubicBezTo>
                  <a:cubicBezTo>
                    <a:pt x="5" y="4"/>
                    <a:pt x="6" y="5"/>
                    <a:pt x="7" y="5"/>
                  </a:cubicBezTo>
                  <a:cubicBezTo>
                    <a:pt x="8" y="3"/>
                    <a:pt x="10" y="2"/>
                    <a:pt x="12"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5" name="Freeform 17"/>
            <p:cNvSpPr>
              <a:spLocks/>
            </p:cNvSpPr>
            <p:nvPr/>
          </p:nvSpPr>
          <p:spPr bwMode="auto">
            <a:xfrm>
              <a:off x="8662577" y="1287312"/>
              <a:ext cx="19050" cy="30162"/>
            </a:xfrm>
            <a:custGeom>
              <a:avLst/>
              <a:gdLst>
                <a:gd name="T0" fmla="*/ 12 w 5"/>
                <a:gd name="T1" fmla="*/ 10 h 8"/>
                <a:gd name="T2" fmla="*/ 12 w 5"/>
                <a:gd name="T3" fmla="*/ 10 h 8"/>
                <a:gd name="T4" fmla="*/ 0 60000 65536"/>
                <a:gd name="T5" fmla="*/ 0 60000 65536"/>
              </a:gdLst>
              <a:ahLst/>
              <a:cxnLst>
                <a:cxn ang="T4">
                  <a:pos x="T0" y="T1"/>
                </a:cxn>
                <a:cxn ang="T5">
                  <a:pos x="T2" y="T3"/>
                </a:cxn>
              </a:cxnLst>
              <a:rect l="0" t="0" r="r" b="b"/>
              <a:pathLst>
                <a:path w="5" h="8">
                  <a:moveTo>
                    <a:pt x="5" y="4"/>
                  </a:moveTo>
                  <a:cubicBezTo>
                    <a:pt x="2" y="8"/>
                    <a:pt x="0" y="0"/>
                    <a:pt x="5" y="4"/>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6" name="Freeform 18"/>
            <p:cNvSpPr>
              <a:spLocks/>
            </p:cNvSpPr>
            <p:nvPr/>
          </p:nvSpPr>
          <p:spPr bwMode="auto">
            <a:xfrm>
              <a:off x="8703852" y="1290487"/>
              <a:ext cx="55563" cy="38100"/>
            </a:xfrm>
            <a:custGeom>
              <a:avLst/>
              <a:gdLst>
                <a:gd name="T0" fmla="*/ 33 w 15"/>
                <a:gd name="T1" fmla="*/ 7 h 10"/>
                <a:gd name="T2" fmla="*/ 9 w 15"/>
                <a:gd name="T3" fmla="*/ 22 h 10"/>
                <a:gd name="T4" fmla="*/ 0 w 15"/>
                <a:gd name="T5" fmla="*/ 12 h 10"/>
                <a:gd name="T6" fmla="*/ 16 w 15"/>
                <a:gd name="T7" fmla="*/ 7 h 10"/>
                <a:gd name="T8" fmla="*/ 33 w 15"/>
                <a:gd name="T9" fmla="*/ 7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0">
                  <a:moveTo>
                    <a:pt x="14" y="3"/>
                  </a:moveTo>
                  <a:cubicBezTo>
                    <a:pt x="15" y="10"/>
                    <a:pt x="6" y="6"/>
                    <a:pt x="4" y="9"/>
                  </a:cubicBezTo>
                  <a:cubicBezTo>
                    <a:pt x="1" y="9"/>
                    <a:pt x="3" y="5"/>
                    <a:pt x="0" y="5"/>
                  </a:cubicBezTo>
                  <a:cubicBezTo>
                    <a:pt x="0" y="2"/>
                    <a:pt x="7" y="7"/>
                    <a:pt x="7" y="3"/>
                  </a:cubicBezTo>
                  <a:cubicBezTo>
                    <a:pt x="7" y="0"/>
                    <a:pt x="10" y="4"/>
                    <a:pt x="14" y="3"/>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7" name="Freeform 19"/>
            <p:cNvSpPr>
              <a:spLocks/>
            </p:cNvSpPr>
            <p:nvPr/>
          </p:nvSpPr>
          <p:spPr bwMode="auto">
            <a:xfrm>
              <a:off x="9018177" y="1298424"/>
              <a:ext cx="49213" cy="25400"/>
            </a:xfrm>
            <a:custGeom>
              <a:avLst/>
              <a:gdLst>
                <a:gd name="T0" fmla="*/ 26 w 13"/>
                <a:gd name="T1" fmla="*/ 5 h 7"/>
                <a:gd name="T2" fmla="*/ 26 w 13"/>
                <a:gd name="T3" fmla="*/ 11 h 7"/>
                <a:gd name="T4" fmla="*/ 19 w 13"/>
                <a:gd name="T5" fmla="*/ 14 h 7"/>
                <a:gd name="T6" fmla="*/ 17 w 13"/>
                <a:gd name="T7" fmla="*/ 16 h 7"/>
                <a:gd name="T8" fmla="*/ 7 w 13"/>
                <a:gd name="T9" fmla="*/ 14 h 7"/>
                <a:gd name="T10" fmla="*/ 5 w 13"/>
                <a:gd name="T11" fmla="*/ 16 h 7"/>
                <a:gd name="T12" fmla="*/ 2 w 13"/>
                <a:gd name="T13" fmla="*/ 14 h 7"/>
                <a:gd name="T14" fmla="*/ 26 w 13"/>
                <a:gd name="T15" fmla="*/ 5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7">
                  <a:moveTo>
                    <a:pt x="11" y="2"/>
                  </a:moveTo>
                  <a:cubicBezTo>
                    <a:pt x="13" y="3"/>
                    <a:pt x="12" y="4"/>
                    <a:pt x="11" y="5"/>
                  </a:cubicBezTo>
                  <a:cubicBezTo>
                    <a:pt x="10" y="5"/>
                    <a:pt x="9" y="5"/>
                    <a:pt x="8" y="6"/>
                  </a:cubicBezTo>
                  <a:cubicBezTo>
                    <a:pt x="7" y="6"/>
                    <a:pt x="7" y="7"/>
                    <a:pt x="7" y="7"/>
                  </a:cubicBezTo>
                  <a:cubicBezTo>
                    <a:pt x="6" y="7"/>
                    <a:pt x="5" y="6"/>
                    <a:pt x="3" y="6"/>
                  </a:cubicBezTo>
                  <a:cubicBezTo>
                    <a:pt x="3" y="6"/>
                    <a:pt x="3" y="7"/>
                    <a:pt x="2" y="7"/>
                  </a:cubicBezTo>
                  <a:cubicBezTo>
                    <a:pt x="1" y="7"/>
                    <a:pt x="1" y="7"/>
                    <a:pt x="1" y="6"/>
                  </a:cubicBezTo>
                  <a:cubicBezTo>
                    <a:pt x="0" y="0"/>
                    <a:pt x="10" y="6"/>
                    <a:pt x="11" y="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8" name="Freeform 20"/>
            <p:cNvSpPr>
              <a:spLocks/>
            </p:cNvSpPr>
            <p:nvPr/>
          </p:nvSpPr>
          <p:spPr bwMode="auto">
            <a:xfrm>
              <a:off x="8830852" y="1309537"/>
              <a:ext cx="30163" cy="14287"/>
            </a:xfrm>
            <a:custGeom>
              <a:avLst/>
              <a:gdLst>
                <a:gd name="T0" fmla="*/ 0 w 8"/>
                <a:gd name="T1" fmla="*/ 7 h 4"/>
                <a:gd name="T2" fmla="*/ 14 w 8"/>
                <a:gd name="T3" fmla="*/ 9 h 4"/>
                <a:gd name="T4" fmla="*/ 0 w 8"/>
                <a:gd name="T5" fmla="*/ 7 h 4"/>
                <a:gd name="T6" fmla="*/ 0 60000 65536"/>
                <a:gd name="T7" fmla="*/ 0 60000 65536"/>
                <a:gd name="T8" fmla="*/ 0 60000 65536"/>
              </a:gdLst>
              <a:ahLst/>
              <a:cxnLst>
                <a:cxn ang="T6">
                  <a:pos x="T0" y="T1"/>
                </a:cxn>
                <a:cxn ang="T7">
                  <a:pos x="T2" y="T3"/>
                </a:cxn>
                <a:cxn ang="T8">
                  <a:pos x="T4" y="T5"/>
                </a:cxn>
              </a:cxnLst>
              <a:rect l="0" t="0" r="r" b="b"/>
              <a:pathLst>
                <a:path w="8" h="4">
                  <a:moveTo>
                    <a:pt x="0" y="3"/>
                  </a:moveTo>
                  <a:cubicBezTo>
                    <a:pt x="0" y="1"/>
                    <a:pt x="8" y="0"/>
                    <a:pt x="6" y="4"/>
                  </a:cubicBezTo>
                  <a:cubicBezTo>
                    <a:pt x="3" y="2"/>
                    <a:pt x="4" y="4"/>
                    <a:pt x="0" y="3"/>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9" name="Freeform 21"/>
            <p:cNvSpPr>
              <a:spLocks/>
            </p:cNvSpPr>
            <p:nvPr/>
          </p:nvSpPr>
          <p:spPr bwMode="auto">
            <a:xfrm>
              <a:off x="9108664" y="1312712"/>
              <a:ext cx="14288" cy="15875"/>
            </a:xfrm>
            <a:custGeom>
              <a:avLst/>
              <a:gdLst>
                <a:gd name="T0" fmla="*/ 0 w 4"/>
                <a:gd name="T1" fmla="*/ 3 h 4"/>
                <a:gd name="T2" fmla="*/ 9 w 4"/>
                <a:gd name="T3" fmla="*/ 10 h 4"/>
                <a:gd name="T4" fmla="*/ 0 w 4"/>
                <a:gd name="T5" fmla="*/ 10 h 4"/>
                <a:gd name="T6" fmla="*/ 0 w 4"/>
                <a:gd name="T7" fmla="*/ 3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0" y="1"/>
                  </a:moveTo>
                  <a:cubicBezTo>
                    <a:pt x="3" y="0"/>
                    <a:pt x="4" y="2"/>
                    <a:pt x="4" y="4"/>
                  </a:cubicBezTo>
                  <a:cubicBezTo>
                    <a:pt x="3" y="4"/>
                    <a:pt x="2" y="4"/>
                    <a:pt x="0" y="4"/>
                  </a:cubicBezTo>
                  <a:cubicBezTo>
                    <a:pt x="0" y="3"/>
                    <a:pt x="0" y="2"/>
                    <a:pt x="0"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20" name="Freeform 22"/>
            <p:cNvSpPr>
              <a:spLocks/>
            </p:cNvSpPr>
            <p:nvPr/>
          </p:nvSpPr>
          <p:spPr bwMode="auto">
            <a:xfrm>
              <a:off x="8992777" y="1334937"/>
              <a:ext cx="311150" cy="98425"/>
            </a:xfrm>
            <a:custGeom>
              <a:avLst/>
              <a:gdLst>
                <a:gd name="T0" fmla="*/ 196 w 83"/>
                <a:gd name="T1" fmla="*/ 36 h 26"/>
                <a:gd name="T2" fmla="*/ 196 w 83"/>
                <a:gd name="T3" fmla="*/ 48 h 26"/>
                <a:gd name="T4" fmla="*/ 189 w 83"/>
                <a:gd name="T5" fmla="*/ 55 h 26"/>
                <a:gd name="T6" fmla="*/ 153 w 83"/>
                <a:gd name="T7" fmla="*/ 55 h 26"/>
                <a:gd name="T8" fmla="*/ 144 w 83"/>
                <a:gd name="T9" fmla="*/ 60 h 26"/>
                <a:gd name="T10" fmla="*/ 135 w 83"/>
                <a:gd name="T11" fmla="*/ 57 h 26"/>
                <a:gd name="T12" fmla="*/ 132 w 83"/>
                <a:gd name="T13" fmla="*/ 60 h 26"/>
                <a:gd name="T14" fmla="*/ 120 w 83"/>
                <a:gd name="T15" fmla="*/ 60 h 26"/>
                <a:gd name="T16" fmla="*/ 120 w 83"/>
                <a:gd name="T17" fmla="*/ 57 h 26"/>
                <a:gd name="T18" fmla="*/ 116 w 83"/>
                <a:gd name="T19" fmla="*/ 60 h 26"/>
                <a:gd name="T20" fmla="*/ 104 w 83"/>
                <a:gd name="T21" fmla="*/ 55 h 26"/>
                <a:gd name="T22" fmla="*/ 64 w 83"/>
                <a:gd name="T23" fmla="*/ 55 h 26"/>
                <a:gd name="T24" fmla="*/ 66 w 83"/>
                <a:gd name="T25" fmla="*/ 48 h 26"/>
                <a:gd name="T26" fmla="*/ 59 w 83"/>
                <a:gd name="T27" fmla="*/ 45 h 26"/>
                <a:gd name="T28" fmla="*/ 54 w 83"/>
                <a:gd name="T29" fmla="*/ 36 h 26"/>
                <a:gd name="T30" fmla="*/ 59 w 83"/>
                <a:gd name="T31" fmla="*/ 29 h 26"/>
                <a:gd name="T32" fmla="*/ 54 w 83"/>
                <a:gd name="T33" fmla="*/ 19 h 26"/>
                <a:gd name="T34" fmla="*/ 28 w 83"/>
                <a:gd name="T35" fmla="*/ 21 h 26"/>
                <a:gd name="T36" fmla="*/ 24 w 83"/>
                <a:gd name="T37" fmla="*/ 14 h 26"/>
                <a:gd name="T38" fmla="*/ 19 w 83"/>
                <a:gd name="T39" fmla="*/ 12 h 26"/>
                <a:gd name="T40" fmla="*/ 7 w 83"/>
                <a:gd name="T41" fmla="*/ 14 h 26"/>
                <a:gd name="T42" fmla="*/ 2 w 83"/>
                <a:gd name="T43" fmla="*/ 5 h 26"/>
                <a:gd name="T44" fmla="*/ 33 w 83"/>
                <a:gd name="T45" fmla="*/ 0 h 26"/>
                <a:gd name="T46" fmla="*/ 38 w 83"/>
                <a:gd name="T47" fmla="*/ 5 h 26"/>
                <a:gd name="T48" fmla="*/ 38 w 83"/>
                <a:gd name="T49" fmla="*/ 10 h 26"/>
                <a:gd name="T50" fmla="*/ 47 w 83"/>
                <a:gd name="T51" fmla="*/ 14 h 26"/>
                <a:gd name="T52" fmla="*/ 71 w 83"/>
                <a:gd name="T53" fmla="*/ 14 h 26"/>
                <a:gd name="T54" fmla="*/ 71 w 83"/>
                <a:gd name="T55" fmla="*/ 29 h 26"/>
                <a:gd name="T56" fmla="*/ 90 w 83"/>
                <a:gd name="T57" fmla="*/ 31 h 26"/>
                <a:gd name="T58" fmla="*/ 90 w 83"/>
                <a:gd name="T59" fmla="*/ 38 h 26"/>
                <a:gd name="T60" fmla="*/ 97 w 83"/>
                <a:gd name="T61" fmla="*/ 36 h 26"/>
                <a:gd name="T62" fmla="*/ 130 w 83"/>
                <a:gd name="T63" fmla="*/ 36 h 26"/>
                <a:gd name="T64" fmla="*/ 135 w 83"/>
                <a:gd name="T65" fmla="*/ 38 h 26"/>
                <a:gd name="T66" fmla="*/ 144 w 83"/>
                <a:gd name="T67" fmla="*/ 31 h 26"/>
                <a:gd name="T68" fmla="*/ 151 w 83"/>
                <a:gd name="T69" fmla="*/ 31 h 26"/>
                <a:gd name="T70" fmla="*/ 196 w 83"/>
                <a:gd name="T71" fmla="*/ 36 h 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3" h="26">
                  <a:moveTo>
                    <a:pt x="83" y="15"/>
                  </a:moveTo>
                  <a:cubicBezTo>
                    <a:pt x="83" y="17"/>
                    <a:pt x="83" y="19"/>
                    <a:pt x="83" y="20"/>
                  </a:cubicBezTo>
                  <a:cubicBezTo>
                    <a:pt x="81" y="20"/>
                    <a:pt x="80" y="21"/>
                    <a:pt x="80" y="23"/>
                  </a:cubicBezTo>
                  <a:cubicBezTo>
                    <a:pt x="74" y="23"/>
                    <a:pt x="70" y="22"/>
                    <a:pt x="65" y="23"/>
                  </a:cubicBezTo>
                  <a:cubicBezTo>
                    <a:pt x="64" y="23"/>
                    <a:pt x="62" y="25"/>
                    <a:pt x="61" y="25"/>
                  </a:cubicBezTo>
                  <a:cubicBezTo>
                    <a:pt x="59" y="26"/>
                    <a:pt x="59" y="24"/>
                    <a:pt x="57" y="24"/>
                  </a:cubicBezTo>
                  <a:cubicBezTo>
                    <a:pt x="58" y="24"/>
                    <a:pt x="56" y="25"/>
                    <a:pt x="56" y="25"/>
                  </a:cubicBezTo>
                  <a:cubicBezTo>
                    <a:pt x="56" y="25"/>
                    <a:pt x="52" y="25"/>
                    <a:pt x="51" y="25"/>
                  </a:cubicBezTo>
                  <a:cubicBezTo>
                    <a:pt x="51" y="25"/>
                    <a:pt x="51" y="24"/>
                    <a:pt x="51" y="24"/>
                  </a:cubicBezTo>
                  <a:cubicBezTo>
                    <a:pt x="50" y="24"/>
                    <a:pt x="49" y="25"/>
                    <a:pt x="49" y="25"/>
                  </a:cubicBezTo>
                  <a:cubicBezTo>
                    <a:pt x="46" y="25"/>
                    <a:pt x="46" y="23"/>
                    <a:pt x="44" y="23"/>
                  </a:cubicBezTo>
                  <a:cubicBezTo>
                    <a:pt x="39" y="23"/>
                    <a:pt x="34" y="26"/>
                    <a:pt x="27" y="23"/>
                  </a:cubicBezTo>
                  <a:cubicBezTo>
                    <a:pt x="27" y="22"/>
                    <a:pt x="28" y="22"/>
                    <a:pt x="28" y="20"/>
                  </a:cubicBezTo>
                  <a:cubicBezTo>
                    <a:pt x="27" y="19"/>
                    <a:pt x="26" y="20"/>
                    <a:pt x="25" y="19"/>
                  </a:cubicBezTo>
                  <a:cubicBezTo>
                    <a:pt x="24" y="18"/>
                    <a:pt x="26" y="15"/>
                    <a:pt x="23" y="15"/>
                  </a:cubicBezTo>
                  <a:cubicBezTo>
                    <a:pt x="23" y="13"/>
                    <a:pt x="25" y="14"/>
                    <a:pt x="25" y="12"/>
                  </a:cubicBezTo>
                  <a:cubicBezTo>
                    <a:pt x="25" y="10"/>
                    <a:pt x="22" y="11"/>
                    <a:pt x="23" y="8"/>
                  </a:cubicBezTo>
                  <a:cubicBezTo>
                    <a:pt x="21" y="9"/>
                    <a:pt x="16" y="8"/>
                    <a:pt x="12" y="9"/>
                  </a:cubicBezTo>
                  <a:cubicBezTo>
                    <a:pt x="10" y="10"/>
                    <a:pt x="11" y="7"/>
                    <a:pt x="10" y="6"/>
                  </a:cubicBezTo>
                  <a:cubicBezTo>
                    <a:pt x="9" y="6"/>
                    <a:pt x="7" y="7"/>
                    <a:pt x="8" y="5"/>
                  </a:cubicBezTo>
                  <a:cubicBezTo>
                    <a:pt x="7" y="6"/>
                    <a:pt x="5" y="6"/>
                    <a:pt x="3" y="6"/>
                  </a:cubicBezTo>
                  <a:cubicBezTo>
                    <a:pt x="7" y="3"/>
                    <a:pt x="0" y="6"/>
                    <a:pt x="1" y="2"/>
                  </a:cubicBezTo>
                  <a:cubicBezTo>
                    <a:pt x="6" y="2"/>
                    <a:pt x="10" y="1"/>
                    <a:pt x="14" y="0"/>
                  </a:cubicBezTo>
                  <a:cubicBezTo>
                    <a:pt x="13" y="2"/>
                    <a:pt x="16" y="1"/>
                    <a:pt x="16" y="2"/>
                  </a:cubicBezTo>
                  <a:cubicBezTo>
                    <a:pt x="16" y="2"/>
                    <a:pt x="16" y="4"/>
                    <a:pt x="16" y="4"/>
                  </a:cubicBezTo>
                  <a:cubicBezTo>
                    <a:pt x="17" y="5"/>
                    <a:pt x="21" y="3"/>
                    <a:pt x="20" y="6"/>
                  </a:cubicBezTo>
                  <a:cubicBezTo>
                    <a:pt x="23" y="3"/>
                    <a:pt x="26" y="7"/>
                    <a:pt x="30" y="6"/>
                  </a:cubicBezTo>
                  <a:cubicBezTo>
                    <a:pt x="29" y="10"/>
                    <a:pt x="32" y="10"/>
                    <a:pt x="30" y="12"/>
                  </a:cubicBezTo>
                  <a:cubicBezTo>
                    <a:pt x="32" y="13"/>
                    <a:pt x="35" y="12"/>
                    <a:pt x="38" y="13"/>
                  </a:cubicBezTo>
                  <a:cubicBezTo>
                    <a:pt x="39" y="14"/>
                    <a:pt x="33" y="16"/>
                    <a:pt x="38" y="16"/>
                  </a:cubicBezTo>
                  <a:cubicBezTo>
                    <a:pt x="39" y="16"/>
                    <a:pt x="40" y="15"/>
                    <a:pt x="41" y="15"/>
                  </a:cubicBezTo>
                  <a:cubicBezTo>
                    <a:pt x="44" y="14"/>
                    <a:pt x="50" y="14"/>
                    <a:pt x="55" y="15"/>
                  </a:cubicBezTo>
                  <a:cubicBezTo>
                    <a:pt x="56" y="15"/>
                    <a:pt x="58" y="16"/>
                    <a:pt x="57" y="16"/>
                  </a:cubicBezTo>
                  <a:cubicBezTo>
                    <a:pt x="60" y="16"/>
                    <a:pt x="55" y="14"/>
                    <a:pt x="61" y="13"/>
                  </a:cubicBezTo>
                  <a:cubicBezTo>
                    <a:pt x="62" y="13"/>
                    <a:pt x="63" y="14"/>
                    <a:pt x="64" y="13"/>
                  </a:cubicBezTo>
                  <a:cubicBezTo>
                    <a:pt x="69" y="13"/>
                    <a:pt x="76" y="13"/>
                    <a:pt x="83" y="15"/>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21" name="Freeform 23"/>
            <p:cNvSpPr>
              <a:spLocks/>
            </p:cNvSpPr>
            <p:nvPr/>
          </p:nvSpPr>
          <p:spPr bwMode="auto">
            <a:xfrm>
              <a:off x="4999388" y="1332632"/>
              <a:ext cx="319088" cy="225425"/>
            </a:xfrm>
            <a:custGeom>
              <a:avLst/>
              <a:gdLst>
                <a:gd name="T0" fmla="*/ 163 w 85"/>
                <a:gd name="T1" fmla="*/ 5 h 60"/>
                <a:gd name="T2" fmla="*/ 199 w 85"/>
                <a:gd name="T3" fmla="*/ 0 h 60"/>
                <a:gd name="T4" fmla="*/ 194 w 85"/>
                <a:gd name="T5" fmla="*/ 14 h 60"/>
                <a:gd name="T6" fmla="*/ 158 w 85"/>
                <a:gd name="T7" fmla="*/ 21 h 60"/>
                <a:gd name="T8" fmla="*/ 154 w 85"/>
                <a:gd name="T9" fmla="*/ 26 h 60"/>
                <a:gd name="T10" fmla="*/ 147 w 85"/>
                <a:gd name="T11" fmla="*/ 26 h 60"/>
                <a:gd name="T12" fmla="*/ 142 w 85"/>
                <a:gd name="T13" fmla="*/ 31 h 60"/>
                <a:gd name="T14" fmla="*/ 137 w 85"/>
                <a:gd name="T15" fmla="*/ 28 h 60"/>
                <a:gd name="T16" fmla="*/ 125 w 85"/>
                <a:gd name="T17" fmla="*/ 31 h 60"/>
                <a:gd name="T18" fmla="*/ 114 w 85"/>
                <a:gd name="T19" fmla="*/ 36 h 60"/>
                <a:gd name="T20" fmla="*/ 111 w 85"/>
                <a:gd name="T21" fmla="*/ 40 h 60"/>
                <a:gd name="T22" fmla="*/ 97 w 85"/>
                <a:gd name="T23" fmla="*/ 47 h 60"/>
                <a:gd name="T24" fmla="*/ 90 w 85"/>
                <a:gd name="T25" fmla="*/ 54 h 60"/>
                <a:gd name="T26" fmla="*/ 83 w 85"/>
                <a:gd name="T27" fmla="*/ 59 h 60"/>
                <a:gd name="T28" fmla="*/ 80 w 85"/>
                <a:gd name="T29" fmla="*/ 66 h 60"/>
                <a:gd name="T30" fmla="*/ 66 w 85"/>
                <a:gd name="T31" fmla="*/ 71 h 60"/>
                <a:gd name="T32" fmla="*/ 64 w 85"/>
                <a:gd name="T33" fmla="*/ 73 h 60"/>
                <a:gd name="T34" fmla="*/ 52 w 85"/>
                <a:gd name="T35" fmla="*/ 78 h 60"/>
                <a:gd name="T36" fmla="*/ 47 w 85"/>
                <a:gd name="T37" fmla="*/ 90 h 60"/>
                <a:gd name="T38" fmla="*/ 50 w 85"/>
                <a:gd name="T39" fmla="*/ 107 h 60"/>
                <a:gd name="T40" fmla="*/ 43 w 85"/>
                <a:gd name="T41" fmla="*/ 114 h 60"/>
                <a:gd name="T42" fmla="*/ 47 w 85"/>
                <a:gd name="T43" fmla="*/ 123 h 60"/>
                <a:gd name="T44" fmla="*/ 45 w 85"/>
                <a:gd name="T45" fmla="*/ 125 h 60"/>
                <a:gd name="T46" fmla="*/ 47 w 85"/>
                <a:gd name="T47" fmla="*/ 130 h 60"/>
                <a:gd name="T48" fmla="*/ 50 w 85"/>
                <a:gd name="T49" fmla="*/ 125 h 60"/>
                <a:gd name="T50" fmla="*/ 59 w 85"/>
                <a:gd name="T51" fmla="*/ 133 h 60"/>
                <a:gd name="T52" fmla="*/ 57 w 85"/>
                <a:gd name="T53" fmla="*/ 142 h 60"/>
                <a:gd name="T54" fmla="*/ 31 w 85"/>
                <a:gd name="T55" fmla="*/ 142 h 60"/>
                <a:gd name="T56" fmla="*/ 33 w 85"/>
                <a:gd name="T57" fmla="*/ 137 h 60"/>
                <a:gd name="T58" fmla="*/ 26 w 85"/>
                <a:gd name="T59" fmla="*/ 135 h 60"/>
                <a:gd name="T60" fmla="*/ 19 w 85"/>
                <a:gd name="T61" fmla="*/ 130 h 60"/>
                <a:gd name="T62" fmla="*/ 14 w 85"/>
                <a:gd name="T63" fmla="*/ 130 h 60"/>
                <a:gd name="T64" fmla="*/ 5 w 85"/>
                <a:gd name="T65" fmla="*/ 130 h 60"/>
                <a:gd name="T66" fmla="*/ 2 w 85"/>
                <a:gd name="T67" fmla="*/ 109 h 60"/>
                <a:gd name="T68" fmla="*/ 17 w 85"/>
                <a:gd name="T69" fmla="*/ 104 h 60"/>
                <a:gd name="T70" fmla="*/ 14 w 85"/>
                <a:gd name="T71" fmla="*/ 102 h 60"/>
                <a:gd name="T72" fmla="*/ 17 w 85"/>
                <a:gd name="T73" fmla="*/ 95 h 60"/>
                <a:gd name="T74" fmla="*/ 31 w 85"/>
                <a:gd name="T75" fmla="*/ 90 h 60"/>
                <a:gd name="T76" fmla="*/ 31 w 85"/>
                <a:gd name="T77" fmla="*/ 78 h 60"/>
                <a:gd name="T78" fmla="*/ 38 w 85"/>
                <a:gd name="T79" fmla="*/ 76 h 60"/>
                <a:gd name="T80" fmla="*/ 45 w 85"/>
                <a:gd name="T81" fmla="*/ 69 h 60"/>
                <a:gd name="T82" fmla="*/ 45 w 85"/>
                <a:gd name="T83" fmla="*/ 54 h 60"/>
                <a:gd name="T84" fmla="*/ 66 w 85"/>
                <a:gd name="T85" fmla="*/ 45 h 60"/>
                <a:gd name="T86" fmla="*/ 69 w 85"/>
                <a:gd name="T87" fmla="*/ 40 h 60"/>
                <a:gd name="T88" fmla="*/ 73 w 85"/>
                <a:gd name="T89" fmla="*/ 43 h 60"/>
                <a:gd name="T90" fmla="*/ 78 w 85"/>
                <a:gd name="T91" fmla="*/ 38 h 60"/>
                <a:gd name="T92" fmla="*/ 80 w 85"/>
                <a:gd name="T93" fmla="*/ 31 h 60"/>
                <a:gd name="T94" fmla="*/ 95 w 85"/>
                <a:gd name="T95" fmla="*/ 28 h 60"/>
                <a:gd name="T96" fmla="*/ 111 w 85"/>
                <a:gd name="T97" fmla="*/ 26 h 60"/>
                <a:gd name="T98" fmla="*/ 114 w 85"/>
                <a:gd name="T99" fmla="*/ 24 h 60"/>
                <a:gd name="T100" fmla="*/ 121 w 85"/>
                <a:gd name="T101" fmla="*/ 26 h 60"/>
                <a:gd name="T102" fmla="*/ 123 w 85"/>
                <a:gd name="T103" fmla="*/ 21 h 60"/>
                <a:gd name="T104" fmla="*/ 125 w 85"/>
                <a:gd name="T105" fmla="*/ 21 h 60"/>
                <a:gd name="T106" fmla="*/ 144 w 85"/>
                <a:gd name="T107" fmla="*/ 19 h 60"/>
                <a:gd name="T108" fmla="*/ 151 w 85"/>
                <a:gd name="T109" fmla="*/ 14 h 60"/>
                <a:gd name="T110" fmla="*/ 154 w 85"/>
                <a:gd name="T111" fmla="*/ 12 h 60"/>
                <a:gd name="T112" fmla="*/ 163 w 85"/>
                <a:gd name="T113" fmla="*/ 5 h 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 h="60">
                  <a:moveTo>
                    <a:pt x="69" y="2"/>
                  </a:moveTo>
                  <a:cubicBezTo>
                    <a:pt x="73" y="4"/>
                    <a:pt x="79" y="0"/>
                    <a:pt x="84" y="0"/>
                  </a:cubicBezTo>
                  <a:cubicBezTo>
                    <a:pt x="85" y="4"/>
                    <a:pt x="82" y="4"/>
                    <a:pt x="82" y="6"/>
                  </a:cubicBezTo>
                  <a:cubicBezTo>
                    <a:pt x="78" y="4"/>
                    <a:pt x="72" y="8"/>
                    <a:pt x="67" y="9"/>
                  </a:cubicBezTo>
                  <a:cubicBezTo>
                    <a:pt x="66" y="9"/>
                    <a:pt x="66" y="11"/>
                    <a:pt x="65" y="11"/>
                  </a:cubicBezTo>
                  <a:cubicBezTo>
                    <a:pt x="64" y="11"/>
                    <a:pt x="63" y="11"/>
                    <a:pt x="62" y="11"/>
                  </a:cubicBezTo>
                  <a:cubicBezTo>
                    <a:pt x="62" y="11"/>
                    <a:pt x="60" y="13"/>
                    <a:pt x="60" y="13"/>
                  </a:cubicBezTo>
                  <a:cubicBezTo>
                    <a:pt x="59" y="14"/>
                    <a:pt x="59" y="12"/>
                    <a:pt x="58" y="12"/>
                  </a:cubicBezTo>
                  <a:cubicBezTo>
                    <a:pt x="57" y="13"/>
                    <a:pt x="55" y="13"/>
                    <a:pt x="53" y="13"/>
                  </a:cubicBezTo>
                  <a:cubicBezTo>
                    <a:pt x="52" y="14"/>
                    <a:pt x="50" y="14"/>
                    <a:pt x="48" y="15"/>
                  </a:cubicBezTo>
                  <a:cubicBezTo>
                    <a:pt x="47" y="15"/>
                    <a:pt x="48" y="16"/>
                    <a:pt x="47" y="17"/>
                  </a:cubicBezTo>
                  <a:cubicBezTo>
                    <a:pt x="46" y="18"/>
                    <a:pt x="41" y="17"/>
                    <a:pt x="41" y="20"/>
                  </a:cubicBezTo>
                  <a:cubicBezTo>
                    <a:pt x="41" y="22"/>
                    <a:pt x="38" y="22"/>
                    <a:pt x="38" y="23"/>
                  </a:cubicBezTo>
                  <a:cubicBezTo>
                    <a:pt x="37" y="23"/>
                    <a:pt x="36" y="25"/>
                    <a:pt x="35" y="25"/>
                  </a:cubicBezTo>
                  <a:cubicBezTo>
                    <a:pt x="35" y="26"/>
                    <a:pt x="34" y="26"/>
                    <a:pt x="34" y="28"/>
                  </a:cubicBezTo>
                  <a:cubicBezTo>
                    <a:pt x="30" y="29"/>
                    <a:pt x="31" y="27"/>
                    <a:pt x="28" y="30"/>
                  </a:cubicBezTo>
                  <a:cubicBezTo>
                    <a:pt x="28" y="31"/>
                    <a:pt x="27" y="30"/>
                    <a:pt x="27" y="31"/>
                  </a:cubicBezTo>
                  <a:cubicBezTo>
                    <a:pt x="27" y="33"/>
                    <a:pt x="24" y="32"/>
                    <a:pt x="22" y="33"/>
                  </a:cubicBezTo>
                  <a:cubicBezTo>
                    <a:pt x="22" y="36"/>
                    <a:pt x="24" y="39"/>
                    <a:pt x="20" y="38"/>
                  </a:cubicBezTo>
                  <a:cubicBezTo>
                    <a:pt x="21" y="40"/>
                    <a:pt x="19" y="45"/>
                    <a:pt x="21" y="45"/>
                  </a:cubicBezTo>
                  <a:cubicBezTo>
                    <a:pt x="20" y="46"/>
                    <a:pt x="19" y="47"/>
                    <a:pt x="18" y="48"/>
                  </a:cubicBezTo>
                  <a:cubicBezTo>
                    <a:pt x="16" y="51"/>
                    <a:pt x="21" y="50"/>
                    <a:pt x="20" y="52"/>
                  </a:cubicBezTo>
                  <a:cubicBezTo>
                    <a:pt x="20" y="52"/>
                    <a:pt x="18" y="53"/>
                    <a:pt x="19" y="53"/>
                  </a:cubicBezTo>
                  <a:cubicBezTo>
                    <a:pt x="19" y="53"/>
                    <a:pt x="21" y="55"/>
                    <a:pt x="20" y="55"/>
                  </a:cubicBezTo>
                  <a:cubicBezTo>
                    <a:pt x="21" y="55"/>
                    <a:pt x="22" y="54"/>
                    <a:pt x="21" y="53"/>
                  </a:cubicBezTo>
                  <a:cubicBezTo>
                    <a:pt x="22" y="54"/>
                    <a:pt x="22" y="56"/>
                    <a:pt x="25" y="56"/>
                  </a:cubicBezTo>
                  <a:cubicBezTo>
                    <a:pt x="25" y="58"/>
                    <a:pt x="23" y="58"/>
                    <a:pt x="24" y="60"/>
                  </a:cubicBezTo>
                  <a:cubicBezTo>
                    <a:pt x="20" y="60"/>
                    <a:pt x="16" y="60"/>
                    <a:pt x="13" y="60"/>
                  </a:cubicBezTo>
                  <a:cubicBezTo>
                    <a:pt x="13" y="60"/>
                    <a:pt x="15" y="59"/>
                    <a:pt x="14" y="58"/>
                  </a:cubicBezTo>
                  <a:cubicBezTo>
                    <a:pt x="13" y="57"/>
                    <a:pt x="12" y="58"/>
                    <a:pt x="11" y="57"/>
                  </a:cubicBezTo>
                  <a:cubicBezTo>
                    <a:pt x="10" y="57"/>
                    <a:pt x="9" y="55"/>
                    <a:pt x="8" y="55"/>
                  </a:cubicBezTo>
                  <a:cubicBezTo>
                    <a:pt x="8" y="54"/>
                    <a:pt x="6" y="55"/>
                    <a:pt x="6" y="55"/>
                  </a:cubicBezTo>
                  <a:cubicBezTo>
                    <a:pt x="5" y="53"/>
                    <a:pt x="5" y="55"/>
                    <a:pt x="2" y="55"/>
                  </a:cubicBezTo>
                  <a:cubicBezTo>
                    <a:pt x="2" y="52"/>
                    <a:pt x="0" y="50"/>
                    <a:pt x="1" y="46"/>
                  </a:cubicBezTo>
                  <a:cubicBezTo>
                    <a:pt x="5" y="50"/>
                    <a:pt x="2" y="42"/>
                    <a:pt x="7" y="44"/>
                  </a:cubicBezTo>
                  <a:cubicBezTo>
                    <a:pt x="8" y="43"/>
                    <a:pt x="6" y="43"/>
                    <a:pt x="6" y="43"/>
                  </a:cubicBezTo>
                  <a:cubicBezTo>
                    <a:pt x="6" y="42"/>
                    <a:pt x="10" y="41"/>
                    <a:pt x="7" y="40"/>
                  </a:cubicBezTo>
                  <a:cubicBezTo>
                    <a:pt x="8" y="39"/>
                    <a:pt x="11" y="39"/>
                    <a:pt x="13" y="38"/>
                  </a:cubicBezTo>
                  <a:cubicBezTo>
                    <a:pt x="12" y="36"/>
                    <a:pt x="16" y="34"/>
                    <a:pt x="13" y="33"/>
                  </a:cubicBezTo>
                  <a:cubicBezTo>
                    <a:pt x="13" y="32"/>
                    <a:pt x="15" y="32"/>
                    <a:pt x="16" y="32"/>
                  </a:cubicBezTo>
                  <a:cubicBezTo>
                    <a:pt x="16" y="30"/>
                    <a:pt x="17" y="29"/>
                    <a:pt x="19" y="29"/>
                  </a:cubicBezTo>
                  <a:cubicBezTo>
                    <a:pt x="17" y="26"/>
                    <a:pt x="20" y="27"/>
                    <a:pt x="19" y="23"/>
                  </a:cubicBezTo>
                  <a:cubicBezTo>
                    <a:pt x="23" y="23"/>
                    <a:pt x="25" y="20"/>
                    <a:pt x="28" y="19"/>
                  </a:cubicBezTo>
                  <a:cubicBezTo>
                    <a:pt x="30" y="20"/>
                    <a:pt x="29" y="17"/>
                    <a:pt x="29" y="17"/>
                  </a:cubicBezTo>
                  <a:cubicBezTo>
                    <a:pt x="30" y="17"/>
                    <a:pt x="31" y="18"/>
                    <a:pt x="31" y="18"/>
                  </a:cubicBezTo>
                  <a:cubicBezTo>
                    <a:pt x="31" y="18"/>
                    <a:pt x="32" y="16"/>
                    <a:pt x="33" y="16"/>
                  </a:cubicBezTo>
                  <a:cubicBezTo>
                    <a:pt x="33" y="15"/>
                    <a:pt x="34" y="15"/>
                    <a:pt x="34" y="13"/>
                  </a:cubicBezTo>
                  <a:cubicBezTo>
                    <a:pt x="36" y="14"/>
                    <a:pt x="38" y="13"/>
                    <a:pt x="40" y="12"/>
                  </a:cubicBezTo>
                  <a:cubicBezTo>
                    <a:pt x="42" y="11"/>
                    <a:pt x="43" y="12"/>
                    <a:pt x="47" y="11"/>
                  </a:cubicBezTo>
                  <a:cubicBezTo>
                    <a:pt x="48" y="11"/>
                    <a:pt x="48" y="10"/>
                    <a:pt x="48" y="10"/>
                  </a:cubicBezTo>
                  <a:cubicBezTo>
                    <a:pt x="50" y="9"/>
                    <a:pt x="50" y="11"/>
                    <a:pt x="51" y="11"/>
                  </a:cubicBezTo>
                  <a:cubicBezTo>
                    <a:pt x="52" y="11"/>
                    <a:pt x="50" y="9"/>
                    <a:pt x="52" y="9"/>
                  </a:cubicBezTo>
                  <a:cubicBezTo>
                    <a:pt x="52" y="9"/>
                    <a:pt x="53" y="9"/>
                    <a:pt x="53" y="9"/>
                  </a:cubicBezTo>
                  <a:cubicBezTo>
                    <a:pt x="54" y="8"/>
                    <a:pt x="58" y="8"/>
                    <a:pt x="61" y="8"/>
                  </a:cubicBezTo>
                  <a:cubicBezTo>
                    <a:pt x="63" y="7"/>
                    <a:pt x="63" y="7"/>
                    <a:pt x="64" y="6"/>
                  </a:cubicBezTo>
                  <a:cubicBezTo>
                    <a:pt x="64" y="6"/>
                    <a:pt x="65" y="5"/>
                    <a:pt x="65" y="5"/>
                  </a:cubicBezTo>
                  <a:cubicBezTo>
                    <a:pt x="68" y="3"/>
                    <a:pt x="70" y="7"/>
                    <a:pt x="69" y="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22" name="Freeform 24"/>
            <p:cNvSpPr>
              <a:spLocks/>
            </p:cNvSpPr>
            <p:nvPr/>
          </p:nvSpPr>
          <p:spPr bwMode="auto">
            <a:xfrm>
              <a:off x="8910227" y="1350812"/>
              <a:ext cx="33338" cy="11112"/>
            </a:xfrm>
            <a:custGeom>
              <a:avLst/>
              <a:gdLst>
                <a:gd name="T0" fmla="*/ 14 w 9"/>
                <a:gd name="T1" fmla="*/ 0 h 3"/>
                <a:gd name="T2" fmla="*/ 21 w 9"/>
                <a:gd name="T3" fmla="*/ 0 h 3"/>
                <a:gd name="T4" fmla="*/ 14 w 9"/>
                <a:gd name="T5" fmla="*/ 0 h 3"/>
                <a:gd name="T6" fmla="*/ 0 60000 65536"/>
                <a:gd name="T7" fmla="*/ 0 60000 65536"/>
                <a:gd name="T8" fmla="*/ 0 60000 65536"/>
              </a:gdLst>
              <a:ahLst/>
              <a:cxnLst>
                <a:cxn ang="T6">
                  <a:pos x="T0" y="T1"/>
                </a:cxn>
                <a:cxn ang="T7">
                  <a:pos x="T2" y="T3"/>
                </a:cxn>
                <a:cxn ang="T8">
                  <a:pos x="T4" y="T5"/>
                </a:cxn>
              </a:cxnLst>
              <a:rect l="0" t="0" r="r" b="b"/>
              <a:pathLst>
                <a:path w="9" h="3">
                  <a:moveTo>
                    <a:pt x="6" y="0"/>
                  </a:moveTo>
                  <a:cubicBezTo>
                    <a:pt x="7" y="0"/>
                    <a:pt x="8" y="0"/>
                    <a:pt x="9" y="0"/>
                  </a:cubicBezTo>
                  <a:cubicBezTo>
                    <a:pt x="9" y="3"/>
                    <a:pt x="0" y="0"/>
                    <a:pt x="6"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23" name="Freeform 25"/>
            <p:cNvSpPr>
              <a:spLocks/>
            </p:cNvSpPr>
            <p:nvPr/>
          </p:nvSpPr>
          <p:spPr bwMode="auto">
            <a:xfrm>
              <a:off x="6540850" y="1362794"/>
              <a:ext cx="98425" cy="76200"/>
            </a:xfrm>
            <a:custGeom>
              <a:avLst/>
              <a:gdLst>
                <a:gd name="T0" fmla="*/ 17 w 26"/>
                <a:gd name="T1" fmla="*/ 2 h 20"/>
                <a:gd name="T2" fmla="*/ 19 w 26"/>
                <a:gd name="T3" fmla="*/ 5 h 20"/>
                <a:gd name="T4" fmla="*/ 36 w 26"/>
                <a:gd name="T5" fmla="*/ 12 h 20"/>
                <a:gd name="T6" fmla="*/ 45 w 26"/>
                <a:gd name="T7" fmla="*/ 7 h 20"/>
                <a:gd name="T8" fmla="*/ 62 w 26"/>
                <a:gd name="T9" fmla="*/ 10 h 20"/>
                <a:gd name="T10" fmla="*/ 55 w 26"/>
                <a:gd name="T11" fmla="*/ 24 h 20"/>
                <a:gd name="T12" fmla="*/ 33 w 26"/>
                <a:gd name="T13" fmla="*/ 29 h 20"/>
                <a:gd name="T14" fmla="*/ 33 w 26"/>
                <a:gd name="T15" fmla="*/ 34 h 20"/>
                <a:gd name="T16" fmla="*/ 29 w 26"/>
                <a:gd name="T17" fmla="*/ 38 h 20"/>
                <a:gd name="T18" fmla="*/ 19 w 26"/>
                <a:gd name="T19" fmla="*/ 41 h 20"/>
                <a:gd name="T20" fmla="*/ 7 w 26"/>
                <a:gd name="T21" fmla="*/ 36 h 20"/>
                <a:gd name="T22" fmla="*/ 0 w 26"/>
                <a:gd name="T23" fmla="*/ 12 h 20"/>
                <a:gd name="T24" fmla="*/ 17 w 26"/>
                <a:gd name="T25" fmla="*/ 2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0">
                  <a:moveTo>
                    <a:pt x="7" y="1"/>
                  </a:moveTo>
                  <a:cubicBezTo>
                    <a:pt x="8" y="0"/>
                    <a:pt x="8" y="1"/>
                    <a:pt x="8" y="2"/>
                  </a:cubicBezTo>
                  <a:cubicBezTo>
                    <a:pt x="9" y="4"/>
                    <a:pt x="13" y="4"/>
                    <a:pt x="15" y="5"/>
                  </a:cubicBezTo>
                  <a:cubicBezTo>
                    <a:pt x="17" y="6"/>
                    <a:pt x="18" y="3"/>
                    <a:pt x="19" y="3"/>
                  </a:cubicBezTo>
                  <a:cubicBezTo>
                    <a:pt x="20" y="3"/>
                    <a:pt x="22" y="5"/>
                    <a:pt x="26" y="4"/>
                  </a:cubicBezTo>
                  <a:cubicBezTo>
                    <a:pt x="25" y="5"/>
                    <a:pt x="20" y="8"/>
                    <a:pt x="23" y="10"/>
                  </a:cubicBezTo>
                  <a:cubicBezTo>
                    <a:pt x="22" y="13"/>
                    <a:pt x="18" y="13"/>
                    <a:pt x="14" y="12"/>
                  </a:cubicBezTo>
                  <a:cubicBezTo>
                    <a:pt x="13" y="13"/>
                    <a:pt x="13" y="14"/>
                    <a:pt x="14" y="14"/>
                  </a:cubicBezTo>
                  <a:cubicBezTo>
                    <a:pt x="15" y="16"/>
                    <a:pt x="7" y="14"/>
                    <a:pt x="12" y="16"/>
                  </a:cubicBezTo>
                  <a:cubicBezTo>
                    <a:pt x="12" y="20"/>
                    <a:pt x="8" y="14"/>
                    <a:pt x="8" y="17"/>
                  </a:cubicBezTo>
                  <a:cubicBezTo>
                    <a:pt x="6" y="17"/>
                    <a:pt x="7" y="13"/>
                    <a:pt x="3" y="15"/>
                  </a:cubicBezTo>
                  <a:cubicBezTo>
                    <a:pt x="3" y="11"/>
                    <a:pt x="3" y="7"/>
                    <a:pt x="0" y="5"/>
                  </a:cubicBezTo>
                  <a:cubicBezTo>
                    <a:pt x="1" y="3"/>
                    <a:pt x="8" y="5"/>
                    <a:pt x="7"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24" name="Freeform 26"/>
            <p:cNvSpPr>
              <a:spLocks/>
            </p:cNvSpPr>
            <p:nvPr/>
          </p:nvSpPr>
          <p:spPr bwMode="auto">
            <a:xfrm>
              <a:off x="8587964" y="1376212"/>
              <a:ext cx="25400" cy="19050"/>
            </a:xfrm>
            <a:custGeom>
              <a:avLst/>
              <a:gdLst>
                <a:gd name="T0" fmla="*/ 9 w 7"/>
                <a:gd name="T1" fmla="*/ 0 h 5"/>
                <a:gd name="T2" fmla="*/ 11 w 7"/>
                <a:gd name="T3" fmla="*/ 12 h 5"/>
                <a:gd name="T4" fmla="*/ 0 w 7"/>
                <a:gd name="T5" fmla="*/ 10 h 5"/>
                <a:gd name="T6" fmla="*/ 9 w 7"/>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5">
                  <a:moveTo>
                    <a:pt x="4" y="0"/>
                  </a:moveTo>
                  <a:cubicBezTo>
                    <a:pt x="7" y="1"/>
                    <a:pt x="5" y="2"/>
                    <a:pt x="5" y="5"/>
                  </a:cubicBezTo>
                  <a:cubicBezTo>
                    <a:pt x="4" y="4"/>
                    <a:pt x="2" y="3"/>
                    <a:pt x="0" y="4"/>
                  </a:cubicBezTo>
                  <a:cubicBezTo>
                    <a:pt x="1" y="1"/>
                    <a:pt x="4" y="3"/>
                    <a:pt x="4"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25" name="Freeform 27"/>
            <p:cNvSpPr>
              <a:spLocks/>
            </p:cNvSpPr>
            <p:nvPr/>
          </p:nvSpPr>
          <p:spPr bwMode="auto">
            <a:xfrm>
              <a:off x="6645625" y="1373907"/>
              <a:ext cx="46038" cy="41275"/>
            </a:xfrm>
            <a:custGeom>
              <a:avLst/>
              <a:gdLst>
                <a:gd name="T0" fmla="*/ 0 w 12"/>
                <a:gd name="T1" fmla="*/ 9 h 11"/>
                <a:gd name="T2" fmla="*/ 29 w 12"/>
                <a:gd name="T3" fmla="*/ 14 h 11"/>
                <a:gd name="T4" fmla="*/ 17 w 12"/>
                <a:gd name="T5" fmla="*/ 26 h 11"/>
                <a:gd name="T6" fmla="*/ 12 w 12"/>
                <a:gd name="T7" fmla="*/ 19 h 11"/>
                <a:gd name="T8" fmla="*/ 5 w 12"/>
                <a:gd name="T9" fmla="*/ 19 h 11"/>
                <a:gd name="T10" fmla="*/ 0 w 12"/>
                <a:gd name="T11" fmla="*/ 9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0" y="4"/>
                  </a:moveTo>
                  <a:cubicBezTo>
                    <a:pt x="4" y="0"/>
                    <a:pt x="10" y="4"/>
                    <a:pt x="12" y="6"/>
                  </a:cubicBezTo>
                  <a:cubicBezTo>
                    <a:pt x="12" y="9"/>
                    <a:pt x="6" y="7"/>
                    <a:pt x="7" y="11"/>
                  </a:cubicBezTo>
                  <a:cubicBezTo>
                    <a:pt x="6" y="11"/>
                    <a:pt x="6" y="9"/>
                    <a:pt x="5" y="8"/>
                  </a:cubicBezTo>
                  <a:cubicBezTo>
                    <a:pt x="4" y="8"/>
                    <a:pt x="3" y="9"/>
                    <a:pt x="2" y="8"/>
                  </a:cubicBezTo>
                  <a:cubicBezTo>
                    <a:pt x="1" y="7"/>
                    <a:pt x="3" y="4"/>
                    <a:pt x="0" y="4"/>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26" name="Freeform 28"/>
            <p:cNvSpPr>
              <a:spLocks/>
            </p:cNvSpPr>
            <p:nvPr/>
          </p:nvSpPr>
          <p:spPr bwMode="auto">
            <a:xfrm>
              <a:off x="6702775" y="1389782"/>
              <a:ext cx="66675" cy="33337"/>
            </a:xfrm>
            <a:custGeom>
              <a:avLst/>
              <a:gdLst>
                <a:gd name="T0" fmla="*/ 5 w 18"/>
                <a:gd name="T1" fmla="*/ 2 h 9"/>
                <a:gd name="T2" fmla="*/ 9 w 18"/>
                <a:gd name="T3" fmla="*/ 2 h 9"/>
                <a:gd name="T4" fmla="*/ 23 w 18"/>
                <a:gd name="T5" fmla="*/ 7 h 9"/>
                <a:gd name="T6" fmla="*/ 37 w 18"/>
                <a:gd name="T7" fmla="*/ 12 h 9"/>
                <a:gd name="T8" fmla="*/ 42 w 18"/>
                <a:gd name="T9" fmla="*/ 19 h 9"/>
                <a:gd name="T10" fmla="*/ 9 w 18"/>
                <a:gd name="T11" fmla="*/ 12 h 9"/>
                <a:gd name="T12" fmla="*/ 5 w 18"/>
                <a:gd name="T13" fmla="*/ 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9">
                  <a:moveTo>
                    <a:pt x="2" y="1"/>
                  </a:moveTo>
                  <a:cubicBezTo>
                    <a:pt x="2" y="1"/>
                    <a:pt x="3" y="1"/>
                    <a:pt x="4" y="1"/>
                  </a:cubicBezTo>
                  <a:cubicBezTo>
                    <a:pt x="8" y="0"/>
                    <a:pt x="7" y="3"/>
                    <a:pt x="10" y="3"/>
                  </a:cubicBezTo>
                  <a:cubicBezTo>
                    <a:pt x="12" y="4"/>
                    <a:pt x="14" y="4"/>
                    <a:pt x="16" y="5"/>
                  </a:cubicBezTo>
                  <a:cubicBezTo>
                    <a:pt x="17" y="6"/>
                    <a:pt x="18" y="5"/>
                    <a:pt x="18" y="8"/>
                  </a:cubicBezTo>
                  <a:cubicBezTo>
                    <a:pt x="11" y="9"/>
                    <a:pt x="9" y="6"/>
                    <a:pt x="4" y="5"/>
                  </a:cubicBezTo>
                  <a:cubicBezTo>
                    <a:pt x="5" y="2"/>
                    <a:pt x="0" y="5"/>
                    <a:pt x="2"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27" name="Freeform 29"/>
            <p:cNvSpPr>
              <a:spLocks/>
            </p:cNvSpPr>
            <p:nvPr/>
          </p:nvSpPr>
          <p:spPr bwMode="auto">
            <a:xfrm>
              <a:off x="8888002" y="1447649"/>
              <a:ext cx="111125" cy="90487"/>
            </a:xfrm>
            <a:custGeom>
              <a:avLst/>
              <a:gdLst>
                <a:gd name="T0" fmla="*/ 23 w 30"/>
                <a:gd name="T1" fmla="*/ 12 h 24"/>
                <a:gd name="T2" fmla="*/ 23 w 30"/>
                <a:gd name="T3" fmla="*/ 7 h 24"/>
                <a:gd name="T4" fmla="*/ 54 w 30"/>
                <a:gd name="T5" fmla="*/ 0 h 24"/>
                <a:gd name="T6" fmla="*/ 58 w 30"/>
                <a:gd name="T7" fmla="*/ 12 h 24"/>
                <a:gd name="T8" fmla="*/ 54 w 30"/>
                <a:gd name="T9" fmla="*/ 19 h 24"/>
                <a:gd name="T10" fmla="*/ 68 w 30"/>
                <a:gd name="T11" fmla="*/ 21 h 24"/>
                <a:gd name="T12" fmla="*/ 70 w 30"/>
                <a:gd name="T13" fmla="*/ 45 h 24"/>
                <a:gd name="T14" fmla="*/ 61 w 30"/>
                <a:gd name="T15" fmla="*/ 45 h 24"/>
                <a:gd name="T16" fmla="*/ 61 w 30"/>
                <a:gd name="T17" fmla="*/ 50 h 24"/>
                <a:gd name="T18" fmla="*/ 54 w 30"/>
                <a:gd name="T19" fmla="*/ 50 h 24"/>
                <a:gd name="T20" fmla="*/ 44 w 30"/>
                <a:gd name="T21" fmla="*/ 55 h 24"/>
                <a:gd name="T22" fmla="*/ 37 w 30"/>
                <a:gd name="T23" fmla="*/ 48 h 24"/>
                <a:gd name="T24" fmla="*/ 28 w 30"/>
                <a:gd name="T25" fmla="*/ 38 h 24"/>
                <a:gd name="T26" fmla="*/ 23 w 30"/>
                <a:gd name="T27" fmla="*/ 33 h 24"/>
                <a:gd name="T28" fmla="*/ 9 w 30"/>
                <a:gd name="T29" fmla="*/ 31 h 24"/>
                <a:gd name="T30" fmla="*/ 0 w 30"/>
                <a:gd name="T31" fmla="*/ 24 h 24"/>
                <a:gd name="T32" fmla="*/ 28 w 30"/>
                <a:gd name="T33" fmla="*/ 29 h 24"/>
                <a:gd name="T34" fmla="*/ 30 w 30"/>
                <a:gd name="T35" fmla="*/ 17 h 24"/>
                <a:gd name="T36" fmla="*/ 21 w 30"/>
                <a:gd name="T37" fmla="*/ 7 h 24"/>
                <a:gd name="T38" fmla="*/ 23 w 30"/>
                <a:gd name="T39" fmla="*/ 12 h 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0" h="24">
                  <a:moveTo>
                    <a:pt x="10" y="5"/>
                  </a:moveTo>
                  <a:cubicBezTo>
                    <a:pt x="11" y="4"/>
                    <a:pt x="11" y="3"/>
                    <a:pt x="10" y="3"/>
                  </a:cubicBezTo>
                  <a:cubicBezTo>
                    <a:pt x="13" y="1"/>
                    <a:pt x="21" y="4"/>
                    <a:pt x="23" y="0"/>
                  </a:cubicBezTo>
                  <a:cubicBezTo>
                    <a:pt x="24" y="1"/>
                    <a:pt x="25" y="2"/>
                    <a:pt x="25" y="5"/>
                  </a:cubicBezTo>
                  <a:cubicBezTo>
                    <a:pt x="26" y="7"/>
                    <a:pt x="23" y="6"/>
                    <a:pt x="23" y="8"/>
                  </a:cubicBezTo>
                  <a:cubicBezTo>
                    <a:pt x="24" y="12"/>
                    <a:pt x="26" y="10"/>
                    <a:pt x="29" y="9"/>
                  </a:cubicBezTo>
                  <a:cubicBezTo>
                    <a:pt x="30" y="14"/>
                    <a:pt x="29" y="14"/>
                    <a:pt x="30" y="19"/>
                  </a:cubicBezTo>
                  <a:cubicBezTo>
                    <a:pt x="29" y="19"/>
                    <a:pt x="27" y="18"/>
                    <a:pt x="26" y="19"/>
                  </a:cubicBezTo>
                  <a:cubicBezTo>
                    <a:pt x="26" y="19"/>
                    <a:pt x="27" y="21"/>
                    <a:pt x="26" y="21"/>
                  </a:cubicBezTo>
                  <a:cubicBezTo>
                    <a:pt x="25" y="22"/>
                    <a:pt x="24" y="21"/>
                    <a:pt x="23" y="21"/>
                  </a:cubicBezTo>
                  <a:cubicBezTo>
                    <a:pt x="21" y="21"/>
                    <a:pt x="21" y="23"/>
                    <a:pt x="19" y="23"/>
                  </a:cubicBezTo>
                  <a:cubicBezTo>
                    <a:pt x="17" y="24"/>
                    <a:pt x="17" y="21"/>
                    <a:pt x="16" y="20"/>
                  </a:cubicBezTo>
                  <a:cubicBezTo>
                    <a:pt x="15" y="19"/>
                    <a:pt x="11" y="19"/>
                    <a:pt x="12" y="16"/>
                  </a:cubicBezTo>
                  <a:cubicBezTo>
                    <a:pt x="10" y="17"/>
                    <a:pt x="10" y="15"/>
                    <a:pt x="10" y="14"/>
                  </a:cubicBezTo>
                  <a:cubicBezTo>
                    <a:pt x="8" y="15"/>
                    <a:pt x="6" y="14"/>
                    <a:pt x="4" y="13"/>
                  </a:cubicBezTo>
                  <a:cubicBezTo>
                    <a:pt x="2" y="12"/>
                    <a:pt x="0" y="13"/>
                    <a:pt x="0" y="10"/>
                  </a:cubicBezTo>
                  <a:cubicBezTo>
                    <a:pt x="6" y="10"/>
                    <a:pt x="7" y="12"/>
                    <a:pt x="12" y="12"/>
                  </a:cubicBezTo>
                  <a:cubicBezTo>
                    <a:pt x="14" y="11"/>
                    <a:pt x="13" y="9"/>
                    <a:pt x="13" y="7"/>
                  </a:cubicBezTo>
                  <a:cubicBezTo>
                    <a:pt x="14" y="4"/>
                    <a:pt x="7" y="8"/>
                    <a:pt x="9" y="3"/>
                  </a:cubicBezTo>
                  <a:cubicBezTo>
                    <a:pt x="10" y="3"/>
                    <a:pt x="10" y="4"/>
                    <a:pt x="10" y="5"/>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28" name="Freeform 30"/>
            <p:cNvSpPr>
              <a:spLocks/>
            </p:cNvSpPr>
            <p:nvPr/>
          </p:nvSpPr>
          <p:spPr bwMode="auto">
            <a:xfrm>
              <a:off x="9284877" y="1455587"/>
              <a:ext cx="68263" cy="30162"/>
            </a:xfrm>
            <a:custGeom>
              <a:avLst/>
              <a:gdLst>
                <a:gd name="T0" fmla="*/ 0 w 18"/>
                <a:gd name="T1" fmla="*/ 2 h 8"/>
                <a:gd name="T2" fmla="*/ 12 w 18"/>
                <a:gd name="T3" fmla="*/ 0 h 8"/>
                <a:gd name="T4" fmla="*/ 43 w 18"/>
                <a:gd name="T5" fmla="*/ 10 h 8"/>
                <a:gd name="T6" fmla="*/ 41 w 18"/>
                <a:gd name="T7" fmla="*/ 19 h 8"/>
                <a:gd name="T8" fmla="*/ 10 w 18"/>
                <a:gd name="T9" fmla="*/ 10 h 8"/>
                <a:gd name="T10" fmla="*/ 0 w 18"/>
                <a:gd name="T11" fmla="*/ 2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8">
                  <a:moveTo>
                    <a:pt x="0" y="1"/>
                  </a:moveTo>
                  <a:cubicBezTo>
                    <a:pt x="1" y="0"/>
                    <a:pt x="3" y="0"/>
                    <a:pt x="5" y="0"/>
                  </a:cubicBezTo>
                  <a:cubicBezTo>
                    <a:pt x="9" y="1"/>
                    <a:pt x="14" y="3"/>
                    <a:pt x="18" y="4"/>
                  </a:cubicBezTo>
                  <a:cubicBezTo>
                    <a:pt x="18" y="6"/>
                    <a:pt x="17" y="6"/>
                    <a:pt x="17" y="8"/>
                  </a:cubicBezTo>
                  <a:cubicBezTo>
                    <a:pt x="10" y="8"/>
                    <a:pt x="8" y="7"/>
                    <a:pt x="4" y="4"/>
                  </a:cubicBezTo>
                  <a:cubicBezTo>
                    <a:pt x="3" y="3"/>
                    <a:pt x="3" y="1"/>
                    <a:pt x="0"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29" name="Freeform 31"/>
            <p:cNvSpPr>
              <a:spLocks/>
            </p:cNvSpPr>
            <p:nvPr/>
          </p:nvSpPr>
          <p:spPr bwMode="auto">
            <a:xfrm>
              <a:off x="6601175" y="1453282"/>
              <a:ext cx="44450" cy="19050"/>
            </a:xfrm>
            <a:custGeom>
              <a:avLst/>
              <a:gdLst>
                <a:gd name="T0" fmla="*/ 28 w 12"/>
                <a:gd name="T1" fmla="*/ 10 h 5"/>
                <a:gd name="T2" fmla="*/ 0 w 12"/>
                <a:gd name="T3" fmla="*/ 7 h 5"/>
                <a:gd name="T4" fmla="*/ 9 w 12"/>
                <a:gd name="T5" fmla="*/ 0 h 5"/>
                <a:gd name="T6" fmla="*/ 28 w 12"/>
                <a:gd name="T7" fmla="*/ 1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5">
                  <a:moveTo>
                    <a:pt x="12" y="4"/>
                  </a:moveTo>
                  <a:cubicBezTo>
                    <a:pt x="11" y="5"/>
                    <a:pt x="3" y="4"/>
                    <a:pt x="0" y="3"/>
                  </a:cubicBezTo>
                  <a:cubicBezTo>
                    <a:pt x="1" y="1"/>
                    <a:pt x="4" y="2"/>
                    <a:pt x="4" y="0"/>
                  </a:cubicBezTo>
                  <a:cubicBezTo>
                    <a:pt x="7" y="1"/>
                    <a:pt x="12" y="0"/>
                    <a:pt x="12" y="4"/>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30" name="Freeform 32"/>
            <p:cNvSpPr>
              <a:spLocks/>
            </p:cNvSpPr>
            <p:nvPr/>
          </p:nvSpPr>
          <p:spPr bwMode="auto">
            <a:xfrm>
              <a:off x="9772239" y="1552424"/>
              <a:ext cx="38100" cy="23812"/>
            </a:xfrm>
            <a:custGeom>
              <a:avLst/>
              <a:gdLst>
                <a:gd name="T0" fmla="*/ 22 w 10"/>
                <a:gd name="T1" fmla="*/ 13 h 6"/>
                <a:gd name="T2" fmla="*/ 0 w 10"/>
                <a:gd name="T3" fmla="*/ 5 h 6"/>
                <a:gd name="T4" fmla="*/ 22 w 10"/>
                <a:gd name="T5" fmla="*/ 13 h 6"/>
                <a:gd name="T6" fmla="*/ 0 60000 65536"/>
                <a:gd name="T7" fmla="*/ 0 60000 65536"/>
                <a:gd name="T8" fmla="*/ 0 60000 65536"/>
              </a:gdLst>
              <a:ahLst/>
              <a:cxnLst>
                <a:cxn ang="T6">
                  <a:pos x="T0" y="T1"/>
                </a:cxn>
                <a:cxn ang="T7">
                  <a:pos x="T2" y="T3"/>
                </a:cxn>
                <a:cxn ang="T8">
                  <a:pos x="T4" y="T5"/>
                </a:cxn>
              </a:cxnLst>
              <a:rect l="0" t="0" r="r" b="b"/>
              <a:pathLst>
                <a:path w="10" h="6">
                  <a:moveTo>
                    <a:pt x="9" y="5"/>
                  </a:moveTo>
                  <a:cubicBezTo>
                    <a:pt x="4" y="6"/>
                    <a:pt x="5" y="2"/>
                    <a:pt x="0" y="2"/>
                  </a:cubicBezTo>
                  <a:cubicBezTo>
                    <a:pt x="2" y="0"/>
                    <a:pt x="10" y="1"/>
                    <a:pt x="9" y="5"/>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31" name="Freeform 33"/>
            <p:cNvSpPr>
              <a:spLocks/>
            </p:cNvSpPr>
            <p:nvPr/>
          </p:nvSpPr>
          <p:spPr bwMode="auto">
            <a:xfrm>
              <a:off x="9746839" y="1579412"/>
              <a:ext cx="52388" cy="25400"/>
            </a:xfrm>
            <a:custGeom>
              <a:avLst/>
              <a:gdLst>
                <a:gd name="T0" fmla="*/ 33 w 14"/>
                <a:gd name="T1" fmla="*/ 9 h 7"/>
                <a:gd name="T2" fmla="*/ 5 w 14"/>
                <a:gd name="T3" fmla="*/ 9 h 7"/>
                <a:gd name="T4" fmla="*/ 14 w 14"/>
                <a:gd name="T5" fmla="*/ 0 h 7"/>
                <a:gd name="T6" fmla="*/ 33 w 14"/>
                <a:gd name="T7" fmla="*/ 9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7">
                  <a:moveTo>
                    <a:pt x="14" y="4"/>
                  </a:moveTo>
                  <a:cubicBezTo>
                    <a:pt x="13" y="7"/>
                    <a:pt x="4" y="7"/>
                    <a:pt x="2" y="4"/>
                  </a:cubicBezTo>
                  <a:cubicBezTo>
                    <a:pt x="0" y="0"/>
                    <a:pt x="6" y="3"/>
                    <a:pt x="6" y="0"/>
                  </a:cubicBezTo>
                  <a:cubicBezTo>
                    <a:pt x="8" y="2"/>
                    <a:pt x="10" y="3"/>
                    <a:pt x="14" y="4"/>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32" name="Freeform 34"/>
            <p:cNvSpPr>
              <a:spLocks/>
            </p:cNvSpPr>
            <p:nvPr/>
          </p:nvSpPr>
          <p:spPr bwMode="auto">
            <a:xfrm>
              <a:off x="4935888" y="1596157"/>
              <a:ext cx="33338" cy="25400"/>
            </a:xfrm>
            <a:custGeom>
              <a:avLst/>
              <a:gdLst>
                <a:gd name="T0" fmla="*/ 9 w 9"/>
                <a:gd name="T1" fmla="*/ 0 h 7"/>
                <a:gd name="T2" fmla="*/ 21 w 9"/>
                <a:gd name="T3" fmla="*/ 11 h 7"/>
                <a:gd name="T4" fmla="*/ 7 w 9"/>
                <a:gd name="T5" fmla="*/ 16 h 7"/>
                <a:gd name="T6" fmla="*/ 5 w 9"/>
                <a:gd name="T7" fmla="*/ 2 h 7"/>
                <a:gd name="T8" fmla="*/ 9 w 9"/>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7">
                  <a:moveTo>
                    <a:pt x="4" y="0"/>
                  </a:moveTo>
                  <a:cubicBezTo>
                    <a:pt x="7" y="0"/>
                    <a:pt x="9" y="2"/>
                    <a:pt x="9" y="5"/>
                  </a:cubicBezTo>
                  <a:cubicBezTo>
                    <a:pt x="6" y="4"/>
                    <a:pt x="3" y="4"/>
                    <a:pt x="3" y="7"/>
                  </a:cubicBezTo>
                  <a:cubicBezTo>
                    <a:pt x="0" y="7"/>
                    <a:pt x="2" y="3"/>
                    <a:pt x="2" y="1"/>
                  </a:cubicBezTo>
                  <a:cubicBezTo>
                    <a:pt x="3" y="1"/>
                    <a:pt x="4" y="1"/>
                    <a:pt x="4"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33" name="Freeform 35"/>
            <p:cNvSpPr>
              <a:spLocks/>
            </p:cNvSpPr>
            <p:nvPr/>
          </p:nvSpPr>
          <p:spPr bwMode="auto">
            <a:xfrm>
              <a:off x="8786402" y="1612749"/>
              <a:ext cx="33338" cy="26987"/>
            </a:xfrm>
            <a:custGeom>
              <a:avLst/>
              <a:gdLst>
                <a:gd name="T0" fmla="*/ 21 w 9"/>
                <a:gd name="T1" fmla="*/ 12 h 7"/>
                <a:gd name="T2" fmla="*/ 0 w 9"/>
                <a:gd name="T3" fmla="*/ 17 h 7"/>
                <a:gd name="T4" fmla="*/ 21 w 9"/>
                <a:gd name="T5" fmla="*/ 12 h 7"/>
                <a:gd name="T6" fmla="*/ 0 60000 65536"/>
                <a:gd name="T7" fmla="*/ 0 60000 65536"/>
                <a:gd name="T8" fmla="*/ 0 60000 65536"/>
              </a:gdLst>
              <a:ahLst/>
              <a:cxnLst>
                <a:cxn ang="T6">
                  <a:pos x="T0" y="T1"/>
                </a:cxn>
                <a:cxn ang="T7">
                  <a:pos x="T2" y="T3"/>
                </a:cxn>
                <a:cxn ang="T8">
                  <a:pos x="T4" y="T5"/>
                </a:cxn>
              </a:cxnLst>
              <a:rect l="0" t="0" r="r" b="b"/>
              <a:pathLst>
                <a:path w="9" h="7">
                  <a:moveTo>
                    <a:pt x="9" y="5"/>
                  </a:moveTo>
                  <a:cubicBezTo>
                    <a:pt x="5" y="5"/>
                    <a:pt x="3" y="6"/>
                    <a:pt x="0" y="7"/>
                  </a:cubicBezTo>
                  <a:cubicBezTo>
                    <a:pt x="1" y="4"/>
                    <a:pt x="9" y="0"/>
                    <a:pt x="9" y="5"/>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34" name="Freeform 36"/>
            <p:cNvSpPr>
              <a:spLocks/>
            </p:cNvSpPr>
            <p:nvPr/>
          </p:nvSpPr>
          <p:spPr bwMode="auto">
            <a:xfrm>
              <a:off x="9340439" y="1631799"/>
              <a:ext cx="57150" cy="33337"/>
            </a:xfrm>
            <a:custGeom>
              <a:avLst/>
              <a:gdLst>
                <a:gd name="T0" fmla="*/ 29 w 15"/>
                <a:gd name="T1" fmla="*/ 5 h 9"/>
                <a:gd name="T2" fmla="*/ 34 w 15"/>
                <a:gd name="T3" fmla="*/ 21 h 9"/>
                <a:gd name="T4" fmla="*/ 5 w 15"/>
                <a:gd name="T5" fmla="*/ 14 h 9"/>
                <a:gd name="T6" fmla="*/ 10 w 15"/>
                <a:gd name="T7" fmla="*/ 5 h 9"/>
                <a:gd name="T8" fmla="*/ 29 w 15"/>
                <a:gd name="T9" fmla="*/ 5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9">
                  <a:moveTo>
                    <a:pt x="12" y="2"/>
                  </a:moveTo>
                  <a:cubicBezTo>
                    <a:pt x="14" y="3"/>
                    <a:pt x="15" y="7"/>
                    <a:pt x="14" y="9"/>
                  </a:cubicBezTo>
                  <a:cubicBezTo>
                    <a:pt x="9" y="8"/>
                    <a:pt x="3" y="9"/>
                    <a:pt x="2" y="6"/>
                  </a:cubicBezTo>
                  <a:cubicBezTo>
                    <a:pt x="0" y="2"/>
                    <a:pt x="6" y="5"/>
                    <a:pt x="4" y="2"/>
                  </a:cubicBezTo>
                  <a:cubicBezTo>
                    <a:pt x="8" y="0"/>
                    <a:pt x="12" y="3"/>
                    <a:pt x="12" y="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35" name="Freeform 37"/>
            <p:cNvSpPr>
              <a:spLocks/>
            </p:cNvSpPr>
            <p:nvPr/>
          </p:nvSpPr>
          <p:spPr bwMode="auto">
            <a:xfrm>
              <a:off x="9322977" y="1725462"/>
              <a:ext cx="66675" cy="30162"/>
            </a:xfrm>
            <a:custGeom>
              <a:avLst/>
              <a:gdLst>
                <a:gd name="T0" fmla="*/ 37 w 18"/>
                <a:gd name="T1" fmla="*/ 10 h 8"/>
                <a:gd name="T2" fmla="*/ 28 w 18"/>
                <a:gd name="T3" fmla="*/ 14 h 8"/>
                <a:gd name="T4" fmla="*/ 16 w 18"/>
                <a:gd name="T5" fmla="*/ 17 h 8"/>
                <a:gd name="T6" fmla="*/ 5 w 18"/>
                <a:gd name="T7" fmla="*/ 14 h 8"/>
                <a:gd name="T8" fmla="*/ 7 w 18"/>
                <a:gd name="T9" fmla="*/ 5 h 8"/>
                <a:gd name="T10" fmla="*/ 16 w 18"/>
                <a:gd name="T11" fmla="*/ 0 h 8"/>
                <a:gd name="T12" fmla="*/ 37 w 18"/>
                <a:gd name="T13" fmla="*/ 1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8">
                  <a:moveTo>
                    <a:pt x="16" y="4"/>
                  </a:moveTo>
                  <a:cubicBezTo>
                    <a:pt x="18" y="7"/>
                    <a:pt x="13" y="6"/>
                    <a:pt x="12" y="6"/>
                  </a:cubicBezTo>
                  <a:cubicBezTo>
                    <a:pt x="11" y="6"/>
                    <a:pt x="8" y="8"/>
                    <a:pt x="7" y="7"/>
                  </a:cubicBezTo>
                  <a:cubicBezTo>
                    <a:pt x="6" y="6"/>
                    <a:pt x="4" y="7"/>
                    <a:pt x="2" y="6"/>
                  </a:cubicBezTo>
                  <a:cubicBezTo>
                    <a:pt x="0" y="3"/>
                    <a:pt x="7" y="4"/>
                    <a:pt x="3" y="2"/>
                  </a:cubicBezTo>
                  <a:cubicBezTo>
                    <a:pt x="4" y="1"/>
                    <a:pt x="7" y="2"/>
                    <a:pt x="7" y="0"/>
                  </a:cubicBezTo>
                  <a:cubicBezTo>
                    <a:pt x="10" y="1"/>
                    <a:pt x="14" y="2"/>
                    <a:pt x="16" y="4"/>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36" name="Freeform 38"/>
            <p:cNvSpPr>
              <a:spLocks/>
            </p:cNvSpPr>
            <p:nvPr/>
          </p:nvSpPr>
          <p:spPr bwMode="auto">
            <a:xfrm>
              <a:off x="9322977" y="1774674"/>
              <a:ext cx="33338" cy="14287"/>
            </a:xfrm>
            <a:custGeom>
              <a:avLst/>
              <a:gdLst>
                <a:gd name="T0" fmla="*/ 16 w 9"/>
                <a:gd name="T1" fmla="*/ 9 h 4"/>
                <a:gd name="T2" fmla="*/ 5 w 9"/>
                <a:gd name="T3" fmla="*/ 9 h 4"/>
                <a:gd name="T4" fmla="*/ 16 w 9"/>
                <a:gd name="T5" fmla="*/ 9 h 4"/>
                <a:gd name="T6" fmla="*/ 0 60000 65536"/>
                <a:gd name="T7" fmla="*/ 0 60000 65536"/>
                <a:gd name="T8" fmla="*/ 0 60000 65536"/>
              </a:gdLst>
              <a:ahLst/>
              <a:cxnLst>
                <a:cxn ang="T6">
                  <a:pos x="T0" y="T1"/>
                </a:cxn>
                <a:cxn ang="T7">
                  <a:pos x="T2" y="T3"/>
                </a:cxn>
                <a:cxn ang="T8">
                  <a:pos x="T4" y="T5"/>
                </a:cxn>
              </a:cxnLst>
              <a:rect l="0" t="0" r="r" b="b"/>
              <a:pathLst>
                <a:path w="9" h="4">
                  <a:moveTo>
                    <a:pt x="7" y="4"/>
                  </a:moveTo>
                  <a:cubicBezTo>
                    <a:pt x="5" y="2"/>
                    <a:pt x="5" y="4"/>
                    <a:pt x="2" y="4"/>
                  </a:cubicBezTo>
                  <a:cubicBezTo>
                    <a:pt x="0" y="0"/>
                    <a:pt x="9" y="0"/>
                    <a:pt x="7" y="4"/>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37" name="Freeform 39"/>
            <p:cNvSpPr>
              <a:spLocks/>
            </p:cNvSpPr>
            <p:nvPr/>
          </p:nvSpPr>
          <p:spPr bwMode="auto">
            <a:xfrm>
              <a:off x="9224552" y="1793724"/>
              <a:ext cx="38100" cy="22225"/>
            </a:xfrm>
            <a:custGeom>
              <a:avLst/>
              <a:gdLst>
                <a:gd name="T0" fmla="*/ 19 w 10"/>
                <a:gd name="T1" fmla="*/ 2 h 6"/>
                <a:gd name="T2" fmla="*/ 22 w 10"/>
                <a:gd name="T3" fmla="*/ 7 h 6"/>
                <a:gd name="T4" fmla="*/ 12 w 10"/>
                <a:gd name="T5" fmla="*/ 9 h 6"/>
                <a:gd name="T6" fmla="*/ 0 w 10"/>
                <a:gd name="T7" fmla="*/ 9 h 6"/>
                <a:gd name="T8" fmla="*/ 19 w 10"/>
                <a:gd name="T9" fmla="*/ 2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6">
                  <a:moveTo>
                    <a:pt x="8" y="1"/>
                  </a:moveTo>
                  <a:cubicBezTo>
                    <a:pt x="8" y="2"/>
                    <a:pt x="8" y="3"/>
                    <a:pt x="9" y="3"/>
                  </a:cubicBezTo>
                  <a:cubicBezTo>
                    <a:pt x="10" y="5"/>
                    <a:pt x="5" y="3"/>
                    <a:pt x="5" y="4"/>
                  </a:cubicBezTo>
                  <a:cubicBezTo>
                    <a:pt x="3" y="6"/>
                    <a:pt x="4" y="4"/>
                    <a:pt x="0" y="4"/>
                  </a:cubicBezTo>
                  <a:cubicBezTo>
                    <a:pt x="2" y="3"/>
                    <a:pt x="4" y="0"/>
                    <a:pt x="8"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38" name="Freeform 40"/>
            <p:cNvSpPr>
              <a:spLocks/>
            </p:cNvSpPr>
            <p:nvPr/>
          </p:nvSpPr>
          <p:spPr bwMode="auto">
            <a:xfrm>
              <a:off x="9292814" y="1815949"/>
              <a:ext cx="11113" cy="22225"/>
            </a:xfrm>
            <a:custGeom>
              <a:avLst/>
              <a:gdLst>
                <a:gd name="T0" fmla="*/ 2 w 3"/>
                <a:gd name="T1" fmla="*/ 0 h 6"/>
                <a:gd name="T2" fmla="*/ 7 w 3"/>
                <a:gd name="T3" fmla="*/ 9 h 6"/>
                <a:gd name="T4" fmla="*/ 2 w 3"/>
                <a:gd name="T5" fmla="*/ 0 h 6"/>
                <a:gd name="T6" fmla="*/ 0 60000 65536"/>
                <a:gd name="T7" fmla="*/ 0 60000 65536"/>
                <a:gd name="T8" fmla="*/ 0 60000 65536"/>
              </a:gdLst>
              <a:ahLst/>
              <a:cxnLst>
                <a:cxn ang="T6">
                  <a:pos x="T0" y="T1"/>
                </a:cxn>
                <a:cxn ang="T7">
                  <a:pos x="T2" y="T3"/>
                </a:cxn>
                <a:cxn ang="T8">
                  <a:pos x="T4" y="T5"/>
                </a:cxn>
              </a:cxnLst>
              <a:rect l="0" t="0" r="r" b="b"/>
              <a:pathLst>
                <a:path w="3" h="6">
                  <a:moveTo>
                    <a:pt x="1" y="0"/>
                  </a:moveTo>
                  <a:cubicBezTo>
                    <a:pt x="3" y="0"/>
                    <a:pt x="3" y="2"/>
                    <a:pt x="3" y="4"/>
                  </a:cubicBezTo>
                  <a:cubicBezTo>
                    <a:pt x="0" y="6"/>
                    <a:pt x="1" y="2"/>
                    <a:pt x="1"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39" name="Freeform 41"/>
            <p:cNvSpPr>
              <a:spLocks/>
            </p:cNvSpPr>
            <p:nvPr/>
          </p:nvSpPr>
          <p:spPr bwMode="auto">
            <a:xfrm>
              <a:off x="3889725" y="1996207"/>
              <a:ext cx="79375" cy="95250"/>
            </a:xfrm>
            <a:custGeom>
              <a:avLst/>
              <a:gdLst>
                <a:gd name="T0" fmla="*/ 19 w 21"/>
                <a:gd name="T1" fmla="*/ 0 h 25"/>
                <a:gd name="T2" fmla="*/ 21 w 21"/>
                <a:gd name="T3" fmla="*/ 2 h 25"/>
                <a:gd name="T4" fmla="*/ 40 w 21"/>
                <a:gd name="T5" fmla="*/ 2 h 25"/>
                <a:gd name="T6" fmla="*/ 50 w 21"/>
                <a:gd name="T7" fmla="*/ 10 h 25"/>
                <a:gd name="T8" fmla="*/ 45 w 21"/>
                <a:gd name="T9" fmla="*/ 14 h 25"/>
                <a:gd name="T10" fmla="*/ 40 w 21"/>
                <a:gd name="T11" fmla="*/ 17 h 25"/>
                <a:gd name="T12" fmla="*/ 45 w 21"/>
                <a:gd name="T13" fmla="*/ 31 h 25"/>
                <a:gd name="T14" fmla="*/ 43 w 21"/>
                <a:gd name="T15" fmla="*/ 46 h 25"/>
                <a:gd name="T16" fmla="*/ 29 w 21"/>
                <a:gd name="T17" fmla="*/ 46 h 25"/>
                <a:gd name="T18" fmla="*/ 26 w 21"/>
                <a:gd name="T19" fmla="*/ 53 h 25"/>
                <a:gd name="T20" fmla="*/ 21 w 21"/>
                <a:gd name="T21" fmla="*/ 60 h 25"/>
                <a:gd name="T22" fmla="*/ 5 w 21"/>
                <a:gd name="T23" fmla="*/ 60 h 25"/>
                <a:gd name="T24" fmla="*/ 10 w 21"/>
                <a:gd name="T25" fmla="*/ 43 h 25"/>
                <a:gd name="T26" fmla="*/ 10 w 21"/>
                <a:gd name="T27" fmla="*/ 31 h 25"/>
                <a:gd name="T28" fmla="*/ 5 w 21"/>
                <a:gd name="T29" fmla="*/ 17 h 25"/>
                <a:gd name="T30" fmla="*/ 14 w 21"/>
                <a:gd name="T31" fmla="*/ 19 h 25"/>
                <a:gd name="T32" fmla="*/ 19 w 21"/>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5">
                  <a:moveTo>
                    <a:pt x="8" y="0"/>
                  </a:moveTo>
                  <a:cubicBezTo>
                    <a:pt x="9" y="0"/>
                    <a:pt x="9" y="1"/>
                    <a:pt x="9" y="1"/>
                  </a:cubicBezTo>
                  <a:cubicBezTo>
                    <a:pt x="9" y="3"/>
                    <a:pt x="14" y="0"/>
                    <a:pt x="17" y="1"/>
                  </a:cubicBezTo>
                  <a:cubicBezTo>
                    <a:pt x="17" y="3"/>
                    <a:pt x="18" y="4"/>
                    <a:pt x="21" y="4"/>
                  </a:cubicBezTo>
                  <a:cubicBezTo>
                    <a:pt x="21" y="5"/>
                    <a:pt x="20" y="6"/>
                    <a:pt x="19" y="6"/>
                  </a:cubicBezTo>
                  <a:cubicBezTo>
                    <a:pt x="19" y="7"/>
                    <a:pt x="18" y="7"/>
                    <a:pt x="17" y="7"/>
                  </a:cubicBezTo>
                  <a:cubicBezTo>
                    <a:pt x="17" y="10"/>
                    <a:pt x="19" y="10"/>
                    <a:pt x="19" y="13"/>
                  </a:cubicBezTo>
                  <a:cubicBezTo>
                    <a:pt x="19" y="15"/>
                    <a:pt x="18" y="16"/>
                    <a:pt x="18" y="19"/>
                  </a:cubicBezTo>
                  <a:cubicBezTo>
                    <a:pt x="16" y="19"/>
                    <a:pt x="14" y="19"/>
                    <a:pt x="12" y="19"/>
                  </a:cubicBezTo>
                  <a:cubicBezTo>
                    <a:pt x="11" y="19"/>
                    <a:pt x="12" y="21"/>
                    <a:pt x="11" y="22"/>
                  </a:cubicBezTo>
                  <a:cubicBezTo>
                    <a:pt x="11" y="23"/>
                    <a:pt x="8" y="23"/>
                    <a:pt x="9" y="25"/>
                  </a:cubicBezTo>
                  <a:cubicBezTo>
                    <a:pt x="6" y="25"/>
                    <a:pt x="4" y="25"/>
                    <a:pt x="2" y="25"/>
                  </a:cubicBezTo>
                  <a:cubicBezTo>
                    <a:pt x="2" y="22"/>
                    <a:pt x="0" y="17"/>
                    <a:pt x="4" y="18"/>
                  </a:cubicBezTo>
                  <a:cubicBezTo>
                    <a:pt x="4" y="14"/>
                    <a:pt x="2" y="15"/>
                    <a:pt x="4" y="13"/>
                  </a:cubicBezTo>
                  <a:cubicBezTo>
                    <a:pt x="5" y="9"/>
                    <a:pt x="1" y="11"/>
                    <a:pt x="2" y="7"/>
                  </a:cubicBezTo>
                  <a:cubicBezTo>
                    <a:pt x="4" y="7"/>
                    <a:pt x="5" y="8"/>
                    <a:pt x="6" y="8"/>
                  </a:cubicBezTo>
                  <a:cubicBezTo>
                    <a:pt x="9" y="8"/>
                    <a:pt x="7" y="2"/>
                    <a:pt x="8"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40" name="Freeform 42"/>
            <p:cNvSpPr>
              <a:spLocks/>
            </p:cNvSpPr>
            <p:nvPr/>
          </p:nvSpPr>
          <p:spPr bwMode="auto">
            <a:xfrm>
              <a:off x="7773577" y="2003274"/>
              <a:ext cx="22225" cy="22225"/>
            </a:xfrm>
            <a:custGeom>
              <a:avLst/>
              <a:gdLst>
                <a:gd name="T0" fmla="*/ 12 w 6"/>
                <a:gd name="T1" fmla="*/ 0 h 6"/>
                <a:gd name="T2" fmla="*/ 9 w 6"/>
                <a:gd name="T3" fmla="*/ 7 h 6"/>
                <a:gd name="T4" fmla="*/ 0 w 6"/>
                <a:gd name="T5" fmla="*/ 9 h 6"/>
                <a:gd name="T6" fmla="*/ 12 w 6"/>
                <a:gd name="T7" fmla="*/ 0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6">
                  <a:moveTo>
                    <a:pt x="5" y="0"/>
                  </a:moveTo>
                  <a:cubicBezTo>
                    <a:pt x="6" y="2"/>
                    <a:pt x="5" y="2"/>
                    <a:pt x="4" y="3"/>
                  </a:cubicBezTo>
                  <a:cubicBezTo>
                    <a:pt x="3" y="5"/>
                    <a:pt x="2" y="6"/>
                    <a:pt x="0" y="4"/>
                  </a:cubicBezTo>
                  <a:cubicBezTo>
                    <a:pt x="0" y="1"/>
                    <a:pt x="3" y="1"/>
                    <a:pt x="5"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41" name="Freeform 43"/>
            <p:cNvSpPr>
              <a:spLocks/>
            </p:cNvSpPr>
            <p:nvPr/>
          </p:nvSpPr>
          <p:spPr bwMode="auto">
            <a:xfrm>
              <a:off x="8346664" y="2022324"/>
              <a:ext cx="30163" cy="44450"/>
            </a:xfrm>
            <a:custGeom>
              <a:avLst/>
              <a:gdLst>
                <a:gd name="T0" fmla="*/ 5 w 8"/>
                <a:gd name="T1" fmla="*/ 0 h 12"/>
                <a:gd name="T2" fmla="*/ 19 w 8"/>
                <a:gd name="T3" fmla="*/ 19 h 12"/>
                <a:gd name="T4" fmla="*/ 7 w 8"/>
                <a:gd name="T5" fmla="*/ 14 h 12"/>
                <a:gd name="T6" fmla="*/ 5 w 8"/>
                <a:gd name="T7" fmla="*/ 0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2">
                  <a:moveTo>
                    <a:pt x="2" y="0"/>
                  </a:moveTo>
                  <a:cubicBezTo>
                    <a:pt x="4" y="2"/>
                    <a:pt x="5" y="7"/>
                    <a:pt x="8" y="8"/>
                  </a:cubicBezTo>
                  <a:cubicBezTo>
                    <a:pt x="6" y="12"/>
                    <a:pt x="3" y="8"/>
                    <a:pt x="3" y="6"/>
                  </a:cubicBezTo>
                  <a:cubicBezTo>
                    <a:pt x="0" y="6"/>
                    <a:pt x="0" y="1"/>
                    <a:pt x="2"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42" name="Freeform 44"/>
            <p:cNvSpPr>
              <a:spLocks/>
            </p:cNvSpPr>
            <p:nvPr/>
          </p:nvSpPr>
          <p:spPr bwMode="auto">
            <a:xfrm>
              <a:off x="6623400" y="2000969"/>
              <a:ext cx="46038" cy="206375"/>
            </a:xfrm>
            <a:custGeom>
              <a:avLst/>
              <a:gdLst>
                <a:gd name="T0" fmla="*/ 10 w 12"/>
                <a:gd name="T1" fmla="*/ 14 h 55"/>
                <a:gd name="T2" fmla="*/ 15 w 12"/>
                <a:gd name="T3" fmla="*/ 33 h 55"/>
                <a:gd name="T4" fmla="*/ 17 w 12"/>
                <a:gd name="T5" fmla="*/ 45 h 55"/>
                <a:gd name="T6" fmla="*/ 17 w 12"/>
                <a:gd name="T7" fmla="*/ 54 h 55"/>
                <a:gd name="T8" fmla="*/ 19 w 12"/>
                <a:gd name="T9" fmla="*/ 76 h 55"/>
                <a:gd name="T10" fmla="*/ 29 w 12"/>
                <a:gd name="T11" fmla="*/ 87 h 55"/>
                <a:gd name="T12" fmla="*/ 17 w 12"/>
                <a:gd name="T13" fmla="*/ 90 h 55"/>
                <a:gd name="T14" fmla="*/ 17 w 12"/>
                <a:gd name="T15" fmla="*/ 109 h 55"/>
                <a:gd name="T16" fmla="*/ 12 w 12"/>
                <a:gd name="T17" fmla="*/ 109 h 55"/>
                <a:gd name="T18" fmla="*/ 17 w 12"/>
                <a:gd name="T19" fmla="*/ 128 h 55"/>
                <a:gd name="T20" fmla="*/ 2 w 12"/>
                <a:gd name="T21" fmla="*/ 125 h 55"/>
                <a:gd name="T22" fmla="*/ 7 w 12"/>
                <a:gd name="T23" fmla="*/ 109 h 55"/>
                <a:gd name="T24" fmla="*/ 0 w 12"/>
                <a:gd name="T25" fmla="*/ 102 h 55"/>
                <a:gd name="T26" fmla="*/ 7 w 12"/>
                <a:gd name="T27" fmla="*/ 66 h 55"/>
                <a:gd name="T28" fmla="*/ 0 w 12"/>
                <a:gd name="T29" fmla="*/ 54 h 55"/>
                <a:gd name="T30" fmla="*/ 0 w 12"/>
                <a:gd name="T31" fmla="*/ 33 h 55"/>
                <a:gd name="T32" fmla="*/ 10 w 12"/>
                <a:gd name="T33" fmla="*/ 26 h 55"/>
                <a:gd name="T34" fmla="*/ 12 w 12"/>
                <a:gd name="T35" fmla="*/ 17 h 55"/>
                <a:gd name="T36" fmla="*/ 10 w 12"/>
                <a:gd name="T37" fmla="*/ 14 h 5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 h="55">
                  <a:moveTo>
                    <a:pt x="4" y="6"/>
                  </a:moveTo>
                  <a:cubicBezTo>
                    <a:pt x="9" y="0"/>
                    <a:pt x="4" y="13"/>
                    <a:pt x="6" y="14"/>
                  </a:cubicBezTo>
                  <a:cubicBezTo>
                    <a:pt x="8" y="16"/>
                    <a:pt x="5" y="16"/>
                    <a:pt x="7" y="19"/>
                  </a:cubicBezTo>
                  <a:cubicBezTo>
                    <a:pt x="9" y="21"/>
                    <a:pt x="7" y="21"/>
                    <a:pt x="7" y="23"/>
                  </a:cubicBezTo>
                  <a:cubicBezTo>
                    <a:pt x="7" y="24"/>
                    <a:pt x="10" y="28"/>
                    <a:pt x="8" y="32"/>
                  </a:cubicBezTo>
                  <a:cubicBezTo>
                    <a:pt x="8" y="35"/>
                    <a:pt x="10" y="36"/>
                    <a:pt x="12" y="37"/>
                  </a:cubicBezTo>
                  <a:cubicBezTo>
                    <a:pt x="12" y="39"/>
                    <a:pt x="9" y="39"/>
                    <a:pt x="7" y="38"/>
                  </a:cubicBezTo>
                  <a:cubicBezTo>
                    <a:pt x="7" y="41"/>
                    <a:pt x="7" y="46"/>
                    <a:pt x="7" y="46"/>
                  </a:cubicBezTo>
                  <a:cubicBezTo>
                    <a:pt x="7" y="46"/>
                    <a:pt x="5" y="46"/>
                    <a:pt x="5" y="46"/>
                  </a:cubicBezTo>
                  <a:cubicBezTo>
                    <a:pt x="5" y="49"/>
                    <a:pt x="8" y="50"/>
                    <a:pt x="7" y="54"/>
                  </a:cubicBezTo>
                  <a:cubicBezTo>
                    <a:pt x="4" y="53"/>
                    <a:pt x="4" y="55"/>
                    <a:pt x="1" y="53"/>
                  </a:cubicBezTo>
                  <a:cubicBezTo>
                    <a:pt x="4" y="50"/>
                    <a:pt x="1" y="50"/>
                    <a:pt x="3" y="46"/>
                  </a:cubicBezTo>
                  <a:cubicBezTo>
                    <a:pt x="3" y="44"/>
                    <a:pt x="2" y="43"/>
                    <a:pt x="0" y="43"/>
                  </a:cubicBezTo>
                  <a:cubicBezTo>
                    <a:pt x="1" y="40"/>
                    <a:pt x="4" y="35"/>
                    <a:pt x="3" y="28"/>
                  </a:cubicBezTo>
                  <a:cubicBezTo>
                    <a:pt x="2" y="26"/>
                    <a:pt x="0" y="25"/>
                    <a:pt x="0" y="23"/>
                  </a:cubicBezTo>
                  <a:cubicBezTo>
                    <a:pt x="0" y="19"/>
                    <a:pt x="3" y="17"/>
                    <a:pt x="0" y="14"/>
                  </a:cubicBezTo>
                  <a:cubicBezTo>
                    <a:pt x="1" y="13"/>
                    <a:pt x="2" y="11"/>
                    <a:pt x="4" y="11"/>
                  </a:cubicBezTo>
                  <a:cubicBezTo>
                    <a:pt x="4" y="9"/>
                    <a:pt x="4" y="7"/>
                    <a:pt x="5" y="7"/>
                  </a:cubicBezTo>
                  <a:cubicBezTo>
                    <a:pt x="5" y="6"/>
                    <a:pt x="4" y="6"/>
                    <a:pt x="4" y="6"/>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43" name="Freeform 45"/>
            <p:cNvSpPr>
              <a:spLocks/>
            </p:cNvSpPr>
            <p:nvPr/>
          </p:nvSpPr>
          <p:spPr bwMode="auto">
            <a:xfrm>
              <a:off x="7735477" y="2025499"/>
              <a:ext cx="15875" cy="19050"/>
            </a:xfrm>
            <a:custGeom>
              <a:avLst/>
              <a:gdLst>
                <a:gd name="T0" fmla="*/ 3 w 4"/>
                <a:gd name="T1" fmla="*/ 0 h 5"/>
                <a:gd name="T2" fmla="*/ 0 w 4"/>
                <a:gd name="T3" fmla="*/ 10 h 5"/>
                <a:gd name="T4" fmla="*/ 0 w 4"/>
                <a:gd name="T5" fmla="*/ 2 h 5"/>
                <a:gd name="T6" fmla="*/ 3 w 4"/>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5">
                  <a:moveTo>
                    <a:pt x="1" y="0"/>
                  </a:moveTo>
                  <a:cubicBezTo>
                    <a:pt x="4" y="0"/>
                    <a:pt x="3" y="5"/>
                    <a:pt x="0" y="4"/>
                  </a:cubicBezTo>
                  <a:cubicBezTo>
                    <a:pt x="0" y="3"/>
                    <a:pt x="0" y="2"/>
                    <a:pt x="0" y="1"/>
                  </a:cubicBezTo>
                  <a:cubicBezTo>
                    <a:pt x="1" y="2"/>
                    <a:pt x="1" y="1"/>
                    <a:pt x="1"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44" name="Freeform 46"/>
            <p:cNvSpPr>
              <a:spLocks/>
            </p:cNvSpPr>
            <p:nvPr/>
          </p:nvSpPr>
          <p:spPr bwMode="auto">
            <a:xfrm>
              <a:off x="9667464" y="2096937"/>
              <a:ext cx="131763" cy="112712"/>
            </a:xfrm>
            <a:custGeom>
              <a:avLst/>
              <a:gdLst>
                <a:gd name="T0" fmla="*/ 36 w 35"/>
                <a:gd name="T1" fmla="*/ 0 h 30"/>
                <a:gd name="T2" fmla="*/ 45 w 35"/>
                <a:gd name="T3" fmla="*/ 5 h 30"/>
                <a:gd name="T4" fmla="*/ 40 w 35"/>
                <a:gd name="T5" fmla="*/ 17 h 30"/>
                <a:gd name="T6" fmla="*/ 52 w 35"/>
                <a:gd name="T7" fmla="*/ 21 h 30"/>
                <a:gd name="T8" fmla="*/ 69 w 35"/>
                <a:gd name="T9" fmla="*/ 28 h 30"/>
                <a:gd name="T10" fmla="*/ 66 w 35"/>
                <a:gd name="T11" fmla="*/ 38 h 30"/>
                <a:gd name="T12" fmla="*/ 74 w 35"/>
                <a:gd name="T13" fmla="*/ 43 h 30"/>
                <a:gd name="T14" fmla="*/ 81 w 35"/>
                <a:gd name="T15" fmla="*/ 50 h 30"/>
                <a:gd name="T16" fmla="*/ 74 w 35"/>
                <a:gd name="T17" fmla="*/ 64 h 30"/>
                <a:gd name="T18" fmla="*/ 71 w 35"/>
                <a:gd name="T19" fmla="*/ 59 h 30"/>
                <a:gd name="T20" fmla="*/ 55 w 35"/>
                <a:gd name="T21" fmla="*/ 59 h 30"/>
                <a:gd name="T22" fmla="*/ 45 w 35"/>
                <a:gd name="T23" fmla="*/ 69 h 30"/>
                <a:gd name="T24" fmla="*/ 38 w 35"/>
                <a:gd name="T25" fmla="*/ 62 h 30"/>
                <a:gd name="T26" fmla="*/ 31 w 35"/>
                <a:gd name="T27" fmla="*/ 59 h 30"/>
                <a:gd name="T28" fmla="*/ 19 w 35"/>
                <a:gd name="T29" fmla="*/ 50 h 30"/>
                <a:gd name="T30" fmla="*/ 0 w 35"/>
                <a:gd name="T31" fmla="*/ 52 h 30"/>
                <a:gd name="T32" fmla="*/ 2 w 35"/>
                <a:gd name="T33" fmla="*/ 43 h 30"/>
                <a:gd name="T34" fmla="*/ 14 w 35"/>
                <a:gd name="T35" fmla="*/ 36 h 30"/>
                <a:gd name="T36" fmla="*/ 19 w 35"/>
                <a:gd name="T37" fmla="*/ 26 h 30"/>
                <a:gd name="T38" fmla="*/ 21 w 35"/>
                <a:gd name="T39" fmla="*/ 12 h 30"/>
                <a:gd name="T40" fmla="*/ 26 w 35"/>
                <a:gd name="T41" fmla="*/ 12 h 30"/>
                <a:gd name="T42" fmla="*/ 26 w 35"/>
                <a:gd name="T43" fmla="*/ 5 h 30"/>
                <a:gd name="T44" fmla="*/ 36 w 35"/>
                <a:gd name="T45" fmla="*/ 0 h 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 h="30">
                  <a:moveTo>
                    <a:pt x="15" y="0"/>
                  </a:moveTo>
                  <a:cubicBezTo>
                    <a:pt x="17" y="0"/>
                    <a:pt x="17" y="2"/>
                    <a:pt x="19" y="2"/>
                  </a:cubicBezTo>
                  <a:cubicBezTo>
                    <a:pt x="18" y="5"/>
                    <a:pt x="15" y="5"/>
                    <a:pt x="17" y="7"/>
                  </a:cubicBezTo>
                  <a:cubicBezTo>
                    <a:pt x="17" y="10"/>
                    <a:pt x="20" y="8"/>
                    <a:pt x="22" y="9"/>
                  </a:cubicBezTo>
                  <a:cubicBezTo>
                    <a:pt x="23" y="10"/>
                    <a:pt x="24" y="13"/>
                    <a:pt x="29" y="12"/>
                  </a:cubicBezTo>
                  <a:cubicBezTo>
                    <a:pt x="29" y="15"/>
                    <a:pt x="31" y="15"/>
                    <a:pt x="28" y="16"/>
                  </a:cubicBezTo>
                  <a:cubicBezTo>
                    <a:pt x="28" y="18"/>
                    <a:pt x="31" y="17"/>
                    <a:pt x="31" y="18"/>
                  </a:cubicBezTo>
                  <a:cubicBezTo>
                    <a:pt x="32" y="18"/>
                    <a:pt x="31" y="22"/>
                    <a:pt x="34" y="21"/>
                  </a:cubicBezTo>
                  <a:cubicBezTo>
                    <a:pt x="35" y="25"/>
                    <a:pt x="31" y="23"/>
                    <a:pt x="31" y="27"/>
                  </a:cubicBezTo>
                  <a:cubicBezTo>
                    <a:pt x="30" y="27"/>
                    <a:pt x="31" y="26"/>
                    <a:pt x="30" y="25"/>
                  </a:cubicBezTo>
                  <a:cubicBezTo>
                    <a:pt x="26" y="25"/>
                    <a:pt x="27" y="26"/>
                    <a:pt x="23" y="25"/>
                  </a:cubicBezTo>
                  <a:cubicBezTo>
                    <a:pt x="22" y="26"/>
                    <a:pt x="18" y="26"/>
                    <a:pt x="19" y="29"/>
                  </a:cubicBezTo>
                  <a:cubicBezTo>
                    <a:pt x="16" y="30"/>
                    <a:pt x="17" y="27"/>
                    <a:pt x="16" y="26"/>
                  </a:cubicBezTo>
                  <a:cubicBezTo>
                    <a:pt x="15" y="25"/>
                    <a:pt x="13" y="25"/>
                    <a:pt x="13" y="25"/>
                  </a:cubicBezTo>
                  <a:cubicBezTo>
                    <a:pt x="12" y="24"/>
                    <a:pt x="11" y="22"/>
                    <a:pt x="8" y="21"/>
                  </a:cubicBezTo>
                  <a:cubicBezTo>
                    <a:pt x="4" y="21"/>
                    <a:pt x="4" y="23"/>
                    <a:pt x="0" y="22"/>
                  </a:cubicBezTo>
                  <a:cubicBezTo>
                    <a:pt x="1" y="21"/>
                    <a:pt x="1" y="20"/>
                    <a:pt x="1" y="18"/>
                  </a:cubicBezTo>
                  <a:cubicBezTo>
                    <a:pt x="5" y="19"/>
                    <a:pt x="2" y="14"/>
                    <a:pt x="6" y="15"/>
                  </a:cubicBezTo>
                  <a:cubicBezTo>
                    <a:pt x="4" y="12"/>
                    <a:pt x="7" y="12"/>
                    <a:pt x="8" y="11"/>
                  </a:cubicBezTo>
                  <a:cubicBezTo>
                    <a:pt x="9" y="9"/>
                    <a:pt x="8" y="7"/>
                    <a:pt x="9" y="5"/>
                  </a:cubicBezTo>
                  <a:cubicBezTo>
                    <a:pt x="9" y="4"/>
                    <a:pt x="11" y="5"/>
                    <a:pt x="11" y="5"/>
                  </a:cubicBezTo>
                  <a:cubicBezTo>
                    <a:pt x="12" y="4"/>
                    <a:pt x="11" y="3"/>
                    <a:pt x="11" y="2"/>
                  </a:cubicBezTo>
                  <a:cubicBezTo>
                    <a:pt x="13" y="1"/>
                    <a:pt x="15" y="2"/>
                    <a:pt x="15"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45" name="Freeform 47"/>
            <p:cNvSpPr>
              <a:spLocks/>
            </p:cNvSpPr>
            <p:nvPr/>
          </p:nvSpPr>
          <p:spPr bwMode="auto">
            <a:xfrm>
              <a:off x="9596027" y="2130274"/>
              <a:ext cx="30163" cy="30162"/>
            </a:xfrm>
            <a:custGeom>
              <a:avLst/>
              <a:gdLst>
                <a:gd name="T0" fmla="*/ 0 w 8"/>
                <a:gd name="T1" fmla="*/ 0 h 8"/>
                <a:gd name="T2" fmla="*/ 19 w 8"/>
                <a:gd name="T3" fmla="*/ 10 h 8"/>
                <a:gd name="T4" fmla="*/ 0 w 8"/>
                <a:gd name="T5" fmla="*/ 0 h 8"/>
                <a:gd name="T6" fmla="*/ 0 60000 65536"/>
                <a:gd name="T7" fmla="*/ 0 60000 65536"/>
                <a:gd name="T8" fmla="*/ 0 60000 65536"/>
              </a:gdLst>
              <a:ahLst/>
              <a:cxnLst>
                <a:cxn ang="T6">
                  <a:pos x="T0" y="T1"/>
                </a:cxn>
                <a:cxn ang="T7">
                  <a:pos x="T2" y="T3"/>
                </a:cxn>
                <a:cxn ang="T8">
                  <a:pos x="T4" y="T5"/>
                </a:cxn>
              </a:cxnLst>
              <a:rect l="0" t="0" r="r" b="b"/>
              <a:pathLst>
                <a:path w="8" h="8">
                  <a:moveTo>
                    <a:pt x="0" y="0"/>
                  </a:moveTo>
                  <a:cubicBezTo>
                    <a:pt x="4" y="0"/>
                    <a:pt x="4" y="4"/>
                    <a:pt x="8" y="4"/>
                  </a:cubicBezTo>
                  <a:cubicBezTo>
                    <a:pt x="7" y="8"/>
                    <a:pt x="0" y="4"/>
                    <a:pt x="0"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46" name="Freeform 48"/>
            <p:cNvSpPr>
              <a:spLocks/>
            </p:cNvSpPr>
            <p:nvPr/>
          </p:nvSpPr>
          <p:spPr bwMode="auto">
            <a:xfrm>
              <a:off x="6609113" y="2240682"/>
              <a:ext cx="88900" cy="63500"/>
            </a:xfrm>
            <a:custGeom>
              <a:avLst/>
              <a:gdLst>
                <a:gd name="T0" fmla="*/ 16 w 24"/>
                <a:gd name="T1" fmla="*/ 0 h 17"/>
                <a:gd name="T2" fmla="*/ 19 w 24"/>
                <a:gd name="T3" fmla="*/ 2 h 17"/>
                <a:gd name="T4" fmla="*/ 28 w 24"/>
                <a:gd name="T5" fmla="*/ 14 h 17"/>
                <a:gd name="T6" fmla="*/ 56 w 24"/>
                <a:gd name="T7" fmla="*/ 12 h 17"/>
                <a:gd name="T8" fmla="*/ 47 w 24"/>
                <a:gd name="T9" fmla="*/ 28 h 17"/>
                <a:gd name="T10" fmla="*/ 37 w 24"/>
                <a:gd name="T11" fmla="*/ 24 h 17"/>
                <a:gd name="T12" fmla="*/ 26 w 24"/>
                <a:gd name="T13" fmla="*/ 31 h 17"/>
                <a:gd name="T14" fmla="*/ 23 w 24"/>
                <a:gd name="T15" fmla="*/ 38 h 17"/>
                <a:gd name="T16" fmla="*/ 9 w 24"/>
                <a:gd name="T17" fmla="*/ 33 h 17"/>
                <a:gd name="T18" fmla="*/ 16 w 24"/>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17">
                  <a:moveTo>
                    <a:pt x="7" y="0"/>
                  </a:moveTo>
                  <a:cubicBezTo>
                    <a:pt x="8" y="0"/>
                    <a:pt x="8" y="0"/>
                    <a:pt x="8" y="1"/>
                  </a:cubicBezTo>
                  <a:cubicBezTo>
                    <a:pt x="8" y="4"/>
                    <a:pt x="12" y="3"/>
                    <a:pt x="12" y="6"/>
                  </a:cubicBezTo>
                  <a:cubicBezTo>
                    <a:pt x="16" y="4"/>
                    <a:pt x="20" y="6"/>
                    <a:pt x="24" y="5"/>
                  </a:cubicBezTo>
                  <a:cubicBezTo>
                    <a:pt x="24" y="8"/>
                    <a:pt x="20" y="8"/>
                    <a:pt x="20" y="12"/>
                  </a:cubicBezTo>
                  <a:cubicBezTo>
                    <a:pt x="18" y="12"/>
                    <a:pt x="18" y="10"/>
                    <a:pt x="16" y="10"/>
                  </a:cubicBezTo>
                  <a:cubicBezTo>
                    <a:pt x="14" y="10"/>
                    <a:pt x="12" y="16"/>
                    <a:pt x="11" y="13"/>
                  </a:cubicBezTo>
                  <a:cubicBezTo>
                    <a:pt x="10" y="13"/>
                    <a:pt x="10" y="15"/>
                    <a:pt x="10" y="16"/>
                  </a:cubicBezTo>
                  <a:cubicBezTo>
                    <a:pt x="7" y="17"/>
                    <a:pt x="7" y="10"/>
                    <a:pt x="4" y="14"/>
                  </a:cubicBezTo>
                  <a:cubicBezTo>
                    <a:pt x="0" y="11"/>
                    <a:pt x="3" y="2"/>
                    <a:pt x="7"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47" name="Freeform 49"/>
            <p:cNvSpPr>
              <a:spLocks/>
            </p:cNvSpPr>
            <p:nvPr/>
          </p:nvSpPr>
          <p:spPr bwMode="auto">
            <a:xfrm>
              <a:off x="6444013" y="2320057"/>
              <a:ext cx="179388" cy="152400"/>
            </a:xfrm>
            <a:custGeom>
              <a:avLst/>
              <a:gdLst>
                <a:gd name="T0" fmla="*/ 99 w 48"/>
                <a:gd name="T1" fmla="*/ 0 h 41"/>
                <a:gd name="T2" fmla="*/ 108 w 48"/>
                <a:gd name="T3" fmla="*/ 2 h 41"/>
                <a:gd name="T4" fmla="*/ 108 w 48"/>
                <a:gd name="T5" fmla="*/ 44 h 41"/>
                <a:gd name="T6" fmla="*/ 106 w 48"/>
                <a:gd name="T7" fmla="*/ 37 h 41"/>
                <a:gd name="T8" fmla="*/ 106 w 48"/>
                <a:gd name="T9" fmla="*/ 56 h 41"/>
                <a:gd name="T10" fmla="*/ 99 w 48"/>
                <a:gd name="T11" fmla="*/ 52 h 41"/>
                <a:gd name="T12" fmla="*/ 99 w 48"/>
                <a:gd name="T13" fmla="*/ 80 h 41"/>
                <a:gd name="T14" fmla="*/ 94 w 48"/>
                <a:gd name="T15" fmla="*/ 77 h 41"/>
                <a:gd name="T16" fmla="*/ 85 w 48"/>
                <a:gd name="T17" fmla="*/ 82 h 41"/>
                <a:gd name="T18" fmla="*/ 80 w 48"/>
                <a:gd name="T19" fmla="*/ 80 h 41"/>
                <a:gd name="T20" fmla="*/ 68 w 48"/>
                <a:gd name="T21" fmla="*/ 82 h 41"/>
                <a:gd name="T22" fmla="*/ 57 w 48"/>
                <a:gd name="T23" fmla="*/ 84 h 41"/>
                <a:gd name="T24" fmla="*/ 49 w 48"/>
                <a:gd name="T25" fmla="*/ 96 h 41"/>
                <a:gd name="T26" fmla="*/ 38 w 48"/>
                <a:gd name="T27" fmla="*/ 82 h 41"/>
                <a:gd name="T28" fmla="*/ 33 w 48"/>
                <a:gd name="T29" fmla="*/ 89 h 41"/>
                <a:gd name="T30" fmla="*/ 28 w 48"/>
                <a:gd name="T31" fmla="*/ 84 h 41"/>
                <a:gd name="T32" fmla="*/ 0 w 48"/>
                <a:gd name="T33" fmla="*/ 91 h 41"/>
                <a:gd name="T34" fmla="*/ 2 w 48"/>
                <a:gd name="T35" fmla="*/ 80 h 41"/>
                <a:gd name="T36" fmla="*/ 9 w 48"/>
                <a:gd name="T37" fmla="*/ 82 h 41"/>
                <a:gd name="T38" fmla="*/ 12 w 48"/>
                <a:gd name="T39" fmla="*/ 77 h 41"/>
                <a:gd name="T40" fmla="*/ 49 w 48"/>
                <a:gd name="T41" fmla="*/ 75 h 41"/>
                <a:gd name="T42" fmla="*/ 57 w 48"/>
                <a:gd name="T43" fmla="*/ 56 h 41"/>
                <a:gd name="T44" fmla="*/ 61 w 48"/>
                <a:gd name="T45" fmla="*/ 49 h 41"/>
                <a:gd name="T46" fmla="*/ 78 w 48"/>
                <a:gd name="T47" fmla="*/ 52 h 41"/>
                <a:gd name="T48" fmla="*/ 78 w 48"/>
                <a:gd name="T49" fmla="*/ 42 h 41"/>
                <a:gd name="T50" fmla="*/ 80 w 48"/>
                <a:gd name="T51" fmla="*/ 47 h 41"/>
                <a:gd name="T52" fmla="*/ 82 w 48"/>
                <a:gd name="T53" fmla="*/ 33 h 41"/>
                <a:gd name="T54" fmla="*/ 92 w 48"/>
                <a:gd name="T55" fmla="*/ 12 h 41"/>
                <a:gd name="T56" fmla="*/ 99 w 48"/>
                <a:gd name="T57" fmla="*/ 0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 h="41">
                  <a:moveTo>
                    <a:pt x="42" y="0"/>
                  </a:moveTo>
                  <a:cubicBezTo>
                    <a:pt x="44" y="0"/>
                    <a:pt x="44" y="1"/>
                    <a:pt x="46" y="1"/>
                  </a:cubicBezTo>
                  <a:cubicBezTo>
                    <a:pt x="46" y="10"/>
                    <a:pt x="48" y="14"/>
                    <a:pt x="46" y="19"/>
                  </a:cubicBezTo>
                  <a:cubicBezTo>
                    <a:pt x="45" y="19"/>
                    <a:pt x="45" y="17"/>
                    <a:pt x="45" y="16"/>
                  </a:cubicBezTo>
                  <a:cubicBezTo>
                    <a:pt x="41" y="18"/>
                    <a:pt x="45" y="21"/>
                    <a:pt x="45" y="24"/>
                  </a:cubicBezTo>
                  <a:cubicBezTo>
                    <a:pt x="44" y="23"/>
                    <a:pt x="44" y="22"/>
                    <a:pt x="42" y="22"/>
                  </a:cubicBezTo>
                  <a:cubicBezTo>
                    <a:pt x="42" y="26"/>
                    <a:pt x="42" y="30"/>
                    <a:pt x="42" y="34"/>
                  </a:cubicBezTo>
                  <a:cubicBezTo>
                    <a:pt x="41" y="34"/>
                    <a:pt x="41" y="33"/>
                    <a:pt x="40" y="33"/>
                  </a:cubicBezTo>
                  <a:cubicBezTo>
                    <a:pt x="38" y="32"/>
                    <a:pt x="37" y="35"/>
                    <a:pt x="36" y="35"/>
                  </a:cubicBezTo>
                  <a:cubicBezTo>
                    <a:pt x="36" y="35"/>
                    <a:pt x="35" y="34"/>
                    <a:pt x="34" y="34"/>
                  </a:cubicBezTo>
                  <a:cubicBezTo>
                    <a:pt x="34" y="34"/>
                    <a:pt x="31" y="35"/>
                    <a:pt x="29" y="35"/>
                  </a:cubicBezTo>
                  <a:cubicBezTo>
                    <a:pt x="29" y="35"/>
                    <a:pt x="27" y="37"/>
                    <a:pt x="24" y="36"/>
                  </a:cubicBezTo>
                  <a:cubicBezTo>
                    <a:pt x="21" y="37"/>
                    <a:pt x="23" y="40"/>
                    <a:pt x="21" y="41"/>
                  </a:cubicBezTo>
                  <a:cubicBezTo>
                    <a:pt x="19" y="40"/>
                    <a:pt x="16" y="39"/>
                    <a:pt x="16" y="35"/>
                  </a:cubicBezTo>
                  <a:cubicBezTo>
                    <a:pt x="14" y="34"/>
                    <a:pt x="15" y="37"/>
                    <a:pt x="14" y="38"/>
                  </a:cubicBezTo>
                  <a:cubicBezTo>
                    <a:pt x="13" y="38"/>
                    <a:pt x="12" y="36"/>
                    <a:pt x="12" y="36"/>
                  </a:cubicBezTo>
                  <a:cubicBezTo>
                    <a:pt x="8" y="37"/>
                    <a:pt x="3" y="41"/>
                    <a:pt x="0" y="39"/>
                  </a:cubicBezTo>
                  <a:cubicBezTo>
                    <a:pt x="1" y="38"/>
                    <a:pt x="1" y="36"/>
                    <a:pt x="1" y="34"/>
                  </a:cubicBezTo>
                  <a:cubicBezTo>
                    <a:pt x="2" y="33"/>
                    <a:pt x="3" y="35"/>
                    <a:pt x="4" y="35"/>
                  </a:cubicBezTo>
                  <a:cubicBezTo>
                    <a:pt x="5" y="35"/>
                    <a:pt x="4" y="33"/>
                    <a:pt x="5" y="33"/>
                  </a:cubicBezTo>
                  <a:cubicBezTo>
                    <a:pt x="9" y="32"/>
                    <a:pt x="16" y="34"/>
                    <a:pt x="21" y="32"/>
                  </a:cubicBezTo>
                  <a:cubicBezTo>
                    <a:pt x="19" y="27"/>
                    <a:pt x="25" y="28"/>
                    <a:pt x="24" y="24"/>
                  </a:cubicBezTo>
                  <a:cubicBezTo>
                    <a:pt x="26" y="25"/>
                    <a:pt x="26" y="25"/>
                    <a:pt x="26" y="21"/>
                  </a:cubicBezTo>
                  <a:cubicBezTo>
                    <a:pt x="28" y="24"/>
                    <a:pt x="31" y="20"/>
                    <a:pt x="33" y="22"/>
                  </a:cubicBezTo>
                  <a:cubicBezTo>
                    <a:pt x="34" y="22"/>
                    <a:pt x="32" y="18"/>
                    <a:pt x="33" y="18"/>
                  </a:cubicBezTo>
                  <a:cubicBezTo>
                    <a:pt x="34" y="17"/>
                    <a:pt x="34" y="20"/>
                    <a:pt x="34" y="20"/>
                  </a:cubicBezTo>
                  <a:cubicBezTo>
                    <a:pt x="35" y="20"/>
                    <a:pt x="38" y="19"/>
                    <a:pt x="35" y="14"/>
                  </a:cubicBezTo>
                  <a:cubicBezTo>
                    <a:pt x="40" y="13"/>
                    <a:pt x="37" y="8"/>
                    <a:pt x="39" y="5"/>
                  </a:cubicBezTo>
                  <a:cubicBezTo>
                    <a:pt x="40" y="3"/>
                    <a:pt x="44" y="3"/>
                    <a:pt x="42"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48" name="Freeform 50"/>
            <p:cNvSpPr>
              <a:spLocks/>
            </p:cNvSpPr>
            <p:nvPr/>
          </p:nvSpPr>
          <p:spPr bwMode="auto">
            <a:xfrm>
              <a:off x="4227863" y="2326407"/>
              <a:ext cx="28575" cy="38100"/>
            </a:xfrm>
            <a:custGeom>
              <a:avLst/>
              <a:gdLst>
                <a:gd name="T0" fmla="*/ 5 w 8"/>
                <a:gd name="T1" fmla="*/ 0 h 10"/>
                <a:gd name="T2" fmla="*/ 0 w 8"/>
                <a:gd name="T3" fmla="*/ 22 h 10"/>
                <a:gd name="T4" fmla="*/ 5 w 8"/>
                <a:gd name="T5" fmla="*/ 0 h 10"/>
                <a:gd name="T6" fmla="*/ 0 60000 65536"/>
                <a:gd name="T7" fmla="*/ 0 60000 65536"/>
                <a:gd name="T8" fmla="*/ 0 60000 65536"/>
              </a:gdLst>
              <a:ahLst/>
              <a:cxnLst>
                <a:cxn ang="T6">
                  <a:pos x="T0" y="T1"/>
                </a:cxn>
                <a:cxn ang="T7">
                  <a:pos x="T2" y="T3"/>
                </a:cxn>
                <a:cxn ang="T8">
                  <a:pos x="T4" y="T5"/>
                </a:cxn>
              </a:cxnLst>
              <a:rect l="0" t="0" r="r" b="b"/>
              <a:pathLst>
                <a:path w="8" h="10">
                  <a:moveTo>
                    <a:pt x="2" y="0"/>
                  </a:moveTo>
                  <a:cubicBezTo>
                    <a:pt x="8" y="0"/>
                    <a:pt x="6" y="10"/>
                    <a:pt x="0" y="9"/>
                  </a:cubicBezTo>
                  <a:cubicBezTo>
                    <a:pt x="3" y="8"/>
                    <a:pt x="0" y="1"/>
                    <a:pt x="2"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49" name="Freeform 51"/>
            <p:cNvSpPr>
              <a:spLocks/>
            </p:cNvSpPr>
            <p:nvPr/>
          </p:nvSpPr>
          <p:spPr bwMode="auto">
            <a:xfrm>
              <a:off x="4302475" y="2378794"/>
              <a:ext cx="44450" cy="34925"/>
            </a:xfrm>
            <a:custGeom>
              <a:avLst/>
              <a:gdLst>
                <a:gd name="T0" fmla="*/ 21 w 12"/>
                <a:gd name="T1" fmla="*/ 5 h 9"/>
                <a:gd name="T2" fmla="*/ 28 w 12"/>
                <a:gd name="T3" fmla="*/ 20 h 9"/>
                <a:gd name="T4" fmla="*/ 14 w 12"/>
                <a:gd name="T5" fmla="*/ 20 h 9"/>
                <a:gd name="T6" fmla="*/ 14 w 12"/>
                <a:gd name="T7" fmla="*/ 15 h 9"/>
                <a:gd name="T8" fmla="*/ 2 w 12"/>
                <a:gd name="T9" fmla="*/ 12 h 9"/>
                <a:gd name="T10" fmla="*/ 21 w 12"/>
                <a:gd name="T11" fmla="*/ 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9">
                  <a:moveTo>
                    <a:pt x="9" y="2"/>
                  </a:moveTo>
                  <a:cubicBezTo>
                    <a:pt x="11" y="3"/>
                    <a:pt x="12" y="5"/>
                    <a:pt x="12" y="8"/>
                  </a:cubicBezTo>
                  <a:cubicBezTo>
                    <a:pt x="11" y="7"/>
                    <a:pt x="7" y="9"/>
                    <a:pt x="6" y="8"/>
                  </a:cubicBezTo>
                  <a:cubicBezTo>
                    <a:pt x="6" y="7"/>
                    <a:pt x="6" y="6"/>
                    <a:pt x="6" y="6"/>
                  </a:cubicBezTo>
                  <a:cubicBezTo>
                    <a:pt x="4" y="6"/>
                    <a:pt x="1" y="7"/>
                    <a:pt x="1" y="5"/>
                  </a:cubicBezTo>
                  <a:cubicBezTo>
                    <a:pt x="0" y="0"/>
                    <a:pt x="9" y="5"/>
                    <a:pt x="9" y="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50" name="Freeform 52"/>
            <p:cNvSpPr>
              <a:spLocks/>
            </p:cNvSpPr>
            <p:nvPr/>
          </p:nvSpPr>
          <p:spPr bwMode="auto">
            <a:xfrm>
              <a:off x="4658075" y="2439119"/>
              <a:ext cx="33338" cy="19050"/>
            </a:xfrm>
            <a:custGeom>
              <a:avLst/>
              <a:gdLst>
                <a:gd name="T0" fmla="*/ 0 w 9"/>
                <a:gd name="T1" fmla="*/ 10 h 5"/>
                <a:gd name="T2" fmla="*/ 12 w 9"/>
                <a:gd name="T3" fmla="*/ 2 h 5"/>
                <a:gd name="T4" fmla="*/ 9 w 9"/>
                <a:gd name="T5" fmla="*/ 5 h 5"/>
                <a:gd name="T6" fmla="*/ 0 w 9"/>
                <a:gd name="T7" fmla="*/ 1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5">
                  <a:moveTo>
                    <a:pt x="0" y="4"/>
                  </a:moveTo>
                  <a:cubicBezTo>
                    <a:pt x="0" y="1"/>
                    <a:pt x="2" y="1"/>
                    <a:pt x="5" y="1"/>
                  </a:cubicBezTo>
                  <a:cubicBezTo>
                    <a:pt x="9" y="0"/>
                    <a:pt x="7" y="3"/>
                    <a:pt x="4" y="2"/>
                  </a:cubicBezTo>
                  <a:cubicBezTo>
                    <a:pt x="3" y="3"/>
                    <a:pt x="3" y="5"/>
                    <a:pt x="0" y="4"/>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51" name="Freeform 53"/>
            <p:cNvSpPr>
              <a:spLocks/>
            </p:cNvSpPr>
            <p:nvPr/>
          </p:nvSpPr>
          <p:spPr bwMode="auto">
            <a:xfrm>
              <a:off x="6458300" y="2469282"/>
              <a:ext cx="33338" cy="19050"/>
            </a:xfrm>
            <a:custGeom>
              <a:avLst/>
              <a:gdLst>
                <a:gd name="T0" fmla="*/ 19 w 9"/>
                <a:gd name="T1" fmla="*/ 0 h 5"/>
                <a:gd name="T2" fmla="*/ 12 w 9"/>
                <a:gd name="T3" fmla="*/ 12 h 5"/>
                <a:gd name="T4" fmla="*/ 2 w 9"/>
                <a:gd name="T5" fmla="*/ 2 h 5"/>
                <a:gd name="T6" fmla="*/ 19 w 9"/>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5">
                  <a:moveTo>
                    <a:pt x="8" y="0"/>
                  </a:moveTo>
                  <a:cubicBezTo>
                    <a:pt x="9" y="4"/>
                    <a:pt x="4" y="1"/>
                    <a:pt x="5" y="5"/>
                  </a:cubicBezTo>
                  <a:cubicBezTo>
                    <a:pt x="2" y="5"/>
                    <a:pt x="0" y="4"/>
                    <a:pt x="1" y="1"/>
                  </a:cubicBezTo>
                  <a:cubicBezTo>
                    <a:pt x="4" y="4"/>
                    <a:pt x="4" y="0"/>
                    <a:pt x="8"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52" name="Freeform 54"/>
            <p:cNvSpPr>
              <a:spLocks/>
            </p:cNvSpPr>
            <p:nvPr/>
          </p:nvSpPr>
          <p:spPr bwMode="auto">
            <a:xfrm>
              <a:off x="6402738" y="2469282"/>
              <a:ext cx="47625" cy="49212"/>
            </a:xfrm>
            <a:custGeom>
              <a:avLst/>
              <a:gdLst>
                <a:gd name="T0" fmla="*/ 25 w 13"/>
                <a:gd name="T1" fmla="*/ 5 h 13"/>
                <a:gd name="T2" fmla="*/ 25 w 13"/>
                <a:gd name="T3" fmla="*/ 26 h 13"/>
                <a:gd name="T4" fmla="*/ 9 w 13"/>
                <a:gd name="T5" fmla="*/ 29 h 13"/>
                <a:gd name="T6" fmla="*/ 0 w 13"/>
                <a:gd name="T7" fmla="*/ 17 h 13"/>
                <a:gd name="T8" fmla="*/ 25 w 13"/>
                <a:gd name="T9" fmla="*/ 5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3">
                  <a:moveTo>
                    <a:pt x="11" y="2"/>
                  </a:moveTo>
                  <a:cubicBezTo>
                    <a:pt x="13" y="6"/>
                    <a:pt x="7" y="9"/>
                    <a:pt x="11" y="11"/>
                  </a:cubicBezTo>
                  <a:cubicBezTo>
                    <a:pt x="11" y="13"/>
                    <a:pt x="6" y="11"/>
                    <a:pt x="4" y="12"/>
                  </a:cubicBezTo>
                  <a:cubicBezTo>
                    <a:pt x="4" y="7"/>
                    <a:pt x="5" y="5"/>
                    <a:pt x="0" y="7"/>
                  </a:cubicBezTo>
                  <a:cubicBezTo>
                    <a:pt x="0" y="1"/>
                    <a:pt x="6" y="0"/>
                    <a:pt x="11" y="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53" name="Freeform 55"/>
            <p:cNvSpPr>
              <a:spLocks/>
            </p:cNvSpPr>
            <p:nvPr/>
          </p:nvSpPr>
          <p:spPr bwMode="auto">
            <a:xfrm>
              <a:off x="6237638" y="2645494"/>
              <a:ext cx="25400" cy="44450"/>
            </a:xfrm>
            <a:custGeom>
              <a:avLst/>
              <a:gdLst>
                <a:gd name="T0" fmla="*/ 16 w 7"/>
                <a:gd name="T1" fmla="*/ 12 h 12"/>
                <a:gd name="T2" fmla="*/ 9 w 7"/>
                <a:gd name="T3" fmla="*/ 28 h 12"/>
                <a:gd name="T4" fmla="*/ 0 w 7"/>
                <a:gd name="T5" fmla="*/ 28 h 12"/>
                <a:gd name="T6" fmla="*/ 2 w 7"/>
                <a:gd name="T7" fmla="*/ 9 h 12"/>
                <a:gd name="T8" fmla="*/ 16 w 7"/>
                <a:gd name="T9" fmla="*/ 12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2">
                  <a:moveTo>
                    <a:pt x="7" y="5"/>
                  </a:moveTo>
                  <a:cubicBezTo>
                    <a:pt x="7" y="8"/>
                    <a:pt x="3" y="7"/>
                    <a:pt x="4" y="12"/>
                  </a:cubicBezTo>
                  <a:cubicBezTo>
                    <a:pt x="3" y="12"/>
                    <a:pt x="1" y="12"/>
                    <a:pt x="0" y="12"/>
                  </a:cubicBezTo>
                  <a:cubicBezTo>
                    <a:pt x="0" y="10"/>
                    <a:pt x="4" y="5"/>
                    <a:pt x="1" y="4"/>
                  </a:cubicBezTo>
                  <a:cubicBezTo>
                    <a:pt x="2" y="1"/>
                    <a:pt x="7" y="0"/>
                    <a:pt x="7" y="5"/>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54" name="Freeform 56"/>
            <p:cNvSpPr>
              <a:spLocks/>
            </p:cNvSpPr>
            <p:nvPr/>
          </p:nvSpPr>
          <p:spPr bwMode="auto">
            <a:xfrm>
              <a:off x="8748302" y="2670024"/>
              <a:ext cx="19050" cy="15875"/>
            </a:xfrm>
            <a:custGeom>
              <a:avLst/>
              <a:gdLst>
                <a:gd name="T0" fmla="*/ 0 w 5"/>
                <a:gd name="T1" fmla="*/ 3 h 4"/>
                <a:gd name="T2" fmla="*/ 12 w 5"/>
                <a:gd name="T3" fmla="*/ 0 h 4"/>
                <a:gd name="T4" fmla="*/ 7 w 5"/>
                <a:gd name="T5" fmla="*/ 10 h 4"/>
                <a:gd name="T6" fmla="*/ 2 w 5"/>
                <a:gd name="T7" fmla="*/ 10 h 4"/>
                <a:gd name="T8" fmla="*/ 0 w 5"/>
                <a:gd name="T9" fmla="*/ 3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
                  <a:moveTo>
                    <a:pt x="0" y="1"/>
                  </a:moveTo>
                  <a:cubicBezTo>
                    <a:pt x="0" y="0"/>
                    <a:pt x="3" y="0"/>
                    <a:pt x="5" y="0"/>
                  </a:cubicBezTo>
                  <a:cubicBezTo>
                    <a:pt x="5" y="2"/>
                    <a:pt x="3" y="2"/>
                    <a:pt x="3" y="4"/>
                  </a:cubicBezTo>
                  <a:cubicBezTo>
                    <a:pt x="3" y="4"/>
                    <a:pt x="2" y="4"/>
                    <a:pt x="1" y="4"/>
                  </a:cubicBezTo>
                  <a:cubicBezTo>
                    <a:pt x="1" y="2"/>
                    <a:pt x="1" y="1"/>
                    <a:pt x="0"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55" name="Freeform 57"/>
            <p:cNvSpPr>
              <a:spLocks/>
            </p:cNvSpPr>
            <p:nvPr/>
          </p:nvSpPr>
          <p:spPr bwMode="auto">
            <a:xfrm>
              <a:off x="9218202" y="2685899"/>
              <a:ext cx="179388" cy="66675"/>
            </a:xfrm>
            <a:custGeom>
              <a:avLst/>
              <a:gdLst>
                <a:gd name="T0" fmla="*/ 111 w 48"/>
                <a:gd name="T1" fmla="*/ 28 h 18"/>
                <a:gd name="T2" fmla="*/ 85 w 48"/>
                <a:gd name="T3" fmla="*/ 37 h 18"/>
                <a:gd name="T4" fmla="*/ 80 w 48"/>
                <a:gd name="T5" fmla="*/ 23 h 18"/>
                <a:gd name="T6" fmla="*/ 49 w 48"/>
                <a:gd name="T7" fmla="*/ 19 h 18"/>
                <a:gd name="T8" fmla="*/ 47 w 48"/>
                <a:gd name="T9" fmla="*/ 9 h 18"/>
                <a:gd name="T10" fmla="*/ 19 w 48"/>
                <a:gd name="T11" fmla="*/ 9 h 18"/>
                <a:gd name="T12" fmla="*/ 0 w 48"/>
                <a:gd name="T13" fmla="*/ 16 h 18"/>
                <a:gd name="T14" fmla="*/ 9 w 48"/>
                <a:gd name="T15" fmla="*/ 2 h 18"/>
                <a:gd name="T16" fmla="*/ 35 w 48"/>
                <a:gd name="T17" fmla="*/ 0 h 18"/>
                <a:gd name="T18" fmla="*/ 42 w 48"/>
                <a:gd name="T19" fmla="*/ 5 h 18"/>
                <a:gd name="T20" fmla="*/ 52 w 48"/>
                <a:gd name="T21" fmla="*/ 7 h 18"/>
                <a:gd name="T22" fmla="*/ 73 w 48"/>
                <a:gd name="T23" fmla="*/ 9 h 18"/>
                <a:gd name="T24" fmla="*/ 82 w 48"/>
                <a:gd name="T25" fmla="*/ 23 h 18"/>
                <a:gd name="T26" fmla="*/ 89 w 48"/>
                <a:gd name="T27" fmla="*/ 26 h 18"/>
                <a:gd name="T28" fmla="*/ 111 w 48"/>
                <a:gd name="T29" fmla="*/ 2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8" h="18">
                  <a:moveTo>
                    <a:pt x="47" y="12"/>
                  </a:moveTo>
                  <a:cubicBezTo>
                    <a:pt x="48" y="18"/>
                    <a:pt x="37" y="12"/>
                    <a:pt x="36" y="16"/>
                  </a:cubicBezTo>
                  <a:cubicBezTo>
                    <a:pt x="34" y="16"/>
                    <a:pt x="36" y="11"/>
                    <a:pt x="34" y="10"/>
                  </a:cubicBezTo>
                  <a:cubicBezTo>
                    <a:pt x="30" y="9"/>
                    <a:pt x="25" y="9"/>
                    <a:pt x="21" y="8"/>
                  </a:cubicBezTo>
                  <a:cubicBezTo>
                    <a:pt x="20" y="7"/>
                    <a:pt x="20" y="6"/>
                    <a:pt x="20" y="4"/>
                  </a:cubicBezTo>
                  <a:cubicBezTo>
                    <a:pt x="15" y="5"/>
                    <a:pt x="11" y="4"/>
                    <a:pt x="8" y="4"/>
                  </a:cubicBezTo>
                  <a:cubicBezTo>
                    <a:pt x="5" y="5"/>
                    <a:pt x="3" y="8"/>
                    <a:pt x="0" y="7"/>
                  </a:cubicBezTo>
                  <a:cubicBezTo>
                    <a:pt x="0" y="3"/>
                    <a:pt x="5" y="5"/>
                    <a:pt x="4" y="1"/>
                  </a:cubicBezTo>
                  <a:cubicBezTo>
                    <a:pt x="7" y="0"/>
                    <a:pt x="14" y="2"/>
                    <a:pt x="15" y="0"/>
                  </a:cubicBezTo>
                  <a:cubicBezTo>
                    <a:pt x="20" y="0"/>
                    <a:pt x="13" y="1"/>
                    <a:pt x="18" y="2"/>
                  </a:cubicBezTo>
                  <a:cubicBezTo>
                    <a:pt x="18" y="2"/>
                    <a:pt x="22" y="3"/>
                    <a:pt x="22" y="3"/>
                  </a:cubicBezTo>
                  <a:cubicBezTo>
                    <a:pt x="23" y="4"/>
                    <a:pt x="27" y="5"/>
                    <a:pt x="31" y="4"/>
                  </a:cubicBezTo>
                  <a:cubicBezTo>
                    <a:pt x="30" y="9"/>
                    <a:pt x="37" y="5"/>
                    <a:pt x="35" y="10"/>
                  </a:cubicBezTo>
                  <a:cubicBezTo>
                    <a:pt x="37" y="9"/>
                    <a:pt x="38" y="9"/>
                    <a:pt x="38" y="11"/>
                  </a:cubicBezTo>
                  <a:cubicBezTo>
                    <a:pt x="41" y="12"/>
                    <a:pt x="46" y="10"/>
                    <a:pt x="47" y="1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56" name="Freeform 58"/>
            <p:cNvSpPr>
              <a:spLocks/>
            </p:cNvSpPr>
            <p:nvPr/>
          </p:nvSpPr>
          <p:spPr bwMode="auto">
            <a:xfrm>
              <a:off x="9427752" y="2744637"/>
              <a:ext cx="74613" cy="41275"/>
            </a:xfrm>
            <a:custGeom>
              <a:avLst/>
              <a:gdLst>
                <a:gd name="T0" fmla="*/ 2 w 20"/>
                <a:gd name="T1" fmla="*/ 0 h 11"/>
                <a:gd name="T2" fmla="*/ 26 w 20"/>
                <a:gd name="T3" fmla="*/ 2 h 11"/>
                <a:gd name="T4" fmla="*/ 35 w 20"/>
                <a:gd name="T5" fmla="*/ 5 h 11"/>
                <a:gd name="T6" fmla="*/ 47 w 20"/>
                <a:gd name="T7" fmla="*/ 12 h 11"/>
                <a:gd name="T8" fmla="*/ 9 w 20"/>
                <a:gd name="T9" fmla="*/ 17 h 11"/>
                <a:gd name="T10" fmla="*/ 14 w 20"/>
                <a:gd name="T11" fmla="*/ 14 h 11"/>
                <a:gd name="T12" fmla="*/ 2 w 20"/>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11">
                  <a:moveTo>
                    <a:pt x="1" y="0"/>
                  </a:moveTo>
                  <a:cubicBezTo>
                    <a:pt x="4" y="2"/>
                    <a:pt x="8" y="0"/>
                    <a:pt x="11" y="1"/>
                  </a:cubicBezTo>
                  <a:cubicBezTo>
                    <a:pt x="11" y="1"/>
                    <a:pt x="14" y="6"/>
                    <a:pt x="15" y="2"/>
                  </a:cubicBezTo>
                  <a:cubicBezTo>
                    <a:pt x="17" y="3"/>
                    <a:pt x="16" y="6"/>
                    <a:pt x="20" y="5"/>
                  </a:cubicBezTo>
                  <a:cubicBezTo>
                    <a:pt x="20" y="11"/>
                    <a:pt x="8" y="8"/>
                    <a:pt x="4" y="7"/>
                  </a:cubicBezTo>
                  <a:cubicBezTo>
                    <a:pt x="3" y="6"/>
                    <a:pt x="6" y="6"/>
                    <a:pt x="6" y="6"/>
                  </a:cubicBezTo>
                  <a:cubicBezTo>
                    <a:pt x="6" y="4"/>
                    <a:pt x="0" y="4"/>
                    <a:pt x="1"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57" name="Freeform 59"/>
            <p:cNvSpPr>
              <a:spLocks/>
            </p:cNvSpPr>
            <p:nvPr/>
          </p:nvSpPr>
          <p:spPr bwMode="auto">
            <a:xfrm>
              <a:off x="6028088" y="2747094"/>
              <a:ext cx="36513" cy="25400"/>
            </a:xfrm>
            <a:custGeom>
              <a:avLst/>
              <a:gdLst>
                <a:gd name="T0" fmla="*/ 21 w 10"/>
                <a:gd name="T1" fmla="*/ 0 h 7"/>
                <a:gd name="T2" fmla="*/ 14 w 10"/>
                <a:gd name="T3" fmla="*/ 16 h 7"/>
                <a:gd name="T4" fmla="*/ 0 w 10"/>
                <a:gd name="T5" fmla="*/ 7 h 7"/>
                <a:gd name="T6" fmla="*/ 7 w 10"/>
                <a:gd name="T7" fmla="*/ 0 h 7"/>
                <a:gd name="T8" fmla="*/ 21 w 10"/>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7">
                  <a:moveTo>
                    <a:pt x="9" y="0"/>
                  </a:moveTo>
                  <a:cubicBezTo>
                    <a:pt x="10" y="5"/>
                    <a:pt x="6" y="4"/>
                    <a:pt x="6" y="7"/>
                  </a:cubicBezTo>
                  <a:cubicBezTo>
                    <a:pt x="3" y="7"/>
                    <a:pt x="0" y="6"/>
                    <a:pt x="0" y="3"/>
                  </a:cubicBezTo>
                  <a:cubicBezTo>
                    <a:pt x="2" y="3"/>
                    <a:pt x="3" y="2"/>
                    <a:pt x="3" y="0"/>
                  </a:cubicBezTo>
                  <a:cubicBezTo>
                    <a:pt x="5" y="0"/>
                    <a:pt x="7" y="0"/>
                    <a:pt x="9"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58" name="Freeform 60"/>
            <p:cNvSpPr>
              <a:spLocks/>
            </p:cNvSpPr>
            <p:nvPr/>
          </p:nvSpPr>
          <p:spPr bwMode="auto">
            <a:xfrm>
              <a:off x="9400764" y="2760512"/>
              <a:ext cx="30163" cy="19050"/>
            </a:xfrm>
            <a:custGeom>
              <a:avLst/>
              <a:gdLst>
                <a:gd name="T0" fmla="*/ 14 w 8"/>
                <a:gd name="T1" fmla="*/ 12 h 5"/>
                <a:gd name="T2" fmla="*/ 0 w 8"/>
                <a:gd name="T3" fmla="*/ 10 h 5"/>
                <a:gd name="T4" fmla="*/ 14 w 8"/>
                <a:gd name="T5" fmla="*/ 12 h 5"/>
                <a:gd name="T6" fmla="*/ 0 60000 65536"/>
                <a:gd name="T7" fmla="*/ 0 60000 65536"/>
                <a:gd name="T8" fmla="*/ 0 60000 65536"/>
              </a:gdLst>
              <a:ahLst/>
              <a:cxnLst>
                <a:cxn ang="T6">
                  <a:pos x="T0" y="T1"/>
                </a:cxn>
                <a:cxn ang="T7">
                  <a:pos x="T2" y="T3"/>
                </a:cxn>
                <a:cxn ang="T8">
                  <a:pos x="T4" y="T5"/>
                </a:cxn>
              </a:cxnLst>
              <a:rect l="0" t="0" r="r" b="b"/>
              <a:pathLst>
                <a:path w="8" h="5">
                  <a:moveTo>
                    <a:pt x="6" y="5"/>
                  </a:moveTo>
                  <a:cubicBezTo>
                    <a:pt x="5" y="4"/>
                    <a:pt x="3" y="4"/>
                    <a:pt x="0" y="4"/>
                  </a:cubicBezTo>
                  <a:cubicBezTo>
                    <a:pt x="1" y="2"/>
                    <a:pt x="8" y="0"/>
                    <a:pt x="6" y="5"/>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59" name="Freeform 61"/>
            <p:cNvSpPr>
              <a:spLocks/>
            </p:cNvSpPr>
            <p:nvPr/>
          </p:nvSpPr>
          <p:spPr bwMode="auto">
            <a:xfrm>
              <a:off x="9326152" y="2763687"/>
              <a:ext cx="33338" cy="22225"/>
            </a:xfrm>
            <a:custGeom>
              <a:avLst/>
              <a:gdLst>
                <a:gd name="T0" fmla="*/ 2 w 9"/>
                <a:gd name="T1" fmla="*/ 5 h 6"/>
                <a:gd name="T2" fmla="*/ 19 w 9"/>
                <a:gd name="T3" fmla="*/ 9 h 6"/>
                <a:gd name="T4" fmla="*/ 2 w 9"/>
                <a:gd name="T5" fmla="*/ 5 h 6"/>
                <a:gd name="T6" fmla="*/ 0 60000 65536"/>
                <a:gd name="T7" fmla="*/ 0 60000 65536"/>
                <a:gd name="T8" fmla="*/ 0 60000 65536"/>
              </a:gdLst>
              <a:ahLst/>
              <a:cxnLst>
                <a:cxn ang="T6">
                  <a:pos x="T0" y="T1"/>
                </a:cxn>
                <a:cxn ang="T7">
                  <a:pos x="T2" y="T3"/>
                </a:cxn>
                <a:cxn ang="T8">
                  <a:pos x="T4" y="T5"/>
                </a:cxn>
              </a:cxnLst>
              <a:rect l="0" t="0" r="r" b="b"/>
              <a:pathLst>
                <a:path w="9" h="6">
                  <a:moveTo>
                    <a:pt x="1" y="2"/>
                  </a:moveTo>
                  <a:cubicBezTo>
                    <a:pt x="4" y="3"/>
                    <a:pt x="9" y="0"/>
                    <a:pt x="8" y="4"/>
                  </a:cubicBezTo>
                  <a:cubicBezTo>
                    <a:pt x="6" y="4"/>
                    <a:pt x="0" y="6"/>
                    <a:pt x="1" y="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60" name="Freeform 62"/>
            <p:cNvSpPr>
              <a:spLocks/>
            </p:cNvSpPr>
            <p:nvPr/>
          </p:nvSpPr>
          <p:spPr bwMode="auto">
            <a:xfrm>
              <a:off x="6226525" y="2772494"/>
              <a:ext cx="47625" cy="87312"/>
            </a:xfrm>
            <a:custGeom>
              <a:avLst/>
              <a:gdLst>
                <a:gd name="T0" fmla="*/ 14 w 13"/>
                <a:gd name="T1" fmla="*/ 0 h 23"/>
                <a:gd name="T2" fmla="*/ 25 w 13"/>
                <a:gd name="T3" fmla="*/ 0 h 23"/>
                <a:gd name="T4" fmla="*/ 30 w 13"/>
                <a:gd name="T5" fmla="*/ 19 h 23"/>
                <a:gd name="T6" fmla="*/ 23 w 13"/>
                <a:gd name="T7" fmla="*/ 29 h 23"/>
                <a:gd name="T8" fmla="*/ 21 w 13"/>
                <a:gd name="T9" fmla="*/ 38 h 23"/>
                <a:gd name="T10" fmla="*/ 16 w 13"/>
                <a:gd name="T11" fmla="*/ 50 h 23"/>
                <a:gd name="T12" fmla="*/ 9 w 13"/>
                <a:gd name="T13" fmla="*/ 43 h 23"/>
                <a:gd name="T14" fmla="*/ 0 w 13"/>
                <a:gd name="T15" fmla="*/ 31 h 23"/>
                <a:gd name="T16" fmla="*/ 7 w 13"/>
                <a:gd name="T17" fmla="*/ 14 h 23"/>
                <a:gd name="T18" fmla="*/ 14 w 13"/>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 h="23">
                  <a:moveTo>
                    <a:pt x="6" y="0"/>
                  </a:moveTo>
                  <a:cubicBezTo>
                    <a:pt x="8" y="0"/>
                    <a:pt x="9" y="0"/>
                    <a:pt x="11" y="0"/>
                  </a:cubicBezTo>
                  <a:cubicBezTo>
                    <a:pt x="12" y="2"/>
                    <a:pt x="12" y="6"/>
                    <a:pt x="13" y="8"/>
                  </a:cubicBezTo>
                  <a:cubicBezTo>
                    <a:pt x="11" y="9"/>
                    <a:pt x="12" y="12"/>
                    <a:pt x="10" y="12"/>
                  </a:cubicBezTo>
                  <a:cubicBezTo>
                    <a:pt x="10" y="14"/>
                    <a:pt x="10" y="15"/>
                    <a:pt x="9" y="16"/>
                  </a:cubicBezTo>
                  <a:cubicBezTo>
                    <a:pt x="8" y="17"/>
                    <a:pt x="10" y="22"/>
                    <a:pt x="7" y="21"/>
                  </a:cubicBezTo>
                  <a:cubicBezTo>
                    <a:pt x="3" y="23"/>
                    <a:pt x="7" y="18"/>
                    <a:pt x="4" y="18"/>
                  </a:cubicBezTo>
                  <a:cubicBezTo>
                    <a:pt x="2" y="18"/>
                    <a:pt x="2" y="15"/>
                    <a:pt x="0" y="13"/>
                  </a:cubicBezTo>
                  <a:cubicBezTo>
                    <a:pt x="0" y="10"/>
                    <a:pt x="4" y="11"/>
                    <a:pt x="3" y="6"/>
                  </a:cubicBezTo>
                  <a:cubicBezTo>
                    <a:pt x="6" y="9"/>
                    <a:pt x="6" y="3"/>
                    <a:pt x="6"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61" name="Freeform 63"/>
            <p:cNvSpPr>
              <a:spLocks/>
            </p:cNvSpPr>
            <p:nvPr/>
          </p:nvSpPr>
          <p:spPr bwMode="auto">
            <a:xfrm>
              <a:off x="6274150" y="2848694"/>
              <a:ext cx="68263" cy="66675"/>
            </a:xfrm>
            <a:custGeom>
              <a:avLst/>
              <a:gdLst>
                <a:gd name="T0" fmla="*/ 24 w 18"/>
                <a:gd name="T1" fmla="*/ 2 h 18"/>
                <a:gd name="T2" fmla="*/ 31 w 18"/>
                <a:gd name="T3" fmla="*/ 12 h 18"/>
                <a:gd name="T4" fmla="*/ 29 w 18"/>
                <a:gd name="T5" fmla="*/ 14 h 18"/>
                <a:gd name="T6" fmla="*/ 31 w 18"/>
                <a:gd name="T7" fmla="*/ 21 h 18"/>
                <a:gd name="T8" fmla="*/ 43 w 18"/>
                <a:gd name="T9" fmla="*/ 33 h 18"/>
                <a:gd name="T10" fmla="*/ 38 w 18"/>
                <a:gd name="T11" fmla="*/ 42 h 18"/>
                <a:gd name="T12" fmla="*/ 29 w 18"/>
                <a:gd name="T13" fmla="*/ 42 h 18"/>
                <a:gd name="T14" fmla="*/ 14 w 18"/>
                <a:gd name="T15" fmla="*/ 28 h 18"/>
                <a:gd name="T16" fmla="*/ 19 w 18"/>
                <a:gd name="T17" fmla="*/ 23 h 18"/>
                <a:gd name="T18" fmla="*/ 0 w 18"/>
                <a:gd name="T19" fmla="*/ 7 h 18"/>
                <a:gd name="T20" fmla="*/ 24 w 18"/>
                <a:gd name="T21" fmla="*/ 2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8">
                  <a:moveTo>
                    <a:pt x="10" y="1"/>
                  </a:moveTo>
                  <a:cubicBezTo>
                    <a:pt x="7" y="5"/>
                    <a:pt x="12" y="4"/>
                    <a:pt x="13" y="5"/>
                  </a:cubicBezTo>
                  <a:cubicBezTo>
                    <a:pt x="14" y="6"/>
                    <a:pt x="12" y="6"/>
                    <a:pt x="12" y="6"/>
                  </a:cubicBezTo>
                  <a:cubicBezTo>
                    <a:pt x="12" y="6"/>
                    <a:pt x="13" y="8"/>
                    <a:pt x="13" y="9"/>
                  </a:cubicBezTo>
                  <a:cubicBezTo>
                    <a:pt x="14" y="11"/>
                    <a:pt x="18" y="11"/>
                    <a:pt x="18" y="14"/>
                  </a:cubicBezTo>
                  <a:cubicBezTo>
                    <a:pt x="15" y="14"/>
                    <a:pt x="16" y="16"/>
                    <a:pt x="16" y="18"/>
                  </a:cubicBezTo>
                  <a:cubicBezTo>
                    <a:pt x="15" y="17"/>
                    <a:pt x="12" y="16"/>
                    <a:pt x="12" y="18"/>
                  </a:cubicBezTo>
                  <a:cubicBezTo>
                    <a:pt x="9" y="17"/>
                    <a:pt x="10" y="13"/>
                    <a:pt x="6" y="12"/>
                  </a:cubicBezTo>
                  <a:cubicBezTo>
                    <a:pt x="6" y="11"/>
                    <a:pt x="8" y="11"/>
                    <a:pt x="8" y="10"/>
                  </a:cubicBezTo>
                  <a:cubicBezTo>
                    <a:pt x="6" y="8"/>
                    <a:pt x="4" y="4"/>
                    <a:pt x="0" y="3"/>
                  </a:cubicBezTo>
                  <a:cubicBezTo>
                    <a:pt x="3" y="0"/>
                    <a:pt x="5" y="1"/>
                    <a:pt x="10"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62" name="Freeform 64"/>
            <p:cNvSpPr>
              <a:spLocks/>
            </p:cNvSpPr>
            <p:nvPr/>
          </p:nvSpPr>
          <p:spPr bwMode="auto">
            <a:xfrm>
              <a:off x="6248750" y="2874094"/>
              <a:ext cx="14288" cy="11112"/>
            </a:xfrm>
            <a:custGeom>
              <a:avLst/>
              <a:gdLst>
                <a:gd name="T0" fmla="*/ 0 w 4"/>
                <a:gd name="T1" fmla="*/ 0 h 3"/>
                <a:gd name="T2" fmla="*/ 9 w 4"/>
                <a:gd name="T3" fmla="*/ 0 h 3"/>
                <a:gd name="T4" fmla="*/ 9 w 4"/>
                <a:gd name="T5" fmla="*/ 7 h 3"/>
                <a:gd name="T6" fmla="*/ 0 w 4"/>
                <a:gd name="T7" fmla="*/ 7 h 3"/>
                <a:gd name="T8" fmla="*/ 0 w 4"/>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3">
                  <a:moveTo>
                    <a:pt x="0" y="0"/>
                  </a:moveTo>
                  <a:cubicBezTo>
                    <a:pt x="1" y="0"/>
                    <a:pt x="3" y="0"/>
                    <a:pt x="4" y="0"/>
                  </a:cubicBezTo>
                  <a:cubicBezTo>
                    <a:pt x="4" y="1"/>
                    <a:pt x="4" y="2"/>
                    <a:pt x="4" y="3"/>
                  </a:cubicBezTo>
                  <a:cubicBezTo>
                    <a:pt x="3" y="3"/>
                    <a:pt x="1" y="3"/>
                    <a:pt x="0" y="3"/>
                  </a:cubicBezTo>
                  <a:cubicBezTo>
                    <a:pt x="0" y="2"/>
                    <a:pt x="0" y="1"/>
                    <a:pt x="0"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63" name="Freeform 65"/>
            <p:cNvSpPr>
              <a:spLocks/>
            </p:cNvSpPr>
            <p:nvPr/>
          </p:nvSpPr>
          <p:spPr bwMode="auto">
            <a:xfrm>
              <a:off x="6270975" y="2889969"/>
              <a:ext cx="38100" cy="52387"/>
            </a:xfrm>
            <a:custGeom>
              <a:avLst/>
              <a:gdLst>
                <a:gd name="T0" fmla="*/ 22 w 10"/>
                <a:gd name="T1" fmla="*/ 28 h 14"/>
                <a:gd name="T2" fmla="*/ 10 w 10"/>
                <a:gd name="T3" fmla="*/ 31 h 14"/>
                <a:gd name="T4" fmla="*/ 0 w 10"/>
                <a:gd name="T5" fmla="*/ 17 h 14"/>
                <a:gd name="T6" fmla="*/ 22 w 10"/>
                <a:gd name="T7" fmla="*/ 28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4">
                  <a:moveTo>
                    <a:pt x="9" y="12"/>
                  </a:moveTo>
                  <a:cubicBezTo>
                    <a:pt x="10" y="14"/>
                    <a:pt x="5" y="12"/>
                    <a:pt x="4" y="13"/>
                  </a:cubicBezTo>
                  <a:cubicBezTo>
                    <a:pt x="4" y="10"/>
                    <a:pt x="5" y="5"/>
                    <a:pt x="0" y="7"/>
                  </a:cubicBezTo>
                  <a:cubicBezTo>
                    <a:pt x="4" y="0"/>
                    <a:pt x="4" y="13"/>
                    <a:pt x="9" y="1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64" name="Freeform 66"/>
            <p:cNvSpPr>
              <a:spLocks/>
            </p:cNvSpPr>
            <p:nvPr/>
          </p:nvSpPr>
          <p:spPr bwMode="auto">
            <a:xfrm>
              <a:off x="5510563" y="2934419"/>
              <a:ext cx="36513" cy="63500"/>
            </a:xfrm>
            <a:custGeom>
              <a:avLst/>
              <a:gdLst>
                <a:gd name="T0" fmla="*/ 5 w 10"/>
                <a:gd name="T1" fmla="*/ 2 h 17"/>
                <a:gd name="T2" fmla="*/ 12 w 10"/>
                <a:gd name="T3" fmla="*/ 9 h 17"/>
                <a:gd name="T4" fmla="*/ 14 w 10"/>
                <a:gd name="T5" fmla="*/ 14 h 17"/>
                <a:gd name="T6" fmla="*/ 21 w 10"/>
                <a:gd name="T7" fmla="*/ 19 h 17"/>
                <a:gd name="T8" fmla="*/ 18 w 10"/>
                <a:gd name="T9" fmla="*/ 21 h 17"/>
                <a:gd name="T10" fmla="*/ 21 w 10"/>
                <a:gd name="T11" fmla="*/ 35 h 17"/>
                <a:gd name="T12" fmla="*/ 14 w 10"/>
                <a:gd name="T13" fmla="*/ 40 h 17"/>
                <a:gd name="T14" fmla="*/ 5 w 10"/>
                <a:gd name="T15" fmla="*/ 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17">
                  <a:moveTo>
                    <a:pt x="2" y="1"/>
                  </a:moveTo>
                  <a:cubicBezTo>
                    <a:pt x="4" y="0"/>
                    <a:pt x="5" y="3"/>
                    <a:pt x="5" y="4"/>
                  </a:cubicBezTo>
                  <a:cubicBezTo>
                    <a:pt x="6" y="5"/>
                    <a:pt x="6" y="4"/>
                    <a:pt x="6" y="6"/>
                  </a:cubicBezTo>
                  <a:cubicBezTo>
                    <a:pt x="7" y="7"/>
                    <a:pt x="9" y="7"/>
                    <a:pt x="9" y="8"/>
                  </a:cubicBezTo>
                  <a:cubicBezTo>
                    <a:pt x="9" y="9"/>
                    <a:pt x="8" y="9"/>
                    <a:pt x="8" y="9"/>
                  </a:cubicBezTo>
                  <a:cubicBezTo>
                    <a:pt x="7" y="10"/>
                    <a:pt x="10" y="12"/>
                    <a:pt x="9" y="15"/>
                  </a:cubicBezTo>
                  <a:cubicBezTo>
                    <a:pt x="7" y="15"/>
                    <a:pt x="7" y="16"/>
                    <a:pt x="6" y="17"/>
                  </a:cubicBezTo>
                  <a:cubicBezTo>
                    <a:pt x="0" y="15"/>
                    <a:pt x="1" y="8"/>
                    <a:pt x="2"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65" name="Freeform 67"/>
            <p:cNvSpPr>
              <a:spLocks/>
            </p:cNvSpPr>
            <p:nvPr/>
          </p:nvSpPr>
          <p:spPr bwMode="auto">
            <a:xfrm>
              <a:off x="6304313" y="2937594"/>
              <a:ext cx="46038" cy="71437"/>
            </a:xfrm>
            <a:custGeom>
              <a:avLst/>
              <a:gdLst>
                <a:gd name="T0" fmla="*/ 24 w 12"/>
                <a:gd name="T1" fmla="*/ 0 h 19"/>
                <a:gd name="T2" fmla="*/ 29 w 12"/>
                <a:gd name="T3" fmla="*/ 21 h 19"/>
                <a:gd name="T4" fmla="*/ 22 w 12"/>
                <a:gd name="T5" fmla="*/ 24 h 19"/>
                <a:gd name="T6" fmla="*/ 22 w 12"/>
                <a:gd name="T7" fmla="*/ 45 h 19"/>
                <a:gd name="T8" fmla="*/ 7 w 12"/>
                <a:gd name="T9" fmla="*/ 36 h 19"/>
                <a:gd name="T10" fmla="*/ 10 w 12"/>
                <a:gd name="T11" fmla="*/ 24 h 19"/>
                <a:gd name="T12" fmla="*/ 10 w 12"/>
                <a:gd name="T13" fmla="*/ 19 h 19"/>
                <a:gd name="T14" fmla="*/ 7 w 12"/>
                <a:gd name="T15" fmla="*/ 19 h 19"/>
                <a:gd name="T16" fmla="*/ 12 w 12"/>
                <a:gd name="T17" fmla="*/ 12 h 19"/>
                <a:gd name="T18" fmla="*/ 19 w 12"/>
                <a:gd name="T19" fmla="*/ 2 h 19"/>
                <a:gd name="T20" fmla="*/ 24 w 12"/>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9">
                  <a:moveTo>
                    <a:pt x="10" y="0"/>
                  </a:moveTo>
                  <a:cubicBezTo>
                    <a:pt x="10" y="4"/>
                    <a:pt x="10" y="8"/>
                    <a:pt x="12" y="9"/>
                  </a:cubicBezTo>
                  <a:cubicBezTo>
                    <a:pt x="12" y="11"/>
                    <a:pt x="10" y="10"/>
                    <a:pt x="9" y="10"/>
                  </a:cubicBezTo>
                  <a:cubicBezTo>
                    <a:pt x="11" y="12"/>
                    <a:pt x="8" y="14"/>
                    <a:pt x="9" y="19"/>
                  </a:cubicBezTo>
                  <a:cubicBezTo>
                    <a:pt x="5" y="19"/>
                    <a:pt x="6" y="15"/>
                    <a:pt x="3" y="15"/>
                  </a:cubicBezTo>
                  <a:cubicBezTo>
                    <a:pt x="2" y="13"/>
                    <a:pt x="4" y="12"/>
                    <a:pt x="4" y="10"/>
                  </a:cubicBezTo>
                  <a:cubicBezTo>
                    <a:pt x="4" y="9"/>
                    <a:pt x="2" y="8"/>
                    <a:pt x="4" y="8"/>
                  </a:cubicBezTo>
                  <a:cubicBezTo>
                    <a:pt x="4" y="7"/>
                    <a:pt x="3" y="7"/>
                    <a:pt x="3" y="8"/>
                  </a:cubicBezTo>
                  <a:cubicBezTo>
                    <a:pt x="0" y="8"/>
                    <a:pt x="3" y="3"/>
                    <a:pt x="5" y="5"/>
                  </a:cubicBezTo>
                  <a:cubicBezTo>
                    <a:pt x="5" y="3"/>
                    <a:pt x="7" y="2"/>
                    <a:pt x="8" y="1"/>
                  </a:cubicBezTo>
                  <a:cubicBezTo>
                    <a:pt x="8" y="1"/>
                    <a:pt x="9" y="0"/>
                    <a:pt x="10"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66" name="Freeform 68"/>
            <p:cNvSpPr>
              <a:spLocks/>
            </p:cNvSpPr>
            <p:nvPr/>
          </p:nvSpPr>
          <p:spPr bwMode="auto">
            <a:xfrm>
              <a:off x="6267800" y="2948707"/>
              <a:ext cx="36513" cy="34925"/>
            </a:xfrm>
            <a:custGeom>
              <a:avLst/>
              <a:gdLst>
                <a:gd name="T0" fmla="*/ 14 w 10"/>
                <a:gd name="T1" fmla="*/ 0 h 9"/>
                <a:gd name="T2" fmla="*/ 21 w 10"/>
                <a:gd name="T3" fmla="*/ 10 h 9"/>
                <a:gd name="T4" fmla="*/ 18 w 10"/>
                <a:gd name="T5" fmla="*/ 12 h 9"/>
                <a:gd name="T6" fmla="*/ 2 w 10"/>
                <a:gd name="T7" fmla="*/ 22 h 9"/>
                <a:gd name="T8" fmla="*/ 14 w 10"/>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9">
                  <a:moveTo>
                    <a:pt x="6" y="0"/>
                  </a:moveTo>
                  <a:cubicBezTo>
                    <a:pt x="8" y="0"/>
                    <a:pt x="10" y="1"/>
                    <a:pt x="9" y="4"/>
                  </a:cubicBezTo>
                  <a:cubicBezTo>
                    <a:pt x="7" y="4"/>
                    <a:pt x="7" y="5"/>
                    <a:pt x="8" y="5"/>
                  </a:cubicBezTo>
                  <a:cubicBezTo>
                    <a:pt x="7" y="6"/>
                    <a:pt x="4" y="8"/>
                    <a:pt x="1" y="9"/>
                  </a:cubicBezTo>
                  <a:cubicBezTo>
                    <a:pt x="0" y="4"/>
                    <a:pt x="6" y="5"/>
                    <a:pt x="6"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67" name="Freeform 69"/>
            <p:cNvSpPr>
              <a:spLocks/>
            </p:cNvSpPr>
            <p:nvPr/>
          </p:nvSpPr>
          <p:spPr bwMode="auto">
            <a:xfrm>
              <a:off x="6369400" y="3066182"/>
              <a:ext cx="22225" cy="44450"/>
            </a:xfrm>
            <a:custGeom>
              <a:avLst/>
              <a:gdLst>
                <a:gd name="T0" fmla="*/ 2 w 6"/>
                <a:gd name="T1" fmla="*/ 0 h 12"/>
                <a:gd name="T2" fmla="*/ 14 w 6"/>
                <a:gd name="T3" fmla="*/ 7 h 12"/>
                <a:gd name="T4" fmla="*/ 0 w 6"/>
                <a:gd name="T5" fmla="*/ 26 h 12"/>
                <a:gd name="T6" fmla="*/ 5 w 6"/>
                <a:gd name="T7" fmla="*/ 21 h 12"/>
                <a:gd name="T8" fmla="*/ 2 w 6"/>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12">
                  <a:moveTo>
                    <a:pt x="1" y="0"/>
                  </a:moveTo>
                  <a:cubicBezTo>
                    <a:pt x="4" y="0"/>
                    <a:pt x="2" y="5"/>
                    <a:pt x="6" y="3"/>
                  </a:cubicBezTo>
                  <a:cubicBezTo>
                    <a:pt x="5" y="7"/>
                    <a:pt x="5" y="12"/>
                    <a:pt x="0" y="11"/>
                  </a:cubicBezTo>
                  <a:cubicBezTo>
                    <a:pt x="0" y="9"/>
                    <a:pt x="1" y="10"/>
                    <a:pt x="2" y="9"/>
                  </a:cubicBezTo>
                  <a:cubicBezTo>
                    <a:pt x="1" y="5"/>
                    <a:pt x="0" y="6"/>
                    <a:pt x="1"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68" name="Freeform 70"/>
            <p:cNvSpPr>
              <a:spLocks/>
            </p:cNvSpPr>
            <p:nvPr/>
          </p:nvSpPr>
          <p:spPr bwMode="auto">
            <a:xfrm>
              <a:off x="6229700" y="3077294"/>
              <a:ext cx="90488" cy="30162"/>
            </a:xfrm>
            <a:custGeom>
              <a:avLst/>
              <a:gdLst>
                <a:gd name="T0" fmla="*/ 57 w 24"/>
                <a:gd name="T1" fmla="*/ 7 h 8"/>
                <a:gd name="T2" fmla="*/ 40 w 24"/>
                <a:gd name="T3" fmla="*/ 14 h 8"/>
                <a:gd name="T4" fmla="*/ 0 w 24"/>
                <a:gd name="T5" fmla="*/ 19 h 8"/>
                <a:gd name="T6" fmla="*/ 48 w 24"/>
                <a:gd name="T7" fmla="*/ 5 h 8"/>
                <a:gd name="T8" fmla="*/ 57 w 24"/>
                <a:gd name="T9" fmla="*/ 7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8">
                  <a:moveTo>
                    <a:pt x="24" y="3"/>
                  </a:moveTo>
                  <a:cubicBezTo>
                    <a:pt x="24" y="6"/>
                    <a:pt x="20" y="6"/>
                    <a:pt x="17" y="6"/>
                  </a:cubicBezTo>
                  <a:cubicBezTo>
                    <a:pt x="12" y="7"/>
                    <a:pt x="5" y="6"/>
                    <a:pt x="0" y="8"/>
                  </a:cubicBezTo>
                  <a:cubicBezTo>
                    <a:pt x="1" y="0"/>
                    <a:pt x="18" y="8"/>
                    <a:pt x="20" y="2"/>
                  </a:cubicBezTo>
                  <a:cubicBezTo>
                    <a:pt x="21" y="2"/>
                    <a:pt x="22" y="3"/>
                    <a:pt x="24" y="3"/>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69" name="Freeform 71"/>
            <p:cNvSpPr>
              <a:spLocks/>
            </p:cNvSpPr>
            <p:nvPr/>
          </p:nvSpPr>
          <p:spPr bwMode="auto">
            <a:xfrm>
              <a:off x="6424963" y="3110632"/>
              <a:ext cx="60325" cy="38100"/>
            </a:xfrm>
            <a:custGeom>
              <a:avLst/>
              <a:gdLst>
                <a:gd name="T0" fmla="*/ 38 w 16"/>
                <a:gd name="T1" fmla="*/ 17 h 10"/>
                <a:gd name="T2" fmla="*/ 31 w 16"/>
                <a:gd name="T3" fmla="*/ 22 h 10"/>
                <a:gd name="T4" fmla="*/ 14 w 16"/>
                <a:gd name="T5" fmla="*/ 22 h 10"/>
                <a:gd name="T6" fmla="*/ 12 w 16"/>
                <a:gd name="T7" fmla="*/ 19 h 10"/>
                <a:gd name="T8" fmla="*/ 0 w 16"/>
                <a:gd name="T9" fmla="*/ 10 h 10"/>
                <a:gd name="T10" fmla="*/ 14 w 16"/>
                <a:gd name="T11" fmla="*/ 5 h 10"/>
                <a:gd name="T12" fmla="*/ 24 w 16"/>
                <a:gd name="T13" fmla="*/ 2 h 10"/>
                <a:gd name="T14" fmla="*/ 24 w 16"/>
                <a:gd name="T15" fmla="*/ 5 h 10"/>
                <a:gd name="T16" fmla="*/ 26 w 16"/>
                <a:gd name="T17" fmla="*/ 2 h 10"/>
                <a:gd name="T18" fmla="*/ 38 w 16"/>
                <a:gd name="T19" fmla="*/ 17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10">
                  <a:moveTo>
                    <a:pt x="16" y="7"/>
                  </a:moveTo>
                  <a:cubicBezTo>
                    <a:pt x="15" y="7"/>
                    <a:pt x="13" y="8"/>
                    <a:pt x="13" y="9"/>
                  </a:cubicBezTo>
                  <a:cubicBezTo>
                    <a:pt x="11" y="7"/>
                    <a:pt x="9" y="10"/>
                    <a:pt x="6" y="9"/>
                  </a:cubicBezTo>
                  <a:cubicBezTo>
                    <a:pt x="6" y="9"/>
                    <a:pt x="6" y="8"/>
                    <a:pt x="5" y="8"/>
                  </a:cubicBezTo>
                  <a:cubicBezTo>
                    <a:pt x="4" y="8"/>
                    <a:pt x="2" y="5"/>
                    <a:pt x="0" y="4"/>
                  </a:cubicBezTo>
                  <a:cubicBezTo>
                    <a:pt x="1" y="3"/>
                    <a:pt x="4" y="3"/>
                    <a:pt x="6" y="2"/>
                  </a:cubicBezTo>
                  <a:cubicBezTo>
                    <a:pt x="6" y="2"/>
                    <a:pt x="9" y="0"/>
                    <a:pt x="10" y="1"/>
                  </a:cubicBezTo>
                  <a:cubicBezTo>
                    <a:pt x="10" y="1"/>
                    <a:pt x="10" y="2"/>
                    <a:pt x="10" y="2"/>
                  </a:cubicBezTo>
                  <a:cubicBezTo>
                    <a:pt x="10" y="2"/>
                    <a:pt x="11" y="1"/>
                    <a:pt x="11" y="1"/>
                  </a:cubicBezTo>
                  <a:cubicBezTo>
                    <a:pt x="13" y="2"/>
                    <a:pt x="15" y="4"/>
                    <a:pt x="16" y="7"/>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70" name="Freeform 72"/>
            <p:cNvSpPr>
              <a:spLocks/>
            </p:cNvSpPr>
            <p:nvPr/>
          </p:nvSpPr>
          <p:spPr bwMode="auto">
            <a:xfrm>
              <a:off x="6458300" y="3132857"/>
              <a:ext cx="319088" cy="168275"/>
            </a:xfrm>
            <a:custGeom>
              <a:avLst/>
              <a:gdLst>
                <a:gd name="T0" fmla="*/ 66 w 85"/>
                <a:gd name="T1" fmla="*/ 52 h 45"/>
                <a:gd name="T2" fmla="*/ 54 w 85"/>
                <a:gd name="T3" fmla="*/ 47 h 45"/>
                <a:gd name="T4" fmla="*/ 50 w 85"/>
                <a:gd name="T5" fmla="*/ 35 h 45"/>
                <a:gd name="T6" fmla="*/ 19 w 85"/>
                <a:gd name="T7" fmla="*/ 26 h 45"/>
                <a:gd name="T8" fmla="*/ 2 w 85"/>
                <a:gd name="T9" fmla="*/ 26 h 45"/>
                <a:gd name="T10" fmla="*/ 0 w 85"/>
                <a:gd name="T11" fmla="*/ 16 h 45"/>
                <a:gd name="T12" fmla="*/ 7 w 85"/>
                <a:gd name="T13" fmla="*/ 16 h 45"/>
                <a:gd name="T14" fmla="*/ 17 w 85"/>
                <a:gd name="T15" fmla="*/ 14 h 45"/>
                <a:gd name="T16" fmla="*/ 28 w 85"/>
                <a:gd name="T17" fmla="*/ 19 h 45"/>
                <a:gd name="T18" fmla="*/ 40 w 85"/>
                <a:gd name="T19" fmla="*/ 9 h 45"/>
                <a:gd name="T20" fmla="*/ 64 w 85"/>
                <a:gd name="T21" fmla="*/ 2 h 45"/>
                <a:gd name="T22" fmla="*/ 69 w 85"/>
                <a:gd name="T23" fmla="*/ 7 h 45"/>
                <a:gd name="T24" fmla="*/ 90 w 85"/>
                <a:gd name="T25" fmla="*/ 16 h 45"/>
                <a:gd name="T26" fmla="*/ 97 w 85"/>
                <a:gd name="T27" fmla="*/ 14 h 45"/>
                <a:gd name="T28" fmla="*/ 102 w 85"/>
                <a:gd name="T29" fmla="*/ 19 h 45"/>
                <a:gd name="T30" fmla="*/ 116 w 85"/>
                <a:gd name="T31" fmla="*/ 19 h 45"/>
                <a:gd name="T32" fmla="*/ 128 w 85"/>
                <a:gd name="T33" fmla="*/ 24 h 45"/>
                <a:gd name="T34" fmla="*/ 128 w 85"/>
                <a:gd name="T35" fmla="*/ 33 h 45"/>
                <a:gd name="T36" fmla="*/ 132 w 85"/>
                <a:gd name="T37" fmla="*/ 31 h 45"/>
                <a:gd name="T38" fmla="*/ 135 w 85"/>
                <a:gd name="T39" fmla="*/ 38 h 45"/>
                <a:gd name="T40" fmla="*/ 149 w 85"/>
                <a:gd name="T41" fmla="*/ 47 h 45"/>
                <a:gd name="T42" fmla="*/ 173 w 85"/>
                <a:gd name="T43" fmla="*/ 54 h 45"/>
                <a:gd name="T44" fmla="*/ 168 w 85"/>
                <a:gd name="T45" fmla="*/ 64 h 45"/>
                <a:gd name="T46" fmla="*/ 177 w 85"/>
                <a:gd name="T47" fmla="*/ 68 h 45"/>
                <a:gd name="T48" fmla="*/ 177 w 85"/>
                <a:gd name="T49" fmla="*/ 73 h 45"/>
                <a:gd name="T50" fmla="*/ 189 w 85"/>
                <a:gd name="T51" fmla="*/ 85 h 45"/>
                <a:gd name="T52" fmla="*/ 201 w 85"/>
                <a:gd name="T53" fmla="*/ 99 h 45"/>
                <a:gd name="T54" fmla="*/ 182 w 85"/>
                <a:gd name="T55" fmla="*/ 99 h 45"/>
                <a:gd name="T56" fmla="*/ 166 w 85"/>
                <a:gd name="T57" fmla="*/ 87 h 45"/>
                <a:gd name="T58" fmla="*/ 161 w 85"/>
                <a:gd name="T59" fmla="*/ 82 h 45"/>
                <a:gd name="T60" fmla="*/ 158 w 85"/>
                <a:gd name="T61" fmla="*/ 80 h 45"/>
                <a:gd name="T62" fmla="*/ 149 w 85"/>
                <a:gd name="T63" fmla="*/ 71 h 45"/>
                <a:gd name="T64" fmla="*/ 128 w 85"/>
                <a:gd name="T65" fmla="*/ 68 h 45"/>
                <a:gd name="T66" fmla="*/ 116 w 85"/>
                <a:gd name="T67" fmla="*/ 94 h 45"/>
                <a:gd name="T68" fmla="*/ 99 w 85"/>
                <a:gd name="T69" fmla="*/ 87 h 45"/>
                <a:gd name="T70" fmla="*/ 90 w 85"/>
                <a:gd name="T71" fmla="*/ 85 h 45"/>
                <a:gd name="T72" fmla="*/ 80 w 85"/>
                <a:gd name="T73" fmla="*/ 71 h 45"/>
                <a:gd name="T74" fmla="*/ 69 w 85"/>
                <a:gd name="T75" fmla="*/ 82 h 45"/>
                <a:gd name="T76" fmla="*/ 59 w 85"/>
                <a:gd name="T77" fmla="*/ 78 h 45"/>
                <a:gd name="T78" fmla="*/ 69 w 85"/>
                <a:gd name="T79" fmla="*/ 68 h 45"/>
                <a:gd name="T80" fmla="*/ 73 w 85"/>
                <a:gd name="T81" fmla="*/ 57 h 45"/>
                <a:gd name="T82" fmla="*/ 71 w 85"/>
                <a:gd name="T83" fmla="*/ 64 h 45"/>
                <a:gd name="T84" fmla="*/ 66 w 85"/>
                <a:gd name="T85" fmla="*/ 52 h 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5" h="45">
                  <a:moveTo>
                    <a:pt x="28" y="22"/>
                  </a:moveTo>
                  <a:cubicBezTo>
                    <a:pt x="25" y="22"/>
                    <a:pt x="26" y="19"/>
                    <a:pt x="23" y="20"/>
                  </a:cubicBezTo>
                  <a:cubicBezTo>
                    <a:pt x="22" y="18"/>
                    <a:pt x="21" y="17"/>
                    <a:pt x="21" y="15"/>
                  </a:cubicBezTo>
                  <a:cubicBezTo>
                    <a:pt x="16" y="15"/>
                    <a:pt x="11" y="14"/>
                    <a:pt x="8" y="11"/>
                  </a:cubicBezTo>
                  <a:cubicBezTo>
                    <a:pt x="4" y="13"/>
                    <a:pt x="5" y="12"/>
                    <a:pt x="1" y="11"/>
                  </a:cubicBezTo>
                  <a:cubicBezTo>
                    <a:pt x="1" y="10"/>
                    <a:pt x="1" y="7"/>
                    <a:pt x="0" y="7"/>
                  </a:cubicBezTo>
                  <a:cubicBezTo>
                    <a:pt x="0" y="4"/>
                    <a:pt x="2" y="7"/>
                    <a:pt x="3" y="7"/>
                  </a:cubicBezTo>
                  <a:cubicBezTo>
                    <a:pt x="5" y="7"/>
                    <a:pt x="5" y="5"/>
                    <a:pt x="7" y="6"/>
                  </a:cubicBezTo>
                  <a:cubicBezTo>
                    <a:pt x="9" y="6"/>
                    <a:pt x="10" y="8"/>
                    <a:pt x="12" y="8"/>
                  </a:cubicBezTo>
                  <a:cubicBezTo>
                    <a:pt x="15" y="9"/>
                    <a:pt x="16" y="5"/>
                    <a:pt x="17" y="4"/>
                  </a:cubicBezTo>
                  <a:cubicBezTo>
                    <a:pt x="20" y="3"/>
                    <a:pt x="24" y="3"/>
                    <a:pt x="27" y="1"/>
                  </a:cubicBezTo>
                  <a:cubicBezTo>
                    <a:pt x="29" y="0"/>
                    <a:pt x="28" y="3"/>
                    <a:pt x="29" y="3"/>
                  </a:cubicBezTo>
                  <a:cubicBezTo>
                    <a:pt x="31" y="4"/>
                    <a:pt x="39" y="2"/>
                    <a:pt x="38" y="7"/>
                  </a:cubicBezTo>
                  <a:cubicBezTo>
                    <a:pt x="40" y="8"/>
                    <a:pt x="41" y="5"/>
                    <a:pt x="41" y="6"/>
                  </a:cubicBezTo>
                  <a:cubicBezTo>
                    <a:pt x="42" y="6"/>
                    <a:pt x="42" y="8"/>
                    <a:pt x="43" y="8"/>
                  </a:cubicBezTo>
                  <a:cubicBezTo>
                    <a:pt x="45" y="9"/>
                    <a:pt x="47" y="7"/>
                    <a:pt x="49" y="8"/>
                  </a:cubicBezTo>
                  <a:cubicBezTo>
                    <a:pt x="50" y="8"/>
                    <a:pt x="50" y="12"/>
                    <a:pt x="54" y="10"/>
                  </a:cubicBezTo>
                  <a:cubicBezTo>
                    <a:pt x="55" y="12"/>
                    <a:pt x="54" y="12"/>
                    <a:pt x="54" y="14"/>
                  </a:cubicBezTo>
                  <a:cubicBezTo>
                    <a:pt x="55" y="14"/>
                    <a:pt x="56" y="13"/>
                    <a:pt x="56" y="13"/>
                  </a:cubicBezTo>
                  <a:cubicBezTo>
                    <a:pt x="57" y="13"/>
                    <a:pt x="57" y="15"/>
                    <a:pt x="57" y="16"/>
                  </a:cubicBezTo>
                  <a:cubicBezTo>
                    <a:pt x="58" y="18"/>
                    <a:pt x="61" y="18"/>
                    <a:pt x="63" y="20"/>
                  </a:cubicBezTo>
                  <a:cubicBezTo>
                    <a:pt x="64" y="20"/>
                    <a:pt x="69" y="23"/>
                    <a:pt x="73" y="23"/>
                  </a:cubicBezTo>
                  <a:cubicBezTo>
                    <a:pt x="73" y="25"/>
                    <a:pt x="71" y="25"/>
                    <a:pt x="71" y="27"/>
                  </a:cubicBezTo>
                  <a:cubicBezTo>
                    <a:pt x="72" y="28"/>
                    <a:pt x="74" y="28"/>
                    <a:pt x="75" y="29"/>
                  </a:cubicBezTo>
                  <a:cubicBezTo>
                    <a:pt x="75" y="29"/>
                    <a:pt x="74" y="31"/>
                    <a:pt x="75" y="31"/>
                  </a:cubicBezTo>
                  <a:cubicBezTo>
                    <a:pt x="76" y="33"/>
                    <a:pt x="78" y="34"/>
                    <a:pt x="80" y="36"/>
                  </a:cubicBezTo>
                  <a:cubicBezTo>
                    <a:pt x="81" y="38"/>
                    <a:pt x="82" y="41"/>
                    <a:pt x="85" y="42"/>
                  </a:cubicBezTo>
                  <a:cubicBezTo>
                    <a:pt x="83" y="45"/>
                    <a:pt x="79" y="42"/>
                    <a:pt x="77" y="42"/>
                  </a:cubicBezTo>
                  <a:cubicBezTo>
                    <a:pt x="75" y="41"/>
                    <a:pt x="73" y="40"/>
                    <a:pt x="70" y="37"/>
                  </a:cubicBezTo>
                  <a:cubicBezTo>
                    <a:pt x="69" y="37"/>
                    <a:pt x="69" y="36"/>
                    <a:pt x="68" y="35"/>
                  </a:cubicBezTo>
                  <a:cubicBezTo>
                    <a:pt x="67" y="34"/>
                    <a:pt x="67" y="35"/>
                    <a:pt x="67" y="34"/>
                  </a:cubicBezTo>
                  <a:cubicBezTo>
                    <a:pt x="67" y="34"/>
                    <a:pt x="63" y="30"/>
                    <a:pt x="63" y="30"/>
                  </a:cubicBezTo>
                  <a:cubicBezTo>
                    <a:pt x="60" y="29"/>
                    <a:pt x="57" y="31"/>
                    <a:pt x="54" y="29"/>
                  </a:cubicBezTo>
                  <a:cubicBezTo>
                    <a:pt x="51" y="32"/>
                    <a:pt x="50" y="36"/>
                    <a:pt x="49" y="40"/>
                  </a:cubicBezTo>
                  <a:cubicBezTo>
                    <a:pt x="48" y="38"/>
                    <a:pt x="44" y="39"/>
                    <a:pt x="42" y="37"/>
                  </a:cubicBezTo>
                  <a:cubicBezTo>
                    <a:pt x="40" y="36"/>
                    <a:pt x="43" y="34"/>
                    <a:pt x="38" y="36"/>
                  </a:cubicBezTo>
                  <a:cubicBezTo>
                    <a:pt x="41" y="30"/>
                    <a:pt x="32" y="35"/>
                    <a:pt x="34" y="30"/>
                  </a:cubicBezTo>
                  <a:cubicBezTo>
                    <a:pt x="31" y="31"/>
                    <a:pt x="28" y="31"/>
                    <a:pt x="29" y="35"/>
                  </a:cubicBezTo>
                  <a:cubicBezTo>
                    <a:pt x="28" y="34"/>
                    <a:pt x="28" y="32"/>
                    <a:pt x="25" y="33"/>
                  </a:cubicBezTo>
                  <a:cubicBezTo>
                    <a:pt x="26" y="31"/>
                    <a:pt x="28" y="30"/>
                    <a:pt x="29" y="29"/>
                  </a:cubicBezTo>
                  <a:cubicBezTo>
                    <a:pt x="30" y="28"/>
                    <a:pt x="32" y="28"/>
                    <a:pt x="31" y="24"/>
                  </a:cubicBezTo>
                  <a:cubicBezTo>
                    <a:pt x="30" y="24"/>
                    <a:pt x="30" y="27"/>
                    <a:pt x="30" y="27"/>
                  </a:cubicBezTo>
                  <a:cubicBezTo>
                    <a:pt x="28" y="26"/>
                    <a:pt x="29" y="19"/>
                    <a:pt x="28" y="2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71" name="Freeform 73"/>
            <p:cNvSpPr>
              <a:spLocks/>
            </p:cNvSpPr>
            <p:nvPr/>
          </p:nvSpPr>
          <p:spPr bwMode="auto">
            <a:xfrm>
              <a:off x="6380513" y="3151907"/>
              <a:ext cx="33338" cy="30162"/>
            </a:xfrm>
            <a:custGeom>
              <a:avLst/>
              <a:gdLst>
                <a:gd name="T0" fmla="*/ 21 w 9"/>
                <a:gd name="T1" fmla="*/ 7 h 8"/>
                <a:gd name="T2" fmla="*/ 0 w 9"/>
                <a:gd name="T3" fmla="*/ 10 h 8"/>
                <a:gd name="T4" fmla="*/ 21 w 9"/>
                <a:gd name="T5" fmla="*/ 7 h 8"/>
                <a:gd name="T6" fmla="*/ 0 60000 65536"/>
                <a:gd name="T7" fmla="*/ 0 60000 65536"/>
                <a:gd name="T8" fmla="*/ 0 60000 65536"/>
              </a:gdLst>
              <a:ahLst/>
              <a:cxnLst>
                <a:cxn ang="T6">
                  <a:pos x="T0" y="T1"/>
                </a:cxn>
                <a:cxn ang="T7">
                  <a:pos x="T2" y="T3"/>
                </a:cxn>
                <a:cxn ang="T8">
                  <a:pos x="T4" y="T5"/>
                </a:cxn>
              </a:cxnLst>
              <a:rect l="0" t="0" r="r" b="b"/>
              <a:pathLst>
                <a:path w="9" h="8">
                  <a:moveTo>
                    <a:pt x="9" y="3"/>
                  </a:moveTo>
                  <a:cubicBezTo>
                    <a:pt x="9" y="8"/>
                    <a:pt x="2" y="4"/>
                    <a:pt x="0" y="4"/>
                  </a:cubicBezTo>
                  <a:cubicBezTo>
                    <a:pt x="2" y="3"/>
                    <a:pt x="7" y="0"/>
                    <a:pt x="9" y="3"/>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72" name="Freeform 74"/>
            <p:cNvSpPr>
              <a:spLocks/>
            </p:cNvSpPr>
            <p:nvPr/>
          </p:nvSpPr>
          <p:spPr bwMode="auto">
            <a:xfrm>
              <a:off x="6339238" y="3159844"/>
              <a:ext cx="22225" cy="11112"/>
            </a:xfrm>
            <a:custGeom>
              <a:avLst/>
              <a:gdLst>
                <a:gd name="T0" fmla="*/ 2 w 6"/>
                <a:gd name="T1" fmla="*/ 5 h 3"/>
                <a:gd name="T2" fmla="*/ 9 w 6"/>
                <a:gd name="T3" fmla="*/ 7 h 3"/>
                <a:gd name="T4" fmla="*/ 5 w 6"/>
                <a:gd name="T5" fmla="*/ 7 h 3"/>
                <a:gd name="T6" fmla="*/ 2 w 6"/>
                <a:gd name="T7" fmla="*/ 5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3">
                  <a:moveTo>
                    <a:pt x="1" y="2"/>
                  </a:moveTo>
                  <a:cubicBezTo>
                    <a:pt x="0" y="0"/>
                    <a:pt x="6" y="0"/>
                    <a:pt x="4" y="3"/>
                  </a:cubicBezTo>
                  <a:cubicBezTo>
                    <a:pt x="4" y="3"/>
                    <a:pt x="3" y="3"/>
                    <a:pt x="2" y="3"/>
                  </a:cubicBezTo>
                  <a:cubicBezTo>
                    <a:pt x="2" y="2"/>
                    <a:pt x="2" y="2"/>
                    <a:pt x="1" y="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73" name="Freeform 75"/>
            <p:cNvSpPr>
              <a:spLocks/>
            </p:cNvSpPr>
            <p:nvPr/>
          </p:nvSpPr>
          <p:spPr bwMode="auto">
            <a:xfrm>
              <a:off x="6750400" y="3185244"/>
              <a:ext cx="65088" cy="46037"/>
            </a:xfrm>
            <a:custGeom>
              <a:avLst/>
              <a:gdLst>
                <a:gd name="T0" fmla="*/ 31 w 17"/>
                <a:gd name="T1" fmla="*/ 0 h 12"/>
                <a:gd name="T2" fmla="*/ 41 w 17"/>
                <a:gd name="T3" fmla="*/ 0 h 12"/>
                <a:gd name="T4" fmla="*/ 41 w 17"/>
                <a:gd name="T5" fmla="*/ 7 h 12"/>
                <a:gd name="T6" fmla="*/ 36 w 17"/>
                <a:gd name="T7" fmla="*/ 10 h 12"/>
                <a:gd name="T8" fmla="*/ 36 w 17"/>
                <a:gd name="T9" fmla="*/ 19 h 12"/>
                <a:gd name="T10" fmla="*/ 29 w 17"/>
                <a:gd name="T11" fmla="*/ 22 h 12"/>
                <a:gd name="T12" fmla="*/ 5 w 17"/>
                <a:gd name="T13" fmla="*/ 15 h 12"/>
                <a:gd name="T14" fmla="*/ 31 w 17"/>
                <a:gd name="T15" fmla="*/ 0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 h="12">
                  <a:moveTo>
                    <a:pt x="13" y="0"/>
                  </a:moveTo>
                  <a:cubicBezTo>
                    <a:pt x="15" y="0"/>
                    <a:pt x="16" y="0"/>
                    <a:pt x="17" y="0"/>
                  </a:cubicBezTo>
                  <a:cubicBezTo>
                    <a:pt x="17" y="1"/>
                    <a:pt x="17" y="2"/>
                    <a:pt x="17" y="3"/>
                  </a:cubicBezTo>
                  <a:cubicBezTo>
                    <a:pt x="17" y="4"/>
                    <a:pt x="15" y="4"/>
                    <a:pt x="15" y="4"/>
                  </a:cubicBezTo>
                  <a:cubicBezTo>
                    <a:pt x="14" y="5"/>
                    <a:pt x="16" y="7"/>
                    <a:pt x="15" y="8"/>
                  </a:cubicBezTo>
                  <a:cubicBezTo>
                    <a:pt x="13" y="7"/>
                    <a:pt x="12" y="7"/>
                    <a:pt x="12" y="9"/>
                  </a:cubicBezTo>
                  <a:cubicBezTo>
                    <a:pt x="8" y="8"/>
                    <a:pt x="0" y="12"/>
                    <a:pt x="2" y="6"/>
                  </a:cubicBezTo>
                  <a:cubicBezTo>
                    <a:pt x="8" y="8"/>
                    <a:pt x="12" y="5"/>
                    <a:pt x="13"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74" name="Freeform 76"/>
            <p:cNvSpPr>
              <a:spLocks/>
            </p:cNvSpPr>
            <p:nvPr/>
          </p:nvSpPr>
          <p:spPr bwMode="auto">
            <a:xfrm>
              <a:off x="6177313" y="3253507"/>
              <a:ext cx="38100" cy="17462"/>
            </a:xfrm>
            <a:custGeom>
              <a:avLst/>
              <a:gdLst>
                <a:gd name="T0" fmla="*/ 24 w 10"/>
                <a:gd name="T1" fmla="*/ 2 h 5"/>
                <a:gd name="T2" fmla="*/ 0 w 10"/>
                <a:gd name="T3" fmla="*/ 9 h 5"/>
                <a:gd name="T4" fmla="*/ 24 w 10"/>
                <a:gd name="T5" fmla="*/ 2 h 5"/>
                <a:gd name="T6" fmla="*/ 0 60000 65536"/>
                <a:gd name="T7" fmla="*/ 0 60000 65536"/>
                <a:gd name="T8" fmla="*/ 0 60000 65536"/>
              </a:gdLst>
              <a:ahLst/>
              <a:cxnLst>
                <a:cxn ang="T6">
                  <a:pos x="T0" y="T1"/>
                </a:cxn>
                <a:cxn ang="T7">
                  <a:pos x="T2" y="T3"/>
                </a:cxn>
                <a:cxn ang="T8">
                  <a:pos x="T4" y="T5"/>
                </a:cxn>
              </a:cxnLst>
              <a:rect l="0" t="0" r="r" b="b"/>
              <a:pathLst>
                <a:path w="10" h="5">
                  <a:moveTo>
                    <a:pt x="10" y="1"/>
                  </a:moveTo>
                  <a:cubicBezTo>
                    <a:pt x="8" y="3"/>
                    <a:pt x="5" y="5"/>
                    <a:pt x="0" y="4"/>
                  </a:cubicBezTo>
                  <a:cubicBezTo>
                    <a:pt x="1" y="0"/>
                    <a:pt x="6" y="1"/>
                    <a:pt x="10"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75" name="Freeform 77"/>
            <p:cNvSpPr>
              <a:spLocks/>
            </p:cNvSpPr>
            <p:nvPr/>
          </p:nvSpPr>
          <p:spPr bwMode="auto">
            <a:xfrm>
              <a:off x="6229700" y="3253507"/>
              <a:ext cx="38100" cy="11112"/>
            </a:xfrm>
            <a:custGeom>
              <a:avLst/>
              <a:gdLst>
                <a:gd name="T0" fmla="*/ 24 w 10"/>
                <a:gd name="T1" fmla="*/ 2 h 3"/>
                <a:gd name="T2" fmla="*/ 0 w 10"/>
                <a:gd name="T3" fmla="*/ 7 h 3"/>
                <a:gd name="T4" fmla="*/ 24 w 10"/>
                <a:gd name="T5" fmla="*/ 2 h 3"/>
                <a:gd name="T6" fmla="*/ 0 60000 65536"/>
                <a:gd name="T7" fmla="*/ 0 60000 65536"/>
                <a:gd name="T8" fmla="*/ 0 60000 65536"/>
              </a:gdLst>
              <a:ahLst/>
              <a:cxnLst>
                <a:cxn ang="T6">
                  <a:pos x="T0" y="T1"/>
                </a:cxn>
                <a:cxn ang="T7">
                  <a:pos x="T2" y="T3"/>
                </a:cxn>
                <a:cxn ang="T8">
                  <a:pos x="T4" y="T5"/>
                </a:cxn>
              </a:cxnLst>
              <a:rect l="0" t="0" r="r" b="b"/>
              <a:pathLst>
                <a:path w="10" h="3">
                  <a:moveTo>
                    <a:pt x="10" y="1"/>
                  </a:moveTo>
                  <a:cubicBezTo>
                    <a:pt x="9" y="3"/>
                    <a:pt x="4" y="3"/>
                    <a:pt x="0" y="3"/>
                  </a:cubicBezTo>
                  <a:cubicBezTo>
                    <a:pt x="2" y="0"/>
                    <a:pt x="6" y="1"/>
                    <a:pt x="10"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76" name="Freeform 78"/>
            <p:cNvSpPr>
              <a:spLocks/>
            </p:cNvSpPr>
            <p:nvPr/>
          </p:nvSpPr>
          <p:spPr bwMode="auto">
            <a:xfrm>
              <a:off x="6297963" y="3253507"/>
              <a:ext cx="58738" cy="41275"/>
            </a:xfrm>
            <a:custGeom>
              <a:avLst/>
              <a:gdLst>
                <a:gd name="T0" fmla="*/ 35 w 16"/>
                <a:gd name="T1" fmla="*/ 2 h 11"/>
                <a:gd name="T2" fmla="*/ 32 w 16"/>
                <a:gd name="T3" fmla="*/ 12 h 11"/>
                <a:gd name="T4" fmla="*/ 28 w 16"/>
                <a:gd name="T5" fmla="*/ 12 h 11"/>
                <a:gd name="T6" fmla="*/ 2 w 16"/>
                <a:gd name="T7" fmla="*/ 24 h 11"/>
                <a:gd name="T8" fmla="*/ 12 w 16"/>
                <a:gd name="T9" fmla="*/ 14 h 11"/>
                <a:gd name="T10" fmla="*/ 16 w 16"/>
                <a:gd name="T11" fmla="*/ 9 h 11"/>
                <a:gd name="T12" fmla="*/ 23 w 16"/>
                <a:gd name="T13" fmla="*/ 5 h 11"/>
                <a:gd name="T14" fmla="*/ 35 w 16"/>
                <a:gd name="T15" fmla="*/ 2 h 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11">
                  <a:moveTo>
                    <a:pt x="15" y="1"/>
                  </a:moveTo>
                  <a:cubicBezTo>
                    <a:pt x="16" y="3"/>
                    <a:pt x="15" y="4"/>
                    <a:pt x="14" y="5"/>
                  </a:cubicBezTo>
                  <a:cubicBezTo>
                    <a:pt x="14" y="6"/>
                    <a:pt x="12" y="5"/>
                    <a:pt x="12" y="5"/>
                  </a:cubicBezTo>
                  <a:cubicBezTo>
                    <a:pt x="10" y="7"/>
                    <a:pt x="7" y="11"/>
                    <a:pt x="1" y="10"/>
                  </a:cubicBezTo>
                  <a:cubicBezTo>
                    <a:pt x="0" y="7"/>
                    <a:pt x="4" y="7"/>
                    <a:pt x="5" y="6"/>
                  </a:cubicBezTo>
                  <a:cubicBezTo>
                    <a:pt x="6" y="6"/>
                    <a:pt x="6" y="5"/>
                    <a:pt x="7" y="4"/>
                  </a:cubicBezTo>
                  <a:cubicBezTo>
                    <a:pt x="8" y="3"/>
                    <a:pt x="9" y="3"/>
                    <a:pt x="10" y="2"/>
                  </a:cubicBezTo>
                  <a:cubicBezTo>
                    <a:pt x="13" y="3"/>
                    <a:pt x="13" y="0"/>
                    <a:pt x="15"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77" name="Freeform 79"/>
            <p:cNvSpPr>
              <a:spLocks/>
            </p:cNvSpPr>
            <p:nvPr/>
          </p:nvSpPr>
          <p:spPr bwMode="auto">
            <a:xfrm>
              <a:off x="7193313" y="3759919"/>
              <a:ext cx="34925" cy="44450"/>
            </a:xfrm>
            <a:custGeom>
              <a:avLst/>
              <a:gdLst>
                <a:gd name="T0" fmla="*/ 2 w 9"/>
                <a:gd name="T1" fmla="*/ 0 h 12"/>
                <a:gd name="T2" fmla="*/ 5 w 9"/>
                <a:gd name="T3" fmla="*/ 5 h 12"/>
                <a:gd name="T4" fmla="*/ 15 w 9"/>
                <a:gd name="T5" fmla="*/ 14 h 12"/>
                <a:gd name="T6" fmla="*/ 17 w 9"/>
                <a:gd name="T7" fmla="*/ 28 h 12"/>
                <a:gd name="T8" fmla="*/ 10 w 9"/>
                <a:gd name="T9" fmla="*/ 28 h 12"/>
                <a:gd name="T10" fmla="*/ 0 w 9"/>
                <a:gd name="T11" fmla="*/ 5 h 12"/>
                <a:gd name="T12" fmla="*/ 2 w 9"/>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12">
                  <a:moveTo>
                    <a:pt x="1" y="0"/>
                  </a:moveTo>
                  <a:cubicBezTo>
                    <a:pt x="2" y="0"/>
                    <a:pt x="2" y="1"/>
                    <a:pt x="2" y="2"/>
                  </a:cubicBezTo>
                  <a:cubicBezTo>
                    <a:pt x="1" y="4"/>
                    <a:pt x="8" y="4"/>
                    <a:pt x="6" y="6"/>
                  </a:cubicBezTo>
                  <a:cubicBezTo>
                    <a:pt x="4" y="8"/>
                    <a:pt x="9" y="6"/>
                    <a:pt x="7" y="12"/>
                  </a:cubicBezTo>
                  <a:cubicBezTo>
                    <a:pt x="5" y="12"/>
                    <a:pt x="4" y="10"/>
                    <a:pt x="4" y="12"/>
                  </a:cubicBezTo>
                  <a:cubicBezTo>
                    <a:pt x="2" y="10"/>
                    <a:pt x="1" y="5"/>
                    <a:pt x="0" y="2"/>
                  </a:cubicBezTo>
                  <a:cubicBezTo>
                    <a:pt x="1" y="2"/>
                    <a:pt x="1" y="1"/>
                    <a:pt x="1"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78" name="Freeform 80"/>
            <p:cNvSpPr>
              <a:spLocks/>
            </p:cNvSpPr>
            <p:nvPr/>
          </p:nvSpPr>
          <p:spPr bwMode="auto">
            <a:xfrm>
              <a:off x="7201250" y="3796432"/>
              <a:ext cx="71438" cy="98425"/>
            </a:xfrm>
            <a:custGeom>
              <a:avLst/>
              <a:gdLst>
                <a:gd name="T0" fmla="*/ 14 w 19"/>
                <a:gd name="T1" fmla="*/ 0 h 26"/>
                <a:gd name="T2" fmla="*/ 19 w 19"/>
                <a:gd name="T3" fmla="*/ 5 h 26"/>
                <a:gd name="T4" fmla="*/ 24 w 19"/>
                <a:gd name="T5" fmla="*/ 5 h 26"/>
                <a:gd name="T6" fmla="*/ 45 w 19"/>
                <a:gd name="T7" fmla="*/ 14 h 26"/>
                <a:gd name="T8" fmla="*/ 45 w 19"/>
                <a:gd name="T9" fmla="*/ 29 h 26"/>
                <a:gd name="T10" fmla="*/ 38 w 19"/>
                <a:gd name="T11" fmla="*/ 29 h 26"/>
                <a:gd name="T12" fmla="*/ 36 w 19"/>
                <a:gd name="T13" fmla="*/ 36 h 26"/>
                <a:gd name="T14" fmla="*/ 31 w 19"/>
                <a:gd name="T15" fmla="*/ 52 h 26"/>
                <a:gd name="T16" fmla="*/ 28 w 19"/>
                <a:gd name="T17" fmla="*/ 57 h 26"/>
                <a:gd name="T18" fmla="*/ 14 w 19"/>
                <a:gd name="T19" fmla="*/ 60 h 26"/>
                <a:gd name="T20" fmla="*/ 12 w 19"/>
                <a:gd name="T21" fmla="*/ 52 h 26"/>
                <a:gd name="T22" fmla="*/ 19 w 19"/>
                <a:gd name="T23" fmla="*/ 45 h 26"/>
                <a:gd name="T24" fmla="*/ 0 w 19"/>
                <a:gd name="T25" fmla="*/ 38 h 26"/>
                <a:gd name="T26" fmla="*/ 12 w 19"/>
                <a:gd name="T27" fmla="*/ 26 h 26"/>
                <a:gd name="T28" fmla="*/ 14 w 19"/>
                <a:gd name="T29" fmla="*/ 0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 h="26">
                  <a:moveTo>
                    <a:pt x="6" y="0"/>
                  </a:moveTo>
                  <a:cubicBezTo>
                    <a:pt x="7" y="0"/>
                    <a:pt x="7" y="1"/>
                    <a:pt x="8" y="2"/>
                  </a:cubicBezTo>
                  <a:cubicBezTo>
                    <a:pt x="7" y="4"/>
                    <a:pt x="10" y="2"/>
                    <a:pt x="10" y="2"/>
                  </a:cubicBezTo>
                  <a:cubicBezTo>
                    <a:pt x="14" y="4"/>
                    <a:pt x="12" y="8"/>
                    <a:pt x="19" y="6"/>
                  </a:cubicBezTo>
                  <a:cubicBezTo>
                    <a:pt x="19" y="8"/>
                    <a:pt x="19" y="10"/>
                    <a:pt x="19" y="12"/>
                  </a:cubicBezTo>
                  <a:cubicBezTo>
                    <a:pt x="18" y="12"/>
                    <a:pt x="17" y="12"/>
                    <a:pt x="16" y="12"/>
                  </a:cubicBezTo>
                  <a:cubicBezTo>
                    <a:pt x="16" y="14"/>
                    <a:pt x="16" y="14"/>
                    <a:pt x="15" y="15"/>
                  </a:cubicBezTo>
                  <a:cubicBezTo>
                    <a:pt x="17" y="17"/>
                    <a:pt x="14" y="18"/>
                    <a:pt x="13" y="22"/>
                  </a:cubicBezTo>
                  <a:cubicBezTo>
                    <a:pt x="13" y="23"/>
                    <a:pt x="10" y="23"/>
                    <a:pt x="12" y="24"/>
                  </a:cubicBezTo>
                  <a:cubicBezTo>
                    <a:pt x="12" y="26"/>
                    <a:pt x="8" y="24"/>
                    <a:pt x="6" y="25"/>
                  </a:cubicBezTo>
                  <a:cubicBezTo>
                    <a:pt x="7" y="23"/>
                    <a:pt x="5" y="23"/>
                    <a:pt x="5" y="22"/>
                  </a:cubicBezTo>
                  <a:cubicBezTo>
                    <a:pt x="5" y="20"/>
                    <a:pt x="6" y="19"/>
                    <a:pt x="8" y="19"/>
                  </a:cubicBezTo>
                  <a:cubicBezTo>
                    <a:pt x="6" y="18"/>
                    <a:pt x="5" y="15"/>
                    <a:pt x="0" y="16"/>
                  </a:cubicBezTo>
                  <a:cubicBezTo>
                    <a:pt x="0" y="12"/>
                    <a:pt x="4" y="13"/>
                    <a:pt x="5" y="11"/>
                  </a:cubicBezTo>
                  <a:cubicBezTo>
                    <a:pt x="6" y="5"/>
                    <a:pt x="5" y="5"/>
                    <a:pt x="6"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79" name="Freeform 81"/>
            <p:cNvSpPr>
              <a:spLocks/>
            </p:cNvSpPr>
            <p:nvPr/>
          </p:nvSpPr>
          <p:spPr bwMode="auto">
            <a:xfrm>
              <a:off x="6686900" y="3878982"/>
              <a:ext cx="60325" cy="63500"/>
            </a:xfrm>
            <a:custGeom>
              <a:avLst/>
              <a:gdLst>
                <a:gd name="T0" fmla="*/ 36 w 16"/>
                <a:gd name="T1" fmla="*/ 2 h 17"/>
                <a:gd name="T2" fmla="*/ 36 w 16"/>
                <a:gd name="T3" fmla="*/ 19 h 17"/>
                <a:gd name="T4" fmla="*/ 33 w 16"/>
                <a:gd name="T5" fmla="*/ 12 h 17"/>
                <a:gd name="T6" fmla="*/ 31 w 16"/>
                <a:gd name="T7" fmla="*/ 16 h 17"/>
                <a:gd name="T8" fmla="*/ 31 w 16"/>
                <a:gd name="T9" fmla="*/ 31 h 17"/>
                <a:gd name="T10" fmla="*/ 24 w 16"/>
                <a:gd name="T11" fmla="*/ 31 h 17"/>
                <a:gd name="T12" fmla="*/ 24 w 16"/>
                <a:gd name="T13" fmla="*/ 35 h 17"/>
                <a:gd name="T14" fmla="*/ 17 w 16"/>
                <a:gd name="T15" fmla="*/ 40 h 17"/>
                <a:gd name="T16" fmla="*/ 10 w 16"/>
                <a:gd name="T17" fmla="*/ 33 h 17"/>
                <a:gd name="T18" fmla="*/ 5 w 16"/>
                <a:gd name="T19" fmla="*/ 26 h 17"/>
                <a:gd name="T20" fmla="*/ 0 w 16"/>
                <a:gd name="T21" fmla="*/ 9 h 17"/>
                <a:gd name="T22" fmla="*/ 21 w 16"/>
                <a:gd name="T23" fmla="*/ 5 h 17"/>
                <a:gd name="T24" fmla="*/ 36 w 16"/>
                <a:gd name="T25" fmla="*/ 2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17">
                  <a:moveTo>
                    <a:pt x="15" y="1"/>
                  </a:moveTo>
                  <a:cubicBezTo>
                    <a:pt x="14" y="3"/>
                    <a:pt x="16" y="5"/>
                    <a:pt x="15" y="8"/>
                  </a:cubicBezTo>
                  <a:cubicBezTo>
                    <a:pt x="15" y="8"/>
                    <a:pt x="14" y="6"/>
                    <a:pt x="14" y="5"/>
                  </a:cubicBezTo>
                  <a:cubicBezTo>
                    <a:pt x="14" y="6"/>
                    <a:pt x="13" y="6"/>
                    <a:pt x="13" y="7"/>
                  </a:cubicBezTo>
                  <a:cubicBezTo>
                    <a:pt x="12" y="8"/>
                    <a:pt x="13" y="11"/>
                    <a:pt x="13" y="13"/>
                  </a:cubicBezTo>
                  <a:cubicBezTo>
                    <a:pt x="13" y="13"/>
                    <a:pt x="11" y="12"/>
                    <a:pt x="10" y="13"/>
                  </a:cubicBezTo>
                  <a:cubicBezTo>
                    <a:pt x="10" y="13"/>
                    <a:pt x="11" y="15"/>
                    <a:pt x="10" y="15"/>
                  </a:cubicBezTo>
                  <a:cubicBezTo>
                    <a:pt x="9" y="16"/>
                    <a:pt x="7" y="15"/>
                    <a:pt x="7" y="17"/>
                  </a:cubicBezTo>
                  <a:cubicBezTo>
                    <a:pt x="6" y="17"/>
                    <a:pt x="5" y="15"/>
                    <a:pt x="4" y="14"/>
                  </a:cubicBezTo>
                  <a:cubicBezTo>
                    <a:pt x="4" y="13"/>
                    <a:pt x="2" y="12"/>
                    <a:pt x="2" y="11"/>
                  </a:cubicBezTo>
                  <a:cubicBezTo>
                    <a:pt x="1" y="9"/>
                    <a:pt x="2" y="6"/>
                    <a:pt x="0" y="4"/>
                  </a:cubicBezTo>
                  <a:cubicBezTo>
                    <a:pt x="1" y="3"/>
                    <a:pt x="5" y="3"/>
                    <a:pt x="9" y="2"/>
                  </a:cubicBezTo>
                  <a:cubicBezTo>
                    <a:pt x="11" y="2"/>
                    <a:pt x="13" y="0"/>
                    <a:pt x="15"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80" name="Freeform 82"/>
            <p:cNvSpPr>
              <a:spLocks/>
            </p:cNvSpPr>
            <p:nvPr/>
          </p:nvSpPr>
          <p:spPr bwMode="auto">
            <a:xfrm>
              <a:off x="9430927" y="1061887"/>
              <a:ext cx="1084263" cy="809625"/>
            </a:xfrm>
            <a:custGeom>
              <a:avLst/>
              <a:gdLst>
                <a:gd name="T0" fmla="*/ 484 w 289"/>
                <a:gd name="T1" fmla="*/ 57 h 216"/>
                <a:gd name="T2" fmla="*/ 513 w 289"/>
                <a:gd name="T3" fmla="*/ 59 h 216"/>
                <a:gd name="T4" fmla="*/ 551 w 289"/>
                <a:gd name="T5" fmla="*/ 52 h 216"/>
                <a:gd name="T6" fmla="*/ 574 w 289"/>
                <a:gd name="T7" fmla="*/ 54 h 216"/>
                <a:gd name="T8" fmla="*/ 572 w 289"/>
                <a:gd name="T9" fmla="*/ 61 h 216"/>
                <a:gd name="T10" fmla="*/ 643 w 289"/>
                <a:gd name="T11" fmla="*/ 47 h 216"/>
                <a:gd name="T12" fmla="*/ 683 w 289"/>
                <a:gd name="T13" fmla="*/ 57 h 216"/>
                <a:gd name="T14" fmla="*/ 633 w 289"/>
                <a:gd name="T15" fmla="*/ 83 h 216"/>
                <a:gd name="T16" fmla="*/ 619 w 289"/>
                <a:gd name="T17" fmla="*/ 102 h 216"/>
                <a:gd name="T18" fmla="*/ 593 w 289"/>
                <a:gd name="T19" fmla="*/ 130 h 216"/>
                <a:gd name="T20" fmla="*/ 598 w 289"/>
                <a:gd name="T21" fmla="*/ 153 h 216"/>
                <a:gd name="T22" fmla="*/ 581 w 289"/>
                <a:gd name="T23" fmla="*/ 179 h 216"/>
                <a:gd name="T24" fmla="*/ 603 w 289"/>
                <a:gd name="T25" fmla="*/ 213 h 216"/>
                <a:gd name="T26" fmla="*/ 586 w 289"/>
                <a:gd name="T27" fmla="*/ 238 h 216"/>
                <a:gd name="T28" fmla="*/ 565 w 289"/>
                <a:gd name="T29" fmla="*/ 260 h 216"/>
                <a:gd name="T30" fmla="*/ 593 w 289"/>
                <a:gd name="T31" fmla="*/ 309 h 216"/>
                <a:gd name="T32" fmla="*/ 548 w 289"/>
                <a:gd name="T33" fmla="*/ 305 h 216"/>
                <a:gd name="T34" fmla="*/ 546 w 289"/>
                <a:gd name="T35" fmla="*/ 321 h 216"/>
                <a:gd name="T36" fmla="*/ 527 w 289"/>
                <a:gd name="T37" fmla="*/ 349 h 216"/>
                <a:gd name="T38" fmla="*/ 482 w 289"/>
                <a:gd name="T39" fmla="*/ 359 h 216"/>
                <a:gd name="T40" fmla="*/ 461 w 289"/>
                <a:gd name="T41" fmla="*/ 373 h 216"/>
                <a:gd name="T42" fmla="*/ 447 w 289"/>
                <a:gd name="T43" fmla="*/ 390 h 216"/>
                <a:gd name="T44" fmla="*/ 385 w 289"/>
                <a:gd name="T45" fmla="*/ 406 h 216"/>
                <a:gd name="T46" fmla="*/ 369 w 289"/>
                <a:gd name="T47" fmla="*/ 432 h 216"/>
                <a:gd name="T48" fmla="*/ 352 w 289"/>
                <a:gd name="T49" fmla="*/ 453 h 216"/>
                <a:gd name="T50" fmla="*/ 345 w 289"/>
                <a:gd name="T51" fmla="*/ 477 h 216"/>
                <a:gd name="T52" fmla="*/ 310 w 289"/>
                <a:gd name="T53" fmla="*/ 498 h 216"/>
                <a:gd name="T54" fmla="*/ 269 w 289"/>
                <a:gd name="T55" fmla="*/ 479 h 216"/>
                <a:gd name="T56" fmla="*/ 248 w 289"/>
                <a:gd name="T57" fmla="*/ 451 h 216"/>
                <a:gd name="T58" fmla="*/ 234 w 289"/>
                <a:gd name="T59" fmla="*/ 432 h 216"/>
                <a:gd name="T60" fmla="*/ 222 w 289"/>
                <a:gd name="T61" fmla="*/ 390 h 216"/>
                <a:gd name="T62" fmla="*/ 229 w 289"/>
                <a:gd name="T63" fmla="*/ 375 h 216"/>
                <a:gd name="T64" fmla="*/ 248 w 289"/>
                <a:gd name="T65" fmla="*/ 354 h 216"/>
                <a:gd name="T66" fmla="*/ 236 w 289"/>
                <a:gd name="T67" fmla="*/ 326 h 216"/>
                <a:gd name="T68" fmla="*/ 243 w 289"/>
                <a:gd name="T69" fmla="*/ 305 h 216"/>
                <a:gd name="T70" fmla="*/ 215 w 289"/>
                <a:gd name="T71" fmla="*/ 295 h 216"/>
                <a:gd name="T72" fmla="*/ 196 w 289"/>
                <a:gd name="T73" fmla="*/ 260 h 216"/>
                <a:gd name="T74" fmla="*/ 175 w 289"/>
                <a:gd name="T75" fmla="*/ 220 h 216"/>
                <a:gd name="T76" fmla="*/ 125 w 289"/>
                <a:gd name="T77" fmla="*/ 196 h 216"/>
                <a:gd name="T78" fmla="*/ 57 w 289"/>
                <a:gd name="T79" fmla="*/ 198 h 216"/>
                <a:gd name="T80" fmla="*/ 57 w 289"/>
                <a:gd name="T81" fmla="*/ 182 h 216"/>
                <a:gd name="T82" fmla="*/ 28 w 289"/>
                <a:gd name="T83" fmla="*/ 156 h 216"/>
                <a:gd name="T84" fmla="*/ 43 w 289"/>
                <a:gd name="T85" fmla="*/ 132 h 216"/>
                <a:gd name="T86" fmla="*/ 76 w 289"/>
                <a:gd name="T87" fmla="*/ 118 h 216"/>
                <a:gd name="T88" fmla="*/ 80 w 289"/>
                <a:gd name="T89" fmla="*/ 102 h 216"/>
                <a:gd name="T90" fmla="*/ 73 w 289"/>
                <a:gd name="T91" fmla="*/ 90 h 216"/>
                <a:gd name="T92" fmla="*/ 97 w 289"/>
                <a:gd name="T93" fmla="*/ 83 h 216"/>
                <a:gd name="T94" fmla="*/ 125 w 289"/>
                <a:gd name="T95" fmla="*/ 54 h 216"/>
                <a:gd name="T96" fmla="*/ 210 w 289"/>
                <a:gd name="T97" fmla="*/ 43 h 216"/>
                <a:gd name="T98" fmla="*/ 248 w 289"/>
                <a:gd name="T99" fmla="*/ 54 h 216"/>
                <a:gd name="T100" fmla="*/ 284 w 289"/>
                <a:gd name="T101" fmla="*/ 35 h 216"/>
                <a:gd name="T102" fmla="*/ 317 w 289"/>
                <a:gd name="T103" fmla="*/ 38 h 216"/>
                <a:gd name="T104" fmla="*/ 329 w 289"/>
                <a:gd name="T105" fmla="*/ 19 h 216"/>
                <a:gd name="T106" fmla="*/ 392 w 289"/>
                <a:gd name="T107" fmla="*/ 5 h 216"/>
                <a:gd name="T108" fmla="*/ 482 w 289"/>
                <a:gd name="T109" fmla="*/ 0 h 216"/>
                <a:gd name="T110" fmla="*/ 548 w 289"/>
                <a:gd name="T111" fmla="*/ 24 h 216"/>
                <a:gd name="T112" fmla="*/ 572 w 289"/>
                <a:gd name="T113" fmla="*/ 40 h 216"/>
                <a:gd name="T114" fmla="*/ 477 w 289"/>
                <a:gd name="T115" fmla="*/ 43 h 2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9" h="216">
                  <a:moveTo>
                    <a:pt x="196" y="22"/>
                  </a:moveTo>
                  <a:cubicBezTo>
                    <a:pt x="196" y="23"/>
                    <a:pt x="198" y="22"/>
                    <a:pt x="198" y="24"/>
                  </a:cubicBezTo>
                  <a:cubicBezTo>
                    <a:pt x="200" y="25"/>
                    <a:pt x="201" y="23"/>
                    <a:pt x="202" y="23"/>
                  </a:cubicBezTo>
                  <a:cubicBezTo>
                    <a:pt x="203" y="23"/>
                    <a:pt x="204" y="24"/>
                    <a:pt x="205" y="24"/>
                  </a:cubicBezTo>
                  <a:cubicBezTo>
                    <a:pt x="206" y="24"/>
                    <a:pt x="206" y="23"/>
                    <a:pt x="207" y="23"/>
                  </a:cubicBezTo>
                  <a:cubicBezTo>
                    <a:pt x="209" y="23"/>
                    <a:pt x="210" y="23"/>
                    <a:pt x="211" y="23"/>
                  </a:cubicBezTo>
                  <a:cubicBezTo>
                    <a:pt x="216" y="22"/>
                    <a:pt x="221" y="20"/>
                    <a:pt x="224" y="22"/>
                  </a:cubicBezTo>
                  <a:cubicBezTo>
                    <a:pt x="223" y="24"/>
                    <a:pt x="218" y="23"/>
                    <a:pt x="217" y="25"/>
                  </a:cubicBezTo>
                  <a:cubicBezTo>
                    <a:pt x="217" y="28"/>
                    <a:pt x="219" y="25"/>
                    <a:pt x="219" y="25"/>
                  </a:cubicBezTo>
                  <a:cubicBezTo>
                    <a:pt x="221" y="25"/>
                    <a:pt x="221" y="27"/>
                    <a:pt x="225" y="25"/>
                  </a:cubicBezTo>
                  <a:cubicBezTo>
                    <a:pt x="226" y="25"/>
                    <a:pt x="227" y="24"/>
                    <a:pt x="227" y="24"/>
                  </a:cubicBezTo>
                  <a:cubicBezTo>
                    <a:pt x="228" y="24"/>
                    <a:pt x="233" y="22"/>
                    <a:pt x="233" y="22"/>
                  </a:cubicBezTo>
                  <a:cubicBezTo>
                    <a:pt x="236" y="25"/>
                    <a:pt x="232" y="21"/>
                    <a:pt x="235" y="20"/>
                  </a:cubicBezTo>
                  <a:cubicBezTo>
                    <a:pt x="235" y="20"/>
                    <a:pt x="238" y="21"/>
                    <a:pt x="238" y="20"/>
                  </a:cubicBezTo>
                  <a:cubicBezTo>
                    <a:pt x="239" y="20"/>
                    <a:pt x="241" y="19"/>
                    <a:pt x="244" y="19"/>
                  </a:cubicBezTo>
                  <a:cubicBezTo>
                    <a:pt x="244" y="21"/>
                    <a:pt x="244" y="23"/>
                    <a:pt x="243" y="23"/>
                  </a:cubicBezTo>
                  <a:cubicBezTo>
                    <a:pt x="242" y="24"/>
                    <a:pt x="241" y="24"/>
                    <a:pt x="240" y="25"/>
                  </a:cubicBezTo>
                  <a:cubicBezTo>
                    <a:pt x="239" y="27"/>
                    <a:pt x="239" y="29"/>
                    <a:pt x="236" y="29"/>
                  </a:cubicBezTo>
                  <a:cubicBezTo>
                    <a:pt x="237" y="32"/>
                    <a:pt x="238" y="28"/>
                    <a:pt x="240" y="29"/>
                  </a:cubicBezTo>
                  <a:cubicBezTo>
                    <a:pt x="242" y="29"/>
                    <a:pt x="241" y="27"/>
                    <a:pt x="242" y="26"/>
                  </a:cubicBezTo>
                  <a:cubicBezTo>
                    <a:pt x="243" y="25"/>
                    <a:pt x="247" y="27"/>
                    <a:pt x="248" y="24"/>
                  </a:cubicBezTo>
                  <a:cubicBezTo>
                    <a:pt x="250" y="28"/>
                    <a:pt x="257" y="22"/>
                    <a:pt x="259" y="25"/>
                  </a:cubicBezTo>
                  <a:cubicBezTo>
                    <a:pt x="260" y="24"/>
                    <a:pt x="262" y="23"/>
                    <a:pt x="263" y="22"/>
                  </a:cubicBezTo>
                  <a:cubicBezTo>
                    <a:pt x="267" y="23"/>
                    <a:pt x="269" y="20"/>
                    <a:pt x="272" y="20"/>
                  </a:cubicBezTo>
                  <a:cubicBezTo>
                    <a:pt x="272" y="20"/>
                    <a:pt x="273" y="22"/>
                    <a:pt x="273" y="22"/>
                  </a:cubicBezTo>
                  <a:cubicBezTo>
                    <a:pt x="274" y="22"/>
                    <a:pt x="279" y="21"/>
                    <a:pt x="279" y="22"/>
                  </a:cubicBezTo>
                  <a:cubicBezTo>
                    <a:pt x="281" y="23"/>
                    <a:pt x="280" y="21"/>
                    <a:pt x="282" y="22"/>
                  </a:cubicBezTo>
                  <a:cubicBezTo>
                    <a:pt x="284" y="22"/>
                    <a:pt x="286" y="24"/>
                    <a:pt x="289" y="24"/>
                  </a:cubicBezTo>
                  <a:cubicBezTo>
                    <a:pt x="289" y="26"/>
                    <a:pt x="287" y="26"/>
                    <a:pt x="286" y="26"/>
                  </a:cubicBezTo>
                  <a:cubicBezTo>
                    <a:pt x="286" y="27"/>
                    <a:pt x="285" y="28"/>
                    <a:pt x="284" y="29"/>
                  </a:cubicBezTo>
                  <a:cubicBezTo>
                    <a:pt x="281" y="30"/>
                    <a:pt x="276" y="30"/>
                    <a:pt x="276" y="33"/>
                  </a:cubicBezTo>
                  <a:cubicBezTo>
                    <a:pt x="273" y="33"/>
                    <a:pt x="269" y="33"/>
                    <a:pt x="268" y="35"/>
                  </a:cubicBezTo>
                  <a:cubicBezTo>
                    <a:pt x="269" y="36"/>
                    <a:pt x="271" y="37"/>
                    <a:pt x="266" y="37"/>
                  </a:cubicBezTo>
                  <a:cubicBezTo>
                    <a:pt x="267" y="38"/>
                    <a:pt x="268" y="38"/>
                    <a:pt x="270" y="38"/>
                  </a:cubicBezTo>
                  <a:cubicBezTo>
                    <a:pt x="268" y="41"/>
                    <a:pt x="262" y="41"/>
                    <a:pt x="262" y="45"/>
                  </a:cubicBezTo>
                  <a:cubicBezTo>
                    <a:pt x="260" y="45"/>
                    <a:pt x="262" y="43"/>
                    <a:pt x="262" y="43"/>
                  </a:cubicBezTo>
                  <a:cubicBezTo>
                    <a:pt x="261" y="42"/>
                    <a:pt x="258" y="45"/>
                    <a:pt x="256" y="45"/>
                  </a:cubicBezTo>
                  <a:cubicBezTo>
                    <a:pt x="256" y="46"/>
                    <a:pt x="257" y="46"/>
                    <a:pt x="258" y="46"/>
                  </a:cubicBezTo>
                  <a:cubicBezTo>
                    <a:pt x="255" y="49"/>
                    <a:pt x="257" y="48"/>
                    <a:pt x="256" y="52"/>
                  </a:cubicBezTo>
                  <a:cubicBezTo>
                    <a:pt x="256" y="53"/>
                    <a:pt x="252" y="54"/>
                    <a:pt x="251" y="55"/>
                  </a:cubicBezTo>
                  <a:cubicBezTo>
                    <a:pt x="251" y="55"/>
                    <a:pt x="252" y="58"/>
                    <a:pt x="251" y="58"/>
                  </a:cubicBezTo>
                  <a:cubicBezTo>
                    <a:pt x="250" y="59"/>
                    <a:pt x="248" y="59"/>
                    <a:pt x="246" y="59"/>
                  </a:cubicBezTo>
                  <a:cubicBezTo>
                    <a:pt x="247" y="61"/>
                    <a:pt x="248" y="61"/>
                    <a:pt x="249" y="63"/>
                  </a:cubicBezTo>
                  <a:cubicBezTo>
                    <a:pt x="249" y="65"/>
                    <a:pt x="252" y="64"/>
                    <a:pt x="253" y="65"/>
                  </a:cubicBezTo>
                  <a:cubicBezTo>
                    <a:pt x="254" y="65"/>
                    <a:pt x="253" y="67"/>
                    <a:pt x="253" y="68"/>
                  </a:cubicBezTo>
                  <a:cubicBezTo>
                    <a:pt x="254" y="68"/>
                    <a:pt x="256" y="68"/>
                    <a:pt x="257" y="69"/>
                  </a:cubicBezTo>
                  <a:cubicBezTo>
                    <a:pt x="257" y="71"/>
                    <a:pt x="258" y="71"/>
                    <a:pt x="258" y="73"/>
                  </a:cubicBezTo>
                  <a:cubicBezTo>
                    <a:pt x="254" y="75"/>
                    <a:pt x="251" y="74"/>
                    <a:pt x="246" y="76"/>
                  </a:cubicBezTo>
                  <a:cubicBezTo>
                    <a:pt x="249" y="79"/>
                    <a:pt x="252" y="82"/>
                    <a:pt x="258" y="82"/>
                  </a:cubicBezTo>
                  <a:cubicBezTo>
                    <a:pt x="258" y="84"/>
                    <a:pt x="259" y="84"/>
                    <a:pt x="260" y="84"/>
                  </a:cubicBezTo>
                  <a:cubicBezTo>
                    <a:pt x="261" y="87"/>
                    <a:pt x="258" y="86"/>
                    <a:pt x="258" y="88"/>
                  </a:cubicBezTo>
                  <a:cubicBezTo>
                    <a:pt x="258" y="89"/>
                    <a:pt x="256" y="90"/>
                    <a:pt x="255" y="90"/>
                  </a:cubicBezTo>
                  <a:cubicBezTo>
                    <a:pt x="253" y="94"/>
                    <a:pt x="259" y="92"/>
                    <a:pt x="258" y="96"/>
                  </a:cubicBezTo>
                  <a:cubicBezTo>
                    <a:pt x="256" y="95"/>
                    <a:pt x="256" y="97"/>
                    <a:pt x="257" y="97"/>
                  </a:cubicBezTo>
                  <a:cubicBezTo>
                    <a:pt x="256" y="100"/>
                    <a:pt x="253" y="96"/>
                    <a:pt x="251" y="97"/>
                  </a:cubicBezTo>
                  <a:cubicBezTo>
                    <a:pt x="249" y="97"/>
                    <a:pt x="250" y="101"/>
                    <a:pt x="248" y="101"/>
                  </a:cubicBezTo>
                  <a:cubicBezTo>
                    <a:pt x="247" y="103"/>
                    <a:pt x="248" y="104"/>
                    <a:pt x="250" y="104"/>
                  </a:cubicBezTo>
                  <a:cubicBezTo>
                    <a:pt x="250" y="106"/>
                    <a:pt x="247" y="105"/>
                    <a:pt x="245" y="105"/>
                  </a:cubicBezTo>
                  <a:cubicBezTo>
                    <a:pt x="242" y="106"/>
                    <a:pt x="239" y="108"/>
                    <a:pt x="236" y="109"/>
                  </a:cubicBezTo>
                  <a:cubicBezTo>
                    <a:pt x="236" y="110"/>
                    <a:pt x="238" y="109"/>
                    <a:pt x="239" y="110"/>
                  </a:cubicBezTo>
                  <a:cubicBezTo>
                    <a:pt x="241" y="111"/>
                    <a:pt x="241" y="115"/>
                    <a:pt x="244" y="113"/>
                  </a:cubicBezTo>
                  <a:cubicBezTo>
                    <a:pt x="245" y="116"/>
                    <a:pt x="242" y="116"/>
                    <a:pt x="242" y="117"/>
                  </a:cubicBezTo>
                  <a:cubicBezTo>
                    <a:pt x="241" y="119"/>
                    <a:pt x="243" y="122"/>
                    <a:pt x="240" y="123"/>
                  </a:cubicBezTo>
                  <a:cubicBezTo>
                    <a:pt x="242" y="128"/>
                    <a:pt x="250" y="126"/>
                    <a:pt x="251" y="131"/>
                  </a:cubicBezTo>
                  <a:cubicBezTo>
                    <a:pt x="249" y="131"/>
                    <a:pt x="247" y="132"/>
                    <a:pt x="246" y="130"/>
                  </a:cubicBezTo>
                  <a:cubicBezTo>
                    <a:pt x="245" y="130"/>
                    <a:pt x="246" y="131"/>
                    <a:pt x="246" y="131"/>
                  </a:cubicBezTo>
                  <a:cubicBezTo>
                    <a:pt x="243" y="135"/>
                    <a:pt x="241" y="134"/>
                    <a:pt x="236" y="133"/>
                  </a:cubicBezTo>
                  <a:cubicBezTo>
                    <a:pt x="237" y="129"/>
                    <a:pt x="230" y="133"/>
                    <a:pt x="232" y="129"/>
                  </a:cubicBezTo>
                  <a:cubicBezTo>
                    <a:pt x="229" y="128"/>
                    <a:pt x="229" y="131"/>
                    <a:pt x="225" y="130"/>
                  </a:cubicBezTo>
                  <a:cubicBezTo>
                    <a:pt x="226" y="131"/>
                    <a:pt x="226" y="132"/>
                    <a:pt x="224" y="132"/>
                  </a:cubicBezTo>
                  <a:cubicBezTo>
                    <a:pt x="224" y="134"/>
                    <a:pt x="231" y="134"/>
                    <a:pt x="225" y="135"/>
                  </a:cubicBezTo>
                  <a:cubicBezTo>
                    <a:pt x="226" y="137"/>
                    <a:pt x="229" y="136"/>
                    <a:pt x="231" y="136"/>
                  </a:cubicBezTo>
                  <a:cubicBezTo>
                    <a:pt x="234" y="136"/>
                    <a:pt x="237" y="138"/>
                    <a:pt x="240" y="137"/>
                  </a:cubicBezTo>
                  <a:cubicBezTo>
                    <a:pt x="238" y="141"/>
                    <a:pt x="235" y="144"/>
                    <a:pt x="232" y="146"/>
                  </a:cubicBezTo>
                  <a:cubicBezTo>
                    <a:pt x="229" y="146"/>
                    <a:pt x="227" y="147"/>
                    <a:pt x="225" y="148"/>
                  </a:cubicBezTo>
                  <a:cubicBezTo>
                    <a:pt x="225" y="148"/>
                    <a:pt x="223" y="147"/>
                    <a:pt x="223" y="148"/>
                  </a:cubicBezTo>
                  <a:cubicBezTo>
                    <a:pt x="222" y="149"/>
                    <a:pt x="222" y="148"/>
                    <a:pt x="220" y="148"/>
                  </a:cubicBezTo>
                  <a:cubicBezTo>
                    <a:pt x="217" y="148"/>
                    <a:pt x="214" y="150"/>
                    <a:pt x="210" y="150"/>
                  </a:cubicBezTo>
                  <a:cubicBezTo>
                    <a:pt x="208" y="150"/>
                    <a:pt x="210" y="151"/>
                    <a:pt x="210" y="151"/>
                  </a:cubicBezTo>
                  <a:cubicBezTo>
                    <a:pt x="208" y="154"/>
                    <a:pt x="208" y="152"/>
                    <a:pt x="204" y="152"/>
                  </a:cubicBezTo>
                  <a:cubicBezTo>
                    <a:pt x="204" y="153"/>
                    <a:pt x="205" y="153"/>
                    <a:pt x="206" y="154"/>
                  </a:cubicBezTo>
                  <a:cubicBezTo>
                    <a:pt x="206" y="155"/>
                    <a:pt x="198" y="156"/>
                    <a:pt x="199" y="152"/>
                  </a:cubicBezTo>
                  <a:cubicBezTo>
                    <a:pt x="198" y="153"/>
                    <a:pt x="195" y="153"/>
                    <a:pt x="195" y="154"/>
                  </a:cubicBezTo>
                  <a:cubicBezTo>
                    <a:pt x="194" y="155"/>
                    <a:pt x="195" y="157"/>
                    <a:pt x="195" y="158"/>
                  </a:cubicBezTo>
                  <a:cubicBezTo>
                    <a:pt x="195" y="158"/>
                    <a:pt x="191" y="157"/>
                    <a:pt x="191" y="158"/>
                  </a:cubicBezTo>
                  <a:cubicBezTo>
                    <a:pt x="191" y="159"/>
                    <a:pt x="193" y="160"/>
                    <a:pt x="192" y="162"/>
                  </a:cubicBezTo>
                  <a:cubicBezTo>
                    <a:pt x="191" y="163"/>
                    <a:pt x="190" y="162"/>
                    <a:pt x="189" y="162"/>
                  </a:cubicBezTo>
                  <a:cubicBezTo>
                    <a:pt x="189" y="163"/>
                    <a:pt x="189" y="164"/>
                    <a:pt x="189" y="165"/>
                  </a:cubicBezTo>
                  <a:cubicBezTo>
                    <a:pt x="188" y="165"/>
                    <a:pt x="187" y="165"/>
                    <a:pt x="186" y="165"/>
                  </a:cubicBezTo>
                  <a:cubicBezTo>
                    <a:pt x="185" y="166"/>
                    <a:pt x="186" y="167"/>
                    <a:pt x="185" y="168"/>
                  </a:cubicBezTo>
                  <a:cubicBezTo>
                    <a:pt x="183" y="168"/>
                    <a:pt x="178" y="167"/>
                    <a:pt x="179" y="171"/>
                  </a:cubicBezTo>
                  <a:cubicBezTo>
                    <a:pt x="174" y="172"/>
                    <a:pt x="169" y="173"/>
                    <a:pt x="163" y="172"/>
                  </a:cubicBezTo>
                  <a:cubicBezTo>
                    <a:pt x="160" y="174"/>
                    <a:pt x="159" y="180"/>
                    <a:pt x="156" y="177"/>
                  </a:cubicBezTo>
                  <a:cubicBezTo>
                    <a:pt x="156" y="178"/>
                    <a:pt x="157" y="179"/>
                    <a:pt x="157" y="181"/>
                  </a:cubicBezTo>
                  <a:cubicBezTo>
                    <a:pt x="157" y="181"/>
                    <a:pt x="155" y="180"/>
                    <a:pt x="155" y="181"/>
                  </a:cubicBezTo>
                  <a:cubicBezTo>
                    <a:pt x="154" y="181"/>
                    <a:pt x="156" y="182"/>
                    <a:pt x="156" y="183"/>
                  </a:cubicBezTo>
                  <a:cubicBezTo>
                    <a:pt x="156" y="183"/>
                    <a:pt x="155" y="183"/>
                    <a:pt x="155" y="184"/>
                  </a:cubicBezTo>
                  <a:cubicBezTo>
                    <a:pt x="154" y="185"/>
                    <a:pt x="151" y="188"/>
                    <a:pt x="153" y="189"/>
                  </a:cubicBezTo>
                  <a:cubicBezTo>
                    <a:pt x="154" y="190"/>
                    <a:pt x="152" y="189"/>
                    <a:pt x="151" y="190"/>
                  </a:cubicBezTo>
                  <a:cubicBezTo>
                    <a:pt x="150" y="190"/>
                    <a:pt x="149" y="192"/>
                    <a:pt x="149" y="192"/>
                  </a:cubicBezTo>
                  <a:cubicBezTo>
                    <a:pt x="148" y="193"/>
                    <a:pt x="149" y="194"/>
                    <a:pt x="149" y="195"/>
                  </a:cubicBezTo>
                  <a:cubicBezTo>
                    <a:pt x="147" y="196"/>
                    <a:pt x="148" y="197"/>
                    <a:pt x="147" y="199"/>
                  </a:cubicBezTo>
                  <a:cubicBezTo>
                    <a:pt x="147" y="200"/>
                    <a:pt x="145" y="199"/>
                    <a:pt x="145" y="199"/>
                  </a:cubicBezTo>
                  <a:cubicBezTo>
                    <a:pt x="145" y="200"/>
                    <a:pt x="146" y="201"/>
                    <a:pt x="146" y="202"/>
                  </a:cubicBezTo>
                  <a:cubicBezTo>
                    <a:pt x="147" y="204"/>
                    <a:pt x="145" y="204"/>
                    <a:pt x="145" y="205"/>
                  </a:cubicBezTo>
                  <a:cubicBezTo>
                    <a:pt x="145" y="206"/>
                    <a:pt x="146" y="208"/>
                    <a:pt x="146" y="208"/>
                  </a:cubicBezTo>
                  <a:cubicBezTo>
                    <a:pt x="145" y="212"/>
                    <a:pt x="143" y="213"/>
                    <a:pt x="139" y="216"/>
                  </a:cubicBezTo>
                  <a:cubicBezTo>
                    <a:pt x="135" y="215"/>
                    <a:pt x="133" y="213"/>
                    <a:pt x="131" y="211"/>
                  </a:cubicBezTo>
                  <a:cubicBezTo>
                    <a:pt x="127" y="215"/>
                    <a:pt x="121" y="209"/>
                    <a:pt x="122" y="209"/>
                  </a:cubicBezTo>
                  <a:cubicBezTo>
                    <a:pt x="121" y="208"/>
                    <a:pt x="120" y="211"/>
                    <a:pt x="120" y="211"/>
                  </a:cubicBezTo>
                  <a:cubicBezTo>
                    <a:pt x="119" y="210"/>
                    <a:pt x="119" y="209"/>
                    <a:pt x="118" y="208"/>
                  </a:cubicBezTo>
                  <a:cubicBezTo>
                    <a:pt x="117" y="206"/>
                    <a:pt x="114" y="206"/>
                    <a:pt x="114" y="203"/>
                  </a:cubicBezTo>
                  <a:cubicBezTo>
                    <a:pt x="113" y="201"/>
                    <a:pt x="111" y="201"/>
                    <a:pt x="110" y="199"/>
                  </a:cubicBezTo>
                  <a:cubicBezTo>
                    <a:pt x="110" y="198"/>
                    <a:pt x="111" y="199"/>
                    <a:pt x="112" y="198"/>
                  </a:cubicBezTo>
                  <a:cubicBezTo>
                    <a:pt x="112" y="195"/>
                    <a:pt x="109" y="196"/>
                    <a:pt x="107" y="195"/>
                  </a:cubicBezTo>
                  <a:cubicBezTo>
                    <a:pt x="106" y="194"/>
                    <a:pt x="107" y="192"/>
                    <a:pt x="105" y="191"/>
                  </a:cubicBezTo>
                  <a:cubicBezTo>
                    <a:pt x="103" y="194"/>
                    <a:pt x="105" y="189"/>
                    <a:pt x="105" y="190"/>
                  </a:cubicBezTo>
                  <a:cubicBezTo>
                    <a:pt x="105" y="188"/>
                    <a:pt x="103" y="190"/>
                    <a:pt x="103" y="189"/>
                  </a:cubicBezTo>
                  <a:cubicBezTo>
                    <a:pt x="102" y="188"/>
                    <a:pt x="104" y="185"/>
                    <a:pt x="102" y="185"/>
                  </a:cubicBezTo>
                  <a:cubicBezTo>
                    <a:pt x="99" y="185"/>
                    <a:pt x="101" y="180"/>
                    <a:pt x="99" y="183"/>
                  </a:cubicBezTo>
                  <a:cubicBezTo>
                    <a:pt x="98" y="182"/>
                    <a:pt x="98" y="180"/>
                    <a:pt x="96" y="181"/>
                  </a:cubicBezTo>
                  <a:cubicBezTo>
                    <a:pt x="96" y="179"/>
                    <a:pt x="98" y="179"/>
                    <a:pt x="98" y="177"/>
                  </a:cubicBezTo>
                  <a:cubicBezTo>
                    <a:pt x="98" y="175"/>
                    <a:pt x="95" y="176"/>
                    <a:pt x="93" y="176"/>
                  </a:cubicBezTo>
                  <a:cubicBezTo>
                    <a:pt x="92" y="171"/>
                    <a:pt x="93" y="169"/>
                    <a:pt x="94" y="165"/>
                  </a:cubicBezTo>
                  <a:cubicBezTo>
                    <a:pt x="92" y="164"/>
                    <a:pt x="97" y="162"/>
                    <a:pt x="92" y="162"/>
                  </a:cubicBezTo>
                  <a:cubicBezTo>
                    <a:pt x="92" y="160"/>
                    <a:pt x="94" y="161"/>
                    <a:pt x="94" y="161"/>
                  </a:cubicBezTo>
                  <a:cubicBezTo>
                    <a:pt x="95" y="160"/>
                    <a:pt x="94" y="158"/>
                    <a:pt x="94" y="158"/>
                  </a:cubicBezTo>
                  <a:cubicBezTo>
                    <a:pt x="95" y="158"/>
                    <a:pt x="96" y="160"/>
                    <a:pt x="97" y="159"/>
                  </a:cubicBezTo>
                  <a:cubicBezTo>
                    <a:pt x="97" y="157"/>
                    <a:pt x="97" y="155"/>
                    <a:pt x="97" y="152"/>
                  </a:cubicBezTo>
                  <a:cubicBezTo>
                    <a:pt x="99" y="152"/>
                    <a:pt x="100" y="151"/>
                    <a:pt x="100" y="150"/>
                  </a:cubicBezTo>
                  <a:cubicBezTo>
                    <a:pt x="101" y="150"/>
                    <a:pt x="101" y="151"/>
                    <a:pt x="102" y="152"/>
                  </a:cubicBezTo>
                  <a:cubicBezTo>
                    <a:pt x="103" y="152"/>
                    <a:pt x="103" y="150"/>
                    <a:pt x="105" y="150"/>
                  </a:cubicBezTo>
                  <a:cubicBezTo>
                    <a:pt x="106" y="149"/>
                    <a:pt x="104" y="148"/>
                    <a:pt x="104" y="148"/>
                  </a:cubicBezTo>
                  <a:cubicBezTo>
                    <a:pt x="104" y="146"/>
                    <a:pt x="107" y="146"/>
                    <a:pt x="107" y="145"/>
                  </a:cubicBezTo>
                  <a:cubicBezTo>
                    <a:pt x="108" y="143"/>
                    <a:pt x="104" y="142"/>
                    <a:pt x="106" y="139"/>
                  </a:cubicBezTo>
                  <a:cubicBezTo>
                    <a:pt x="101" y="142"/>
                    <a:pt x="108" y="137"/>
                    <a:pt x="100" y="138"/>
                  </a:cubicBezTo>
                  <a:cubicBezTo>
                    <a:pt x="100" y="134"/>
                    <a:pt x="104" y="135"/>
                    <a:pt x="107" y="135"/>
                  </a:cubicBezTo>
                  <a:cubicBezTo>
                    <a:pt x="107" y="133"/>
                    <a:pt x="105" y="134"/>
                    <a:pt x="105" y="132"/>
                  </a:cubicBezTo>
                  <a:cubicBezTo>
                    <a:pt x="105" y="131"/>
                    <a:pt x="103" y="132"/>
                    <a:pt x="103" y="131"/>
                  </a:cubicBezTo>
                  <a:cubicBezTo>
                    <a:pt x="102" y="131"/>
                    <a:pt x="103" y="129"/>
                    <a:pt x="103" y="129"/>
                  </a:cubicBezTo>
                  <a:cubicBezTo>
                    <a:pt x="102" y="128"/>
                    <a:pt x="100" y="126"/>
                    <a:pt x="99" y="126"/>
                  </a:cubicBezTo>
                  <a:cubicBezTo>
                    <a:pt x="98" y="126"/>
                    <a:pt x="97" y="123"/>
                    <a:pt x="96" y="122"/>
                  </a:cubicBezTo>
                  <a:cubicBezTo>
                    <a:pt x="94" y="123"/>
                    <a:pt x="93" y="125"/>
                    <a:pt x="92" y="122"/>
                  </a:cubicBezTo>
                  <a:cubicBezTo>
                    <a:pt x="91" y="122"/>
                    <a:pt x="91" y="124"/>
                    <a:pt x="91" y="125"/>
                  </a:cubicBezTo>
                  <a:cubicBezTo>
                    <a:pt x="89" y="125"/>
                    <a:pt x="87" y="125"/>
                    <a:pt x="85" y="125"/>
                  </a:cubicBezTo>
                  <a:cubicBezTo>
                    <a:pt x="81" y="120"/>
                    <a:pt x="84" y="117"/>
                    <a:pt x="85" y="111"/>
                  </a:cubicBezTo>
                  <a:cubicBezTo>
                    <a:pt x="84" y="110"/>
                    <a:pt x="84" y="109"/>
                    <a:pt x="84" y="108"/>
                  </a:cubicBezTo>
                  <a:cubicBezTo>
                    <a:pt x="83" y="108"/>
                    <a:pt x="83" y="109"/>
                    <a:pt x="83" y="110"/>
                  </a:cubicBezTo>
                  <a:cubicBezTo>
                    <a:pt x="80" y="110"/>
                    <a:pt x="84" y="103"/>
                    <a:pt x="79" y="105"/>
                  </a:cubicBezTo>
                  <a:cubicBezTo>
                    <a:pt x="81" y="103"/>
                    <a:pt x="81" y="102"/>
                    <a:pt x="79" y="101"/>
                  </a:cubicBezTo>
                  <a:cubicBezTo>
                    <a:pt x="79" y="99"/>
                    <a:pt x="77" y="100"/>
                    <a:pt x="76" y="99"/>
                  </a:cubicBezTo>
                  <a:cubicBezTo>
                    <a:pt x="75" y="97"/>
                    <a:pt x="75" y="95"/>
                    <a:pt x="74" y="93"/>
                  </a:cubicBezTo>
                  <a:cubicBezTo>
                    <a:pt x="74" y="92"/>
                    <a:pt x="71" y="92"/>
                    <a:pt x="72" y="89"/>
                  </a:cubicBezTo>
                  <a:cubicBezTo>
                    <a:pt x="70" y="90"/>
                    <a:pt x="69" y="88"/>
                    <a:pt x="69" y="88"/>
                  </a:cubicBezTo>
                  <a:cubicBezTo>
                    <a:pt x="68" y="87"/>
                    <a:pt x="66" y="88"/>
                    <a:pt x="66" y="88"/>
                  </a:cubicBezTo>
                  <a:cubicBezTo>
                    <a:pt x="65" y="86"/>
                    <a:pt x="56" y="87"/>
                    <a:pt x="53" y="83"/>
                  </a:cubicBezTo>
                  <a:cubicBezTo>
                    <a:pt x="49" y="85"/>
                    <a:pt x="39" y="80"/>
                    <a:pt x="37" y="83"/>
                  </a:cubicBezTo>
                  <a:cubicBezTo>
                    <a:pt x="35" y="85"/>
                    <a:pt x="35" y="83"/>
                    <a:pt x="33" y="83"/>
                  </a:cubicBezTo>
                  <a:cubicBezTo>
                    <a:pt x="30" y="83"/>
                    <a:pt x="28" y="85"/>
                    <a:pt x="25" y="85"/>
                  </a:cubicBezTo>
                  <a:cubicBezTo>
                    <a:pt x="25" y="85"/>
                    <a:pt x="24" y="84"/>
                    <a:pt x="24" y="84"/>
                  </a:cubicBezTo>
                  <a:cubicBezTo>
                    <a:pt x="23" y="84"/>
                    <a:pt x="21" y="84"/>
                    <a:pt x="20" y="84"/>
                  </a:cubicBezTo>
                  <a:cubicBezTo>
                    <a:pt x="20" y="82"/>
                    <a:pt x="19" y="81"/>
                    <a:pt x="18" y="81"/>
                  </a:cubicBezTo>
                  <a:cubicBezTo>
                    <a:pt x="18" y="79"/>
                    <a:pt x="21" y="80"/>
                    <a:pt x="21" y="79"/>
                  </a:cubicBezTo>
                  <a:cubicBezTo>
                    <a:pt x="22" y="79"/>
                    <a:pt x="18" y="76"/>
                    <a:pt x="24" y="77"/>
                  </a:cubicBezTo>
                  <a:cubicBezTo>
                    <a:pt x="22" y="74"/>
                    <a:pt x="13" y="78"/>
                    <a:pt x="11" y="75"/>
                  </a:cubicBezTo>
                  <a:cubicBezTo>
                    <a:pt x="13" y="69"/>
                    <a:pt x="21" y="75"/>
                    <a:pt x="25" y="70"/>
                  </a:cubicBezTo>
                  <a:cubicBezTo>
                    <a:pt x="23" y="67"/>
                    <a:pt x="15" y="69"/>
                    <a:pt x="12" y="70"/>
                  </a:cubicBezTo>
                  <a:cubicBezTo>
                    <a:pt x="11" y="68"/>
                    <a:pt x="12" y="68"/>
                    <a:pt x="12" y="66"/>
                  </a:cubicBezTo>
                  <a:cubicBezTo>
                    <a:pt x="11" y="66"/>
                    <a:pt x="11" y="67"/>
                    <a:pt x="11" y="68"/>
                  </a:cubicBezTo>
                  <a:cubicBezTo>
                    <a:pt x="10" y="68"/>
                    <a:pt x="10" y="66"/>
                    <a:pt x="10" y="65"/>
                  </a:cubicBezTo>
                  <a:cubicBezTo>
                    <a:pt x="5" y="66"/>
                    <a:pt x="3" y="64"/>
                    <a:pt x="0" y="63"/>
                  </a:cubicBezTo>
                  <a:cubicBezTo>
                    <a:pt x="3" y="55"/>
                    <a:pt x="12" y="57"/>
                    <a:pt x="18" y="56"/>
                  </a:cubicBezTo>
                  <a:cubicBezTo>
                    <a:pt x="20" y="55"/>
                    <a:pt x="19" y="56"/>
                    <a:pt x="20" y="55"/>
                  </a:cubicBezTo>
                  <a:cubicBezTo>
                    <a:pt x="20" y="55"/>
                    <a:pt x="22" y="53"/>
                    <a:pt x="21" y="53"/>
                  </a:cubicBezTo>
                  <a:cubicBezTo>
                    <a:pt x="25" y="52"/>
                    <a:pt x="29" y="53"/>
                    <a:pt x="31" y="52"/>
                  </a:cubicBezTo>
                  <a:cubicBezTo>
                    <a:pt x="32" y="52"/>
                    <a:pt x="31" y="51"/>
                    <a:pt x="32" y="50"/>
                  </a:cubicBezTo>
                  <a:cubicBezTo>
                    <a:pt x="33" y="49"/>
                    <a:pt x="35" y="49"/>
                    <a:pt x="36" y="49"/>
                  </a:cubicBezTo>
                  <a:cubicBezTo>
                    <a:pt x="37" y="48"/>
                    <a:pt x="37" y="47"/>
                    <a:pt x="39" y="45"/>
                  </a:cubicBezTo>
                  <a:cubicBezTo>
                    <a:pt x="41" y="41"/>
                    <a:pt x="35" y="44"/>
                    <a:pt x="37" y="40"/>
                  </a:cubicBezTo>
                  <a:cubicBezTo>
                    <a:pt x="34" y="39"/>
                    <a:pt x="35" y="43"/>
                    <a:pt x="34" y="43"/>
                  </a:cubicBezTo>
                  <a:cubicBezTo>
                    <a:pt x="34" y="43"/>
                    <a:pt x="28" y="40"/>
                    <a:pt x="25" y="42"/>
                  </a:cubicBezTo>
                  <a:cubicBezTo>
                    <a:pt x="24" y="39"/>
                    <a:pt x="28" y="40"/>
                    <a:pt x="29" y="39"/>
                  </a:cubicBezTo>
                  <a:cubicBezTo>
                    <a:pt x="29" y="39"/>
                    <a:pt x="28" y="38"/>
                    <a:pt x="29" y="38"/>
                  </a:cubicBezTo>
                  <a:cubicBezTo>
                    <a:pt x="29" y="38"/>
                    <a:pt x="31" y="39"/>
                    <a:pt x="31" y="38"/>
                  </a:cubicBezTo>
                  <a:cubicBezTo>
                    <a:pt x="31" y="38"/>
                    <a:pt x="32" y="36"/>
                    <a:pt x="32" y="36"/>
                  </a:cubicBezTo>
                  <a:cubicBezTo>
                    <a:pt x="33" y="35"/>
                    <a:pt x="33" y="37"/>
                    <a:pt x="33" y="37"/>
                  </a:cubicBezTo>
                  <a:cubicBezTo>
                    <a:pt x="34" y="37"/>
                    <a:pt x="37" y="36"/>
                    <a:pt x="37" y="33"/>
                  </a:cubicBezTo>
                  <a:cubicBezTo>
                    <a:pt x="39" y="33"/>
                    <a:pt x="39" y="35"/>
                    <a:pt x="41" y="35"/>
                  </a:cubicBezTo>
                  <a:cubicBezTo>
                    <a:pt x="43" y="35"/>
                    <a:pt x="42" y="33"/>
                    <a:pt x="41" y="33"/>
                  </a:cubicBezTo>
                  <a:cubicBezTo>
                    <a:pt x="42" y="32"/>
                    <a:pt x="44" y="32"/>
                    <a:pt x="44" y="30"/>
                  </a:cubicBezTo>
                  <a:cubicBezTo>
                    <a:pt x="47" y="30"/>
                    <a:pt x="49" y="30"/>
                    <a:pt x="52" y="30"/>
                  </a:cubicBezTo>
                  <a:cubicBezTo>
                    <a:pt x="55" y="30"/>
                    <a:pt x="53" y="25"/>
                    <a:pt x="53" y="23"/>
                  </a:cubicBezTo>
                  <a:cubicBezTo>
                    <a:pt x="57" y="24"/>
                    <a:pt x="61" y="25"/>
                    <a:pt x="65" y="23"/>
                  </a:cubicBezTo>
                  <a:cubicBezTo>
                    <a:pt x="65" y="22"/>
                    <a:pt x="64" y="22"/>
                    <a:pt x="63" y="22"/>
                  </a:cubicBezTo>
                  <a:cubicBezTo>
                    <a:pt x="64" y="20"/>
                    <a:pt x="68" y="21"/>
                    <a:pt x="70" y="19"/>
                  </a:cubicBezTo>
                  <a:cubicBezTo>
                    <a:pt x="73" y="17"/>
                    <a:pt x="82" y="19"/>
                    <a:pt x="89" y="18"/>
                  </a:cubicBezTo>
                  <a:cubicBezTo>
                    <a:pt x="90" y="18"/>
                    <a:pt x="91" y="17"/>
                    <a:pt x="92" y="17"/>
                  </a:cubicBezTo>
                  <a:cubicBezTo>
                    <a:pt x="96" y="17"/>
                    <a:pt x="98" y="18"/>
                    <a:pt x="100" y="17"/>
                  </a:cubicBezTo>
                  <a:cubicBezTo>
                    <a:pt x="100" y="18"/>
                    <a:pt x="101" y="21"/>
                    <a:pt x="102" y="20"/>
                  </a:cubicBezTo>
                  <a:cubicBezTo>
                    <a:pt x="103" y="18"/>
                    <a:pt x="102" y="20"/>
                    <a:pt x="105" y="23"/>
                  </a:cubicBezTo>
                  <a:cubicBezTo>
                    <a:pt x="107" y="22"/>
                    <a:pt x="103" y="19"/>
                    <a:pt x="109" y="20"/>
                  </a:cubicBezTo>
                  <a:cubicBezTo>
                    <a:pt x="107" y="18"/>
                    <a:pt x="110" y="16"/>
                    <a:pt x="105" y="16"/>
                  </a:cubicBezTo>
                  <a:cubicBezTo>
                    <a:pt x="106" y="13"/>
                    <a:pt x="114" y="10"/>
                    <a:pt x="114" y="15"/>
                  </a:cubicBezTo>
                  <a:cubicBezTo>
                    <a:pt x="118" y="15"/>
                    <a:pt x="118" y="13"/>
                    <a:pt x="120" y="15"/>
                  </a:cubicBezTo>
                  <a:cubicBezTo>
                    <a:pt x="122" y="15"/>
                    <a:pt x="123" y="16"/>
                    <a:pt x="124" y="17"/>
                  </a:cubicBezTo>
                  <a:cubicBezTo>
                    <a:pt x="125" y="18"/>
                    <a:pt x="129" y="18"/>
                    <a:pt x="133" y="19"/>
                  </a:cubicBezTo>
                  <a:cubicBezTo>
                    <a:pt x="133" y="18"/>
                    <a:pt x="132" y="18"/>
                    <a:pt x="131" y="18"/>
                  </a:cubicBezTo>
                  <a:cubicBezTo>
                    <a:pt x="131" y="17"/>
                    <a:pt x="132" y="16"/>
                    <a:pt x="134" y="16"/>
                  </a:cubicBezTo>
                  <a:cubicBezTo>
                    <a:pt x="132" y="13"/>
                    <a:pt x="128" y="13"/>
                    <a:pt x="124" y="12"/>
                  </a:cubicBezTo>
                  <a:cubicBezTo>
                    <a:pt x="124" y="9"/>
                    <a:pt x="129" y="10"/>
                    <a:pt x="132" y="10"/>
                  </a:cubicBezTo>
                  <a:cubicBezTo>
                    <a:pt x="133" y="7"/>
                    <a:pt x="130" y="8"/>
                    <a:pt x="129" y="8"/>
                  </a:cubicBezTo>
                  <a:cubicBezTo>
                    <a:pt x="131" y="3"/>
                    <a:pt x="136" y="7"/>
                    <a:pt x="139" y="8"/>
                  </a:cubicBezTo>
                  <a:cubicBezTo>
                    <a:pt x="141" y="8"/>
                    <a:pt x="142" y="6"/>
                    <a:pt x="144" y="6"/>
                  </a:cubicBezTo>
                  <a:cubicBezTo>
                    <a:pt x="150" y="7"/>
                    <a:pt x="154" y="9"/>
                    <a:pt x="158" y="6"/>
                  </a:cubicBezTo>
                  <a:cubicBezTo>
                    <a:pt x="160" y="5"/>
                    <a:pt x="162" y="6"/>
                    <a:pt x="165" y="5"/>
                  </a:cubicBezTo>
                  <a:cubicBezTo>
                    <a:pt x="166" y="5"/>
                    <a:pt x="166" y="3"/>
                    <a:pt x="166" y="2"/>
                  </a:cubicBezTo>
                  <a:cubicBezTo>
                    <a:pt x="168" y="1"/>
                    <a:pt x="170" y="2"/>
                    <a:pt x="172" y="2"/>
                  </a:cubicBezTo>
                  <a:cubicBezTo>
                    <a:pt x="174" y="1"/>
                    <a:pt x="174" y="0"/>
                    <a:pt x="176" y="0"/>
                  </a:cubicBezTo>
                  <a:cubicBezTo>
                    <a:pt x="178" y="0"/>
                    <a:pt x="181" y="2"/>
                    <a:pt x="186" y="2"/>
                  </a:cubicBezTo>
                  <a:cubicBezTo>
                    <a:pt x="190" y="1"/>
                    <a:pt x="197" y="0"/>
                    <a:pt x="204" y="0"/>
                  </a:cubicBezTo>
                  <a:cubicBezTo>
                    <a:pt x="206" y="1"/>
                    <a:pt x="206" y="1"/>
                    <a:pt x="207" y="2"/>
                  </a:cubicBezTo>
                  <a:cubicBezTo>
                    <a:pt x="214" y="3"/>
                    <a:pt x="220" y="1"/>
                    <a:pt x="220" y="6"/>
                  </a:cubicBezTo>
                  <a:cubicBezTo>
                    <a:pt x="224" y="7"/>
                    <a:pt x="223" y="5"/>
                    <a:pt x="226" y="5"/>
                  </a:cubicBezTo>
                  <a:cubicBezTo>
                    <a:pt x="226" y="9"/>
                    <a:pt x="231" y="8"/>
                    <a:pt x="232" y="10"/>
                  </a:cubicBezTo>
                  <a:cubicBezTo>
                    <a:pt x="236" y="11"/>
                    <a:pt x="235" y="8"/>
                    <a:pt x="238" y="9"/>
                  </a:cubicBezTo>
                  <a:cubicBezTo>
                    <a:pt x="237" y="13"/>
                    <a:pt x="243" y="10"/>
                    <a:pt x="245" y="11"/>
                  </a:cubicBezTo>
                  <a:cubicBezTo>
                    <a:pt x="243" y="13"/>
                    <a:pt x="243" y="12"/>
                    <a:pt x="244" y="16"/>
                  </a:cubicBezTo>
                  <a:cubicBezTo>
                    <a:pt x="243" y="14"/>
                    <a:pt x="242" y="15"/>
                    <a:pt x="242" y="17"/>
                  </a:cubicBezTo>
                  <a:cubicBezTo>
                    <a:pt x="229" y="18"/>
                    <a:pt x="214" y="18"/>
                    <a:pt x="205" y="19"/>
                  </a:cubicBezTo>
                  <a:cubicBezTo>
                    <a:pt x="204" y="19"/>
                    <a:pt x="204" y="20"/>
                    <a:pt x="204" y="20"/>
                  </a:cubicBezTo>
                  <a:cubicBezTo>
                    <a:pt x="203" y="20"/>
                    <a:pt x="203" y="19"/>
                    <a:pt x="204" y="19"/>
                  </a:cubicBezTo>
                  <a:cubicBezTo>
                    <a:pt x="204" y="19"/>
                    <a:pt x="202" y="18"/>
                    <a:pt x="202" y="18"/>
                  </a:cubicBezTo>
                  <a:cubicBezTo>
                    <a:pt x="201" y="18"/>
                    <a:pt x="202" y="20"/>
                    <a:pt x="202" y="20"/>
                  </a:cubicBezTo>
                  <a:cubicBezTo>
                    <a:pt x="199" y="21"/>
                    <a:pt x="197" y="20"/>
                    <a:pt x="196" y="2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81" name="Freeform 83"/>
            <p:cNvSpPr>
              <a:spLocks/>
            </p:cNvSpPr>
            <p:nvPr/>
          </p:nvSpPr>
          <p:spPr bwMode="auto">
            <a:xfrm>
              <a:off x="9100727" y="1084112"/>
              <a:ext cx="536575" cy="288925"/>
            </a:xfrm>
            <a:custGeom>
              <a:avLst/>
              <a:gdLst>
                <a:gd name="T0" fmla="*/ 314 w 143"/>
                <a:gd name="T1" fmla="*/ 17 h 77"/>
                <a:gd name="T2" fmla="*/ 333 w 143"/>
                <a:gd name="T3" fmla="*/ 28 h 77"/>
                <a:gd name="T4" fmla="*/ 326 w 143"/>
                <a:gd name="T5" fmla="*/ 33 h 77"/>
                <a:gd name="T6" fmla="*/ 312 w 143"/>
                <a:gd name="T7" fmla="*/ 40 h 77"/>
                <a:gd name="T8" fmla="*/ 272 w 143"/>
                <a:gd name="T9" fmla="*/ 47 h 77"/>
                <a:gd name="T10" fmla="*/ 288 w 143"/>
                <a:gd name="T11" fmla="*/ 54 h 77"/>
                <a:gd name="T12" fmla="*/ 255 w 143"/>
                <a:gd name="T13" fmla="*/ 69 h 77"/>
                <a:gd name="T14" fmla="*/ 246 w 143"/>
                <a:gd name="T15" fmla="*/ 73 h 77"/>
                <a:gd name="T16" fmla="*/ 229 w 143"/>
                <a:gd name="T17" fmla="*/ 80 h 77"/>
                <a:gd name="T18" fmla="*/ 201 w 143"/>
                <a:gd name="T19" fmla="*/ 92 h 77"/>
                <a:gd name="T20" fmla="*/ 191 w 143"/>
                <a:gd name="T21" fmla="*/ 102 h 77"/>
                <a:gd name="T22" fmla="*/ 173 w 143"/>
                <a:gd name="T23" fmla="*/ 104 h 77"/>
                <a:gd name="T24" fmla="*/ 184 w 143"/>
                <a:gd name="T25" fmla="*/ 121 h 77"/>
                <a:gd name="T26" fmla="*/ 163 w 143"/>
                <a:gd name="T27" fmla="*/ 135 h 77"/>
                <a:gd name="T28" fmla="*/ 151 w 143"/>
                <a:gd name="T29" fmla="*/ 142 h 77"/>
                <a:gd name="T30" fmla="*/ 125 w 143"/>
                <a:gd name="T31" fmla="*/ 158 h 77"/>
                <a:gd name="T32" fmla="*/ 132 w 143"/>
                <a:gd name="T33" fmla="*/ 173 h 77"/>
                <a:gd name="T34" fmla="*/ 111 w 143"/>
                <a:gd name="T35" fmla="*/ 180 h 77"/>
                <a:gd name="T36" fmla="*/ 69 w 143"/>
                <a:gd name="T37" fmla="*/ 170 h 77"/>
                <a:gd name="T38" fmla="*/ 57 w 143"/>
                <a:gd name="T39" fmla="*/ 173 h 77"/>
                <a:gd name="T40" fmla="*/ 35 w 143"/>
                <a:gd name="T41" fmla="*/ 158 h 77"/>
                <a:gd name="T42" fmla="*/ 57 w 143"/>
                <a:gd name="T43" fmla="*/ 142 h 77"/>
                <a:gd name="T44" fmla="*/ 78 w 143"/>
                <a:gd name="T45" fmla="*/ 142 h 77"/>
                <a:gd name="T46" fmla="*/ 38 w 143"/>
                <a:gd name="T47" fmla="*/ 135 h 77"/>
                <a:gd name="T48" fmla="*/ 61 w 143"/>
                <a:gd name="T49" fmla="*/ 118 h 77"/>
                <a:gd name="T50" fmla="*/ 80 w 143"/>
                <a:gd name="T51" fmla="*/ 118 h 77"/>
                <a:gd name="T52" fmla="*/ 80 w 143"/>
                <a:gd name="T53" fmla="*/ 106 h 77"/>
                <a:gd name="T54" fmla="*/ 76 w 143"/>
                <a:gd name="T55" fmla="*/ 92 h 77"/>
                <a:gd name="T56" fmla="*/ 61 w 143"/>
                <a:gd name="T57" fmla="*/ 87 h 77"/>
                <a:gd name="T58" fmla="*/ 92 w 143"/>
                <a:gd name="T59" fmla="*/ 85 h 77"/>
                <a:gd name="T60" fmla="*/ 104 w 143"/>
                <a:gd name="T61" fmla="*/ 78 h 77"/>
                <a:gd name="T62" fmla="*/ 125 w 143"/>
                <a:gd name="T63" fmla="*/ 61 h 77"/>
                <a:gd name="T64" fmla="*/ 78 w 143"/>
                <a:gd name="T65" fmla="*/ 71 h 77"/>
                <a:gd name="T66" fmla="*/ 45 w 143"/>
                <a:gd name="T67" fmla="*/ 61 h 77"/>
                <a:gd name="T68" fmla="*/ 12 w 143"/>
                <a:gd name="T69" fmla="*/ 54 h 77"/>
                <a:gd name="T70" fmla="*/ 5 w 143"/>
                <a:gd name="T71" fmla="*/ 38 h 77"/>
                <a:gd name="T72" fmla="*/ 61 w 143"/>
                <a:gd name="T73" fmla="*/ 24 h 77"/>
                <a:gd name="T74" fmla="*/ 99 w 143"/>
                <a:gd name="T75" fmla="*/ 14 h 77"/>
                <a:gd name="T76" fmla="*/ 147 w 143"/>
                <a:gd name="T77" fmla="*/ 7 h 77"/>
                <a:gd name="T78" fmla="*/ 194 w 143"/>
                <a:gd name="T79" fmla="*/ 5 h 77"/>
                <a:gd name="T80" fmla="*/ 220 w 143"/>
                <a:gd name="T81" fmla="*/ 5 h 77"/>
                <a:gd name="T82" fmla="*/ 267 w 143"/>
                <a:gd name="T83" fmla="*/ 5 h 77"/>
                <a:gd name="T84" fmla="*/ 314 w 143"/>
                <a:gd name="T85" fmla="*/ 7 h 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3" h="77">
                  <a:moveTo>
                    <a:pt x="133" y="3"/>
                  </a:moveTo>
                  <a:cubicBezTo>
                    <a:pt x="131" y="5"/>
                    <a:pt x="133" y="4"/>
                    <a:pt x="133" y="7"/>
                  </a:cubicBezTo>
                  <a:cubicBezTo>
                    <a:pt x="136" y="7"/>
                    <a:pt x="139" y="7"/>
                    <a:pt x="142" y="7"/>
                  </a:cubicBezTo>
                  <a:cubicBezTo>
                    <a:pt x="143" y="10"/>
                    <a:pt x="141" y="10"/>
                    <a:pt x="141" y="12"/>
                  </a:cubicBezTo>
                  <a:cubicBezTo>
                    <a:pt x="141" y="13"/>
                    <a:pt x="138" y="12"/>
                    <a:pt x="138" y="12"/>
                  </a:cubicBezTo>
                  <a:cubicBezTo>
                    <a:pt x="137" y="12"/>
                    <a:pt x="138" y="14"/>
                    <a:pt x="138" y="14"/>
                  </a:cubicBezTo>
                  <a:cubicBezTo>
                    <a:pt x="136" y="15"/>
                    <a:pt x="133" y="16"/>
                    <a:pt x="133" y="14"/>
                  </a:cubicBezTo>
                  <a:cubicBezTo>
                    <a:pt x="132" y="14"/>
                    <a:pt x="132" y="16"/>
                    <a:pt x="132" y="17"/>
                  </a:cubicBezTo>
                  <a:cubicBezTo>
                    <a:pt x="131" y="18"/>
                    <a:pt x="127" y="16"/>
                    <a:pt x="127" y="18"/>
                  </a:cubicBezTo>
                  <a:cubicBezTo>
                    <a:pt x="123" y="18"/>
                    <a:pt x="118" y="16"/>
                    <a:pt x="115" y="20"/>
                  </a:cubicBezTo>
                  <a:cubicBezTo>
                    <a:pt x="116" y="23"/>
                    <a:pt x="121" y="20"/>
                    <a:pt x="122" y="19"/>
                  </a:cubicBezTo>
                  <a:cubicBezTo>
                    <a:pt x="124" y="20"/>
                    <a:pt x="122" y="21"/>
                    <a:pt x="122" y="23"/>
                  </a:cubicBezTo>
                  <a:cubicBezTo>
                    <a:pt x="118" y="23"/>
                    <a:pt x="116" y="25"/>
                    <a:pt x="112" y="25"/>
                  </a:cubicBezTo>
                  <a:cubicBezTo>
                    <a:pt x="110" y="26"/>
                    <a:pt x="109" y="27"/>
                    <a:pt x="108" y="29"/>
                  </a:cubicBezTo>
                  <a:cubicBezTo>
                    <a:pt x="107" y="29"/>
                    <a:pt x="106" y="28"/>
                    <a:pt x="105" y="29"/>
                  </a:cubicBezTo>
                  <a:cubicBezTo>
                    <a:pt x="103" y="29"/>
                    <a:pt x="104" y="30"/>
                    <a:pt x="104" y="31"/>
                  </a:cubicBezTo>
                  <a:cubicBezTo>
                    <a:pt x="102" y="32"/>
                    <a:pt x="100" y="30"/>
                    <a:pt x="100" y="32"/>
                  </a:cubicBezTo>
                  <a:cubicBezTo>
                    <a:pt x="100" y="34"/>
                    <a:pt x="97" y="33"/>
                    <a:pt x="97" y="34"/>
                  </a:cubicBezTo>
                  <a:cubicBezTo>
                    <a:pt x="96" y="37"/>
                    <a:pt x="93" y="35"/>
                    <a:pt x="92" y="37"/>
                  </a:cubicBezTo>
                  <a:cubicBezTo>
                    <a:pt x="90" y="39"/>
                    <a:pt x="88" y="38"/>
                    <a:pt x="85" y="39"/>
                  </a:cubicBezTo>
                  <a:cubicBezTo>
                    <a:pt x="84" y="39"/>
                    <a:pt x="85" y="40"/>
                    <a:pt x="84" y="40"/>
                  </a:cubicBezTo>
                  <a:cubicBezTo>
                    <a:pt x="81" y="41"/>
                    <a:pt x="83" y="41"/>
                    <a:pt x="81" y="43"/>
                  </a:cubicBezTo>
                  <a:cubicBezTo>
                    <a:pt x="81" y="43"/>
                    <a:pt x="80" y="43"/>
                    <a:pt x="80" y="43"/>
                  </a:cubicBezTo>
                  <a:cubicBezTo>
                    <a:pt x="79" y="43"/>
                    <a:pt x="77" y="45"/>
                    <a:pt x="73" y="44"/>
                  </a:cubicBezTo>
                  <a:cubicBezTo>
                    <a:pt x="73" y="45"/>
                    <a:pt x="78" y="46"/>
                    <a:pt x="73" y="46"/>
                  </a:cubicBezTo>
                  <a:cubicBezTo>
                    <a:pt x="74" y="49"/>
                    <a:pt x="79" y="47"/>
                    <a:pt x="78" y="51"/>
                  </a:cubicBezTo>
                  <a:cubicBezTo>
                    <a:pt x="75" y="48"/>
                    <a:pt x="75" y="51"/>
                    <a:pt x="75" y="55"/>
                  </a:cubicBezTo>
                  <a:cubicBezTo>
                    <a:pt x="73" y="51"/>
                    <a:pt x="72" y="56"/>
                    <a:pt x="69" y="57"/>
                  </a:cubicBezTo>
                  <a:cubicBezTo>
                    <a:pt x="67" y="58"/>
                    <a:pt x="64" y="57"/>
                    <a:pt x="62" y="59"/>
                  </a:cubicBezTo>
                  <a:cubicBezTo>
                    <a:pt x="62" y="60"/>
                    <a:pt x="64" y="60"/>
                    <a:pt x="64" y="60"/>
                  </a:cubicBezTo>
                  <a:cubicBezTo>
                    <a:pt x="64" y="61"/>
                    <a:pt x="60" y="62"/>
                    <a:pt x="62" y="63"/>
                  </a:cubicBezTo>
                  <a:cubicBezTo>
                    <a:pt x="61" y="66"/>
                    <a:pt x="54" y="64"/>
                    <a:pt x="53" y="67"/>
                  </a:cubicBezTo>
                  <a:cubicBezTo>
                    <a:pt x="55" y="69"/>
                    <a:pt x="58" y="70"/>
                    <a:pt x="62" y="70"/>
                  </a:cubicBezTo>
                  <a:cubicBezTo>
                    <a:pt x="63" y="74"/>
                    <a:pt x="57" y="70"/>
                    <a:pt x="56" y="73"/>
                  </a:cubicBezTo>
                  <a:cubicBezTo>
                    <a:pt x="56" y="75"/>
                    <a:pt x="55" y="73"/>
                    <a:pt x="54" y="73"/>
                  </a:cubicBezTo>
                  <a:cubicBezTo>
                    <a:pt x="51" y="73"/>
                    <a:pt x="50" y="77"/>
                    <a:pt x="47" y="76"/>
                  </a:cubicBezTo>
                  <a:cubicBezTo>
                    <a:pt x="46" y="74"/>
                    <a:pt x="44" y="74"/>
                    <a:pt x="45" y="72"/>
                  </a:cubicBezTo>
                  <a:cubicBezTo>
                    <a:pt x="39" y="71"/>
                    <a:pt x="35" y="73"/>
                    <a:pt x="29" y="72"/>
                  </a:cubicBezTo>
                  <a:cubicBezTo>
                    <a:pt x="29" y="72"/>
                    <a:pt x="28" y="71"/>
                    <a:pt x="28" y="71"/>
                  </a:cubicBezTo>
                  <a:cubicBezTo>
                    <a:pt x="26" y="71"/>
                    <a:pt x="25" y="73"/>
                    <a:pt x="24" y="73"/>
                  </a:cubicBezTo>
                  <a:cubicBezTo>
                    <a:pt x="18" y="74"/>
                    <a:pt x="13" y="72"/>
                    <a:pt x="7" y="71"/>
                  </a:cubicBezTo>
                  <a:cubicBezTo>
                    <a:pt x="9" y="69"/>
                    <a:pt x="11" y="67"/>
                    <a:pt x="15" y="67"/>
                  </a:cubicBezTo>
                  <a:cubicBezTo>
                    <a:pt x="18" y="67"/>
                    <a:pt x="16" y="62"/>
                    <a:pt x="18" y="62"/>
                  </a:cubicBezTo>
                  <a:cubicBezTo>
                    <a:pt x="21" y="63"/>
                    <a:pt x="21" y="60"/>
                    <a:pt x="24" y="60"/>
                  </a:cubicBezTo>
                  <a:cubicBezTo>
                    <a:pt x="23" y="64"/>
                    <a:pt x="28" y="64"/>
                    <a:pt x="32" y="64"/>
                  </a:cubicBezTo>
                  <a:cubicBezTo>
                    <a:pt x="34" y="63"/>
                    <a:pt x="30" y="62"/>
                    <a:pt x="33" y="60"/>
                  </a:cubicBezTo>
                  <a:cubicBezTo>
                    <a:pt x="32" y="58"/>
                    <a:pt x="26" y="61"/>
                    <a:pt x="28" y="56"/>
                  </a:cubicBezTo>
                  <a:cubicBezTo>
                    <a:pt x="23" y="57"/>
                    <a:pt x="22" y="58"/>
                    <a:pt x="16" y="57"/>
                  </a:cubicBezTo>
                  <a:cubicBezTo>
                    <a:pt x="17" y="55"/>
                    <a:pt x="20" y="54"/>
                    <a:pt x="22" y="53"/>
                  </a:cubicBezTo>
                  <a:cubicBezTo>
                    <a:pt x="24" y="52"/>
                    <a:pt x="25" y="51"/>
                    <a:pt x="26" y="50"/>
                  </a:cubicBezTo>
                  <a:cubicBezTo>
                    <a:pt x="27" y="50"/>
                    <a:pt x="28" y="50"/>
                    <a:pt x="28" y="49"/>
                  </a:cubicBezTo>
                  <a:cubicBezTo>
                    <a:pt x="31" y="48"/>
                    <a:pt x="33" y="49"/>
                    <a:pt x="34" y="50"/>
                  </a:cubicBezTo>
                  <a:cubicBezTo>
                    <a:pt x="36" y="49"/>
                    <a:pt x="37" y="48"/>
                    <a:pt x="38" y="46"/>
                  </a:cubicBezTo>
                  <a:cubicBezTo>
                    <a:pt x="38" y="44"/>
                    <a:pt x="35" y="46"/>
                    <a:pt x="34" y="45"/>
                  </a:cubicBezTo>
                  <a:cubicBezTo>
                    <a:pt x="34" y="45"/>
                    <a:pt x="33" y="42"/>
                    <a:pt x="33" y="42"/>
                  </a:cubicBezTo>
                  <a:cubicBezTo>
                    <a:pt x="33" y="41"/>
                    <a:pt x="31" y="40"/>
                    <a:pt x="32" y="39"/>
                  </a:cubicBezTo>
                  <a:cubicBezTo>
                    <a:pt x="31" y="40"/>
                    <a:pt x="30" y="40"/>
                    <a:pt x="28" y="40"/>
                  </a:cubicBezTo>
                  <a:cubicBezTo>
                    <a:pt x="29" y="38"/>
                    <a:pt x="28" y="37"/>
                    <a:pt x="26" y="37"/>
                  </a:cubicBezTo>
                  <a:cubicBezTo>
                    <a:pt x="27" y="35"/>
                    <a:pt x="28" y="33"/>
                    <a:pt x="32" y="33"/>
                  </a:cubicBezTo>
                  <a:cubicBezTo>
                    <a:pt x="35" y="33"/>
                    <a:pt x="34" y="37"/>
                    <a:pt x="39" y="36"/>
                  </a:cubicBezTo>
                  <a:cubicBezTo>
                    <a:pt x="39" y="37"/>
                    <a:pt x="39" y="38"/>
                    <a:pt x="40" y="38"/>
                  </a:cubicBezTo>
                  <a:cubicBezTo>
                    <a:pt x="44" y="39"/>
                    <a:pt x="42" y="34"/>
                    <a:pt x="44" y="33"/>
                  </a:cubicBezTo>
                  <a:cubicBezTo>
                    <a:pt x="49" y="32"/>
                    <a:pt x="55" y="30"/>
                    <a:pt x="58" y="26"/>
                  </a:cubicBezTo>
                  <a:cubicBezTo>
                    <a:pt x="57" y="23"/>
                    <a:pt x="56" y="28"/>
                    <a:pt x="53" y="26"/>
                  </a:cubicBezTo>
                  <a:cubicBezTo>
                    <a:pt x="51" y="28"/>
                    <a:pt x="48" y="28"/>
                    <a:pt x="47" y="30"/>
                  </a:cubicBezTo>
                  <a:cubicBezTo>
                    <a:pt x="44" y="29"/>
                    <a:pt x="38" y="30"/>
                    <a:pt x="33" y="30"/>
                  </a:cubicBezTo>
                  <a:cubicBezTo>
                    <a:pt x="30" y="30"/>
                    <a:pt x="28" y="28"/>
                    <a:pt x="25" y="30"/>
                  </a:cubicBezTo>
                  <a:cubicBezTo>
                    <a:pt x="24" y="26"/>
                    <a:pt x="21" y="30"/>
                    <a:pt x="19" y="26"/>
                  </a:cubicBezTo>
                  <a:cubicBezTo>
                    <a:pt x="17" y="28"/>
                    <a:pt x="14" y="25"/>
                    <a:pt x="9" y="26"/>
                  </a:cubicBezTo>
                  <a:cubicBezTo>
                    <a:pt x="10" y="22"/>
                    <a:pt x="6" y="25"/>
                    <a:pt x="5" y="23"/>
                  </a:cubicBezTo>
                  <a:cubicBezTo>
                    <a:pt x="4" y="20"/>
                    <a:pt x="7" y="20"/>
                    <a:pt x="8" y="19"/>
                  </a:cubicBezTo>
                  <a:cubicBezTo>
                    <a:pt x="8" y="16"/>
                    <a:pt x="0" y="21"/>
                    <a:pt x="2" y="16"/>
                  </a:cubicBezTo>
                  <a:cubicBezTo>
                    <a:pt x="8" y="14"/>
                    <a:pt x="16" y="13"/>
                    <a:pt x="25" y="12"/>
                  </a:cubicBezTo>
                  <a:cubicBezTo>
                    <a:pt x="26" y="12"/>
                    <a:pt x="26" y="11"/>
                    <a:pt x="26" y="10"/>
                  </a:cubicBezTo>
                  <a:cubicBezTo>
                    <a:pt x="32" y="11"/>
                    <a:pt x="37" y="8"/>
                    <a:pt x="40" y="10"/>
                  </a:cubicBezTo>
                  <a:cubicBezTo>
                    <a:pt x="41" y="9"/>
                    <a:pt x="42" y="8"/>
                    <a:pt x="42" y="6"/>
                  </a:cubicBezTo>
                  <a:cubicBezTo>
                    <a:pt x="49" y="6"/>
                    <a:pt x="56" y="4"/>
                    <a:pt x="61" y="5"/>
                  </a:cubicBezTo>
                  <a:cubicBezTo>
                    <a:pt x="62" y="5"/>
                    <a:pt x="62" y="4"/>
                    <a:pt x="62" y="3"/>
                  </a:cubicBezTo>
                  <a:cubicBezTo>
                    <a:pt x="67" y="3"/>
                    <a:pt x="74" y="2"/>
                    <a:pt x="76" y="4"/>
                  </a:cubicBezTo>
                  <a:cubicBezTo>
                    <a:pt x="77" y="2"/>
                    <a:pt x="82" y="4"/>
                    <a:pt x="82" y="2"/>
                  </a:cubicBezTo>
                  <a:cubicBezTo>
                    <a:pt x="85" y="3"/>
                    <a:pt x="90" y="3"/>
                    <a:pt x="94" y="3"/>
                  </a:cubicBezTo>
                  <a:cubicBezTo>
                    <a:pt x="94" y="2"/>
                    <a:pt x="94" y="2"/>
                    <a:pt x="93" y="2"/>
                  </a:cubicBezTo>
                  <a:cubicBezTo>
                    <a:pt x="93" y="0"/>
                    <a:pt x="94" y="1"/>
                    <a:pt x="94" y="2"/>
                  </a:cubicBezTo>
                  <a:cubicBezTo>
                    <a:pt x="99" y="2"/>
                    <a:pt x="108" y="0"/>
                    <a:pt x="113" y="2"/>
                  </a:cubicBezTo>
                  <a:cubicBezTo>
                    <a:pt x="113" y="2"/>
                    <a:pt x="113" y="4"/>
                    <a:pt x="113" y="4"/>
                  </a:cubicBezTo>
                  <a:cubicBezTo>
                    <a:pt x="122" y="4"/>
                    <a:pt x="123" y="2"/>
                    <a:pt x="133" y="3"/>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82" name="Freeform 84"/>
            <p:cNvSpPr>
              <a:spLocks/>
            </p:cNvSpPr>
            <p:nvPr/>
          </p:nvSpPr>
          <p:spPr bwMode="auto">
            <a:xfrm>
              <a:off x="4407250" y="1191344"/>
              <a:ext cx="153988" cy="55562"/>
            </a:xfrm>
            <a:custGeom>
              <a:avLst/>
              <a:gdLst>
                <a:gd name="T0" fmla="*/ 26 w 41"/>
                <a:gd name="T1" fmla="*/ 5 h 15"/>
                <a:gd name="T2" fmla="*/ 26 w 41"/>
                <a:gd name="T3" fmla="*/ 7 h 15"/>
                <a:gd name="T4" fmla="*/ 33 w 41"/>
                <a:gd name="T5" fmla="*/ 16 h 15"/>
                <a:gd name="T6" fmla="*/ 43 w 41"/>
                <a:gd name="T7" fmla="*/ 9 h 15"/>
                <a:gd name="T8" fmla="*/ 57 w 41"/>
                <a:gd name="T9" fmla="*/ 16 h 15"/>
                <a:gd name="T10" fmla="*/ 80 w 41"/>
                <a:gd name="T11" fmla="*/ 9 h 15"/>
                <a:gd name="T12" fmla="*/ 92 w 41"/>
                <a:gd name="T13" fmla="*/ 16 h 15"/>
                <a:gd name="T14" fmla="*/ 88 w 41"/>
                <a:gd name="T15" fmla="*/ 26 h 15"/>
                <a:gd name="T16" fmla="*/ 62 w 41"/>
                <a:gd name="T17" fmla="*/ 30 h 15"/>
                <a:gd name="T18" fmla="*/ 45 w 41"/>
                <a:gd name="T19" fmla="*/ 35 h 15"/>
                <a:gd name="T20" fmla="*/ 17 w 41"/>
                <a:gd name="T21" fmla="*/ 16 h 15"/>
                <a:gd name="T22" fmla="*/ 2 w 41"/>
                <a:gd name="T23" fmla="*/ 12 h 15"/>
                <a:gd name="T24" fmla="*/ 26 w 41"/>
                <a:gd name="T25" fmla="*/ 5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5">
                  <a:moveTo>
                    <a:pt x="11" y="2"/>
                  </a:moveTo>
                  <a:cubicBezTo>
                    <a:pt x="12" y="2"/>
                    <a:pt x="11" y="3"/>
                    <a:pt x="11" y="3"/>
                  </a:cubicBezTo>
                  <a:cubicBezTo>
                    <a:pt x="10" y="6"/>
                    <a:pt x="16" y="2"/>
                    <a:pt x="14" y="7"/>
                  </a:cubicBezTo>
                  <a:cubicBezTo>
                    <a:pt x="17" y="7"/>
                    <a:pt x="16" y="4"/>
                    <a:pt x="18" y="4"/>
                  </a:cubicBezTo>
                  <a:cubicBezTo>
                    <a:pt x="21" y="7"/>
                    <a:pt x="23" y="2"/>
                    <a:pt x="24" y="7"/>
                  </a:cubicBezTo>
                  <a:cubicBezTo>
                    <a:pt x="27" y="6"/>
                    <a:pt x="31" y="5"/>
                    <a:pt x="34" y="4"/>
                  </a:cubicBezTo>
                  <a:cubicBezTo>
                    <a:pt x="34" y="8"/>
                    <a:pt x="40" y="3"/>
                    <a:pt x="39" y="7"/>
                  </a:cubicBezTo>
                  <a:cubicBezTo>
                    <a:pt x="41" y="10"/>
                    <a:pt x="32" y="9"/>
                    <a:pt x="37" y="11"/>
                  </a:cubicBezTo>
                  <a:cubicBezTo>
                    <a:pt x="35" y="14"/>
                    <a:pt x="29" y="12"/>
                    <a:pt x="26" y="13"/>
                  </a:cubicBezTo>
                  <a:cubicBezTo>
                    <a:pt x="23" y="13"/>
                    <a:pt x="21" y="14"/>
                    <a:pt x="19" y="15"/>
                  </a:cubicBezTo>
                  <a:cubicBezTo>
                    <a:pt x="14" y="13"/>
                    <a:pt x="10" y="11"/>
                    <a:pt x="7" y="7"/>
                  </a:cubicBezTo>
                  <a:cubicBezTo>
                    <a:pt x="6" y="6"/>
                    <a:pt x="1" y="8"/>
                    <a:pt x="1" y="5"/>
                  </a:cubicBezTo>
                  <a:cubicBezTo>
                    <a:pt x="0" y="0"/>
                    <a:pt x="10" y="6"/>
                    <a:pt x="11" y="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83" name="Freeform 85"/>
            <p:cNvSpPr>
              <a:spLocks/>
            </p:cNvSpPr>
            <p:nvPr/>
          </p:nvSpPr>
          <p:spPr bwMode="auto">
            <a:xfrm>
              <a:off x="8695914" y="1271437"/>
              <a:ext cx="68263" cy="19050"/>
            </a:xfrm>
            <a:custGeom>
              <a:avLst/>
              <a:gdLst>
                <a:gd name="T0" fmla="*/ 41 w 18"/>
                <a:gd name="T1" fmla="*/ 0 h 5"/>
                <a:gd name="T2" fmla="*/ 24 w 18"/>
                <a:gd name="T3" fmla="*/ 7 h 5"/>
                <a:gd name="T4" fmla="*/ 19 w 18"/>
                <a:gd name="T5" fmla="*/ 12 h 5"/>
                <a:gd name="T6" fmla="*/ 7 w 18"/>
                <a:gd name="T7" fmla="*/ 12 h 5"/>
                <a:gd name="T8" fmla="*/ 14 w 18"/>
                <a:gd name="T9" fmla="*/ 2 h 5"/>
                <a:gd name="T10" fmla="*/ 41 w 18"/>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5">
                  <a:moveTo>
                    <a:pt x="17" y="0"/>
                  </a:moveTo>
                  <a:cubicBezTo>
                    <a:pt x="18" y="3"/>
                    <a:pt x="13" y="3"/>
                    <a:pt x="10" y="3"/>
                  </a:cubicBezTo>
                  <a:cubicBezTo>
                    <a:pt x="9" y="3"/>
                    <a:pt x="9" y="4"/>
                    <a:pt x="8" y="5"/>
                  </a:cubicBezTo>
                  <a:cubicBezTo>
                    <a:pt x="6" y="5"/>
                    <a:pt x="3" y="3"/>
                    <a:pt x="3" y="5"/>
                  </a:cubicBezTo>
                  <a:cubicBezTo>
                    <a:pt x="0" y="5"/>
                    <a:pt x="5" y="1"/>
                    <a:pt x="6" y="1"/>
                  </a:cubicBezTo>
                  <a:cubicBezTo>
                    <a:pt x="8" y="3"/>
                    <a:pt x="13" y="0"/>
                    <a:pt x="17"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84" name="Freeform 86"/>
            <p:cNvSpPr>
              <a:spLocks/>
            </p:cNvSpPr>
            <p:nvPr/>
          </p:nvSpPr>
          <p:spPr bwMode="auto">
            <a:xfrm>
              <a:off x="8973727" y="1271437"/>
              <a:ext cx="63500" cy="38100"/>
            </a:xfrm>
            <a:custGeom>
              <a:avLst/>
              <a:gdLst>
                <a:gd name="T0" fmla="*/ 19 w 17"/>
                <a:gd name="T1" fmla="*/ 0 h 10"/>
                <a:gd name="T2" fmla="*/ 14 w 17"/>
                <a:gd name="T3" fmla="*/ 2 h 10"/>
                <a:gd name="T4" fmla="*/ 28 w 17"/>
                <a:gd name="T5" fmla="*/ 12 h 10"/>
                <a:gd name="T6" fmla="*/ 33 w 17"/>
                <a:gd name="T7" fmla="*/ 7 h 10"/>
                <a:gd name="T8" fmla="*/ 16 w 17"/>
                <a:gd name="T9" fmla="*/ 24 h 10"/>
                <a:gd name="T10" fmla="*/ 0 w 17"/>
                <a:gd name="T11" fmla="*/ 5 h 10"/>
                <a:gd name="T12" fmla="*/ 19 w 17"/>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
                  <a:moveTo>
                    <a:pt x="8" y="0"/>
                  </a:moveTo>
                  <a:cubicBezTo>
                    <a:pt x="8" y="1"/>
                    <a:pt x="7" y="1"/>
                    <a:pt x="6" y="1"/>
                  </a:cubicBezTo>
                  <a:cubicBezTo>
                    <a:pt x="6" y="4"/>
                    <a:pt x="13" y="0"/>
                    <a:pt x="12" y="5"/>
                  </a:cubicBezTo>
                  <a:cubicBezTo>
                    <a:pt x="13" y="5"/>
                    <a:pt x="14" y="4"/>
                    <a:pt x="14" y="3"/>
                  </a:cubicBezTo>
                  <a:cubicBezTo>
                    <a:pt x="17" y="7"/>
                    <a:pt x="8" y="7"/>
                    <a:pt x="7" y="10"/>
                  </a:cubicBezTo>
                  <a:cubicBezTo>
                    <a:pt x="4" y="8"/>
                    <a:pt x="4" y="3"/>
                    <a:pt x="0" y="2"/>
                  </a:cubicBezTo>
                  <a:cubicBezTo>
                    <a:pt x="1" y="0"/>
                    <a:pt x="6" y="1"/>
                    <a:pt x="8"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85" name="Freeform 87"/>
            <p:cNvSpPr>
              <a:spLocks noEditPoints="1"/>
            </p:cNvSpPr>
            <p:nvPr/>
          </p:nvSpPr>
          <p:spPr bwMode="auto">
            <a:xfrm>
              <a:off x="3754788" y="1315169"/>
              <a:ext cx="3732213" cy="2444750"/>
            </a:xfrm>
            <a:custGeom>
              <a:avLst/>
              <a:gdLst>
                <a:gd name="T0" fmla="*/ 1396 w 995"/>
                <a:gd name="T1" fmla="*/ 106 h 652"/>
                <a:gd name="T2" fmla="*/ 1649 w 995"/>
                <a:gd name="T3" fmla="*/ 106 h 652"/>
                <a:gd name="T4" fmla="*/ 1862 w 995"/>
                <a:gd name="T5" fmla="*/ 128 h 652"/>
                <a:gd name="T6" fmla="*/ 2136 w 995"/>
                <a:gd name="T7" fmla="*/ 172 h 652"/>
                <a:gd name="T8" fmla="*/ 2351 w 995"/>
                <a:gd name="T9" fmla="*/ 241 h 652"/>
                <a:gd name="T10" fmla="*/ 2214 w 995"/>
                <a:gd name="T11" fmla="*/ 274 h 652"/>
                <a:gd name="T12" fmla="*/ 2039 w 995"/>
                <a:gd name="T13" fmla="*/ 409 h 652"/>
                <a:gd name="T14" fmla="*/ 1971 w 995"/>
                <a:gd name="T15" fmla="*/ 449 h 652"/>
                <a:gd name="T16" fmla="*/ 2060 w 995"/>
                <a:gd name="T17" fmla="*/ 309 h 652"/>
                <a:gd name="T18" fmla="*/ 1862 w 995"/>
                <a:gd name="T19" fmla="*/ 368 h 652"/>
                <a:gd name="T20" fmla="*/ 1798 w 995"/>
                <a:gd name="T21" fmla="*/ 465 h 652"/>
                <a:gd name="T22" fmla="*/ 1685 w 995"/>
                <a:gd name="T23" fmla="*/ 619 h 652"/>
                <a:gd name="T24" fmla="*/ 1614 w 995"/>
                <a:gd name="T25" fmla="*/ 654 h 652"/>
                <a:gd name="T26" fmla="*/ 1583 w 995"/>
                <a:gd name="T27" fmla="*/ 692 h 652"/>
                <a:gd name="T28" fmla="*/ 1484 w 995"/>
                <a:gd name="T29" fmla="*/ 874 h 652"/>
                <a:gd name="T30" fmla="*/ 1427 w 995"/>
                <a:gd name="T31" fmla="*/ 1006 h 652"/>
                <a:gd name="T32" fmla="*/ 1335 w 995"/>
                <a:gd name="T33" fmla="*/ 1023 h 652"/>
                <a:gd name="T34" fmla="*/ 1316 w 995"/>
                <a:gd name="T35" fmla="*/ 1027 h 652"/>
                <a:gd name="T36" fmla="*/ 1266 w 995"/>
                <a:gd name="T37" fmla="*/ 898 h 652"/>
                <a:gd name="T38" fmla="*/ 1108 w 995"/>
                <a:gd name="T39" fmla="*/ 980 h 652"/>
                <a:gd name="T40" fmla="*/ 992 w 995"/>
                <a:gd name="T41" fmla="*/ 864 h 652"/>
                <a:gd name="T42" fmla="*/ 782 w 995"/>
                <a:gd name="T43" fmla="*/ 831 h 652"/>
                <a:gd name="T44" fmla="*/ 832 w 995"/>
                <a:gd name="T45" fmla="*/ 919 h 652"/>
                <a:gd name="T46" fmla="*/ 676 w 995"/>
                <a:gd name="T47" fmla="*/ 928 h 652"/>
                <a:gd name="T48" fmla="*/ 584 w 995"/>
                <a:gd name="T49" fmla="*/ 815 h 652"/>
                <a:gd name="T50" fmla="*/ 657 w 995"/>
                <a:gd name="T51" fmla="*/ 964 h 652"/>
                <a:gd name="T52" fmla="*/ 702 w 995"/>
                <a:gd name="T53" fmla="*/ 1117 h 652"/>
                <a:gd name="T54" fmla="*/ 614 w 995"/>
                <a:gd name="T55" fmla="*/ 1339 h 652"/>
                <a:gd name="T56" fmla="*/ 525 w 995"/>
                <a:gd name="T57" fmla="*/ 1512 h 652"/>
                <a:gd name="T58" fmla="*/ 354 w 995"/>
                <a:gd name="T59" fmla="*/ 1379 h 652"/>
                <a:gd name="T60" fmla="*/ 333 w 995"/>
                <a:gd name="T61" fmla="*/ 1176 h 652"/>
                <a:gd name="T62" fmla="*/ 69 w 995"/>
                <a:gd name="T63" fmla="*/ 1046 h 652"/>
                <a:gd name="T64" fmla="*/ 9 w 995"/>
                <a:gd name="T65" fmla="*/ 879 h 652"/>
                <a:gd name="T66" fmla="*/ 241 w 995"/>
                <a:gd name="T67" fmla="*/ 694 h 652"/>
                <a:gd name="T68" fmla="*/ 392 w 995"/>
                <a:gd name="T69" fmla="*/ 763 h 652"/>
                <a:gd name="T70" fmla="*/ 565 w 995"/>
                <a:gd name="T71" fmla="*/ 763 h 652"/>
                <a:gd name="T72" fmla="*/ 461 w 995"/>
                <a:gd name="T73" fmla="*/ 650 h 652"/>
                <a:gd name="T74" fmla="*/ 380 w 995"/>
                <a:gd name="T75" fmla="*/ 600 h 652"/>
                <a:gd name="T76" fmla="*/ 388 w 995"/>
                <a:gd name="T77" fmla="*/ 645 h 652"/>
                <a:gd name="T78" fmla="*/ 236 w 995"/>
                <a:gd name="T79" fmla="*/ 607 h 652"/>
                <a:gd name="T80" fmla="*/ 172 w 995"/>
                <a:gd name="T81" fmla="*/ 605 h 652"/>
                <a:gd name="T82" fmla="*/ 236 w 995"/>
                <a:gd name="T83" fmla="*/ 491 h 652"/>
                <a:gd name="T84" fmla="*/ 319 w 995"/>
                <a:gd name="T85" fmla="*/ 435 h 652"/>
                <a:gd name="T86" fmla="*/ 473 w 995"/>
                <a:gd name="T87" fmla="*/ 368 h 652"/>
                <a:gd name="T88" fmla="*/ 468 w 995"/>
                <a:gd name="T89" fmla="*/ 293 h 652"/>
                <a:gd name="T90" fmla="*/ 413 w 995"/>
                <a:gd name="T91" fmla="*/ 354 h 652"/>
                <a:gd name="T92" fmla="*/ 272 w 995"/>
                <a:gd name="T93" fmla="*/ 373 h 652"/>
                <a:gd name="T94" fmla="*/ 340 w 995"/>
                <a:gd name="T95" fmla="*/ 250 h 652"/>
                <a:gd name="T96" fmla="*/ 529 w 995"/>
                <a:gd name="T97" fmla="*/ 158 h 652"/>
                <a:gd name="T98" fmla="*/ 593 w 995"/>
                <a:gd name="T99" fmla="*/ 229 h 652"/>
                <a:gd name="T100" fmla="*/ 702 w 995"/>
                <a:gd name="T101" fmla="*/ 198 h 652"/>
                <a:gd name="T102" fmla="*/ 891 w 995"/>
                <a:gd name="T103" fmla="*/ 189 h 652"/>
                <a:gd name="T104" fmla="*/ 985 w 995"/>
                <a:gd name="T105" fmla="*/ 125 h 652"/>
                <a:gd name="T106" fmla="*/ 1051 w 995"/>
                <a:gd name="T107" fmla="*/ 194 h 652"/>
                <a:gd name="T108" fmla="*/ 1096 w 995"/>
                <a:gd name="T109" fmla="*/ 120 h 652"/>
                <a:gd name="T110" fmla="*/ 1328 w 995"/>
                <a:gd name="T111" fmla="*/ 26 h 652"/>
                <a:gd name="T112" fmla="*/ 555 w 995"/>
                <a:gd name="T113" fmla="*/ 557 h 652"/>
                <a:gd name="T114" fmla="*/ 671 w 995"/>
                <a:gd name="T115" fmla="*/ 633 h 652"/>
                <a:gd name="T116" fmla="*/ 794 w 995"/>
                <a:gd name="T117" fmla="*/ 614 h 652"/>
                <a:gd name="T118" fmla="*/ 754 w 995"/>
                <a:gd name="T119" fmla="*/ 671 h 652"/>
                <a:gd name="T120" fmla="*/ 560 w 995"/>
                <a:gd name="T121" fmla="*/ 1136 h 6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995" h="652">
                  <a:moveTo>
                    <a:pt x="599" y="7"/>
                  </a:moveTo>
                  <a:cubicBezTo>
                    <a:pt x="599" y="8"/>
                    <a:pt x="601" y="8"/>
                    <a:pt x="603" y="8"/>
                  </a:cubicBezTo>
                  <a:cubicBezTo>
                    <a:pt x="603" y="9"/>
                    <a:pt x="601" y="9"/>
                    <a:pt x="599" y="9"/>
                  </a:cubicBezTo>
                  <a:cubicBezTo>
                    <a:pt x="604" y="14"/>
                    <a:pt x="609" y="7"/>
                    <a:pt x="618" y="9"/>
                  </a:cubicBezTo>
                  <a:cubicBezTo>
                    <a:pt x="620" y="12"/>
                    <a:pt x="623" y="14"/>
                    <a:pt x="628" y="15"/>
                  </a:cubicBezTo>
                  <a:cubicBezTo>
                    <a:pt x="628" y="16"/>
                    <a:pt x="627" y="18"/>
                    <a:pt x="628" y="20"/>
                  </a:cubicBezTo>
                  <a:cubicBezTo>
                    <a:pt x="628" y="21"/>
                    <a:pt x="630" y="21"/>
                    <a:pt x="630" y="23"/>
                  </a:cubicBezTo>
                  <a:cubicBezTo>
                    <a:pt x="627" y="23"/>
                    <a:pt x="628" y="25"/>
                    <a:pt x="628" y="27"/>
                  </a:cubicBezTo>
                  <a:cubicBezTo>
                    <a:pt x="626" y="26"/>
                    <a:pt x="625" y="25"/>
                    <a:pt x="623" y="25"/>
                  </a:cubicBezTo>
                  <a:cubicBezTo>
                    <a:pt x="621" y="26"/>
                    <a:pt x="623" y="27"/>
                    <a:pt x="622" y="28"/>
                  </a:cubicBezTo>
                  <a:cubicBezTo>
                    <a:pt x="621" y="28"/>
                    <a:pt x="620" y="27"/>
                    <a:pt x="619" y="27"/>
                  </a:cubicBezTo>
                  <a:cubicBezTo>
                    <a:pt x="618" y="27"/>
                    <a:pt x="616" y="29"/>
                    <a:pt x="612" y="28"/>
                  </a:cubicBezTo>
                  <a:cubicBezTo>
                    <a:pt x="611" y="27"/>
                    <a:pt x="612" y="30"/>
                    <a:pt x="611" y="30"/>
                  </a:cubicBezTo>
                  <a:cubicBezTo>
                    <a:pt x="611" y="30"/>
                    <a:pt x="609" y="30"/>
                    <a:pt x="609" y="30"/>
                  </a:cubicBezTo>
                  <a:cubicBezTo>
                    <a:pt x="608" y="31"/>
                    <a:pt x="611" y="32"/>
                    <a:pt x="609" y="35"/>
                  </a:cubicBezTo>
                  <a:cubicBezTo>
                    <a:pt x="608" y="33"/>
                    <a:pt x="602" y="35"/>
                    <a:pt x="605" y="36"/>
                  </a:cubicBezTo>
                  <a:cubicBezTo>
                    <a:pt x="603" y="38"/>
                    <a:pt x="599" y="37"/>
                    <a:pt x="596" y="38"/>
                  </a:cubicBezTo>
                  <a:cubicBezTo>
                    <a:pt x="594" y="39"/>
                    <a:pt x="592" y="42"/>
                    <a:pt x="590" y="42"/>
                  </a:cubicBezTo>
                  <a:cubicBezTo>
                    <a:pt x="590" y="44"/>
                    <a:pt x="590" y="45"/>
                    <a:pt x="589" y="45"/>
                  </a:cubicBezTo>
                  <a:cubicBezTo>
                    <a:pt x="589" y="47"/>
                    <a:pt x="590" y="45"/>
                    <a:pt x="591" y="45"/>
                  </a:cubicBezTo>
                  <a:cubicBezTo>
                    <a:pt x="595" y="46"/>
                    <a:pt x="596" y="43"/>
                    <a:pt x="598" y="42"/>
                  </a:cubicBezTo>
                  <a:cubicBezTo>
                    <a:pt x="600" y="41"/>
                    <a:pt x="600" y="43"/>
                    <a:pt x="602" y="43"/>
                  </a:cubicBezTo>
                  <a:cubicBezTo>
                    <a:pt x="603" y="43"/>
                    <a:pt x="603" y="41"/>
                    <a:pt x="604" y="41"/>
                  </a:cubicBezTo>
                  <a:cubicBezTo>
                    <a:pt x="606" y="40"/>
                    <a:pt x="609" y="41"/>
                    <a:pt x="612" y="40"/>
                  </a:cubicBezTo>
                  <a:cubicBezTo>
                    <a:pt x="614" y="39"/>
                    <a:pt x="611" y="38"/>
                    <a:pt x="613" y="37"/>
                  </a:cubicBezTo>
                  <a:cubicBezTo>
                    <a:pt x="614" y="37"/>
                    <a:pt x="615" y="38"/>
                    <a:pt x="616" y="37"/>
                  </a:cubicBezTo>
                  <a:cubicBezTo>
                    <a:pt x="616" y="37"/>
                    <a:pt x="617" y="35"/>
                    <a:pt x="617" y="35"/>
                  </a:cubicBezTo>
                  <a:cubicBezTo>
                    <a:pt x="617" y="35"/>
                    <a:pt x="620" y="36"/>
                    <a:pt x="622" y="36"/>
                  </a:cubicBezTo>
                  <a:cubicBezTo>
                    <a:pt x="624" y="36"/>
                    <a:pt x="625" y="35"/>
                    <a:pt x="628" y="35"/>
                  </a:cubicBezTo>
                  <a:cubicBezTo>
                    <a:pt x="628" y="36"/>
                    <a:pt x="628" y="37"/>
                    <a:pt x="628" y="38"/>
                  </a:cubicBezTo>
                  <a:cubicBezTo>
                    <a:pt x="629" y="37"/>
                    <a:pt x="630" y="37"/>
                    <a:pt x="630" y="40"/>
                  </a:cubicBezTo>
                  <a:cubicBezTo>
                    <a:pt x="636" y="39"/>
                    <a:pt x="646" y="40"/>
                    <a:pt x="656" y="40"/>
                  </a:cubicBezTo>
                  <a:cubicBezTo>
                    <a:pt x="655" y="45"/>
                    <a:pt x="664" y="41"/>
                    <a:pt x="663" y="47"/>
                  </a:cubicBezTo>
                  <a:cubicBezTo>
                    <a:pt x="664" y="45"/>
                    <a:pt x="666" y="47"/>
                    <a:pt x="668" y="47"/>
                  </a:cubicBezTo>
                  <a:cubicBezTo>
                    <a:pt x="671" y="47"/>
                    <a:pt x="675" y="46"/>
                    <a:pt x="677" y="47"/>
                  </a:cubicBezTo>
                  <a:cubicBezTo>
                    <a:pt x="679" y="46"/>
                    <a:pt x="677" y="41"/>
                    <a:pt x="679" y="41"/>
                  </a:cubicBezTo>
                  <a:cubicBezTo>
                    <a:pt x="683" y="42"/>
                    <a:pt x="687" y="41"/>
                    <a:pt x="691" y="42"/>
                  </a:cubicBezTo>
                  <a:cubicBezTo>
                    <a:pt x="691" y="42"/>
                    <a:pt x="691" y="43"/>
                    <a:pt x="691" y="43"/>
                  </a:cubicBezTo>
                  <a:cubicBezTo>
                    <a:pt x="693" y="43"/>
                    <a:pt x="695" y="43"/>
                    <a:pt x="697" y="43"/>
                  </a:cubicBezTo>
                  <a:cubicBezTo>
                    <a:pt x="698" y="43"/>
                    <a:pt x="698" y="45"/>
                    <a:pt x="698" y="45"/>
                  </a:cubicBezTo>
                  <a:cubicBezTo>
                    <a:pt x="700" y="46"/>
                    <a:pt x="703" y="45"/>
                    <a:pt x="704" y="47"/>
                  </a:cubicBezTo>
                  <a:cubicBezTo>
                    <a:pt x="704" y="49"/>
                    <a:pt x="704" y="52"/>
                    <a:pt x="700" y="51"/>
                  </a:cubicBezTo>
                  <a:cubicBezTo>
                    <a:pt x="701" y="53"/>
                    <a:pt x="703" y="54"/>
                    <a:pt x="705" y="54"/>
                  </a:cubicBezTo>
                  <a:cubicBezTo>
                    <a:pt x="704" y="61"/>
                    <a:pt x="710" y="61"/>
                    <a:pt x="712" y="64"/>
                  </a:cubicBezTo>
                  <a:cubicBezTo>
                    <a:pt x="714" y="63"/>
                    <a:pt x="717" y="62"/>
                    <a:pt x="718" y="61"/>
                  </a:cubicBezTo>
                  <a:cubicBezTo>
                    <a:pt x="719" y="60"/>
                    <a:pt x="718" y="58"/>
                    <a:pt x="719" y="57"/>
                  </a:cubicBezTo>
                  <a:cubicBezTo>
                    <a:pt x="720" y="57"/>
                    <a:pt x="722" y="58"/>
                    <a:pt x="722" y="56"/>
                  </a:cubicBezTo>
                  <a:cubicBezTo>
                    <a:pt x="725" y="55"/>
                    <a:pt x="724" y="59"/>
                    <a:pt x="725" y="60"/>
                  </a:cubicBezTo>
                  <a:cubicBezTo>
                    <a:pt x="728" y="60"/>
                    <a:pt x="731" y="60"/>
                    <a:pt x="733" y="60"/>
                  </a:cubicBezTo>
                  <a:cubicBezTo>
                    <a:pt x="735" y="58"/>
                    <a:pt x="738" y="59"/>
                    <a:pt x="737" y="56"/>
                  </a:cubicBezTo>
                  <a:cubicBezTo>
                    <a:pt x="741" y="57"/>
                    <a:pt x="750" y="53"/>
                    <a:pt x="750" y="58"/>
                  </a:cubicBezTo>
                  <a:cubicBezTo>
                    <a:pt x="753" y="59"/>
                    <a:pt x="752" y="54"/>
                    <a:pt x="757" y="56"/>
                  </a:cubicBezTo>
                  <a:cubicBezTo>
                    <a:pt x="757" y="55"/>
                    <a:pt x="756" y="55"/>
                    <a:pt x="755" y="55"/>
                  </a:cubicBezTo>
                  <a:cubicBezTo>
                    <a:pt x="756" y="54"/>
                    <a:pt x="755" y="52"/>
                    <a:pt x="757" y="51"/>
                  </a:cubicBezTo>
                  <a:cubicBezTo>
                    <a:pt x="760" y="52"/>
                    <a:pt x="759" y="47"/>
                    <a:pt x="764" y="49"/>
                  </a:cubicBezTo>
                  <a:cubicBezTo>
                    <a:pt x="766" y="49"/>
                    <a:pt x="764" y="48"/>
                    <a:pt x="764" y="48"/>
                  </a:cubicBezTo>
                  <a:cubicBezTo>
                    <a:pt x="766" y="45"/>
                    <a:pt x="769" y="47"/>
                    <a:pt x="773" y="47"/>
                  </a:cubicBezTo>
                  <a:cubicBezTo>
                    <a:pt x="773" y="53"/>
                    <a:pt x="780" y="45"/>
                    <a:pt x="778" y="50"/>
                  </a:cubicBezTo>
                  <a:cubicBezTo>
                    <a:pt x="783" y="51"/>
                    <a:pt x="787" y="50"/>
                    <a:pt x="791" y="49"/>
                  </a:cubicBezTo>
                  <a:cubicBezTo>
                    <a:pt x="792" y="52"/>
                    <a:pt x="787" y="50"/>
                    <a:pt x="788" y="54"/>
                  </a:cubicBezTo>
                  <a:cubicBezTo>
                    <a:pt x="788" y="56"/>
                    <a:pt x="792" y="55"/>
                    <a:pt x="795" y="55"/>
                  </a:cubicBezTo>
                  <a:cubicBezTo>
                    <a:pt x="799" y="55"/>
                    <a:pt x="803" y="55"/>
                    <a:pt x="806" y="54"/>
                  </a:cubicBezTo>
                  <a:cubicBezTo>
                    <a:pt x="807" y="58"/>
                    <a:pt x="813" y="58"/>
                    <a:pt x="815" y="62"/>
                  </a:cubicBezTo>
                  <a:cubicBezTo>
                    <a:pt x="817" y="61"/>
                    <a:pt x="818" y="63"/>
                    <a:pt x="821" y="63"/>
                  </a:cubicBezTo>
                  <a:cubicBezTo>
                    <a:pt x="828" y="64"/>
                    <a:pt x="836" y="62"/>
                    <a:pt x="843" y="63"/>
                  </a:cubicBezTo>
                  <a:cubicBezTo>
                    <a:pt x="846" y="64"/>
                    <a:pt x="848" y="67"/>
                    <a:pt x="851" y="65"/>
                  </a:cubicBezTo>
                  <a:cubicBezTo>
                    <a:pt x="851" y="67"/>
                    <a:pt x="852" y="68"/>
                    <a:pt x="854" y="68"/>
                  </a:cubicBezTo>
                  <a:cubicBezTo>
                    <a:pt x="854" y="69"/>
                    <a:pt x="854" y="71"/>
                    <a:pt x="854" y="73"/>
                  </a:cubicBezTo>
                  <a:cubicBezTo>
                    <a:pt x="853" y="75"/>
                    <a:pt x="857" y="73"/>
                    <a:pt x="858" y="74"/>
                  </a:cubicBezTo>
                  <a:cubicBezTo>
                    <a:pt x="860" y="75"/>
                    <a:pt x="859" y="73"/>
                    <a:pt x="861" y="74"/>
                  </a:cubicBezTo>
                  <a:cubicBezTo>
                    <a:pt x="861" y="74"/>
                    <a:pt x="861" y="75"/>
                    <a:pt x="862" y="75"/>
                  </a:cubicBezTo>
                  <a:cubicBezTo>
                    <a:pt x="864" y="75"/>
                    <a:pt x="876" y="76"/>
                    <a:pt x="877" y="75"/>
                  </a:cubicBezTo>
                  <a:cubicBezTo>
                    <a:pt x="877" y="75"/>
                    <a:pt x="877" y="74"/>
                    <a:pt x="877" y="74"/>
                  </a:cubicBezTo>
                  <a:cubicBezTo>
                    <a:pt x="878" y="74"/>
                    <a:pt x="880" y="75"/>
                    <a:pt x="881" y="75"/>
                  </a:cubicBezTo>
                  <a:cubicBezTo>
                    <a:pt x="882" y="74"/>
                    <a:pt x="884" y="73"/>
                    <a:pt x="884" y="75"/>
                  </a:cubicBezTo>
                  <a:cubicBezTo>
                    <a:pt x="886" y="73"/>
                    <a:pt x="890" y="72"/>
                    <a:pt x="894" y="71"/>
                  </a:cubicBezTo>
                  <a:cubicBezTo>
                    <a:pt x="893" y="75"/>
                    <a:pt x="894" y="77"/>
                    <a:pt x="895" y="80"/>
                  </a:cubicBezTo>
                  <a:cubicBezTo>
                    <a:pt x="900" y="79"/>
                    <a:pt x="901" y="82"/>
                    <a:pt x="905" y="80"/>
                  </a:cubicBezTo>
                  <a:cubicBezTo>
                    <a:pt x="906" y="78"/>
                    <a:pt x="904" y="77"/>
                    <a:pt x="903" y="77"/>
                  </a:cubicBezTo>
                  <a:cubicBezTo>
                    <a:pt x="904" y="76"/>
                    <a:pt x="904" y="75"/>
                    <a:pt x="904" y="73"/>
                  </a:cubicBezTo>
                  <a:cubicBezTo>
                    <a:pt x="907" y="70"/>
                    <a:pt x="914" y="71"/>
                    <a:pt x="916" y="74"/>
                  </a:cubicBezTo>
                  <a:cubicBezTo>
                    <a:pt x="921" y="74"/>
                    <a:pt x="926" y="73"/>
                    <a:pt x="931" y="74"/>
                  </a:cubicBezTo>
                  <a:cubicBezTo>
                    <a:pt x="933" y="74"/>
                    <a:pt x="936" y="77"/>
                    <a:pt x="937" y="74"/>
                  </a:cubicBezTo>
                  <a:cubicBezTo>
                    <a:pt x="940" y="75"/>
                    <a:pt x="939" y="76"/>
                    <a:pt x="943" y="77"/>
                  </a:cubicBezTo>
                  <a:cubicBezTo>
                    <a:pt x="944" y="78"/>
                    <a:pt x="945" y="80"/>
                    <a:pt x="945" y="80"/>
                  </a:cubicBezTo>
                  <a:cubicBezTo>
                    <a:pt x="946" y="80"/>
                    <a:pt x="947" y="79"/>
                    <a:pt x="947" y="78"/>
                  </a:cubicBezTo>
                  <a:cubicBezTo>
                    <a:pt x="948" y="79"/>
                    <a:pt x="947" y="80"/>
                    <a:pt x="948" y="81"/>
                  </a:cubicBezTo>
                  <a:cubicBezTo>
                    <a:pt x="948" y="81"/>
                    <a:pt x="950" y="80"/>
                    <a:pt x="950" y="81"/>
                  </a:cubicBezTo>
                  <a:cubicBezTo>
                    <a:pt x="951" y="82"/>
                    <a:pt x="953" y="82"/>
                    <a:pt x="956" y="83"/>
                  </a:cubicBezTo>
                  <a:cubicBezTo>
                    <a:pt x="958" y="84"/>
                    <a:pt x="961" y="84"/>
                    <a:pt x="963" y="86"/>
                  </a:cubicBezTo>
                  <a:cubicBezTo>
                    <a:pt x="964" y="86"/>
                    <a:pt x="964" y="88"/>
                    <a:pt x="964" y="88"/>
                  </a:cubicBezTo>
                  <a:cubicBezTo>
                    <a:pt x="965" y="88"/>
                    <a:pt x="966" y="87"/>
                    <a:pt x="967" y="88"/>
                  </a:cubicBezTo>
                  <a:cubicBezTo>
                    <a:pt x="967" y="88"/>
                    <a:pt x="966" y="90"/>
                    <a:pt x="967" y="90"/>
                  </a:cubicBezTo>
                  <a:cubicBezTo>
                    <a:pt x="967" y="91"/>
                    <a:pt x="969" y="90"/>
                    <a:pt x="969" y="90"/>
                  </a:cubicBezTo>
                  <a:cubicBezTo>
                    <a:pt x="970" y="91"/>
                    <a:pt x="968" y="95"/>
                    <a:pt x="972" y="94"/>
                  </a:cubicBezTo>
                  <a:cubicBezTo>
                    <a:pt x="972" y="97"/>
                    <a:pt x="972" y="99"/>
                    <a:pt x="972" y="102"/>
                  </a:cubicBezTo>
                  <a:cubicBezTo>
                    <a:pt x="977" y="102"/>
                    <a:pt x="980" y="101"/>
                    <a:pt x="981" y="97"/>
                  </a:cubicBezTo>
                  <a:cubicBezTo>
                    <a:pt x="984" y="99"/>
                    <a:pt x="988" y="98"/>
                    <a:pt x="991" y="100"/>
                  </a:cubicBezTo>
                  <a:cubicBezTo>
                    <a:pt x="992" y="100"/>
                    <a:pt x="991" y="102"/>
                    <a:pt x="991" y="102"/>
                  </a:cubicBezTo>
                  <a:cubicBezTo>
                    <a:pt x="992" y="103"/>
                    <a:pt x="994" y="102"/>
                    <a:pt x="995" y="102"/>
                  </a:cubicBezTo>
                  <a:cubicBezTo>
                    <a:pt x="994" y="103"/>
                    <a:pt x="992" y="103"/>
                    <a:pt x="992" y="106"/>
                  </a:cubicBezTo>
                  <a:cubicBezTo>
                    <a:pt x="991" y="106"/>
                    <a:pt x="990" y="104"/>
                    <a:pt x="989" y="104"/>
                  </a:cubicBezTo>
                  <a:cubicBezTo>
                    <a:pt x="988" y="105"/>
                    <a:pt x="988" y="107"/>
                    <a:pt x="985" y="107"/>
                  </a:cubicBezTo>
                  <a:cubicBezTo>
                    <a:pt x="986" y="109"/>
                    <a:pt x="989" y="108"/>
                    <a:pt x="988" y="111"/>
                  </a:cubicBezTo>
                  <a:cubicBezTo>
                    <a:pt x="983" y="108"/>
                    <a:pt x="987" y="113"/>
                    <a:pt x="984" y="114"/>
                  </a:cubicBezTo>
                  <a:cubicBezTo>
                    <a:pt x="983" y="114"/>
                    <a:pt x="982" y="115"/>
                    <a:pt x="982" y="116"/>
                  </a:cubicBezTo>
                  <a:cubicBezTo>
                    <a:pt x="980" y="116"/>
                    <a:pt x="979" y="116"/>
                    <a:pt x="978" y="115"/>
                  </a:cubicBezTo>
                  <a:cubicBezTo>
                    <a:pt x="978" y="115"/>
                    <a:pt x="977" y="113"/>
                    <a:pt x="976" y="113"/>
                  </a:cubicBezTo>
                  <a:cubicBezTo>
                    <a:pt x="974" y="112"/>
                    <a:pt x="973" y="112"/>
                    <a:pt x="971" y="111"/>
                  </a:cubicBezTo>
                  <a:cubicBezTo>
                    <a:pt x="970" y="111"/>
                    <a:pt x="969" y="109"/>
                    <a:pt x="969" y="109"/>
                  </a:cubicBezTo>
                  <a:cubicBezTo>
                    <a:pt x="968" y="108"/>
                    <a:pt x="966" y="109"/>
                    <a:pt x="964" y="109"/>
                  </a:cubicBezTo>
                  <a:cubicBezTo>
                    <a:pt x="964" y="109"/>
                    <a:pt x="964" y="108"/>
                    <a:pt x="963" y="108"/>
                  </a:cubicBezTo>
                  <a:cubicBezTo>
                    <a:pt x="962" y="108"/>
                    <a:pt x="960" y="104"/>
                    <a:pt x="958" y="107"/>
                  </a:cubicBezTo>
                  <a:cubicBezTo>
                    <a:pt x="957" y="107"/>
                    <a:pt x="957" y="105"/>
                    <a:pt x="957" y="103"/>
                  </a:cubicBezTo>
                  <a:cubicBezTo>
                    <a:pt x="955" y="103"/>
                    <a:pt x="952" y="103"/>
                    <a:pt x="950" y="103"/>
                  </a:cubicBezTo>
                  <a:cubicBezTo>
                    <a:pt x="948" y="103"/>
                    <a:pt x="950" y="106"/>
                    <a:pt x="950" y="106"/>
                  </a:cubicBezTo>
                  <a:cubicBezTo>
                    <a:pt x="950" y="107"/>
                    <a:pt x="947" y="108"/>
                    <a:pt x="948" y="110"/>
                  </a:cubicBezTo>
                  <a:cubicBezTo>
                    <a:pt x="943" y="110"/>
                    <a:pt x="942" y="114"/>
                    <a:pt x="936" y="113"/>
                  </a:cubicBezTo>
                  <a:cubicBezTo>
                    <a:pt x="935" y="113"/>
                    <a:pt x="935" y="115"/>
                    <a:pt x="932" y="115"/>
                  </a:cubicBezTo>
                  <a:cubicBezTo>
                    <a:pt x="933" y="117"/>
                    <a:pt x="935" y="116"/>
                    <a:pt x="937" y="116"/>
                  </a:cubicBezTo>
                  <a:cubicBezTo>
                    <a:pt x="939" y="117"/>
                    <a:pt x="939" y="118"/>
                    <a:pt x="941" y="118"/>
                  </a:cubicBezTo>
                  <a:cubicBezTo>
                    <a:pt x="940" y="122"/>
                    <a:pt x="940" y="121"/>
                    <a:pt x="942" y="123"/>
                  </a:cubicBezTo>
                  <a:cubicBezTo>
                    <a:pt x="943" y="126"/>
                    <a:pt x="946" y="126"/>
                    <a:pt x="948" y="128"/>
                  </a:cubicBezTo>
                  <a:cubicBezTo>
                    <a:pt x="948" y="128"/>
                    <a:pt x="944" y="131"/>
                    <a:pt x="944" y="131"/>
                  </a:cubicBezTo>
                  <a:cubicBezTo>
                    <a:pt x="941" y="132"/>
                    <a:pt x="941" y="129"/>
                    <a:pt x="940" y="129"/>
                  </a:cubicBezTo>
                  <a:cubicBezTo>
                    <a:pt x="940" y="129"/>
                    <a:pt x="941" y="131"/>
                    <a:pt x="940" y="131"/>
                  </a:cubicBezTo>
                  <a:cubicBezTo>
                    <a:pt x="936" y="132"/>
                    <a:pt x="930" y="131"/>
                    <a:pt x="927" y="133"/>
                  </a:cubicBezTo>
                  <a:cubicBezTo>
                    <a:pt x="925" y="133"/>
                    <a:pt x="920" y="135"/>
                    <a:pt x="921" y="137"/>
                  </a:cubicBezTo>
                  <a:cubicBezTo>
                    <a:pt x="915" y="136"/>
                    <a:pt x="915" y="140"/>
                    <a:pt x="911" y="141"/>
                  </a:cubicBezTo>
                  <a:cubicBezTo>
                    <a:pt x="910" y="142"/>
                    <a:pt x="910" y="142"/>
                    <a:pt x="909" y="143"/>
                  </a:cubicBezTo>
                  <a:cubicBezTo>
                    <a:pt x="908" y="144"/>
                    <a:pt x="907" y="145"/>
                    <a:pt x="905" y="146"/>
                  </a:cubicBezTo>
                  <a:cubicBezTo>
                    <a:pt x="904" y="146"/>
                    <a:pt x="903" y="147"/>
                    <a:pt x="903" y="148"/>
                  </a:cubicBezTo>
                  <a:cubicBezTo>
                    <a:pt x="899" y="147"/>
                    <a:pt x="893" y="149"/>
                    <a:pt x="891" y="147"/>
                  </a:cubicBezTo>
                  <a:cubicBezTo>
                    <a:pt x="890" y="148"/>
                    <a:pt x="887" y="147"/>
                    <a:pt x="888" y="150"/>
                  </a:cubicBezTo>
                  <a:cubicBezTo>
                    <a:pt x="881" y="151"/>
                    <a:pt x="880" y="151"/>
                    <a:pt x="874" y="150"/>
                  </a:cubicBezTo>
                  <a:cubicBezTo>
                    <a:pt x="873" y="150"/>
                    <a:pt x="872" y="151"/>
                    <a:pt x="871" y="151"/>
                  </a:cubicBezTo>
                  <a:cubicBezTo>
                    <a:pt x="870" y="152"/>
                    <a:pt x="868" y="153"/>
                    <a:pt x="868" y="155"/>
                  </a:cubicBezTo>
                  <a:cubicBezTo>
                    <a:pt x="868" y="158"/>
                    <a:pt x="862" y="157"/>
                    <a:pt x="863" y="162"/>
                  </a:cubicBezTo>
                  <a:cubicBezTo>
                    <a:pt x="862" y="166"/>
                    <a:pt x="866" y="165"/>
                    <a:pt x="868" y="167"/>
                  </a:cubicBezTo>
                  <a:cubicBezTo>
                    <a:pt x="867" y="170"/>
                    <a:pt x="867" y="173"/>
                    <a:pt x="863" y="173"/>
                  </a:cubicBezTo>
                  <a:cubicBezTo>
                    <a:pt x="863" y="175"/>
                    <a:pt x="863" y="176"/>
                    <a:pt x="861" y="176"/>
                  </a:cubicBezTo>
                  <a:cubicBezTo>
                    <a:pt x="861" y="178"/>
                    <a:pt x="861" y="179"/>
                    <a:pt x="861" y="181"/>
                  </a:cubicBezTo>
                  <a:cubicBezTo>
                    <a:pt x="861" y="183"/>
                    <a:pt x="863" y="180"/>
                    <a:pt x="863" y="182"/>
                  </a:cubicBezTo>
                  <a:cubicBezTo>
                    <a:pt x="864" y="185"/>
                    <a:pt x="861" y="184"/>
                    <a:pt x="861" y="184"/>
                  </a:cubicBezTo>
                  <a:cubicBezTo>
                    <a:pt x="860" y="185"/>
                    <a:pt x="860" y="188"/>
                    <a:pt x="859" y="188"/>
                  </a:cubicBezTo>
                  <a:cubicBezTo>
                    <a:pt x="858" y="189"/>
                    <a:pt x="855" y="188"/>
                    <a:pt x="854" y="189"/>
                  </a:cubicBezTo>
                  <a:cubicBezTo>
                    <a:pt x="853" y="190"/>
                    <a:pt x="854" y="193"/>
                    <a:pt x="854" y="194"/>
                  </a:cubicBezTo>
                  <a:cubicBezTo>
                    <a:pt x="853" y="195"/>
                    <a:pt x="853" y="192"/>
                    <a:pt x="852" y="191"/>
                  </a:cubicBezTo>
                  <a:cubicBezTo>
                    <a:pt x="852" y="191"/>
                    <a:pt x="849" y="192"/>
                    <a:pt x="851" y="197"/>
                  </a:cubicBezTo>
                  <a:cubicBezTo>
                    <a:pt x="849" y="196"/>
                    <a:pt x="850" y="199"/>
                    <a:pt x="849" y="200"/>
                  </a:cubicBezTo>
                  <a:cubicBezTo>
                    <a:pt x="848" y="200"/>
                    <a:pt x="847" y="199"/>
                    <a:pt x="846" y="200"/>
                  </a:cubicBezTo>
                  <a:cubicBezTo>
                    <a:pt x="846" y="200"/>
                    <a:pt x="846" y="203"/>
                    <a:pt x="844" y="202"/>
                  </a:cubicBezTo>
                  <a:cubicBezTo>
                    <a:pt x="844" y="204"/>
                    <a:pt x="843" y="205"/>
                    <a:pt x="843" y="207"/>
                  </a:cubicBezTo>
                  <a:cubicBezTo>
                    <a:pt x="841" y="207"/>
                    <a:pt x="838" y="206"/>
                    <a:pt x="838" y="208"/>
                  </a:cubicBezTo>
                  <a:cubicBezTo>
                    <a:pt x="837" y="207"/>
                    <a:pt x="839" y="206"/>
                    <a:pt x="838" y="204"/>
                  </a:cubicBezTo>
                  <a:cubicBezTo>
                    <a:pt x="838" y="205"/>
                    <a:pt x="837" y="204"/>
                    <a:pt x="837" y="203"/>
                  </a:cubicBezTo>
                  <a:cubicBezTo>
                    <a:pt x="837" y="203"/>
                    <a:pt x="837" y="202"/>
                    <a:pt x="837" y="201"/>
                  </a:cubicBezTo>
                  <a:cubicBezTo>
                    <a:pt x="836" y="200"/>
                    <a:pt x="835" y="199"/>
                    <a:pt x="835" y="199"/>
                  </a:cubicBezTo>
                  <a:cubicBezTo>
                    <a:pt x="834" y="198"/>
                    <a:pt x="834" y="197"/>
                    <a:pt x="832" y="197"/>
                  </a:cubicBezTo>
                  <a:cubicBezTo>
                    <a:pt x="834" y="196"/>
                    <a:pt x="834" y="193"/>
                    <a:pt x="834" y="190"/>
                  </a:cubicBezTo>
                  <a:cubicBezTo>
                    <a:pt x="834" y="188"/>
                    <a:pt x="833" y="188"/>
                    <a:pt x="832" y="187"/>
                  </a:cubicBezTo>
                  <a:cubicBezTo>
                    <a:pt x="832" y="182"/>
                    <a:pt x="833" y="177"/>
                    <a:pt x="832" y="174"/>
                  </a:cubicBezTo>
                  <a:cubicBezTo>
                    <a:pt x="837" y="177"/>
                    <a:pt x="833" y="172"/>
                    <a:pt x="835" y="169"/>
                  </a:cubicBezTo>
                  <a:cubicBezTo>
                    <a:pt x="835" y="169"/>
                    <a:pt x="836" y="173"/>
                    <a:pt x="837" y="170"/>
                  </a:cubicBezTo>
                  <a:cubicBezTo>
                    <a:pt x="837" y="170"/>
                    <a:pt x="837" y="168"/>
                    <a:pt x="837" y="168"/>
                  </a:cubicBezTo>
                  <a:cubicBezTo>
                    <a:pt x="838" y="166"/>
                    <a:pt x="843" y="163"/>
                    <a:pt x="844" y="162"/>
                  </a:cubicBezTo>
                  <a:cubicBezTo>
                    <a:pt x="844" y="162"/>
                    <a:pt x="846" y="162"/>
                    <a:pt x="845" y="161"/>
                  </a:cubicBezTo>
                  <a:cubicBezTo>
                    <a:pt x="844" y="159"/>
                    <a:pt x="846" y="160"/>
                    <a:pt x="848" y="160"/>
                  </a:cubicBezTo>
                  <a:cubicBezTo>
                    <a:pt x="849" y="159"/>
                    <a:pt x="850" y="157"/>
                    <a:pt x="850" y="154"/>
                  </a:cubicBezTo>
                  <a:cubicBezTo>
                    <a:pt x="850" y="154"/>
                    <a:pt x="854" y="152"/>
                    <a:pt x="854" y="151"/>
                  </a:cubicBezTo>
                  <a:cubicBezTo>
                    <a:pt x="854" y="151"/>
                    <a:pt x="852" y="151"/>
                    <a:pt x="852" y="151"/>
                  </a:cubicBezTo>
                  <a:cubicBezTo>
                    <a:pt x="853" y="151"/>
                    <a:pt x="853" y="149"/>
                    <a:pt x="854" y="149"/>
                  </a:cubicBezTo>
                  <a:cubicBezTo>
                    <a:pt x="855" y="149"/>
                    <a:pt x="857" y="152"/>
                    <a:pt x="856" y="147"/>
                  </a:cubicBezTo>
                  <a:cubicBezTo>
                    <a:pt x="858" y="147"/>
                    <a:pt x="860" y="146"/>
                    <a:pt x="862" y="146"/>
                  </a:cubicBezTo>
                  <a:cubicBezTo>
                    <a:pt x="862" y="145"/>
                    <a:pt x="863" y="143"/>
                    <a:pt x="863" y="143"/>
                  </a:cubicBezTo>
                  <a:cubicBezTo>
                    <a:pt x="864" y="143"/>
                    <a:pt x="865" y="144"/>
                    <a:pt x="865" y="143"/>
                  </a:cubicBezTo>
                  <a:cubicBezTo>
                    <a:pt x="866" y="143"/>
                    <a:pt x="867" y="142"/>
                    <a:pt x="868" y="141"/>
                  </a:cubicBezTo>
                  <a:cubicBezTo>
                    <a:pt x="868" y="140"/>
                    <a:pt x="869" y="141"/>
                    <a:pt x="869" y="140"/>
                  </a:cubicBezTo>
                  <a:cubicBezTo>
                    <a:pt x="869" y="138"/>
                    <a:pt x="870" y="135"/>
                    <a:pt x="872" y="137"/>
                  </a:cubicBezTo>
                  <a:cubicBezTo>
                    <a:pt x="872" y="135"/>
                    <a:pt x="872" y="133"/>
                    <a:pt x="872" y="131"/>
                  </a:cubicBezTo>
                  <a:cubicBezTo>
                    <a:pt x="870" y="131"/>
                    <a:pt x="868" y="132"/>
                    <a:pt x="867" y="133"/>
                  </a:cubicBezTo>
                  <a:cubicBezTo>
                    <a:pt x="866" y="133"/>
                    <a:pt x="865" y="134"/>
                    <a:pt x="864" y="135"/>
                  </a:cubicBezTo>
                  <a:cubicBezTo>
                    <a:pt x="864" y="136"/>
                    <a:pt x="863" y="135"/>
                    <a:pt x="863" y="136"/>
                  </a:cubicBezTo>
                  <a:cubicBezTo>
                    <a:pt x="863" y="138"/>
                    <a:pt x="858" y="138"/>
                    <a:pt x="858" y="141"/>
                  </a:cubicBezTo>
                  <a:cubicBezTo>
                    <a:pt x="856" y="140"/>
                    <a:pt x="855" y="141"/>
                    <a:pt x="855" y="143"/>
                  </a:cubicBezTo>
                  <a:cubicBezTo>
                    <a:pt x="853" y="144"/>
                    <a:pt x="854" y="141"/>
                    <a:pt x="854" y="141"/>
                  </a:cubicBezTo>
                  <a:cubicBezTo>
                    <a:pt x="853" y="141"/>
                    <a:pt x="851" y="141"/>
                    <a:pt x="851" y="141"/>
                  </a:cubicBezTo>
                  <a:cubicBezTo>
                    <a:pt x="851" y="140"/>
                    <a:pt x="852" y="138"/>
                    <a:pt x="851" y="137"/>
                  </a:cubicBezTo>
                  <a:cubicBezTo>
                    <a:pt x="846" y="138"/>
                    <a:pt x="843" y="136"/>
                    <a:pt x="839" y="137"/>
                  </a:cubicBezTo>
                  <a:cubicBezTo>
                    <a:pt x="838" y="138"/>
                    <a:pt x="839" y="139"/>
                    <a:pt x="838" y="140"/>
                  </a:cubicBezTo>
                  <a:cubicBezTo>
                    <a:pt x="837" y="141"/>
                    <a:pt x="835" y="140"/>
                    <a:pt x="834" y="141"/>
                  </a:cubicBezTo>
                  <a:cubicBezTo>
                    <a:pt x="832" y="142"/>
                    <a:pt x="831" y="143"/>
                    <a:pt x="830" y="144"/>
                  </a:cubicBezTo>
                  <a:cubicBezTo>
                    <a:pt x="829" y="145"/>
                    <a:pt x="829" y="147"/>
                    <a:pt x="826" y="147"/>
                  </a:cubicBezTo>
                  <a:cubicBezTo>
                    <a:pt x="826" y="150"/>
                    <a:pt x="828" y="150"/>
                    <a:pt x="828" y="153"/>
                  </a:cubicBezTo>
                  <a:cubicBezTo>
                    <a:pt x="826" y="153"/>
                    <a:pt x="825" y="154"/>
                    <a:pt x="825" y="156"/>
                  </a:cubicBezTo>
                  <a:cubicBezTo>
                    <a:pt x="820" y="155"/>
                    <a:pt x="819" y="158"/>
                    <a:pt x="815" y="157"/>
                  </a:cubicBezTo>
                  <a:cubicBezTo>
                    <a:pt x="813" y="156"/>
                    <a:pt x="814" y="155"/>
                    <a:pt x="815" y="154"/>
                  </a:cubicBezTo>
                  <a:cubicBezTo>
                    <a:pt x="813" y="154"/>
                    <a:pt x="812" y="153"/>
                    <a:pt x="812" y="151"/>
                  </a:cubicBezTo>
                  <a:cubicBezTo>
                    <a:pt x="810" y="151"/>
                    <a:pt x="808" y="152"/>
                    <a:pt x="808" y="150"/>
                  </a:cubicBezTo>
                  <a:cubicBezTo>
                    <a:pt x="802" y="153"/>
                    <a:pt x="795" y="155"/>
                    <a:pt x="788" y="156"/>
                  </a:cubicBezTo>
                  <a:cubicBezTo>
                    <a:pt x="787" y="154"/>
                    <a:pt x="784" y="155"/>
                    <a:pt x="785" y="151"/>
                  </a:cubicBezTo>
                  <a:cubicBezTo>
                    <a:pt x="784" y="151"/>
                    <a:pt x="782" y="151"/>
                    <a:pt x="781" y="151"/>
                  </a:cubicBezTo>
                  <a:cubicBezTo>
                    <a:pt x="776" y="153"/>
                    <a:pt x="772" y="154"/>
                    <a:pt x="768" y="156"/>
                  </a:cubicBezTo>
                  <a:cubicBezTo>
                    <a:pt x="764" y="158"/>
                    <a:pt x="762" y="161"/>
                    <a:pt x="758" y="162"/>
                  </a:cubicBezTo>
                  <a:cubicBezTo>
                    <a:pt x="759" y="164"/>
                    <a:pt x="758" y="166"/>
                    <a:pt x="756" y="166"/>
                  </a:cubicBezTo>
                  <a:cubicBezTo>
                    <a:pt x="757" y="169"/>
                    <a:pt x="754" y="169"/>
                    <a:pt x="755" y="171"/>
                  </a:cubicBezTo>
                  <a:cubicBezTo>
                    <a:pt x="752" y="169"/>
                    <a:pt x="750" y="176"/>
                    <a:pt x="749" y="175"/>
                  </a:cubicBezTo>
                  <a:cubicBezTo>
                    <a:pt x="746" y="173"/>
                    <a:pt x="748" y="176"/>
                    <a:pt x="745" y="176"/>
                  </a:cubicBezTo>
                  <a:cubicBezTo>
                    <a:pt x="743" y="176"/>
                    <a:pt x="743" y="177"/>
                    <a:pt x="743" y="179"/>
                  </a:cubicBezTo>
                  <a:cubicBezTo>
                    <a:pt x="737" y="177"/>
                    <a:pt x="739" y="183"/>
                    <a:pt x="735" y="182"/>
                  </a:cubicBezTo>
                  <a:cubicBezTo>
                    <a:pt x="735" y="183"/>
                    <a:pt x="739" y="188"/>
                    <a:pt x="739" y="186"/>
                  </a:cubicBezTo>
                  <a:cubicBezTo>
                    <a:pt x="741" y="186"/>
                    <a:pt x="740" y="189"/>
                    <a:pt x="741" y="190"/>
                  </a:cubicBezTo>
                  <a:cubicBezTo>
                    <a:pt x="742" y="189"/>
                    <a:pt x="744" y="191"/>
                    <a:pt x="744" y="191"/>
                  </a:cubicBezTo>
                  <a:cubicBezTo>
                    <a:pt x="745" y="192"/>
                    <a:pt x="747" y="190"/>
                    <a:pt x="749" y="190"/>
                  </a:cubicBezTo>
                  <a:cubicBezTo>
                    <a:pt x="749" y="190"/>
                    <a:pt x="751" y="191"/>
                    <a:pt x="750" y="191"/>
                  </a:cubicBezTo>
                  <a:cubicBezTo>
                    <a:pt x="752" y="191"/>
                    <a:pt x="753" y="188"/>
                    <a:pt x="753" y="190"/>
                  </a:cubicBezTo>
                  <a:cubicBezTo>
                    <a:pt x="755" y="190"/>
                    <a:pt x="754" y="189"/>
                    <a:pt x="755" y="188"/>
                  </a:cubicBezTo>
                  <a:cubicBezTo>
                    <a:pt x="757" y="188"/>
                    <a:pt x="757" y="197"/>
                    <a:pt x="759" y="193"/>
                  </a:cubicBezTo>
                  <a:cubicBezTo>
                    <a:pt x="762" y="192"/>
                    <a:pt x="759" y="198"/>
                    <a:pt x="763" y="196"/>
                  </a:cubicBezTo>
                  <a:cubicBezTo>
                    <a:pt x="763" y="198"/>
                    <a:pt x="761" y="197"/>
                    <a:pt x="761" y="197"/>
                  </a:cubicBezTo>
                  <a:cubicBezTo>
                    <a:pt x="760" y="198"/>
                    <a:pt x="762" y="200"/>
                    <a:pt x="762" y="202"/>
                  </a:cubicBezTo>
                  <a:cubicBezTo>
                    <a:pt x="762" y="202"/>
                    <a:pt x="761" y="202"/>
                    <a:pt x="761" y="203"/>
                  </a:cubicBezTo>
                  <a:cubicBezTo>
                    <a:pt x="760" y="204"/>
                    <a:pt x="760" y="205"/>
                    <a:pt x="759" y="206"/>
                  </a:cubicBezTo>
                  <a:cubicBezTo>
                    <a:pt x="759" y="209"/>
                    <a:pt x="761" y="216"/>
                    <a:pt x="757" y="213"/>
                  </a:cubicBezTo>
                  <a:cubicBezTo>
                    <a:pt x="758" y="223"/>
                    <a:pt x="753" y="228"/>
                    <a:pt x="751" y="235"/>
                  </a:cubicBezTo>
                  <a:cubicBezTo>
                    <a:pt x="750" y="236"/>
                    <a:pt x="749" y="235"/>
                    <a:pt x="748" y="235"/>
                  </a:cubicBezTo>
                  <a:cubicBezTo>
                    <a:pt x="747" y="236"/>
                    <a:pt x="748" y="238"/>
                    <a:pt x="748" y="239"/>
                  </a:cubicBezTo>
                  <a:cubicBezTo>
                    <a:pt x="747" y="240"/>
                    <a:pt x="745" y="239"/>
                    <a:pt x="744" y="240"/>
                  </a:cubicBezTo>
                  <a:cubicBezTo>
                    <a:pt x="744" y="240"/>
                    <a:pt x="744" y="242"/>
                    <a:pt x="744" y="242"/>
                  </a:cubicBezTo>
                  <a:cubicBezTo>
                    <a:pt x="744" y="242"/>
                    <a:pt x="742" y="242"/>
                    <a:pt x="742" y="242"/>
                  </a:cubicBezTo>
                  <a:cubicBezTo>
                    <a:pt x="741" y="243"/>
                    <a:pt x="743" y="244"/>
                    <a:pt x="743" y="243"/>
                  </a:cubicBezTo>
                  <a:cubicBezTo>
                    <a:pt x="742" y="245"/>
                    <a:pt x="740" y="245"/>
                    <a:pt x="739" y="246"/>
                  </a:cubicBezTo>
                  <a:cubicBezTo>
                    <a:pt x="739" y="246"/>
                    <a:pt x="739" y="248"/>
                    <a:pt x="738" y="249"/>
                  </a:cubicBezTo>
                  <a:cubicBezTo>
                    <a:pt x="737" y="250"/>
                    <a:pt x="736" y="249"/>
                    <a:pt x="735" y="250"/>
                  </a:cubicBezTo>
                  <a:cubicBezTo>
                    <a:pt x="734" y="251"/>
                    <a:pt x="734" y="253"/>
                    <a:pt x="733" y="254"/>
                  </a:cubicBezTo>
                  <a:cubicBezTo>
                    <a:pt x="733" y="254"/>
                    <a:pt x="731" y="254"/>
                    <a:pt x="731" y="254"/>
                  </a:cubicBezTo>
                  <a:cubicBezTo>
                    <a:pt x="731" y="254"/>
                    <a:pt x="731" y="257"/>
                    <a:pt x="730" y="256"/>
                  </a:cubicBezTo>
                  <a:cubicBezTo>
                    <a:pt x="729" y="255"/>
                    <a:pt x="728" y="255"/>
                    <a:pt x="728" y="259"/>
                  </a:cubicBezTo>
                  <a:cubicBezTo>
                    <a:pt x="722" y="259"/>
                    <a:pt x="722" y="259"/>
                    <a:pt x="716" y="259"/>
                  </a:cubicBezTo>
                  <a:cubicBezTo>
                    <a:pt x="716" y="259"/>
                    <a:pt x="711" y="262"/>
                    <a:pt x="713" y="262"/>
                  </a:cubicBezTo>
                  <a:cubicBezTo>
                    <a:pt x="715" y="265"/>
                    <a:pt x="705" y="262"/>
                    <a:pt x="710" y="264"/>
                  </a:cubicBezTo>
                  <a:cubicBezTo>
                    <a:pt x="710" y="266"/>
                    <a:pt x="708" y="266"/>
                    <a:pt x="708" y="264"/>
                  </a:cubicBezTo>
                  <a:cubicBezTo>
                    <a:pt x="705" y="267"/>
                    <a:pt x="706" y="270"/>
                    <a:pt x="706" y="274"/>
                  </a:cubicBezTo>
                  <a:cubicBezTo>
                    <a:pt x="703" y="275"/>
                    <a:pt x="704" y="275"/>
                    <a:pt x="700" y="274"/>
                  </a:cubicBezTo>
                  <a:cubicBezTo>
                    <a:pt x="702" y="275"/>
                    <a:pt x="702" y="276"/>
                    <a:pt x="699" y="276"/>
                  </a:cubicBezTo>
                  <a:cubicBezTo>
                    <a:pt x="699" y="279"/>
                    <a:pt x="700" y="289"/>
                    <a:pt x="702" y="286"/>
                  </a:cubicBezTo>
                  <a:cubicBezTo>
                    <a:pt x="704" y="286"/>
                    <a:pt x="702" y="295"/>
                    <a:pt x="705" y="295"/>
                  </a:cubicBezTo>
                  <a:cubicBezTo>
                    <a:pt x="708" y="295"/>
                    <a:pt x="705" y="299"/>
                    <a:pt x="708" y="300"/>
                  </a:cubicBezTo>
                  <a:cubicBezTo>
                    <a:pt x="707" y="300"/>
                    <a:pt x="707" y="302"/>
                    <a:pt x="706" y="302"/>
                  </a:cubicBezTo>
                  <a:cubicBezTo>
                    <a:pt x="705" y="303"/>
                    <a:pt x="704" y="301"/>
                    <a:pt x="704" y="301"/>
                  </a:cubicBezTo>
                  <a:cubicBezTo>
                    <a:pt x="703" y="302"/>
                    <a:pt x="704" y="303"/>
                    <a:pt x="703" y="303"/>
                  </a:cubicBezTo>
                  <a:cubicBezTo>
                    <a:pt x="702" y="304"/>
                    <a:pt x="700" y="303"/>
                    <a:pt x="699" y="303"/>
                  </a:cubicBezTo>
                  <a:cubicBezTo>
                    <a:pt x="697" y="304"/>
                    <a:pt x="693" y="307"/>
                    <a:pt x="691" y="304"/>
                  </a:cubicBezTo>
                  <a:cubicBezTo>
                    <a:pt x="691" y="302"/>
                    <a:pt x="692" y="301"/>
                    <a:pt x="692" y="300"/>
                  </a:cubicBezTo>
                  <a:cubicBezTo>
                    <a:pt x="693" y="297"/>
                    <a:pt x="691" y="294"/>
                    <a:pt x="693" y="293"/>
                  </a:cubicBezTo>
                  <a:cubicBezTo>
                    <a:pt x="693" y="291"/>
                    <a:pt x="690" y="292"/>
                    <a:pt x="691" y="288"/>
                  </a:cubicBezTo>
                  <a:cubicBezTo>
                    <a:pt x="689" y="287"/>
                    <a:pt x="686" y="289"/>
                    <a:pt x="684" y="286"/>
                  </a:cubicBezTo>
                  <a:cubicBezTo>
                    <a:pt x="683" y="282"/>
                    <a:pt x="688" y="284"/>
                    <a:pt x="686" y="280"/>
                  </a:cubicBezTo>
                  <a:cubicBezTo>
                    <a:pt x="686" y="278"/>
                    <a:pt x="685" y="279"/>
                    <a:pt x="685" y="280"/>
                  </a:cubicBezTo>
                  <a:cubicBezTo>
                    <a:pt x="684" y="280"/>
                    <a:pt x="684" y="278"/>
                    <a:pt x="683" y="277"/>
                  </a:cubicBezTo>
                  <a:cubicBezTo>
                    <a:pt x="682" y="277"/>
                    <a:pt x="681" y="276"/>
                    <a:pt x="680" y="275"/>
                  </a:cubicBezTo>
                  <a:cubicBezTo>
                    <a:pt x="680" y="276"/>
                    <a:pt x="679" y="276"/>
                    <a:pt x="677" y="276"/>
                  </a:cubicBezTo>
                  <a:cubicBezTo>
                    <a:pt x="676" y="276"/>
                    <a:pt x="676" y="277"/>
                    <a:pt x="677" y="277"/>
                  </a:cubicBezTo>
                  <a:cubicBezTo>
                    <a:pt x="677" y="281"/>
                    <a:pt x="674" y="275"/>
                    <a:pt x="675" y="280"/>
                  </a:cubicBezTo>
                  <a:cubicBezTo>
                    <a:pt x="671" y="277"/>
                    <a:pt x="672" y="282"/>
                    <a:pt x="668" y="280"/>
                  </a:cubicBezTo>
                  <a:cubicBezTo>
                    <a:pt x="671" y="277"/>
                    <a:pt x="668" y="275"/>
                    <a:pt x="671" y="273"/>
                  </a:cubicBezTo>
                  <a:cubicBezTo>
                    <a:pt x="673" y="271"/>
                    <a:pt x="665" y="272"/>
                    <a:pt x="665" y="274"/>
                  </a:cubicBezTo>
                  <a:cubicBezTo>
                    <a:pt x="665" y="277"/>
                    <a:pt x="664" y="273"/>
                    <a:pt x="664" y="273"/>
                  </a:cubicBezTo>
                  <a:cubicBezTo>
                    <a:pt x="662" y="273"/>
                    <a:pt x="663" y="276"/>
                    <a:pt x="660" y="276"/>
                  </a:cubicBezTo>
                  <a:cubicBezTo>
                    <a:pt x="660" y="276"/>
                    <a:pt x="657" y="278"/>
                    <a:pt x="657" y="279"/>
                  </a:cubicBezTo>
                  <a:cubicBezTo>
                    <a:pt x="656" y="279"/>
                    <a:pt x="656" y="280"/>
                    <a:pt x="656" y="281"/>
                  </a:cubicBezTo>
                  <a:cubicBezTo>
                    <a:pt x="651" y="280"/>
                    <a:pt x="652" y="280"/>
                    <a:pt x="648" y="281"/>
                  </a:cubicBezTo>
                  <a:cubicBezTo>
                    <a:pt x="649" y="281"/>
                    <a:pt x="648" y="284"/>
                    <a:pt x="649" y="284"/>
                  </a:cubicBezTo>
                  <a:cubicBezTo>
                    <a:pt x="650" y="285"/>
                    <a:pt x="651" y="284"/>
                    <a:pt x="652" y="284"/>
                  </a:cubicBezTo>
                  <a:cubicBezTo>
                    <a:pt x="653" y="285"/>
                    <a:pt x="652" y="286"/>
                    <a:pt x="652" y="287"/>
                  </a:cubicBezTo>
                  <a:cubicBezTo>
                    <a:pt x="653" y="287"/>
                    <a:pt x="655" y="286"/>
                    <a:pt x="656" y="287"/>
                  </a:cubicBezTo>
                  <a:cubicBezTo>
                    <a:pt x="656" y="287"/>
                    <a:pt x="655" y="289"/>
                    <a:pt x="656" y="289"/>
                  </a:cubicBezTo>
                  <a:cubicBezTo>
                    <a:pt x="657" y="290"/>
                    <a:pt x="658" y="289"/>
                    <a:pt x="659" y="290"/>
                  </a:cubicBezTo>
                  <a:cubicBezTo>
                    <a:pt x="661" y="290"/>
                    <a:pt x="660" y="288"/>
                    <a:pt x="662" y="288"/>
                  </a:cubicBezTo>
                  <a:cubicBezTo>
                    <a:pt x="666" y="288"/>
                    <a:pt x="670" y="288"/>
                    <a:pt x="670" y="293"/>
                  </a:cubicBezTo>
                  <a:cubicBezTo>
                    <a:pt x="668" y="294"/>
                    <a:pt x="666" y="294"/>
                    <a:pt x="664" y="293"/>
                  </a:cubicBezTo>
                  <a:cubicBezTo>
                    <a:pt x="663" y="294"/>
                    <a:pt x="662" y="296"/>
                    <a:pt x="663" y="299"/>
                  </a:cubicBezTo>
                  <a:cubicBezTo>
                    <a:pt x="661" y="298"/>
                    <a:pt x="660" y="300"/>
                    <a:pt x="662" y="300"/>
                  </a:cubicBezTo>
                  <a:cubicBezTo>
                    <a:pt x="661" y="301"/>
                    <a:pt x="659" y="301"/>
                    <a:pt x="657" y="301"/>
                  </a:cubicBezTo>
                  <a:cubicBezTo>
                    <a:pt x="659" y="305"/>
                    <a:pt x="663" y="307"/>
                    <a:pt x="663" y="313"/>
                  </a:cubicBezTo>
                  <a:cubicBezTo>
                    <a:pt x="666" y="309"/>
                    <a:pt x="664" y="312"/>
                    <a:pt x="666" y="314"/>
                  </a:cubicBezTo>
                  <a:cubicBezTo>
                    <a:pt x="666" y="318"/>
                    <a:pt x="667" y="324"/>
                    <a:pt x="665" y="327"/>
                  </a:cubicBezTo>
                  <a:cubicBezTo>
                    <a:pt x="667" y="330"/>
                    <a:pt x="668" y="333"/>
                    <a:pt x="668" y="339"/>
                  </a:cubicBezTo>
                  <a:cubicBezTo>
                    <a:pt x="664" y="336"/>
                    <a:pt x="666" y="344"/>
                    <a:pt x="664" y="342"/>
                  </a:cubicBezTo>
                  <a:cubicBezTo>
                    <a:pt x="662" y="341"/>
                    <a:pt x="664" y="342"/>
                    <a:pt x="663" y="343"/>
                  </a:cubicBezTo>
                  <a:cubicBezTo>
                    <a:pt x="662" y="344"/>
                    <a:pt x="659" y="344"/>
                    <a:pt x="660" y="348"/>
                  </a:cubicBezTo>
                  <a:cubicBezTo>
                    <a:pt x="657" y="347"/>
                    <a:pt x="660" y="352"/>
                    <a:pt x="656" y="350"/>
                  </a:cubicBezTo>
                  <a:cubicBezTo>
                    <a:pt x="659" y="353"/>
                    <a:pt x="651" y="355"/>
                    <a:pt x="652" y="356"/>
                  </a:cubicBezTo>
                  <a:cubicBezTo>
                    <a:pt x="654" y="358"/>
                    <a:pt x="652" y="357"/>
                    <a:pt x="650" y="359"/>
                  </a:cubicBezTo>
                  <a:cubicBezTo>
                    <a:pt x="649" y="360"/>
                    <a:pt x="650" y="361"/>
                    <a:pt x="649" y="362"/>
                  </a:cubicBezTo>
                  <a:cubicBezTo>
                    <a:pt x="648" y="363"/>
                    <a:pt x="647" y="362"/>
                    <a:pt x="646" y="362"/>
                  </a:cubicBezTo>
                  <a:cubicBezTo>
                    <a:pt x="646" y="363"/>
                    <a:pt x="647" y="364"/>
                    <a:pt x="646" y="365"/>
                  </a:cubicBezTo>
                  <a:cubicBezTo>
                    <a:pt x="645" y="366"/>
                    <a:pt x="642" y="364"/>
                    <a:pt x="643" y="367"/>
                  </a:cubicBezTo>
                  <a:cubicBezTo>
                    <a:pt x="635" y="368"/>
                    <a:pt x="636" y="368"/>
                    <a:pt x="629" y="367"/>
                  </a:cubicBezTo>
                  <a:cubicBezTo>
                    <a:pt x="627" y="367"/>
                    <a:pt x="628" y="369"/>
                    <a:pt x="628" y="370"/>
                  </a:cubicBezTo>
                  <a:cubicBezTo>
                    <a:pt x="625" y="368"/>
                    <a:pt x="621" y="373"/>
                    <a:pt x="620" y="373"/>
                  </a:cubicBezTo>
                  <a:cubicBezTo>
                    <a:pt x="618" y="371"/>
                    <a:pt x="620" y="374"/>
                    <a:pt x="616" y="374"/>
                  </a:cubicBezTo>
                  <a:cubicBezTo>
                    <a:pt x="614" y="374"/>
                    <a:pt x="617" y="376"/>
                    <a:pt x="615" y="376"/>
                  </a:cubicBezTo>
                  <a:cubicBezTo>
                    <a:pt x="612" y="379"/>
                    <a:pt x="611" y="374"/>
                    <a:pt x="607" y="374"/>
                  </a:cubicBezTo>
                  <a:cubicBezTo>
                    <a:pt x="604" y="373"/>
                    <a:pt x="603" y="375"/>
                    <a:pt x="600" y="375"/>
                  </a:cubicBezTo>
                  <a:cubicBezTo>
                    <a:pt x="599" y="376"/>
                    <a:pt x="598" y="378"/>
                    <a:pt x="598" y="380"/>
                  </a:cubicBezTo>
                  <a:cubicBezTo>
                    <a:pt x="594" y="379"/>
                    <a:pt x="594" y="382"/>
                    <a:pt x="592" y="382"/>
                  </a:cubicBezTo>
                  <a:cubicBezTo>
                    <a:pt x="591" y="385"/>
                    <a:pt x="594" y="384"/>
                    <a:pt x="595" y="387"/>
                  </a:cubicBezTo>
                  <a:cubicBezTo>
                    <a:pt x="595" y="388"/>
                    <a:pt x="595" y="389"/>
                    <a:pt x="596" y="389"/>
                  </a:cubicBezTo>
                  <a:cubicBezTo>
                    <a:pt x="597" y="389"/>
                    <a:pt x="596" y="391"/>
                    <a:pt x="597" y="392"/>
                  </a:cubicBezTo>
                  <a:cubicBezTo>
                    <a:pt x="598" y="393"/>
                    <a:pt x="599" y="392"/>
                    <a:pt x="600" y="393"/>
                  </a:cubicBezTo>
                  <a:cubicBezTo>
                    <a:pt x="601" y="393"/>
                    <a:pt x="600" y="395"/>
                    <a:pt x="600" y="395"/>
                  </a:cubicBezTo>
                  <a:cubicBezTo>
                    <a:pt x="601" y="396"/>
                    <a:pt x="602" y="395"/>
                    <a:pt x="603" y="395"/>
                  </a:cubicBezTo>
                  <a:cubicBezTo>
                    <a:pt x="604" y="396"/>
                    <a:pt x="604" y="399"/>
                    <a:pt x="605" y="401"/>
                  </a:cubicBezTo>
                  <a:cubicBezTo>
                    <a:pt x="606" y="402"/>
                    <a:pt x="609" y="405"/>
                    <a:pt x="609" y="405"/>
                  </a:cubicBezTo>
                  <a:cubicBezTo>
                    <a:pt x="609" y="406"/>
                    <a:pt x="609" y="408"/>
                    <a:pt x="609" y="409"/>
                  </a:cubicBezTo>
                  <a:cubicBezTo>
                    <a:pt x="609" y="411"/>
                    <a:pt x="610" y="412"/>
                    <a:pt x="610" y="414"/>
                  </a:cubicBezTo>
                  <a:cubicBezTo>
                    <a:pt x="610" y="416"/>
                    <a:pt x="609" y="416"/>
                    <a:pt x="609" y="418"/>
                  </a:cubicBezTo>
                  <a:cubicBezTo>
                    <a:pt x="608" y="420"/>
                    <a:pt x="609" y="422"/>
                    <a:pt x="606" y="420"/>
                  </a:cubicBezTo>
                  <a:cubicBezTo>
                    <a:pt x="608" y="424"/>
                    <a:pt x="603" y="422"/>
                    <a:pt x="604" y="426"/>
                  </a:cubicBezTo>
                  <a:cubicBezTo>
                    <a:pt x="599" y="424"/>
                    <a:pt x="600" y="428"/>
                    <a:pt x="597" y="428"/>
                  </a:cubicBezTo>
                  <a:cubicBezTo>
                    <a:pt x="595" y="428"/>
                    <a:pt x="596" y="430"/>
                    <a:pt x="596" y="430"/>
                  </a:cubicBezTo>
                  <a:cubicBezTo>
                    <a:pt x="596" y="431"/>
                    <a:pt x="592" y="431"/>
                    <a:pt x="593" y="432"/>
                  </a:cubicBezTo>
                  <a:cubicBezTo>
                    <a:pt x="594" y="433"/>
                    <a:pt x="594" y="432"/>
                    <a:pt x="593" y="433"/>
                  </a:cubicBezTo>
                  <a:cubicBezTo>
                    <a:pt x="592" y="434"/>
                    <a:pt x="592" y="435"/>
                    <a:pt x="590" y="435"/>
                  </a:cubicBezTo>
                  <a:cubicBezTo>
                    <a:pt x="591" y="429"/>
                    <a:pt x="588" y="434"/>
                    <a:pt x="587" y="432"/>
                  </a:cubicBezTo>
                  <a:cubicBezTo>
                    <a:pt x="587" y="431"/>
                    <a:pt x="587" y="428"/>
                    <a:pt x="585" y="427"/>
                  </a:cubicBezTo>
                  <a:cubicBezTo>
                    <a:pt x="585" y="427"/>
                    <a:pt x="583" y="427"/>
                    <a:pt x="583" y="427"/>
                  </a:cubicBezTo>
                  <a:cubicBezTo>
                    <a:pt x="582" y="427"/>
                    <a:pt x="583" y="425"/>
                    <a:pt x="583" y="425"/>
                  </a:cubicBezTo>
                  <a:cubicBezTo>
                    <a:pt x="582" y="424"/>
                    <a:pt x="579" y="424"/>
                    <a:pt x="578" y="423"/>
                  </a:cubicBezTo>
                  <a:cubicBezTo>
                    <a:pt x="578" y="423"/>
                    <a:pt x="578" y="421"/>
                    <a:pt x="578" y="421"/>
                  </a:cubicBezTo>
                  <a:cubicBezTo>
                    <a:pt x="577" y="421"/>
                    <a:pt x="575" y="421"/>
                    <a:pt x="575" y="421"/>
                  </a:cubicBezTo>
                  <a:cubicBezTo>
                    <a:pt x="573" y="421"/>
                    <a:pt x="574" y="418"/>
                    <a:pt x="573" y="418"/>
                  </a:cubicBezTo>
                  <a:cubicBezTo>
                    <a:pt x="573" y="417"/>
                    <a:pt x="572" y="418"/>
                    <a:pt x="572" y="419"/>
                  </a:cubicBezTo>
                  <a:cubicBezTo>
                    <a:pt x="570" y="416"/>
                    <a:pt x="571" y="416"/>
                    <a:pt x="569" y="414"/>
                  </a:cubicBezTo>
                  <a:cubicBezTo>
                    <a:pt x="565" y="413"/>
                    <a:pt x="566" y="418"/>
                    <a:pt x="565" y="420"/>
                  </a:cubicBezTo>
                  <a:cubicBezTo>
                    <a:pt x="565" y="420"/>
                    <a:pt x="563" y="421"/>
                    <a:pt x="563" y="421"/>
                  </a:cubicBezTo>
                  <a:cubicBezTo>
                    <a:pt x="562" y="423"/>
                    <a:pt x="564" y="427"/>
                    <a:pt x="562" y="428"/>
                  </a:cubicBezTo>
                  <a:cubicBezTo>
                    <a:pt x="562" y="429"/>
                    <a:pt x="563" y="430"/>
                    <a:pt x="563" y="432"/>
                  </a:cubicBezTo>
                  <a:cubicBezTo>
                    <a:pt x="563" y="433"/>
                    <a:pt x="565" y="435"/>
                    <a:pt x="565" y="433"/>
                  </a:cubicBezTo>
                  <a:cubicBezTo>
                    <a:pt x="568" y="436"/>
                    <a:pt x="567" y="437"/>
                    <a:pt x="566" y="441"/>
                  </a:cubicBezTo>
                  <a:cubicBezTo>
                    <a:pt x="567" y="442"/>
                    <a:pt x="567" y="442"/>
                    <a:pt x="567" y="443"/>
                  </a:cubicBezTo>
                  <a:cubicBezTo>
                    <a:pt x="568" y="444"/>
                    <a:pt x="569" y="445"/>
                    <a:pt x="570" y="446"/>
                  </a:cubicBezTo>
                  <a:cubicBezTo>
                    <a:pt x="572" y="447"/>
                    <a:pt x="573" y="448"/>
                    <a:pt x="576" y="449"/>
                  </a:cubicBezTo>
                  <a:cubicBezTo>
                    <a:pt x="576" y="450"/>
                    <a:pt x="576" y="450"/>
                    <a:pt x="577" y="450"/>
                  </a:cubicBezTo>
                  <a:cubicBezTo>
                    <a:pt x="578" y="451"/>
                    <a:pt x="578" y="452"/>
                    <a:pt x="578" y="453"/>
                  </a:cubicBezTo>
                  <a:cubicBezTo>
                    <a:pt x="578" y="454"/>
                    <a:pt x="580" y="453"/>
                    <a:pt x="580" y="454"/>
                  </a:cubicBezTo>
                  <a:cubicBezTo>
                    <a:pt x="581" y="455"/>
                    <a:pt x="580" y="457"/>
                    <a:pt x="580" y="459"/>
                  </a:cubicBezTo>
                  <a:cubicBezTo>
                    <a:pt x="581" y="459"/>
                    <a:pt x="583" y="461"/>
                    <a:pt x="583" y="461"/>
                  </a:cubicBezTo>
                  <a:cubicBezTo>
                    <a:pt x="583" y="462"/>
                    <a:pt x="580" y="465"/>
                    <a:pt x="584" y="466"/>
                  </a:cubicBezTo>
                  <a:cubicBezTo>
                    <a:pt x="583" y="468"/>
                    <a:pt x="581" y="467"/>
                    <a:pt x="579" y="467"/>
                  </a:cubicBezTo>
                  <a:cubicBezTo>
                    <a:pt x="578" y="467"/>
                    <a:pt x="574" y="467"/>
                    <a:pt x="573" y="466"/>
                  </a:cubicBezTo>
                  <a:cubicBezTo>
                    <a:pt x="574" y="466"/>
                    <a:pt x="575" y="461"/>
                    <a:pt x="572" y="465"/>
                  </a:cubicBezTo>
                  <a:cubicBezTo>
                    <a:pt x="570" y="463"/>
                    <a:pt x="571" y="460"/>
                    <a:pt x="570" y="459"/>
                  </a:cubicBezTo>
                  <a:cubicBezTo>
                    <a:pt x="569" y="457"/>
                    <a:pt x="568" y="457"/>
                    <a:pt x="566" y="455"/>
                  </a:cubicBezTo>
                  <a:cubicBezTo>
                    <a:pt x="566" y="454"/>
                    <a:pt x="566" y="452"/>
                    <a:pt x="567" y="452"/>
                  </a:cubicBezTo>
                  <a:cubicBezTo>
                    <a:pt x="565" y="449"/>
                    <a:pt x="565" y="446"/>
                    <a:pt x="562" y="445"/>
                  </a:cubicBezTo>
                  <a:cubicBezTo>
                    <a:pt x="562" y="443"/>
                    <a:pt x="560" y="442"/>
                    <a:pt x="562" y="441"/>
                  </a:cubicBezTo>
                  <a:cubicBezTo>
                    <a:pt x="561" y="440"/>
                    <a:pt x="559" y="439"/>
                    <a:pt x="558" y="439"/>
                  </a:cubicBezTo>
                  <a:cubicBezTo>
                    <a:pt x="558" y="437"/>
                    <a:pt x="558" y="435"/>
                    <a:pt x="557" y="435"/>
                  </a:cubicBezTo>
                  <a:cubicBezTo>
                    <a:pt x="556" y="433"/>
                    <a:pt x="558" y="432"/>
                    <a:pt x="558" y="430"/>
                  </a:cubicBezTo>
                  <a:cubicBezTo>
                    <a:pt x="558" y="428"/>
                    <a:pt x="557" y="427"/>
                    <a:pt x="556" y="427"/>
                  </a:cubicBezTo>
                  <a:cubicBezTo>
                    <a:pt x="556" y="426"/>
                    <a:pt x="557" y="425"/>
                    <a:pt x="556" y="425"/>
                  </a:cubicBezTo>
                  <a:cubicBezTo>
                    <a:pt x="556" y="423"/>
                    <a:pt x="559" y="424"/>
                    <a:pt x="560" y="423"/>
                  </a:cubicBezTo>
                  <a:cubicBezTo>
                    <a:pt x="560" y="422"/>
                    <a:pt x="559" y="422"/>
                    <a:pt x="559" y="421"/>
                  </a:cubicBezTo>
                  <a:cubicBezTo>
                    <a:pt x="559" y="420"/>
                    <a:pt x="561" y="420"/>
                    <a:pt x="560" y="419"/>
                  </a:cubicBezTo>
                  <a:cubicBezTo>
                    <a:pt x="560" y="417"/>
                    <a:pt x="558" y="415"/>
                    <a:pt x="558" y="413"/>
                  </a:cubicBezTo>
                  <a:cubicBezTo>
                    <a:pt x="558" y="410"/>
                    <a:pt x="559" y="407"/>
                    <a:pt x="558" y="406"/>
                  </a:cubicBezTo>
                  <a:cubicBezTo>
                    <a:pt x="558" y="404"/>
                    <a:pt x="556" y="404"/>
                    <a:pt x="556" y="403"/>
                  </a:cubicBezTo>
                  <a:cubicBezTo>
                    <a:pt x="555" y="402"/>
                    <a:pt x="555" y="401"/>
                    <a:pt x="555" y="400"/>
                  </a:cubicBezTo>
                  <a:cubicBezTo>
                    <a:pt x="553" y="398"/>
                    <a:pt x="552" y="396"/>
                    <a:pt x="551" y="395"/>
                  </a:cubicBezTo>
                  <a:cubicBezTo>
                    <a:pt x="547" y="394"/>
                    <a:pt x="549" y="399"/>
                    <a:pt x="546" y="396"/>
                  </a:cubicBezTo>
                  <a:cubicBezTo>
                    <a:pt x="545" y="396"/>
                    <a:pt x="546" y="399"/>
                    <a:pt x="545" y="400"/>
                  </a:cubicBezTo>
                  <a:cubicBezTo>
                    <a:pt x="545" y="400"/>
                    <a:pt x="543" y="399"/>
                    <a:pt x="543" y="400"/>
                  </a:cubicBezTo>
                  <a:cubicBezTo>
                    <a:pt x="542" y="401"/>
                    <a:pt x="543" y="402"/>
                    <a:pt x="542" y="402"/>
                  </a:cubicBezTo>
                  <a:cubicBezTo>
                    <a:pt x="539" y="402"/>
                    <a:pt x="539" y="402"/>
                    <a:pt x="538" y="399"/>
                  </a:cubicBezTo>
                  <a:cubicBezTo>
                    <a:pt x="538" y="398"/>
                    <a:pt x="537" y="398"/>
                    <a:pt x="537" y="397"/>
                  </a:cubicBezTo>
                  <a:cubicBezTo>
                    <a:pt x="536" y="396"/>
                    <a:pt x="538" y="396"/>
                    <a:pt x="538" y="395"/>
                  </a:cubicBezTo>
                  <a:cubicBezTo>
                    <a:pt x="538" y="394"/>
                    <a:pt x="535" y="389"/>
                    <a:pt x="538" y="387"/>
                  </a:cubicBezTo>
                  <a:cubicBezTo>
                    <a:pt x="537" y="386"/>
                    <a:pt x="535" y="385"/>
                    <a:pt x="536" y="380"/>
                  </a:cubicBezTo>
                  <a:cubicBezTo>
                    <a:pt x="535" y="380"/>
                    <a:pt x="535" y="381"/>
                    <a:pt x="535" y="382"/>
                  </a:cubicBezTo>
                  <a:cubicBezTo>
                    <a:pt x="532" y="381"/>
                    <a:pt x="534" y="377"/>
                    <a:pt x="532" y="375"/>
                  </a:cubicBezTo>
                  <a:cubicBezTo>
                    <a:pt x="531" y="374"/>
                    <a:pt x="531" y="374"/>
                    <a:pt x="530" y="373"/>
                  </a:cubicBezTo>
                  <a:cubicBezTo>
                    <a:pt x="529" y="372"/>
                    <a:pt x="529" y="371"/>
                    <a:pt x="529" y="370"/>
                  </a:cubicBezTo>
                  <a:cubicBezTo>
                    <a:pt x="528" y="369"/>
                    <a:pt x="524" y="370"/>
                    <a:pt x="525" y="367"/>
                  </a:cubicBezTo>
                  <a:cubicBezTo>
                    <a:pt x="521" y="366"/>
                    <a:pt x="520" y="369"/>
                    <a:pt x="518" y="370"/>
                  </a:cubicBezTo>
                  <a:cubicBezTo>
                    <a:pt x="516" y="370"/>
                    <a:pt x="515" y="370"/>
                    <a:pt x="514" y="372"/>
                  </a:cubicBezTo>
                  <a:cubicBezTo>
                    <a:pt x="512" y="372"/>
                    <a:pt x="509" y="372"/>
                    <a:pt x="506" y="372"/>
                  </a:cubicBezTo>
                  <a:cubicBezTo>
                    <a:pt x="506" y="372"/>
                    <a:pt x="504" y="373"/>
                    <a:pt x="504" y="374"/>
                  </a:cubicBezTo>
                  <a:cubicBezTo>
                    <a:pt x="503" y="375"/>
                    <a:pt x="503" y="374"/>
                    <a:pt x="503" y="375"/>
                  </a:cubicBezTo>
                  <a:cubicBezTo>
                    <a:pt x="503" y="376"/>
                    <a:pt x="500" y="377"/>
                    <a:pt x="499" y="377"/>
                  </a:cubicBezTo>
                  <a:cubicBezTo>
                    <a:pt x="497" y="380"/>
                    <a:pt x="494" y="384"/>
                    <a:pt x="490" y="386"/>
                  </a:cubicBezTo>
                  <a:cubicBezTo>
                    <a:pt x="487" y="388"/>
                    <a:pt x="486" y="392"/>
                    <a:pt x="482" y="393"/>
                  </a:cubicBezTo>
                  <a:cubicBezTo>
                    <a:pt x="483" y="395"/>
                    <a:pt x="483" y="395"/>
                    <a:pt x="479" y="395"/>
                  </a:cubicBezTo>
                  <a:cubicBezTo>
                    <a:pt x="479" y="397"/>
                    <a:pt x="479" y="397"/>
                    <a:pt x="480" y="397"/>
                  </a:cubicBezTo>
                  <a:cubicBezTo>
                    <a:pt x="480" y="399"/>
                    <a:pt x="478" y="399"/>
                    <a:pt x="478" y="397"/>
                  </a:cubicBezTo>
                  <a:cubicBezTo>
                    <a:pt x="476" y="398"/>
                    <a:pt x="477" y="401"/>
                    <a:pt x="473" y="400"/>
                  </a:cubicBezTo>
                  <a:cubicBezTo>
                    <a:pt x="472" y="401"/>
                    <a:pt x="472" y="403"/>
                    <a:pt x="470" y="402"/>
                  </a:cubicBezTo>
                  <a:cubicBezTo>
                    <a:pt x="469" y="404"/>
                    <a:pt x="471" y="404"/>
                    <a:pt x="471" y="406"/>
                  </a:cubicBezTo>
                  <a:cubicBezTo>
                    <a:pt x="471" y="408"/>
                    <a:pt x="469" y="411"/>
                    <a:pt x="469" y="415"/>
                  </a:cubicBezTo>
                  <a:cubicBezTo>
                    <a:pt x="468" y="420"/>
                    <a:pt x="468" y="426"/>
                    <a:pt x="467" y="428"/>
                  </a:cubicBezTo>
                  <a:cubicBezTo>
                    <a:pt x="467" y="428"/>
                    <a:pt x="465" y="428"/>
                    <a:pt x="465" y="428"/>
                  </a:cubicBezTo>
                  <a:cubicBezTo>
                    <a:pt x="464" y="429"/>
                    <a:pt x="465" y="432"/>
                    <a:pt x="464" y="433"/>
                  </a:cubicBezTo>
                  <a:cubicBezTo>
                    <a:pt x="463" y="434"/>
                    <a:pt x="461" y="433"/>
                    <a:pt x="459" y="434"/>
                  </a:cubicBezTo>
                  <a:cubicBezTo>
                    <a:pt x="458" y="435"/>
                    <a:pt x="458" y="437"/>
                    <a:pt x="456" y="436"/>
                  </a:cubicBezTo>
                  <a:cubicBezTo>
                    <a:pt x="453" y="433"/>
                    <a:pt x="451" y="429"/>
                    <a:pt x="450" y="425"/>
                  </a:cubicBezTo>
                  <a:cubicBezTo>
                    <a:pt x="449" y="424"/>
                    <a:pt x="448" y="423"/>
                    <a:pt x="447" y="422"/>
                  </a:cubicBezTo>
                  <a:cubicBezTo>
                    <a:pt x="447" y="422"/>
                    <a:pt x="446" y="421"/>
                    <a:pt x="445" y="421"/>
                  </a:cubicBezTo>
                  <a:cubicBezTo>
                    <a:pt x="444" y="417"/>
                    <a:pt x="447" y="417"/>
                    <a:pt x="447" y="415"/>
                  </a:cubicBezTo>
                  <a:cubicBezTo>
                    <a:pt x="447" y="413"/>
                    <a:pt x="445" y="412"/>
                    <a:pt x="444" y="410"/>
                  </a:cubicBezTo>
                  <a:cubicBezTo>
                    <a:pt x="443" y="409"/>
                    <a:pt x="442" y="407"/>
                    <a:pt x="440" y="407"/>
                  </a:cubicBezTo>
                  <a:cubicBezTo>
                    <a:pt x="440" y="405"/>
                    <a:pt x="439" y="402"/>
                    <a:pt x="438" y="400"/>
                  </a:cubicBezTo>
                  <a:cubicBezTo>
                    <a:pt x="437" y="398"/>
                    <a:pt x="436" y="389"/>
                    <a:pt x="436" y="383"/>
                  </a:cubicBezTo>
                  <a:cubicBezTo>
                    <a:pt x="435" y="380"/>
                    <a:pt x="434" y="374"/>
                    <a:pt x="433" y="369"/>
                  </a:cubicBezTo>
                  <a:cubicBezTo>
                    <a:pt x="432" y="370"/>
                    <a:pt x="428" y="374"/>
                    <a:pt x="431" y="375"/>
                  </a:cubicBezTo>
                  <a:cubicBezTo>
                    <a:pt x="431" y="378"/>
                    <a:pt x="426" y="375"/>
                    <a:pt x="425" y="375"/>
                  </a:cubicBezTo>
                  <a:cubicBezTo>
                    <a:pt x="424" y="375"/>
                    <a:pt x="423" y="375"/>
                    <a:pt x="423" y="375"/>
                  </a:cubicBezTo>
                  <a:cubicBezTo>
                    <a:pt x="421" y="374"/>
                    <a:pt x="420" y="370"/>
                    <a:pt x="418" y="372"/>
                  </a:cubicBezTo>
                  <a:cubicBezTo>
                    <a:pt x="418" y="370"/>
                    <a:pt x="419" y="369"/>
                    <a:pt x="420" y="369"/>
                  </a:cubicBezTo>
                  <a:cubicBezTo>
                    <a:pt x="419" y="368"/>
                    <a:pt x="420" y="367"/>
                    <a:pt x="420" y="366"/>
                  </a:cubicBezTo>
                  <a:cubicBezTo>
                    <a:pt x="420" y="364"/>
                    <a:pt x="417" y="365"/>
                    <a:pt x="416" y="365"/>
                  </a:cubicBezTo>
                  <a:cubicBezTo>
                    <a:pt x="414" y="364"/>
                    <a:pt x="413" y="359"/>
                    <a:pt x="412" y="362"/>
                  </a:cubicBezTo>
                  <a:cubicBezTo>
                    <a:pt x="409" y="362"/>
                    <a:pt x="411" y="358"/>
                    <a:pt x="411" y="359"/>
                  </a:cubicBezTo>
                  <a:cubicBezTo>
                    <a:pt x="410" y="357"/>
                    <a:pt x="408" y="357"/>
                    <a:pt x="409" y="355"/>
                  </a:cubicBezTo>
                  <a:cubicBezTo>
                    <a:pt x="408" y="355"/>
                    <a:pt x="405" y="356"/>
                    <a:pt x="404" y="355"/>
                  </a:cubicBezTo>
                  <a:cubicBezTo>
                    <a:pt x="404" y="355"/>
                    <a:pt x="404" y="353"/>
                    <a:pt x="404" y="353"/>
                  </a:cubicBezTo>
                  <a:cubicBezTo>
                    <a:pt x="401" y="352"/>
                    <a:pt x="399" y="354"/>
                    <a:pt x="397" y="354"/>
                  </a:cubicBezTo>
                  <a:cubicBezTo>
                    <a:pt x="396" y="354"/>
                    <a:pt x="395" y="354"/>
                    <a:pt x="394" y="354"/>
                  </a:cubicBezTo>
                  <a:cubicBezTo>
                    <a:pt x="393" y="354"/>
                    <a:pt x="392" y="352"/>
                    <a:pt x="392" y="355"/>
                  </a:cubicBezTo>
                  <a:cubicBezTo>
                    <a:pt x="381" y="356"/>
                    <a:pt x="372" y="354"/>
                    <a:pt x="364" y="353"/>
                  </a:cubicBezTo>
                  <a:cubicBezTo>
                    <a:pt x="364" y="350"/>
                    <a:pt x="362" y="351"/>
                    <a:pt x="361" y="349"/>
                  </a:cubicBezTo>
                  <a:cubicBezTo>
                    <a:pt x="361" y="347"/>
                    <a:pt x="356" y="351"/>
                    <a:pt x="359" y="347"/>
                  </a:cubicBezTo>
                  <a:cubicBezTo>
                    <a:pt x="358" y="347"/>
                    <a:pt x="357" y="347"/>
                    <a:pt x="357" y="346"/>
                  </a:cubicBezTo>
                  <a:cubicBezTo>
                    <a:pt x="354" y="347"/>
                    <a:pt x="345" y="345"/>
                    <a:pt x="341" y="345"/>
                  </a:cubicBezTo>
                  <a:cubicBezTo>
                    <a:pt x="340" y="344"/>
                    <a:pt x="339" y="344"/>
                    <a:pt x="339" y="342"/>
                  </a:cubicBezTo>
                  <a:cubicBezTo>
                    <a:pt x="334" y="343"/>
                    <a:pt x="335" y="338"/>
                    <a:pt x="331" y="339"/>
                  </a:cubicBezTo>
                  <a:cubicBezTo>
                    <a:pt x="330" y="334"/>
                    <a:pt x="328" y="332"/>
                    <a:pt x="326" y="328"/>
                  </a:cubicBezTo>
                  <a:cubicBezTo>
                    <a:pt x="316" y="326"/>
                    <a:pt x="316" y="332"/>
                    <a:pt x="317" y="337"/>
                  </a:cubicBezTo>
                  <a:cubicBezTo>
                    <a:pt x="317" y="339"/>
                    <a:pt x="321" y="341"/>
                    <a:pt x="325" y="346"/>
                  </a:cubicBezTo>
                  <a:cubicBezTo>
                    <a:pt x="326" y="347"/>
                    <a:pt x="328" y="353"/>
                    <a:pt x="331" y="352"/>
                  </a:cubicBezTo>
                  <a:cubicBezTo>
                    <a:pt x="330" y="354"/>
                    <a:pt x="333" y="354"/>
                    <a:pt x="332" y="357"/>
                  </a:cubicBezTo>
                  <a:cubicBezTo>
                    <a:pt x="335" y="358"/>
                    <a:pt x="341" y="356"/>
                    <a:pt x="338" y="360"/>
                  </a:cubicBezTo>
                  <a:cubicBezTo>
                    <a:pt x="340" y="361"/>
                    <a:pt x="339" y="358"/>
                    <a:pt x="340" y="357"/>
                  </a:cubicBezTo>
                  <a:cubicBezTo>
                    <a:pt x="341" y="357"/>
                    <a:pt x="345" y="357"/>
                    <a:pt x="345" y="355"/>
                  </a:cubicBezTo>
                  <a:cubicBezTo>
                    <a:pt x="345" y="354"/>
                    <a:pt x="346" y="354"/>
                    <a:pt x="347" y="354"/>
                  </a:cubicBezTo>
                  <a:cubicBezTo>
                    <a:pt x="349" y="354"/>
                    <a:pt x="348" y="352"/>
                    <a:pt x="348" y="352"/>
                  </a:cubicBezTo>
                  <a:cubicBezTo>
                    <a:pt x="350" y="351"/>
                    <a:pt x="353" y="351"/>
                    <a:pt x="356" y="350"/>
                  </a:cubicBezTo>
                  <a:cubicBezTo>
                    <a:pt x="356" y="351"/>
                    <a:pt x="354" y="352"/>
                    <a:pt x="354" y="353"/>
                  </a:cubicBezTo>
                  <a:cubicBezTo>
                    <a:pt x="355" y="353"/>
                    <a:pt x="357" y="352"/>
                    <a:pt x="357" y="353"/>
                  </a:cubicBezTo>
                  <a:cubicBezTo>
                    <a:pt x="358" y="355"/>
                    <a:pt x="357" y="356"/>
                    <a:pt x="358" y="357"/>
                  </a:cubicBezTo>
                  <a:cubicBezTo>
                    <a:pt x="357" y="360"/>
                    <a:pt x="361" y="359"/>
                    <a:pt x="361" y="361"/>
                  </a:cubicBezTo>
                  <a:cubicBezTo>
                    <a:pt x="362" y="364"/>
                    <a:pt x="364" y="362"/>
                    <a:pt x="366" y="363"/>
                  </a:cubicBezTo>
                  <a:cubicBezTo>
                    <a:pt x="368" y="365"/>
                    <a:pt x="367" y="366"/>
                    <a:pt x="370" y="367"/>
                  </a:cubicBezTo>
                  <a:cubicBezTo>
                    <a:pt x="367" y="370"/>
                    <a:pt x="370" y="373"/>
                    <a:pt x="370" y="376"/>
                  </a:cubicBezTo>
                  <a:cubicBezTo>
                    <a:pt x="368" y="376"/>
                    <a:pt x="367" y="376"/>
                    <a:pt x="366" y="376"/>
                  </a:cubicBezTo>
                  <a:cubicBezTo>
                    <a:pt x="367" y="381"/>
                    <a:pt x="363" y="380"/>
                    <a:pt x="364" y="383"/>
                  </a:cubicBezTo>
                  <a:cubicBezTo>
                    <a:pt x="361" y="383"/>
                    <a:pt x="360" y="384"/>
                    <a:pt x="360" y="386"/>
                  </a:cubicBezTo>
                  <a:cubicBezTo>
                    <a:pt x="359" y="386"/>
                    <a:pt x="357" y="386"/>
                    <a:pt x="356" y="386"/>
                  </a:cubicBezTo>
                  <a:cubicBezTo>
                    <a:pt x="354" y="386"/>
                    <a:pt x="355" y="388"/>
                    <a:pt x="354" y="389"/>
                  </a:cubicBezTo>
                  <a:cubicBezTo>
                    <a:pt x="354" y="390"/>
                    <a:pt x="352" y="389"/>
                    <a:pt x="352" y="389"/>
                  </a:cubicBezTo>
                  <a:cubicBezTo>
                    <a:pt x="351" y="390"/>
                    <a:pt x="352" y="392"/>
                    <a:pt x="352" y="393"/>
                  </a:cubicBezTo>
                  <a:cubicBezTo>
                    <a:pt x="350" y="392"/>
                    <a:pt x="348" y="393"/>
                    <a:pt x="348" y="395"/>
                  </a:cubicBezTo>
                  <a:cubicBezTo>
                    <a:pt x="346" y="395"/>
                    <a:pt x="345" y="396"/>
                    <a:pt x="344" y="396"/>
                  </a:cubicBezTo>
                  <a:cubicBezTo>
                    <a:pt x="342" y="397"/>
                    <a:pt x="342" y="398"/>
                    <a:pt x="339" y="399"/>
                  </a:cubicBezTo>
                  <a:cubicBezTo>
                    <a:pt x="338" y="399"/>
                    <a:pt x="332" y="401"/>
                    <a:pt x="332" y="405"/>
                  </a:cubicBezTo>
                  <a:cubicBezTo>
                    <a:pt x="331" y="405"/>
                    <a:pt x="329" y="404"/>
                    <a:pt x="327" y="405"/>
                  </a:cubicBezTo>
                  <a:cubicBezTo>
                    <a:pt x="326" y="405"/>
                    <a:pt x="327" y="406"/>
                    <a:pt x="326" y="407"/>
                  </a:cubicBezTo>
                  <a:cubicBezTo>
                    <a:pt x="326" y="407"/>
                    <a:pt x="324" y="407"/>
                    <a:pt x="324" y="407"/>
                  </a:cubicBezTo>
                  <a:cubicBezTo>
                    <a:pt x="324" y="407"/>
                    <a:pt x="320" y="408"/>
                    <a:pt x="320" y="408"/>
                  </a:cubicBezTo>
                  <a:cubicBezTo>
                    <a:pt x="318" y="410"/>
                    <a:pt x="309" y="409"/>
                    <a:pt x="305" y="412"/>
                  </a:cubicBezTo>
                  <a:cubicBezTo>
                    <a:pt x="301" y="412"/>
                    <a:pt x="308" y="414"/>
                    <a:pt x="303" y="414"/>
                  </a:cubicBezTo>
                  <a:cubicBezTo>
                    <a:pt x="302" y="414"/>
                    <a:pt x="301" y="414"/>
                    <a:pt x="300" y="414"/>
                  </a:cubicBezTo>
                  <a:cubicBezTo>
                    <a:pt x="299" y="414"/>
                    <a:pt x="299" y="417"/>
                    <a:pt x="297" y="416"/>
                  </a:cubicBezTo>
                  <a:cubicBezTo>
                    <a:pt x="298" y="414"/>
                    <a:pt x="295" y="415"/>
                    <a:pt x="294" y="414"/>
                  </a:cubicBezTo>
                  <a:cubicBezTo>
                    <a:pt x="293" y="413"/>
                    <a:pt x="295" y="409"/>
                    <a:pt x="292" y="409"/>
                  </a:cubicBezTo>
                  <a:cubicBezTo>
                    <a:pt x="292" y="407"/>
                    <a:pt x="293" y="407"/>
                    <a:pt x="293" y="406"/>
                  </a:cubicBezTo>
                  <a:cubicBezTo>
                    <a:pt x="292" y="405"/>
                    <a:pt x="290" y="404"/>
                    <a:pt x="292" y="403"/>
                  </a:cubicBezTo>
                  <a:cubicBezTo>
                    <a:pt x="291" y="402"/>
                    <a:pt x="290" y="401"/>
                    <a:pt x="288" y="401"/>
                  </a:cubicBezTo>
                  <a:cubicBezTo>
                    <a:pt x="290" y="398"/>
                    <a:pt x="286" y="394"/>
                    <a:pt x="288" y="394"/>
                  </a:cubicBezTo>
                  <a:cubicBezTo>
                    <a:pt x="289" y="393"/>
                    <a:pt x="287" y="393"/>
                    <a:pt x="286" y="393"/>
                  </a:cubicBezTo>
                  <a:cubicBezTo>
                    <a:pt x="285" y="392"/>
                    <a:pt x="286" y="389"/>
                    <a:pt x="286" y="389"/>
                  </a:cubicBezTo>
                  <a:cubicBezTo>
                    <a:pt x="286" y="389"/>
                    <a:pt x="284" y="387"/>
                    <a:pt x="284" y="387"/>
                  </a:cubicBezTo>
                  <a:cubicBezTo>
                    <a:pt x="283" y="386"/>
                    <a:pt x="284" y="386"/>
                    <a:pt x="283" y="386"/>
                  </a:cubicBezTo>
                  <a:cubicBezTo>
                    <a:pt x="282" y="386"/>
                    <a:pt x="281" y="382"/>
                    <a:pt x="280" y="382"/>
                  </a:cubicBezTo>
                  <a:cubicBezTo>
                    <a:pt x="280" y="382"/>
                    <a:pt x="280" y="383"/>
                    <a:pt x="280" y="383"/>
                  </a:cubicBezTo>
                  <a:cubicBezTo>
                    <a:pt x="278" y="381"/>
                    <a:pt x="278" y="378"/>
                    <a:pt x="274" y="377"/>
                  </a:cubicBezTo>
                  <a:cubicBezTo>
                    <a:pt x="277" y="373"/>
                    <a:pt x="271" y="372"/>
                    <a:pt x="272" y="366"/>
                  </a:cubicBezTo>
                  <a:cubicBezTo>
                    <a:pt x="272" y="364"/>
                    <a:pt x="270" y="365"/>
                    <a:pt x="270" y="363"/>
                  </a:cubicBezTo>
                  <a:cubicBezTo>
                    <a:pt x="269" y="361"/>
                    <a:pt x="266" y="363"/>
                    <a:pt x="265" y="361"/>
                  </a:cubicBezTo>
                  <a:cubicBezTo>
                    <a:pt x="266" y="360"/>
                    <a:pt x="266" y="359"/>
                    <a:pt x="264" y="359"/>
                  </a:cubicBezTo>
                  <a:cubicBezTo>
                    <a:pt x="265" y="357"/>
                    <a:pt x="265" y="356"/>
                    <a:pt x="264" y="353"/>
                  </a:cubicBezTo>
                  <a:cubicBezTo>
                    <a:pt x="264" y="352"/>
                    <a:pt x="264" y="351"/>
                    <a:pt x="264" y="350"/>
                  </a:cubicBezTo>
                  <a:cubicBezTo>
                    <a:pt x="264" y="350"/>
                    <a:pt x="263" y="350"/>
                    <a:pt x="263" y="350"/>
                  </a:cubicBezTo>
                  <a:cubicBezTo>
                    <a:pt x="262" y="347"/>
                    <a:pt x="265" y="348"/>
                    <a:pt x="263" y="346"/>
                  </a:cubicBezTo>
                  <a:cubicBezTo>
                    <a:pt x="261" y="344"/>
                    <a:pt x="261" y="352"/>
                    <a:pt x="260" y="346"/>
                  </a:cubicBezTo>
                  <a:cubicBezTo>
                    <a:pt x="260" y="341"/>
                    <a:pt x="256" y="338"/>
                    <a:pt x="252" y="334"/>
                  </a:cubicBezTo>
                  <a:cubicBezTo>
                    <a:pt x="249" y="336"/>
                    <a:pt x="251" y="337"/>
                    <a:pt x="250" y="341"/>
                  </a:cubicBezTo>
                  <a:cubicBezTo>
                    <a:pt x="247" y="342"/>
                    <a:pt x="248" y="339"/>
                    <a:pt x="246" y="339"/>
                  </a:cubicBezTo>
                  <a:cubicBezTo>
                    <a:pt x="244" y="339"/>
                    <a:pt x="244" y="338"/>
                    <a:pt x="243" y="337"/>
                  </a:cubicBezTo>
                  <a:cubicBezTo>
                    <a:pt x="245" y="339"/>
                    <a:pt x="243" y="345"/>
                    <a:pt x="247" y="345"/>
                  </a:cubicBezTo>
                  <a:cubicBezTo>
                    <a:pt x="246" y="347"/>
                    <a:pt x="248" y="351"/>
                    <a:pt x="250" y="355"/>
                  </a:cubicBezTo>
                  <a:cubicBezTo>
                    <a:pt x="250" y="356"/>
                    <a:pt x="249" y="357"/>
                    <a:pt x="250" y="357"/>
                  </a:cubicBezTo>
                  <a:cubicBezTo>
                    <a:pt x="251" y="359"/>
                    <a:pt x="252" y="364"/>
                    <a:pt x="253" y="367"/>
                  </a:cubicBezTo>
                  <a:cubicBezTo>
                    <a:pt x="255" y="367"/>
                    <a:pt x="256" y="367"/>
                    <a:pt x="258" y="367"/>
                  </a:cubicBezTo>
                  <a:cubicBezTo>
                    <a:pt x="257" y="368"/>
                    <a:pt x="257" y="369"/>
                    <a:pt x="257" y="370"/>
                  </a:cubicBezTo>
                  <a:cubicBezTo>
                    <a:pt x="258" y="371"/>
                    <a:pt x="259" y="370"/>
                    <a:pt x="259" y="369"/>
                  </a:cubicBezTo>
                  <a:cubicBezTo>
                    <a:pt x="261" y="371"/>
                    <a:pt x="260" y="373"/>
                    <a:pt x="261" y="375"/>
                  </a:cubicBezTo>
                  <a:cubicBezTo>
                    <a:pt x="262" y="376"/>
                    <a:pt x="263" y="376"/>
                    <a:pt x="264" y="376"/>
                  </a:cubicBezTo>
                  <a:cubicBezTo>
                    <a:pt x="264" y="377"/>
                    <a:pt x="263" y="378"/>
                    <a:pt x="264" y="379"/>
                  </a:cubicBezTo>
                  <a:cubicBezTo>
                    <a:pt x="264" y="379"/>
                    <a:pt x="265" y="379"/>
                    <a:pt x="265" y="379"/>
                  </a:cubicBezTo>
                  <a:cubicBezTo>
                    <a:pt x="265" y="380"/>
                    <a:pt x="264" y="381"/>
                    <a:pt x="264" y="381"/>
                  </a:cubicBezTo>
                  <a:cubicBezTo>
                    <a:pt x="264" y="382"/>
                    <a:pt x="265" y="382"/>
                    <a:pt x="266" y="383"/>
                  </a:cubicBezTo>
                  <a:cubicBezTo>
                    <a:pt x="266" y="384"/>
                    <a:pt x="266" y="385"/>
                    <a:pt x="266" y="386"/>
                  </a:cubicBezTo>
                  <a:cubicBezTo>
                    <a:pt x="266" y="386"/>
                    <a:pt x="267" y="386"/>
                    <a:pt x="267" y="386"/>
                  </a:cubicBezTo>
                  <a:cubicBezTo>
                    <a:pt x="268" y="387"/>
                    <a:pt x="266" y="391"/>
                    <a:pt x="270" y="390"/>
                  </a:cubicBezTo>
                  <a:cubicBezTo>
                    <a:pt x="270" y="393"/>
                    <a:pt x="269" y="395"/>
                    <a:pt x="271" y="397"/>
                  </a:cubicBezTo>
                  <a:cubicBezTo>
                    <a:pt x="271" y="398"/>
                    <a:pt x="273" y="399"/>
                    <a:pt x="273" y="400"/>
                  </a:cubicBezTo>
                  <a:cubicBezTo>
                    <a:pt x="274" y="401"/>
                    <a:pt x="274" y="402"/>
                    <a:pt x="274" y="403"/>
                  </a:cubicBezTo>
                  <a:cubicBezTo>
                    <a:pt x="275" y="404"/>
                    <a:pt x="276" y="404"/>
                    <a:pt x="277" y="405"/>
                  </a:cubicBezTo>
                  <a:cubicBezTo>
                    <a:pt x="278" y="406"/>
                    <a:pt x="276" y="408"/>
                    <a:pt x="278" y="408"/>
                  </a:cubicBezTo>
                  <a:cubicBezTo>
                    <a:pt x="279" y="408"/>
                    <a:pt x="279" y="411"/>
                    <a:pt x="279" y="413"/>
                  </a:cubicBezTo>
                  <a:cubicBezTo>
                    <a:pt x="283" y="410"/>
                    <a:pt x="283" y="415"/>
                    <a:pt x="288" y="414"/>
                  </a:cubicBezTo>
                  <a:cubicBezTo>
                    <a:pt x="289" y="417"/>
                    <a:pt x="291" y="419"/>
                    <a:pt x="291" y="422"/>
                  </a:cubicBezTo>
                  <a:cubicBezTo>
                    <a:pt x="295" y="429"/>
                    <a:pt x="309" y="427"/>
                    <a:pt x="318" y="426"/>
                  </a:cubicBezTo>
                  <a:cubicBezTo>
                    <a:pt x="319" y="426"/>
                    <a:pt x="318" y="424"/>
                    <a:pt x="319" y="423"/>
                  </a:cubicBezTo>
                  <a:cubicBezTo>
                    <a:pt x="322" y="422"/>
                    <a:pt x="327" y="426"/>
                    <a:pt x="326" y="421"/>
                  </a:cubicBezTo>
                  <a:cubicBezTo>
                    <a:pt x="329" y="422"/>
                    <a:pt x="328" y="424"/>
                    <a:pt x="327" y="427"/>
                  </a:cubicBezTo>
                  <a:cubicBezTo>
                    <a:pt x="327" y="427"/>
                    <a:pt x="326" y="428"/>
                    <a:pt x="326" y="428"/>
                  </a:cubicBezTo>
                  <a:cubicBezTo>
                    <a:pt x="326" y="430"/>
                    <a:pt x="327" y="433"/>
                    <a:pt x="326" y="435"/>
                  </a:cubicBezTo>
                  <a:cubicBezTo>
                    <a:pt x="326" y="435"/>
                    <a:pt x="324" y="435"/>
                    <a:pt x="324" y="435"/>
                  </a:cubicBezTo>
                  <a:cubicBezTo>
                    <a:pt x="324" y="436"/>
                    <a:pt x="324" y="441"/>
                    <a:pt x="323" y="442"/>
                  </a:cubicBezTo>
                  <a:cubicBezTo>
                    <a:pt x="322" y="443"/>
                    <a:pt x="319" y="444"/>
                    <a:pt x="320" y="448"/>
                  </a:cubicBezTo>
                  <a:cubicBezTo>
                    <a:pt x="317" y="448"/>
                    <a:pt x="319" y="454"/>
                    <a:pt x="314" y="454"/>
                  </a:cubicBezTo>
                  <a:cubicBezTo>
                    <a:pt x="315" y="458"/>
                    <a:pt x="313" y="458"/>
                    <a:pt x="313" y="461"/>
                  </a:cubicBezTo>
                  <a:cubicBezTo>
                    <a:pt x="309" y="460"/>
                    <a:pt x="311" y="465"/>
                    <a:pt x="307" y="465"/>
                  </a:cubicBezTo>
                  <a:cubicBezTo>
                    <a:pt x="307" y="466"/>
                    <a:pt x="307" y="467"/>
                    <a:pt x="307" y="468"/>
                  </a:cubicBezTo>
                  <a:cubicBezTo>
                    <a:pt x="306" y="468"/>
                    <a:pt x="306" y="467"/>
                    <a:pt x="305" y="467"/>
                  </a:cubicBezTo>
                  <a:cubicBezTo>
                    <a:pt x="302" y="468"/>
                    <a:pt x="304" y="470"/>
                    <a:pt x="300" y="470"/>
                  </a:cubicBezTo>
                  <a:cubicBezTo>
                    <a:pt x="300" y="470"/>
                    <a:pt x="297" y="472"/>
                    <a:pt x="297" y="472"/>
                  </a:cubicBezTo>
                  <a:cubicBezTo>
                    <a:pt x="297" y="472"/>
                    <a:pt x="297" y="473"/>
                    <a:pt x="297" y="473"/>
                  </a:cubicBezTo>
                  <a:cubicBezTo>
                    <a:pt x="295" y="474"/>
                    <a:pt x="293" y="474"/>
                    <a:pt x="292" y="475"/>
                  </a:cubicBezTo>
                  <a:cubicBezTo>
                    <a:pt x="289" y="477"/>
                    <a:pt x="288" y="481"/>
                    <a:pt x="284" y="481"/>
                  </a:cubicBezTo>
                  <a:cubicBezTo>
                    <a:pt x="285" y="484"/>
                    <a:pt x="282" y="484"/>
                    <a:pt x="283" y="487"/>
                  </a:cubicBezTo>
                  <a:cubicBezTo>
                    <a:pt x="281" y="488"/>
                    <a:pt x="281" y="487"/>
                    <a:pt x="279" y="487"/>
                  </a:cubicBezTo>
                  <a:cubicBezTo>
                    <a:pt x="280" y="488"/>
                    <a:pt x="277" y="490"/>
                    <a:pt x="278" y="491"/>
                  </a:cubicBezTo>
                  <a:cubicBezTo>
                    <a:pt x="280" y="493"/>
                    <a:pt x="277" y="491"/>
                    <a:pt x="277" y="494"/>
                  </a:cubicBezTo>
                  <a:cubicBezTo>
                    <a:pt x="277" y="496"/>
                    <a:pt x="275" y="494"/>
                    <a:pt x="274" y="495"/>
                  </a:cubicBezTo>
                  <a:cubicBezTo>
                    <a:pt x="274" y="496"/>
                    <a:pt x="274" y="497"/>
                    <a:pt x="274" y="498"/>
                  </a:cubicBezTo>
                  <a:cubicBezTo>
                    <a:pt x="274" y="499"/>
                    <a:pt x="272" y="508"/>
                    <a:pt x="272" y="511"/>
                  </a:cubicBezTo>
                  <a:cubicBezTo>
                    <a:pt x="272" y="513"/>
                    <a:pt x="273" y="513"/>
                    <a:pt x="274" y="515"/>
                  </a:cubicBezTo>
                  <a:cubicBezTo>
                    <a:pt x="275" y="519"/>
                    <a:pt x="274" y="520"/>
                    <a:pt x="274" y="522"/>
                  </a:cubicBezTo>
                  <a:cubicBezTo>
                    <a:pt x="274" y="523"/>
                    <a:pt x="275" y="527"/>
                    <a:pt x="277" y="527"/>
                  </a:cubicBezTo>
                  <a:cubicBezTo>
                    <a:pt x="280" y="527"/>
                    <a:pt x="273" y="532"/>
                    <a:pt x="279" y="533"/>
                  </a:cubicBezTo>
                  <a:cubicBezTo>
                    <a:pt x="278" y="539"/>
                    <a:pt x="280" y="543"/>
                    <a:pt x="279" y="548"/>
                  </a:cubicBezTo>
                  <a:cubicBezTo>
                    <a:pt x="278" y="551"/>
                    <a:pt x="275" y="554"/>
                    <a:pt x="275" y="558"/>
                  </a:cubicBezTo>
                  <a:cubicBezTo>
                    <a:pt x="273" y="558"/>
                    <a:pt x="269" y="561"/>
                    <a:pt x="267" y="562"/>
                  </a:cubicBezTo>
                  <a:cubicBezTo>
                    <a:pt x="267" y="563"/>
                    <a:pt x="266" y="563"/>
                    <a:pt x="267" y="564"/>
                  </a:cubicBezTo>
                  <a:cubicBezTo>
                    <a:pt x="267" y="565"/>
                    <a:pt x="265" y="564"/>
                    <a:pt x="264" y="565"/>
                  </a:cubicBezTo>
                  <a:cubicBezTo>
                    <a:pt x="263" y="565"/>
                    <a:pt x="263" y="567"/>
                    <a:pt x="263" y="567"/>
                  </a:cubicBezTo>
                  <a:cubicBezTo>
                    <a:pt x="262" y="567"/>
                    <a:pt x="260" y="565"/>
                    <a:pt x="260" y="567"/>
                  </a:cubicBezTo>
                  <a:cubicBezTo>
                    <a:pt x="260" y="568"/>
                    <a:pt x="259" y="568"/>
                    <a:pt x="258" y="568"/>
                  </a:cubicBezTo>
                  <a:cubicBezTo>
                    <a:pt x="256" y="569"/>
                    <a:pt x="256" y="572"/>
                    <a:pt x="253" y="572"/>
                  </a:cubicBezTo>
                  <a:cubicBezTo>
                    <a:pt x="252" y="578"/>
                    <a:pt x="253" y="588"/>
                    <a:pt x="254" y="598"/>
                  </a:cubicBezTo>
                  <a:cubicBezTo>
                    <a:pt x="253" y="598"/>
                    <a:pt x="252" y="599"/>
                    <a:pt x="252" y="598"/>
                  </a:cubicBezTo>
                  <a:cubicBezTo>
                    <a:pt x="251" y="597"/>
                    <a:pt x="251" y="600"/>
                    <a:pt x="251" y="600"/>
                  </a:cubicBezTo>
                  <a:cubicBezTo>
                    <a:pt x="249" y="601"/>
                    <a:pt x="247" y="599"/>
                    <a:pt x="247" y="601"/>
                  </a:cubicBezTo>
                  <a:cubicBezTo>
                    <a:pt x="247" y="603"/>
                    <a:pt x="243" y="603"/>
                    <a:pt x="241" y="605"/>
                  </a:cubicBezTo>
                  <a:cubicBezTo>
                    <a:pt x="241" y="607"/>
                    <a:pt x="241" y="609"/>
                    <a:pt x="241" y="612"/>
                  </a:cubicBezTo>
                  <a:cubicBezTo>
                    <a:pt x="239" y="612"/>
                    <a:pt x="240" y="616"/>
                    <a:pt x="239" y="618"/>
                  </a:cubicBezTo>
                  <a:cubicBezTo>
                    <a:pt x="239" y="618"/>
                    <a:pt x="237" y="618"/>
                    <a:pt x="237" y="619"/>
                  </a:cubicBezTo>
                  <a:cubicBezTo>
                    <a:pt x="236" y="621"/>
                    <a:pt x="236" y="623"/>
                    <a:pt x="234" y="625"/>
                  </a:cubicBezTo>
                  <a:cubicBezTo>
                    <a:pt x="234" y="625"/>
                    <a:pt x="235" y="627"/>
                    <a:pt x="234" y="627"/>
                  </a:cubicBezTo>
                  <a:cubicBezTo>
                    <a:pt x="234" y="627"/>
                    <a:pt x="232" y="627"/>
                    <a:pt x="232" y="627"/>
                  </a:cubicBezTo>
                  <a:cubicBezTo>
                    <a:pt x="231" y="628"/>
                    <a:pt x="232" y="630"/>
                    <a:pt x="232" y="631"/>
                  </a:cubicBezTo>
                  <a:cubicBezTo>
                    <a:pt x="232" y="631"/>
                    <a:pt x="230" y="630"/>
                    <a:pt x="230" y="631"/>
                  </a:cubicBezTo>
                  <a:cubicBezTo>
                    <a:pt x="229" y="631"/>
                    <a:pt x="230" y="633"/>
                    <a:pt x="230" y="633"/>
                  </a:cubicBezTo>
                  <a:cubicBezTo>
                    <a:pt x="229" y="633"/>
                    <a:pt x="228" y="633"/>
                    <a:pt x="227" y="633"/>
                  </a:cubicBezTo>
                  <a:cubicBezTo>
                    <a:pt x="227" y="634"/>
                    <a:pt x="225" y="636"/>
                    <a:pt x="225" y="637"/>
                  </a:cubicBezTo>
                  <a:cubicBezTo>
                    <a:pt x="225" y="638"/>
                    <a:pt x="223" y="637"/>
                    <a:pt x="222" y="638"/>
                  </a:cubicBezTo>
                  <a:cubicBezTo>
                    <a:pt x="222" y="638"/>
                    <a:pt x="223" y="640"/>
                    <a:pt x="222" y="640"/>
                  </a:cubicBezTo>
                  <a:cubicBezTo>
                    <a:pt x="222" y="640"/>
                    <a:pt x="221" y="640"/>
                    <a:pt x="220" y="640"/>
                  </a:cubicBezTo>
                  <a:cubicBezTo>
                    <a:pt x="219" y="641"/>
                    <a:pt x="219" y="642"/>
                    <a:pt x="218" y="642"/>
                  </a:cubicBezTo>
                  <a:cubicBezTo>
                    <a:pt x="217" y="643"/>
                    <a:pt x="216" y="645"/>
                    <a:pt x="215" y="645"/>
                  </a:cubicBezTo>
                  <a:cubicBezTo>
                    <a:pt x="215" y="645"/>
                    <a:pt x="212" y="646"/>
                    <a:pt x="212" y="646"/>
                  </a:cubicBezTo>
                  <a:cubicBezTo>
                    <a:pt x="211" y="645"/>
                    <a:pt x="211" y="645"/>
                    <a:pt x="210" y="646"/>
                  </a:cubicBezTo>
                  <a:cubicBezTo>
                    <a:pt x="208" y="647"/>
                    <a:pt x="207" y="647"/>
                    <a:pt x="205" y="647"/>
                  </a:cubicBezTo>
                  <a:cubicBezTo>
                    <a:pt x="204" y="647"/>
                    <a:pt x="196" y="650"/>
                    <a:pt x="194" y="647"/>
                  </a:cubicBezTo>
                  <a:cubicBezTo>
                    <a:pt x="193" y="647"/>
                    <a:pt x="194" y="649"/>
                    <a:pt x="194" y="648"/>
                  </a:cubicBezTo>
                  <a:cubicBezTo>
                    <a:pt x="192" y="651"/>
                    <a:pt x="190" y="649"/>
                    <a:pt x="186" y="649"/>
                  </a:cubicBezTo>
                  <a:cubicBezTo>
                    <a:pt x="185" y="650"/>
                    <a:pt x="185" y="651"/>
                    <a:pt x="186" y="651"/>
                  </a:cubicBezTo>
                  <a:cubicBezTo>
                    <a:pt x="185" y="652"/>
                    <a:pt x="179" y="649"/>
                    <a:pt x="175" y="649"/>
                  </a:cubicBezTo>
                  <a:cubicBezTo>
                    <a:pt x="175" y="644"/>
                    <a:pt x="170" y="641"/>
                    <a:pt x="173" y="635"/>
                  </a:cubicBezTo>
                  <a:cubicBezTo>
                    <a:pt x="170" y="633"/>
                    <a:pt x="168" y="631"/>
                    <a:pt x="168" y="626"/>
                  </a:cubicBezTo>
                  <a:cubicBezTo>
                    <a:pt x="165" y="630"/>
                    <a:pt x="168" y="628"/>
                    <a:pt x="166" y="622"/>
                  </a:cubicBezTo>
                  <a:cubicBezTo>
                    <a:pt x="164" y="617"/>
                    <a:pt x="157" y="613"/>
                    <a:pt x="159" y="606"/>
                  </a:cubicBezTo>
                  <a:cubicBezTo>
                    <a:pt x="158" y="605"/>
                    <a:pt x="158" y="608"/>
                    <a:pt x="158" y="608"/>
                  </a:cubicBezTo>
                  <a:cubicBezTo>
                    <a:pt x="155" y="608"/>
                    <a:pt x="158" y="600"/>
                    <a:pt x="155" y="604"/>
                  </a:cubicBezTo>
                  <a:cubicBezTo>
                    <a:pt x="153" y="602"/>
                    <a:pt x="154" y="598"/>
                    <a:pt x="154" y="595"/>
                  </a:cubicBezTo>
                  <a:cubicBezTo>
                    <a:pt x="155" y="592"/>
                    <a:pt x="155" y="589"/>
                    <a:pt x="153" y="585"/>
                  </a:cubicBezTo>
                  <a:cubicBezTo>
                    <a:pt x="154" y="583"/>
                    <a:pt x="150" y="584"/>
                    <a:pt x="150" y="584"/>
                  </a:cubicBezTo>
                  <a:cubicBezTo>
                    <a:pt x="149" y="583"/>
                    <a:pt x="153" y="580"/>
                    <a:pt x="147" y="581"/>
                  </a:cubicBezTo>
                  <a:cubicBezTo>
                    <a:pt x="147" y="581"/>
                    <a:pt x="148" y="578"/>
                    <a:pt x="147" y="578"/>
                  </a:cubicBezTo>
                  <a:cubicBezTo>
                    <a:pt x="147" y="577"/>
                    <a:pt x="145" y="578"/>
                    <a:pt x="145" y="578"/>
                  </a:cubicBezTo>
                  <a:cubicBezTo>
                    <a:pt x="145" y="577"/>
                    <a:pt x="148" y="573"/>
                    <a:pt x="144" y="574"/>
                  </a:cubicBezTo>
                  <a:cubicBezTo>
                    <a:pt x="143" y="572"/>
                    <a:pt x="145" y="572"/>
                    <a:pt x="145" y="569"/>
                  </a:cubicBezTo>
                  <a:cubicBezTo>
                    <a:pt x="143" y="569"/>
                    <a:pt x="145" y="564"/>
                    <a:pt x="141" y="565"/>
                  </a:cubicBezTo>
                  <a:cubicBezTo>
                    <a:pt x="141" y="554"/>
                    <a:pt x="142" y="550"/>
                    <a:pt x="147" y="543"/>
                  </a:cubicBezTo>
                  <a:cubicBezTo>
                    <a:pt x="147" y="542"/>
                    <a:pt x="149" y="537"/>
                    <a:pt x="146" y="538"/>
                  </a:cubicBezTo>
                  <a:cubicBezTo>
                    <a:pt x="146" y="536"/>
                    <a:pt x="149" y="537"/>
                    <a:pt x="150" y="536"/>
                  </a:cubicBezTo>
                  <a:cubicBezTo>
                    <a:pt x="150" y="536"/>
                    <a:pt x="149" y="534"/>
                    <a:pt x="151" y="534"/>
                  </a:cubicBezTo>
                  <a:cubicBezTo>
                    <a:pt x="150" y="532"/>
                    <a:pt x="150" y="521"/>
                    <a:pt x="148" y="525"/>
                  </a:cubicBezTo>
                  <a:cubicBezTo>
                    <a:pt x="146" y="522"/>
                    <a:pt x="147" y="520"/>
                    <a:pt x="147" y="518"/>
                  </a:cubicBezTo>
                  <a:cubicBezTo>
                    <a:pt x="147" y="515"/>
                    <a:pt x="148" y="512"/>
                    <a:pt x="147" y="509"/>
                  </a:cubicBezTo>
                  <a:cubicBezTo>
                    <a:pt x="147" y="508"/>
                    <a:pt x="145" y="509"/>
                    <a:pt x="145" y="508"/>
                  </a:cubicBezTo>
                  <a:cubicBezTo>
                    <a:pt x="145" y="508"/>
                    <a:pt x="146" y="507"/>
                    <a:pt x="146" y="506"/>
                  </a:cubicBezTo>
                  <a:cubicBezTo>
                    <a:pt x="146" y="506"/>
                    <a:pt x="145" y="505"/>
                    <a:pt x="145" y="505"/>
                  </a:cubicBezTo>
                  <a:cubicBezTo>
                    <a:pt x="145" y="502"/>
                    <a:pt x="144" y="502"/>
                    <a:pt x="142" y="501"/>
                  </a:cubicBezTo>
                  <a:cubicBezTo>
                    <a:pt x="142" y="501"/>
                    <a:pt x="143" y="499"/>
                    <a:pt x="142" y="499"/>
                  </a:cubicBezTo>
                  <a:cubicBezTo>
                    <a:pt x="142" y="499"/>
                    <a:pt x="139" y="499"/>
                    <a:pt x="140" y="498"/>
                  </a:cubicBezTo>
                  <a:cubicBezTo>
                    <a:pt x="140" y="498"/>
                    <a:pt x="141" y="498"/>
                    <a:pt x="141" y="498"/>
                  </a:cubicBezTo>
                  <a:cubicBezTo>
                    <a:pt x="140" y="495"/>
                    <a:pt x="138" y="495"/>
                    <a:pt x="135" y="493"/>
                  </a:cubicBezTo>
                  <a:cubicBezTo>
                    <a:pt x="135" y="492"/>
                    <a:pt x="136" y="492"/>
                    <a:pt x="134" y="492"/>
                  </a:cubicBezTo>
                  <a:cubicBezTo>
                    <a:pt x="133" y="492"/>
                    <a:pt x="133" y="488"/>
                    <a:pt x="131" y="489"/>
                  </a:cubicBezTo>
                  <a:cubicBezTo>
                    <a:pt x="128" y="479"/>
                    <a:pt x="131" y="471"/>
                    <a:pt x="131" y="460"/>
                  </a:cubicBezTo>
                  <a:cubicBezTo>
                    <a:pt x="130" y="458"/>
                    <a:pt x="127" y="462"/>
                    <a:pt x="128" y="456"/>
                  </a:cubicBezTo>
                  <a:cubicBezTo>
                    <a:pt x="121" y="457"/>
                    <a:pt x="116" y="456"/>
                    <a:pt x="112" y="454"/>
                  </a:cubicBezTo>
                  <a:cubicBezTo>
                    <a:pt x="113" y="448"/>
                    <a:pt x="108" y="454"/>
                    <a:pt x="109" y="448"/>
                  </a:cubicBezTo>
                  <a:cubicBezTo>
                    <a:pt x="104" y="447"/>
                    <a:pt x="103" y="445"/>
                    <a:pt x="97" y="447"/>
                  </a:cubicBezTo>
                  <a:cubicBezTo>
                    <a:pt x="95" y="447"/>
                    <a:pt x="94" y="448"/>
                    <a:pt x="92" y="448"/>
                  </a:cubicBezTo>
                  <a:cubicBezTo>
                    <a:pt x="91" y="448"/>
                    <a:pt x="88" y="450"/>
                    <a:pt x="85" y="449"/>
                  </a:cubicBezTo>
                  <a:cubicBezTo>
                    <a:pt x="87" y="452"/>
                    <a:pt x="88" y="450"/>
                    <a:pt x="82" y="452"/>
                  </a:cubicBezTo>
                  <a:cubicBezTo>
                    <a:pt x="78" y="452"/>
                    <a:pt x="76" y="454"/>
                    <a:pt x="69" y="454"/>
                  </a:cubicBezTo>
                  <a:cubicBezTo>
                    <a:pt x="68" y="454"/>
                    <a:pt x="67" y="453"/>
                    <a:pt x="66" y="453"/>
                  </a:cubicBezTo>
                  <a:cubicBezTo>
                    <a:pt x="58" y="452"/>
                    <a:pt x="50" y="457"/>
                    <a:pt x="44" y="455"/>
                  </a:cubicBezTo>
                  <a:cubicBezTo>
                    <a:pt x="44" y="451"/>
                    <a:pt x="39" y="452"/>
                    <a:pt x="38" y="452"/>
                  </a:cubicBezTo>
                  <a:cubicBezTo>
                    <a:pt x="37" y="451"/>
                    <a:pt x="38" y="450"/>
                    <a:pt x="38" y="449"/>
                  </a:cubicBezTo>
                  <a:cubicBezTo>
                    <a:pt x="37" y="449"/>
                    <a:pt x="35" y="450"/>
                    <a:pt x="34" y="449"/>
                  </a:cubicBezTo>
                  <a:cubicBezTo>
                    <a:pt x="34" y="449"/>
                    <a:pt x="35" y="447"/>
                    <a:pt x="34" y="447"/>
                  </a:cubicBezTo>
                  <a:cubicBezTo>
                    <a:pt x="33" y="446"/>
                    <a:pt x="32" y="447"/>
                    <a:pt x="32" y="446"/>
                  </a:cubicBezTo>
                  <a:cubicBezTo>
                    <a:pt x="32" y="446"/>
                    <a:pt x="30" y="444"/>
                    <a:pt x="29" y="443"/>
                  </a:cubicBezTo>
                  <a:cubicBezTo>
                    <a:pt x="29" y="443"/>
                    <a:pt x="30" y="442"/>
                    <a:pt x="28" y="442"/>
                  </a:cubicBezTo>
                  <a:cubicBezTo>
                    <a:pt x="27" y="442"/>
                    <a:pt x="27" y="441"/>
                    <a:pt x="27" y="440"/>
                  </a:cubicBezTo>
                  <a:cubicBezTo>
                    <a:pt x="27" y="438"/>
                    <a:pt x="25" y="440"/>
                    <a:pt x="25" y="439"/>
                  </a:cubicBezTo>
                  <a:cubicBezTo>
                    <a:pt x="24" y="438"/>
                    <a:pt x="25" y="437"/>
                    <a:pt x="25" y="436"/>
                  </a:cubicBezTo>
                  <a:cubicBezTo>
                    <a:pt x="24" y="435"/>
                    <a:pt x="22" y="437"/>
                    <a:pt x="22" y="435"/>
                  </a:cubicBezTo>
                  <a:cubicBezTo>
                    <a:pt x="22" y="435"/>
                    <a:pt x="23" y="433"/>
                    <a:pt x="24" y="434"/>
                  </a:cubicBezTo>
                  <a:cubicBezTo>
                    <a:pt x="22" y="430"/>
                    <a:pt x="17" y="431"/>
                    <a:pt x="18" y="427"/>
                  </a:cubicBezTo>
                  <a:cubicBezTo>
                    <a:pt x="12" y="429"/>
                    <a:pt x="15" y="422"/>
                    <a:pt x="9" y="423"/>
                  </a:cubicBezTo>
                  <a:cubicBezTo>
                    <a:pt x="10" y="422"/>
                    <a:pt x="11" y="421"/>
                    <a:pt x="11" y="420"/>
                  </a:cubicBezTo>
                  <a:cubicBezTo>
                    <a:pt x="10" y="418"/>
                    <a:pt x="8" y="419"/>
                    <a:pt x="6" y="419"/>
                  </a:cubicBezTo>
                  <a:cubicBezTo>
                    <a:pt x="7" y="417"/>
                    <a:pt x="4" y="416"/>
                    <a:pt x="4" y="415"/>
                  </a:cubicBezTo>
                  <a:cubicBezTo>
                    <a:pt x="3" y="413"/>
                    <a:pt x="5" y="413"/>
                    <a:pt x="4" y="410"/>
                  </a:cubicBezTo>
                  <a:cubicBezTo>
                    <a:pt x="3" y="410"/>
                    <a:pt x="2" y="411"/>
                    <a:pt x="2" y="409"/>
                  </a:cubicBezTo>
                  <a:cubicBezTo>
                    <a:pt x="2" y="408"/>
                    <a:pt x="1" y="405"/>
                    <a:pt x="0" y="405"/>
                  </a:cubicBezTo>
                  <a:cubicBezTo>
                    <a:pt x="0" y="403"/>
                    <a:pt x="3" y="404"/>
                    <a:pt x="4" y="403"/>
                  </a:cubicBezTo>
                  <a:cubicBezTo>
                    <a:pt x="4" y="403"/>
                    <a:pt x="4" y="399"/>
                    <a:pt x="6" y="400"/>
                  </a:cubicBezTo>
                  <a:cubicBezTo>
                    <a:pt x="6" y="393"/>
                    <a:pt x="6" y="387"/>
                    <a:pt x="6" y="380"/>
                  </a:cubicBezTo>
                  <a:cubicBezTo>
                    <a:pt x="6" y="378"/>
                    <a:pt x="4" y="379"/>
                    <a:pt x="4" y="379"/>
                  </a:cubicBezTo>
                  <a:cubicBezTo>
                    <a:pt x="3" y="378"/>
                    <a:pt x="5" y="377"/>
                    <a:pt x="5" y="376"/>
                  </a:cubicBezTo>
                  <a:cubicBezTo>
                    <a:pt x="5" y="374"/>
                    <a:pt x="3" y="374"/>
                    <a:pt x="4" y="372"/>
                  </a:cubicBezTo>
                  <a:cubicBezTo>
                    <a:pt x="8" y="377"/>
                    <a:pt x="4" y="363"/>
                    <a:pt x="8" y="368"/>
                  </a:cubicBezTo>
                  <a:cubicBezTo>
                    <a:pt x="9" y="367"/>
                    <a:pt x="8" y="363"/>
                    <a:pt x="9" y="361"/>
                  </a:cubicBezTo>
                  <a:cubicBezTo>
                    <a:pt x="10" y="361"/>
                    <a:pt x="12" y="361"/>
                    <a:pt x="12" y="361"/>
                  </a:cubicBezTo>
                  <a:cubicBezTo>
                    <a:pt x="12" y="360"/>
                    <a:pt x="10" y="359"/>
                    <a:pt x="11" y="357"/>
                  </a:cubicBezTo>
                  <a:cubicBezTo>
                    <a:pt x="15" y="356"/>
                    <a:pt x="14" y="350"/>
                    <a:pt x="19" y="349"/>
                  </a:cubicBezTo>
                  <a:cubicBezTo>
                    <a:pt x="19" y="345"/>
                    <a:pt x="23" y="345"/>
                    <a:pt x="22" y="341"/>
                  </a:cubicBezTo>
                  <a:cubicBezTo>
                    <a:pt x="24" y="341"/>
                    <a:pt x="25" y="340"/>
                    <a:pt x="25" y="339"/>
                  </a:cubicBezTo>
                  <a:cubicBezTo>
                    <a:pt x="32" y="338"/>
                    <a:pt x="37" y="336"/>
                    <a:pt x="36" y="327"/>
                  </a:cubicBezTo>
                  <a:cubicBezTo>
                    <a:pt x="41" y="328"/>
                    <a:pt x="37" y="320"/>
                    <a:pt x="41" y="321"/>
                  </a:cubicBezTo>
                  <a:cubicBezTo>
                    <a:pt x="41" y="319"/>
                    <a:pt x="41" y="316"/>
                    <a:pt x="41" y="314"/>
                  </a:cubicBezTo>
                  <a:cubicBezTo>
                    <a:pt x="43" y="314"/>
                    <a:pt x="44" y="312"/>
                    <a:pt x="46" y="313"/>
                  </a:cubicBezTo>
                  <a:cubicBezTo>
                    <a:pt x="48" y="310"/>
                    <a:pt x="50" y="309"/>
                    <a:pt x="52" y="306"/>
                  </a:cubicBezTo>
                  <a:cubicBezTo>
                    <a:pt x="52" y="305"/>
                    <a:pt x="53" y="306"/>
                    <a:pt x="53" y="304"/>
                  </a:cubicBezTo>
                  <a:cubicBezTo>
                    <a:pt x="53" y="303"/>
                    <a:pt x="56" y="303"/>
                    <a:pt x="55" y="301"/>
                  </a:cubicBezTo>
                  <a:cubicBezTo>
                    <a:pt x="61" y="302"/>
                    <a:pt x="61" y="298"/>
                    <a:pt x="66" y="299"/>
                  </a:cubicBezTo>
                  <a:cubicBezTo>
                    <a:pt x="64" y="303"/>
                    <a:pt x="71" y="299"/>
                    <a:pt x="69" y="303"/>
                  </a:cubicBezTo>
                  <a:cubicBezTo>
                    <a:pt x="72" y="301"/>
                    <a:pt x="81" y="305"/>
                    <a:pt x="81" y="300"/>
                  </a:cubicBezTo>
                  <a:cubicBezTo>
                    <a:pt x="87" y="299"/>
                    <a:pt x="92" y="298"/>
                    <a:pt x="94" y="294"/>
                  </a:cubicBezTo>
                  <a:cubicBezTo>
                    <a:pt x="96" y="294"/>
                    <a:pt x="98" y="294"/>
                    <a:pt x="98" y="293"/>
                  </a:cubicBezTo>
                  <a:cubicBezTo>
                    <a:pt x="100" y="293"/>
                    <a:pt x="100" y="294"/>
                    <a:pt x="102" y="294"/>
                  </a:cubicBezTo>
                  <a:cubicBezTo>
                    <a:pt x="105" y="294"/>
                    <a:pt x="107" y="293"/>
                    <a:pt x="109" y="293"/>
                  </a:cubicBezTo>
                  <a:cubicBezTo>
                    <a:pt x="109" y="293"/>
                    <a:pt x="110" y="294"/>
                    <a:pt x="111" y="294"/>
                  </a:cubicBezTo>
                  <a:cubicBezTo>
                    <a:pt x="113" y="294"/>
                    <a:pt x="118" y="296"/>
                    <a:pt x="124" y="295"/>
                  </a:cubicBezTo>
                  <a:cubicBezTo>
                    <a:pt x="126" y="295"/>
                    <a:pt x="129" y="291"/>
                    <a:pt x="132" y="294"/>
                  </a:cubicBezTo>
                  <a:cubicBezTo>
                    <a:pt x="134" y="296"/>
                    <a:pt x="133" y="294"/>
                    <a:pt x="137" y="294"/>
                  </a:cubicBezTo>
                  <a:cubicBezTo>
                    <a:pt x="137" y="295"/>
                    <a:pt x="138" y="295"/>
                    <a:pt x="138" y="296"/>
                  </a:cubicBezTo>
                  <a:cubicBezTo>
                    <a:pt x="138" y="297"/>
                    <a:pt x="135" y="297"/>
                    <a:pt x="135" y="297"/>
                  </a:cubicBezTo>
                  <a:cubicBezTo>
                    <a:pt x="135" y="299"/>
                    <a:pt x="136" y="298"/>
                    <a:pt x="137" y="299"/>
                  </a:cubicBezTo>
                  <a:cubicBezTo>
                    <a:pt x="137" y="300"/>
                    <a:pt x="135" y="300"/>
                    <a:pt x="135" y="300"/>
                  </a:cubicBezTo>
                  <a:cubicBezTo>
                    <a:pt x="136" y="301"/>
                    <a:pt x="137" y="301"/>
                    <a:pt x="137" y="302"/>
                  </a:cubicBezTo>
                  <a:cubicBezTo>
                    <a:pt x="136" y="305"/>
                    <a:pt x="135" y="307"/>
                    <a:pt x="138" y="312"/>
                  </a:cubicBezTo>
                  <a:cubicBezTo>
                    <a:pt x="138" y="314"/>
                    <a:pt x="140" y="310"/>
                    <a:pt x="141" y="313"/>
                  </a:cubicBezTo>
                  <a:cubicBezTo>
                    <a:pt x="141" y="314"/>
                    <a:pt x="143" y="313"/>
                    <a:pt x="144" y="314"/>
                  </a:cubicBezTo>
                  <a:cubicBezTo>
                    <a:pt x="144" y="314"/>
                    <a:pt x="143" y="316"/>
                    <a:pt x="144" y="316"/>
                  </a:cubicBezTo>
                  <a:cubicBezTo>
                    <a:pt x="145" y="317"/>
                    <a:pt x="147" y="315"/>
                    <a:pt x="147" y="317"/>
                  </a:cubicBezTo>
                  <a:cubicBezTo>
                    <a:pt x="151" y="316"/>
                    <a:pt x="154" y="321"/>
                    <a:pt x="155" y="317"/>
                  </a:cubicBezTo>
                  <a:cubicBezTo>
                    <a:pt x="157" y="317"/>
                    <a:pt x="156" y="319"/>
                    <a:pt x="157" y="320"/>
                  </a:cubicBezTo>
                  <a:cubicBezTo>
                    <a:pt x="158" y="321"/>
                    <a:pt x="160" y="320"/>
                    <a:pt x="162" y="321"/>
                  </a:cubicBezTo>
                  <a:cubicBezTo>
                    <a:pt x="163" y="321"/>
                    <a:pt x="163" y="323"/>
                    <a:pt x="164" y="323"/>
                  </a:cubicBezTo>
                  <a:cubicBezTo>
                    <a:pt x="164" y="324"/>
                    <a:pt x="166" y="323"/>
                    <a:pt x="166" y="323"/>
                  </a:cubicBezTo>
                  <a:cubicBezTo>
                    <a:pt x="167" y="325"/>
                    <a:pt x="168" y="324"/>
                    <a:pt x="170" y="325"/>
                  </a:cubicBezTo>
                  <a:cubicBezTo>
                    <a:pt x="170" y="325"/>
                    <a:pt x="170" y="327"/>
                    <a:pt x="171" y="327"/>
                  </a:cubicBezTo>
                  <a:cubicBezTo>
                    <a:pt x="171" y="327"/>
                    <a:pt x="173" y="326"/>
                    <a:pt x="174" y="326"/>
                  </a:cubicBezTo>
                  <a:cubicBezTo>
                    <a:pt x="174" y="326"/>
                    <a:pt x="175" y="327"/>
                    <a:pt x="175" y="327"/>
                  </a:cubicBezTo>
                  <a:cubicBezTo>
                    <a:pt x="176" y="327"/>
                    <a:pt x="177" y="327"/>
                    <a:pt x="178" y="327"/>
                  </a:cubicBezTo>
                  <a:cubicBezTo>
                    <a:pt x="178" y="326"/>
                    <a:pt x="180" y="325"/>
                    <a:pt x="180" y="325"/>
                  </a:cubicBezTo>
                  <a:cubicBezTo>
                    <a:pt x="180" y="325"/>
                    <a:pt x="182" y="324"/>
                    <a:pt x="181" y="323"/>
                  </a:cubicBezTo>
                  <a:cubicBezTo>
                    <a:pt x="178" y="321"/>
                    <a:pt x="185" y="322"/>
                    <a:pt x="185" y="317"/>
                  </a:cubicBezTo>
                  <a:cubicBezTo>
                    <a:pt x="188" y="318"/>
                    <a:pt x="188" y="315"/>
                    <a:pt x="192" y="316"/>
                  </a:cubicBezTo>
                  <a:cubicBezTo>
                    <a:pt x="193" y="316"/>
                    <a:pt x="193" y="317"/>
                    <a:pt x="193" y="317"/>
                  </a:cubicBezTo>
                  <a:cubicBezTo>
                    <a:pt x="194" y="318"/>
                    <a:pt x="196" y="317"/>
                    <a:pt x="198" y="317"/>
                  </a:cubicBezTo>
                  <a:cubicBezTo>
                    <a:pt x="198" y="318"/>
                    <a:pt x="200" y="320"/>
                    <a:pt x="200" y="320"/>
                  </a:cubicBezTo>
                  <a:cubicBezTo>
                    <a:pt x="201" y="320"/>
                    <a:pt x="202" y="318"/>
                    <a:pt x="204" y="319"/>
                  </a:cubicBezTo>
                  <a:cubicBezTo>
                    <a:pt x="204" y="319"/>
                    <a:pt x="204" y="321"/>
                    <a:pt x="204" y="321"/>
                  </a:cubicBezTo>
                  <a:cubicBezTo>
                    <a:pt x="205" y="321"/>
                    <a:pt x="206" y="319"/>
                    <a:pt x="208" y="320"/>
                  </a:cubicBezTo>
                  <a:cubicBezTo>
                    <a:pt x="209" y="321"/>
                    <a:pt x="206" y="321"/>
                    <a:pt x="206" y="321"/>
                  </a:cubicBezTo>
                  <a:cubicBezTo>
                    <a:pt x="207" y="323"/>
                    <a:pt x="214" y="323"/>
                    <a:pt x="218" y="323"/>
                  </a:cubicBezTo>
                  <a:cubicBezTo>
                    <a:pt x="217" y="328"/>
                    <a:pt x="227" y="326"/>
                    <a:pt x="230" y="323"/>
                  </a:cubicBezTo>
                  <a:cubicBezTo>
                    <a:pt x="230" y="324"/>
                    <a:pt x="235" y="322"/>
                    <a:pt x="237" y="323"/>
                  </a:cubicBezTo>
                  <a:cubicBezTo>
                    <a:pt x="238" y="325"/>
                    <a:pt x="237" y="323"/>
                    <a:pt x="239" y="323"/>
                  </a:cubicBezTo>
                  <a:cubicBezTo>
                    <a:pt x="241" y="324"/>
                    <a:pt x="243" y="325"/>
                    <a:pt x="245" y="325"/>
                  </a:cubicBezTo>
                  <a:cubicBezTo>
                    <a:pt x="247" y="324"/>
                    <a:pt x="248" y="322"/>
                    <a:pt x="251" y="322"/>
                  </a:cubicBezTo>
                  <a:cubicBezTo>
                    <a:pt x="252" y="320"/>
                    <a:pt x="251" y="316"/>
                    <a:pt x="254" y="315"/>
                  </a:cubicBezTo>
                  <a:cubicBezTo>
                    <a:pt x="254" y="313"/>
                    <a:pt x="253" y="313"/>
                    <a:pt x="253" y="310"/>
                  </a:cubicBezTo>
                  <a:cubicBezTo>
                    <a:pt x="257" y="311"/>
                    <a:pt x="257" y="303"/>
                    <a:pt x="260" y="307"/>
                  </a:cubicBezTo>
                  <a:cubicBezTo>
                    <a:pt x="261" y="302"/>
                    <a:pt x="259" y="301"/>
                    <a:pt x="255" y="301"/>
                  </a:cubicBezTo>
                  <a:cubicBezTo>
                    <a:pt x="256" y="300"/>
                    <a:pt x="257" y="298"/>
                    <a:pt x="257" y="296"/>
                  </a:cubicBezTo>
                  <a:cubicBezTo>
                    <a:pt x="255" y="293"/>
                    <a:pt x="249" y="295"/>
                    <a:pt x="247" y="292"/>
                  </a:cubicBezTo>
                  <a:cubicBezTo>
                    <a:pt x="245" y="293"/>
                    <a:pt x="241" y="293"/>
                    <a:pt x="240" y="295"/>
                  </a:cubicBezTo>
                  <a:cubicBezTo>
                    <a:pt x="239" y="295"/>
                    <a:pt x="240" y="293"/>
                    <a:pt x="239" y="293"/>
                  </a:cubicBezTo>
                  <a:cubicBezTo>
                    <a:pt x="237" y="292"/>
                    <a:pt x="233" y="294"/>
                    <a:pt x="231" y="293"/>
                  </a:cubicBezTo>
                  <a:cubicBezTo>
                    <a:pt x="230" y="293"/>
                    <a:pt x="230" y="295"/>
                    <a:pt x="227" y="295"/>
                  </a:cubicBezTo>
                  <a:cubicBezTo>
                    <a:pt x="224" y="295"/>
                    <a:pt x="225" y="291"/>
                    <a:pt x="219" y="292"/>
                  </a:cubicBezTo>
                  <a:cubicBezTo>
                    <a:pt x="219" y="289"/>
                    <a:pt x="218" y="289"/>
                    <a:pt x="218" y="287"/>
                  </a:cubicBezTo>
                  <a:cubicBezTo>
                    <a:pt x="216" y="287"/>
                    <a:pt x="216" y="287"/>
                    <a:pt x="215" y="286"/>
                  </a:cubicBezTo>
                  <a:cubicBezTo>
                    <a:pt x="215" y="284"/>
                    <a:pt x="213" y="283"/>
                    <a:pt x="211" y="283"/>
                  </a:cubicBezTo>
                  <a:cubicBezTo>
                    <a:pt x="213" y="280"/>
                    <a:pt x="212" y="273"/>
                    <a:pt x="211" y="270"/>
                  </a:cubicBezTo>
                  <a:cubicBezTo>
                    <a:pt x="208" y="272"/>
                    <a:pt x="204" y="268"/>
                    <a:pt x="204" y="274"/>
                  </a:cubicBezTo>
                  <a:cubicBezTo>
                    <a:pt x="200" y="272"/>
                    <a:pt x="200" y="275"/>
                    <a:pt x="197" y="273"/>
                  </a:cubicBezTo>
                  <a:cubicBezTo>
                    <a:pt x="197" y="274"/>
                    <a:pt x="196" y="275"/>
                    <a:pt x="195" y="275"/>
                  </a:cubicBezTo>
                  <a:cubicBezTo>
                    <a:pt x="196" y="276"/>
                    <a:pt x="197" y="276"/>
                    <a:pt x="198" y="277"/>
                  </a:cubicBezTo>
                  <a:cubicBezTo>
                    <a:pt x="199" y="278"/>
                    <a:pt x="198" y="280"/>
                    <a:pt x="200" y="280"/>
                  </a:cubicBezTo>
                  <a:cubicBezTo>
                    <a:pt x="199" y="284"/>
                    <a:pt x="199" y="282"/>
                    <a:pt x="201" y="284"/>
                  </a:cubicBezTo>
                  <a:cubicBezTo>
                    <a:pt x="202" y="287"/>
                    <a:pt x="200" y="286"/>
                    <a:pt x="199" y="287"/>
                  </a:cubicBezTo>
                  <a:cubicBezTo>
                    <a:pt x="199" y="287"/>
                    <a:pt x="197" y="291"/>
                    <a:pt x="197" y="290"/>
                  </a:cubicBezTo>
                  <a:cubicBezTo>
                    <a:pt x="194" y="288"/>
                    <a:pt x="197" y="293"/>
                    <a:pt x="192" y="293"/>
                  </a:cubicBezTo>
                  <a:cubicBezTo>
                    <a:pt x="191" y="292"/>
                    <a:pt x="191" y="291"/>
                    <a:pt x="190" y="290"/>
                  </a:cubicBezTo>
                  <a:cubicBezTo>
                    <a:pt x="189" y="288"/>
                    <a:pt x="190" y="288"/>
                    <a:pt x="192" y="288"/>
                  </a:cubicBezTo>
                  <a:cubicBezTo>
                    <a:pt x="190" y="286"/>
                    <a:pt x="187" y="285"/>
                    <a:pt x="190" y="282"/>
                  </a:cubicBezTo>
                  <a:cubicBezTo>
                    <a:pt x="188" y="282"/>
                    <a:pt x="186" y="283"/>
                    <a:pt x="185" y="282"/>
                  </a:cubicBezTo>
                  <a:cubicBezTo>
                    <a:pt x="184" y="281"/>
                    <a:pt x="187" y="281"/>
                    <a:pt x="187" y="281"/>
                  </a:cubicBezTo>
                  <a:cubicBezTo>
                    <a:pt x="187" y="281"/>
                    <a:pt x="184" y="278"/>
                    <a:pt x="181" y="276"/>
                  </a:cubicBezTo>
                  <a:cubicBezTo>
                    <a:pt x="182" y="271"/>
                    <a:pt x="179" y="269"/>
                    <a:pt x="179" y="264"/>
                  </a:cubicBezTo>
                  <a:cubicBezTo>
                    <a:pt x="179" y="263"/>
                    <a:pt x="176" y="264"/>
                    <a:pt x="175" y="263"/>
                  </a:cubicBezTo>
                  <a:cubicBezTo>
                    <a:pt x="175" y="263"/>
                    <a:pt x="177" y="261"/>
                    <a:pt x="177" y="261"/>
                  </a:cubicBezTo>
                  <a:cubicBezTo>
                    <a:pt x="174" y="259"/>
                    <a:pt x="174" y="261"/>
                    <a:pt x="172" y="260"/>
                  </a:cubicBezTo>
                  <a:cubicBezTo>
                    <a:pt x="172" y="260"/>
                    <a:pt x="173" y="258"/>
                    <a:pt x="173" y="257"/>
                  </a:cubicBezTo>
                  <a:cubicBezTo>
                    <a:pt x="173" y="256"/>
                    <a:pt x="171" y="259"/>
                    <a:pt x="172" y="259"/>
                  </a:cubicBezTo>
                  <a:cubicBezTo>
                    <a:pt x="171" y="259"/>
                    <a:pt x="171" y="257"/>
                    <a:pt x="171" y="256"/>
                  </a:cubicBezTo>
                  <a:cubicBezTo>
                    <a:pt x="166" y="257"/>
                    <a:pt x="166" y="253"/>
                    <a:pt x="161" y="254"/>
                  </a:cubicBezTo>
                  <a:cubicBezTo>
                    <a:pt x="161" y="252"/>
                    <a:pt x="160" y="252"/>
                    <a:pt x="159" y="252"/>
                  </a:cubicBezTo>
                  <a:cubicBezTo>
                    <a:pt x="159" y="251"/>
                    <a:pt x="159" y="250"/>
                    <a:pt x="159" y="249"/>
                  </a:cubicBezTo>
                  <a:cubicBezTo>
                    <a:pt x="159" y="249"/>
                    <a:pt x="157" y="250"/>
                    <a:pt x="157" y="249"/>
                  </a:cubicBezTo>
                  <a:cubicBezTo>
                    <a:pt x="156" y="249"/>
                    <a:pt x="156" y="244"/>
                    <a:pt x="155" y="246"/>
                  </a:cubicBezTo>
                  <a:cubicBezTo>
                    <a:pt x="155" y="247"/>
                    <a:pt x="154" y="246"/>
                    <a:pt x="153" y="244"/>
                  </a:cubicBezTo>
                  <a:cubicBezTo>
                    <a:pt x="153" y="244"/>
                    <a:pt x="152" y="243"/>
                    <a:pt x="152" y="242"/>
                  </a:cubicBezTo>
                  <a:cubicBezTo>
                    <a:pt x="147" y="242"/>
                    <a:pt x="149" y="243"/>
                    <a:pt x="145" y="242"/>
                  </a:cubicBezTo>
                  <a:cubicBezTo>
                    <a:pt x="144" y="242"/>
                    <a:pt x="144" y="244"/>
                    <a:pt x="142" y="244"/>
                  </a:cubicBezTo>
                  <a:cubicBezTo>
                    <a:pt x="141" y="248"/>
                    <a:pt x="145" y="247"/>
                    <a:pt x="145" y="249"/>
                  </a:cubicBezTo>
                  <a:cubicBezTo>
                    <a:pt x="145" y="250"/>
                    <a:pt x="147" y="252"/>
                    <a:pt x="147" y="253"/>
                  </a:cubicBezTo>
                  <a:cubicBezTo>
                    <a:pt x="148" y="253"/>
                    <a:pt x="148" y="254"/>
                    <a:pt x="150" y="254"/>
                  </a:cubicBezTo>
                  <a:cubicBezTo>
                    <a:pt x="148" y="257"/>
                    <a:pt x="152" y="257"/>
                    <a:pt x="153" y="259"/>
                  </a:cubicBezTo>
                  <a:cubicBezTo>
                    <a:pt x="153" y="259"/>
                    <a:pt x="154" y="263"/>
                    <a:pt x="155" y="262"/>
                  </a:cubicBezTo>
                  <a:cubicBezTo>
                    <a:pt x="157" y="260"/>
                    <a:pt x="155" y="262"/>
                    <a:pt x="157" y="263"/>
                  </a:cubicBezTo>
                  <a:cubicBezTo>
                    <a:pt x="158" y="264"/>
                    <a:pt x="161" y="264"/>
                    <a:pt x="161" y="267"/>
                  </a:cubicBezTo>
                  <a:cubicBezTo>
                    <a:pt x="163" y="266"/>
                    <a:pt x="163" y="268"/>
                    <a:pt x="164" y="268"/>
                  </a:cubicBezTo>
                  <a:cubicBezTo>
                    <a:pt x="164" y="268"/>
                    <a:pt x="165" y="267"/>
                    <a:pt x="165" y="267"/>
                  </a:cubicBezTo>
                  <a:cubicBezTo>
                    <a:pt x="166" y="267"/>
                    <a:pt x="167" y="270"/>
                    <a:pt x="167" y="268"/>
                  </a:cubicBezTo>
                  <a:cubicBezTo>
                    <a:pt x="170" y="268"/>
                    <a:pt x="167" y="273"/>
                    <a:pt x="171" y="272"/>
                  </a:cubicBezTo>
                  <a:cubicBezTo>
                    <a:pt x="171" y="274"/>
                    <a:pt x="166" y="272"/>
                    <a:pt x="164" y="273"/>
                  </a:cubicBezTo>
                  <a:cubicBezTo>
                    <a:pt x="164" y="274"/>
                    <a:pt x="165" y="274"/>
                    <a:pt x="166" y="275"/>
                  </a:cubicBezTo>
                  <a:cubicBezTo>
                    <a:pt x="167" y="277"/>
                    <a:pt x="164" y="281"/>
                    <a:pt x="166" y="281"/>
                  </a:cubicBezTo>
                  <a:cubicBezTo>
                    <a:pt x="165" y="283"/>
                    <a:pt x="162" y="283"/>
                    <a:pt x="160" y="283"/>
                  </a:cubicBezTo>
                  <a:cubicBezTo>
                    <a:pt x="162" y="283"/>
                    <a:pt x="160" y="279"/>
                    <a:pt x="162" y="279"/>
                  </a:cubicBezTo>
                  <a:cubicBezTo>
                    <a:pt x="161" y="278"/>
                    <a:pt x="162" y="275"/>
                    <a:pt x="160" y="275"/>
                  </a:cubicBezTo>
                  <a:cubicBezTo>
                    <a:pt x="158" y="275"/>
                    <a:pt x="161" y="273"/>
                    <a:pt x="158" y="272"/>
                  </a:cubicBezTo>
                  <a:cubicBezTo>
                    <a:pt x="156" y="271"/>
                    <a:pt x="154" y="271"/>
                    <a:pt x="154" y="268"/>
                  </a:cubicBezTo>
                  <a:cubicBezTo>
                    <a:pt x="149" y="269"/>
                    <a:pt x="149" y="266"/>
                    <a:pt x="145" y="266"/>
                  </a:cubicBezTo>
                  <a:cubicBezTo>
                    <a:pt x="144" y="263"/>
                    <a:pt x="142" y="261"/>
                    <a:pt x="140" y="259"/>
                  </a:cubicBezTo>
                  <a:cubicBezTo>
                    <a:pt x="140" y="258"/>
                    <a:pt x="139" y="259"/>
                    <a:pt x="139" y="257"/>
                  </a:cubicBezTo>
                  <a:cubicBezTo>
                    <a:pt x="139" y="256"/>
                    <a:pt x="137" y="257"/>
                    <a:pt x="137" y="256"/>
                  </a:cubicBezTo>
                  <a:cubicBezTo>
                    <a:pt x="136" y="256"/>
                    <a:pt x="137" y="254"/>
                    <a:pt x="137" y="254"/>
                  </a:cubicBezTo>
                  <a:cubicBezTo>
                    <a:pt x="135" y="253"/>
                    <a:pt x="133" y="255"/>
                    <a:pt x="132" y="254"/>
                  </a:cubicBezTo>
                  <a:cubicBezTo>
                    <a:pt x="131" y="253"/>
                    <a:pt x="134" y="252"/>
                    <a:pt x="134" y="253"/>
                  </a:cubicBezTo>
                  <a:cubicBezTo>
                    <a:pt x="133" y="250"/>
                    <a:pt x="126" y="250"/>
                    <a:pt x="122" y="252"/>
                  </a:cubicBezTo>
                  <a:cubicBezTo>
                    <a:pt x="122" y="252"/>
                    <a:pt x="125" y="253"/>
                    <a:pt x="125" y="253"/>
                  </a:cubicBezTo>
                  <a:cubicBezTo>
                    <a:pt x="124" y="254"/>
                    <a:pt x="123" y="253"/>
                    <a:pt x="121" y="254"/>
                  </a:cubicBezTo>
                  <a:cubicBezTo>
                    <a:pt x="119" y="255"/>
                    <a:pt x="119" y="259"/>
                    <a:pt x="117" y="259"/>
                  </a:cubicBezTo>
                  <a:cubicBezTo>
                    <a:pt x="112" y="258"/>
                    <a:pt x="111" y="254"/>
                    <a:pt x="105" y="255"/>
                  </a:cubicBezTo>
                  <a:cubicBezTo>
                    <a:pt x="103" y="256"/>
                    <a:pt x="104" y="259"/>
                    <a:pt x="100" y="257"/>
                  </a:cubicBezTo>
                  <a:cubicBezTo>
                    <a:pt x="100" y="260"/>
                    <a:pt x="100" y="263"/>
                    <a:pt x="100" y="266"/>
                  </a:cubicBezTo>
                  <a:cubicBezTo>
                    <a:pt x="96" y="267"/>
                    <a:pt x="89" y="266"/>
                    <a:pt x="91" y="273"/>
                  </a:cubicBezTo>
                  <a:cubicBezTo>
                    <a:pt x="83" y="271"/>
                    <a:pt x="89" y="277"/>
                    <a:pt x="82" y="277"/>
                  </a:cubicBezTo>
                  <a:cubicBezTo>
                    <a:pt x="82" y="279"/>
                    <a:pt x="86" y="282"/>
                    <a:pt x="84" y="282"/>
                  </a:cubicBezTo>
                  <a:cubicBezTo>
                    <a:pt x="83" y="286"/>
                    <a:pt x="81" y="282"/>
                    <a:pt x="79" y="286"/>
                  </a:cubicBezTo>
                  <a:cubicBezTo>
                    <a:pt x="79" y="287"/>
                    <a:pt x="79" y="288"/>
                    <a:pt x="80" y="288"/>
                  </a:cubicBezTo>
                  <a:cubicBezTo>
                    <a:pt x="80" y="291"/>
                    <a:pt x="76" y="289"/>
                    <a:pt x="74" y="289"/>
                  </a:cubicBezTo>
                  <a:cubicBezTo>
                    <a:pt x="73" y="289"/>
                    <a:pt x="73" y="292"/>
                    <a:pt x="72" y="293"/>
                  </a:cubicBezTo>
                  <a:cubicBezTo>
                    <a:pt x="68" y="295"/>
                    <a:pt x="62" y="292"/>
                    <a:pt x="59" y="296"/>
                  </a:cubicBezTo>
                  <a:cubicBezTo>
                    <a:pt x="57" y="295"/>
                    <a:pt x="57" y="293"/>
                    <a:pt x="55" y="292"/>
                  </a:cubicBezTo>
                  <a:cubicBezTo>
                    <a:pt x="50" y="291"/>
                    <a:pt x="44" y="293"/>
                    <a:pt x="42" y="292"/>
                  </a:cubicBezTo>
                  <a:cubicBezTo>
                    <a:pt x="43" y="287"/>
                    <a:pt x="45" y="282"/>
                    <a:pt x="41" y="280"/>
                  </a:cubicBezTo>
                  <a:cubicBezTo>
                    <a:pt x="40" y="278"/>
                    <a:pt x="43" y="277"/>
                    <a:pt x="44" y="275"/>
                  </a:cubicBezTo>
                  <a:cubicBezTo>
                    <a:pt x="44" y="272"/>
                    <a:pt x="42" y="268"/>
                    <a:pt x="45" y="266"/>
                  </a:cubicBezTo>
                  <a:cubicBezTo>
                    <a:pt x="44" y="263"/>
                    <a:pt x="44" y="259"/>
                    <a:pt x="41" y="259"/>
                  </a:cubicBezTo>
                  <a:cubicBezTo>
                    <a:pt x="42" y="257"/>
                    <a:pt x="44" y="257"/>
                    <a:pt x="44" y="255"/>
                  </a:cubicBezTo>
                  <a:cubicBezTo>
                    <a:pt x="47" y="256"/>
                    <a:pt x="54" y="253"/>
                    <a:pt x="53" y="257"/>
                  </a:cubicBezTo>
                  <a:cubicBezTo>
                    <a:pt x="56" y="255"/>
                    <a:pt x="67" y="260"/>
                    <a:pt x="69" y="257"/>
                  </a:cubicBezTo>
                  <a:cubicBezTo>
                    <a:pt x="70" y="256"/>
                    <a:pt x="70" y="257"/>
                    <a:pt x="72" y="257"/>
                  </a:cubicBezTo>
                  <a:cubicBezTo>
                    <a:pt x="71" y="257"/>
                    <a:pt x="72" y="256"/>
                    <a:pt x="73" y="256"/>
                  </a:cubicBezTo>
                  <a:cubicBezTo>
                    <a:pt x="73" y="256"/>
                    <a:pt x="73" y="257"/>
                    <a:pt x="73" y="257"/>
                  </a:cubicBezTo>
                  <a:cubicBezTo>
                    <a:pt x="76" y="256"/>
                    <a:pt x="78" y="255"/>
                    <a:pt x="79" y="252"/>
                  </a:cubicBezTo>
                  <a:cubicBezTo>
                    <a:pt x="79" y="250"/>
                    <a:pt x="82" y="244"/>
                    <a:pt x="79" y="241"/>
                  </a:cubicBezTo>
                  <a:cubicBezTo>
                    <a:pt x="77" y="239"/>
                    <a:pt x="80" y="239"/>
                    <a:pt x="78" y="236"/>
                  </a:cubicBezTo>
                  <a:cubicBezTo>
                    <a:pt x="77" y="235"/>
                    <a:pt x="76" y="235"/>
                    <a:pt x="74" y="235"/>
                  </a:cubicBezTo>
                  <a:cubicBezTo>
                    <a:pt x="75" y="234"/>
                    <a:pt x="75" y="233"/>
                    <a:pt x="75" y="231"/>
                  </a:cubicBezTo>
                  <a:cubicBezTo>
                    <a:pt x="74" y="231"/>
                    <a:pt x="73" y="233"/>
                    <a:pt x="73" y="233"/>
                  </a:cubicBezTo>
                  <a:cubicBezTo>
                    <a:pt x="71" y="232"/>
                    <a:pt x="73" y="231"/>
                    <a:pt x="72" y="230"/>
                  </a:cubicBezTo>
                  <a:cubicBezTo>
                    <a:pt x="71" y="230"/>
                    <a:pt x="67" y="230"/>
                    <a:pt x="66" y="229"/>
                  </a:cubicBezTo>
                  <a:cubicBezTo>
                    <a:pt x="65" y="229"/>
                    <a:pt x="66" y="228"/>
                    <a:pt x="65" y="228"/>
                  </a:cubicBezTo>
                  <a:cubicBezTo>
                    <a:pt x="63" y="228"/>
                    <a:pt x="63" y="228"/>
                    <a:pt x="62" y="227"/>
                  </a:cubicBezTo>
                  <a:cubicBezTo>
                    <a:pt x="61" y="223"/>
                    <a:pt x="65" y="226"/>
                    <a:pt x="65" y="226"/>
                  </a:cubicBezTo>
                  <a:cubicBezTo>
                    <a:pt x="68" y="224"/>
                    <a:pt x="71" y="222"/>
                    <a:pt x="78" y="223"/>
                  </a:cubicBezTo>
                  <a:cubicBezTo>
                    <a:pt x="78" y="221"/>
                    <a:pt x="77" y="221"/>
                    <a:pt x="75" y="221"/>
                  </a:cubicBezTo>
                  <a:cubicBezTo>
                    <a:pt x="76" y="218"/>
                    <a:pt x="80" y="221"/>
                    <a:pt x="82" y="221"/>
                  </a:cubicBezTo>
                  <a:cubicBezTo>
                    <a:pt x="83" y="221"/>
                    <a:pt x="86" y="218"/>
                    <a:pt x="86" y="221"/>
                  </a:cubicBezTo>
                  <a:cubicBezTo>
                    <a:pt x="88" y="219"/>
                    <a:pt x="89" y="215"/>
                    <a:pt x="93" y="215"/>
                  </a:cubicBezTo>
                  <a:cubicBezTo>
                    <a:pt x="91" y="211"/>
                    <a:pt x="96" y="213"/>
                    <a:pt x="95" y="209"/>
                  </a:cubicBezTo>
                  <a:cubicBezTo>
                    <a:pt x="98" y="209"/>
                    <a:pt x="100" y="209"/>
                    <a:pt x="102" y="209"/>
                  </a:cubicBezTo>
                  <a:cubicBezTo>
                    <a:pt x="102" y="208"/>
                    <a:pt x="101" y="208"/>
                    <a:pt x="100" y="208"/>
                  </a:cubicBezTo>
                  <a:cubicBezTo>
                    <a:pt x="101" y="206"/>
                    <a:pt x="104" y="207"/>
                    <a:pt x="102" y="203"/>
                  </a:cubicBezTo>
                  <a:cubicBezTo>
                    <a:pt x="106" y="203"/>
                    <a:pt x="105" y="205"/>
                    <a:pt x="107" y="203"/>
                  </a:cubicBezTo>
                  <a:cubicBezTo>
                    <a:pt x="104" y="197"/>
                    <a:pt x="109" y="200"/>
                    <a:pt x="109" y="194"/>
                  </a:cubicBezTo>
                  <a:cubicBezTo>
                    <a:pt x="111" y="194"/>
                    <a:pt x="113" y="194"/>
                    <a:pt x="114" y="194"/>
                  </a:cubicBezTo>
                  <a:cubicBezTo>
                    <a:pt x="116" y="193"/>
                    <a:pt x="116" y="192"/>
                    <a:pt x="117" y="191"/>
                  </a:cubicBezTo>
                  <a:cubicBezTo>
                    <a:pt x="118" y="191"/>
                    <a:pt x="117" y="193"/>
                    <a:pt x="118" y="193"/>
                  </a:cubicBezTo>
                  <a:cubicBezTo>
                    <a:pt x="119" y="193"/>
                    <a:pt x="119" y="191"/>
                    <a:pt x="119" y="191"/>
                  </a:cubicBezTo>
                  <a:cubicBezTo>
                    <a:pt x="120" y="191"/>
                    <a:pt x="122" y="192"/>
                    <a:pt x="124" y="191"/>
                  </a:cubicBezTo>
                  <a:cubicBezTo>
                    <a:pt x="125" y="191"/>
                    <a:pt x="126" y="188"/>
                    <a:pt x="128" y="189"/>
                  </a:cubicBezTo>
                  <a:cubicBezTo>
                    <a:pt x="128" y="186"/>
                    <a:pt x="124" y="187"/>
                    <a:pt x="125" y="183"/>
                  </a:cubicBezTo>
                  <a:cubicBezTo>
                    <a:pt x="128" y="183"/>
                    <a:pt x="126" y="182"/>
                    <a:pt x="126" y="177"/>
                  </a:cubicBezTo>
                  <a:cubicBezTo>
                    <a:pt x="126" y="174"/>
                    <a:pt x="128" y="172"/>
                    <a:pt x="127" y="169"/>
                  </a:cubicBezTo>
                  <a:cubicBezTo>
                    <a:pt x="129" y="169"/>
                    <a:pt x="130" y="169"/>
                    <a:pt x="132" y="169"/>
                  </a:cubicBezTo>
                  <a:cubicBezTo>
                    <a:pt x="135" y="169"/>
                    <a:pt x="129" y="166"/>
                    <a:pt x="134" y="167"/>
                  </a:cubicBezTo>
                  <a:cubicBezTo>
                    <a:pt x="134" y="168"/>
                    <a:pt x="136" y="168"/>
                    <a:pt x="137" y="168"/>
                  </a:cubicBezTo>
                  <a:cubicBezTo>
                    <a:pt x="135" y="171"/>
                    <a:pt x="135" y="168"/>
                    <a:pt x="135" y="171"/>
                  </a:cubicBezTo>
                  <a:cubicBezTo>
                    <a:pt x="136" y="174"/>
                    <a:pt x="135" y="175"/>
                    <a:pt x="138" y="175"/>
                  </a:cubicBezTo>
                  <a:cubicBezTo>
                    <a:pt x="138" y="177"/>
                    <a:pt x="138" y="178"/>
                    <a:pt x="137" y="179"/>
                  </a:cubicBezTo>
                  <a:cubicBezTo>
                    <a:pt x="136" y="181"/>
                    <a:pt x="142" y="177"/>
                    <a:pt x="144" y="180"/>
                  </a:cubicBezTo>
                  <a:cubicBezTo>
                    <a:pt x="143" y="183"/>
                    <a:pt x="136" y="180"/>
                    <a:pt x="135" y="184"/>
                  </a:cubicBezTo>
                  <a:cubicBezTo>
                    <a:pt x="134" y="187"/>
                    <a:pt x="138" y="187"/>
                    <a:pt x="139" y="188"/>
                  </a:cubicBezTo>
                  <a:cubicBezTo>
                    <a:pt x="140" y="189"/>
                    <a:pt x="140" y="191"/>
                    <a:pt x="142" y="190"/>
                  </a:cubicBezTo>
                  <a:cubicBezTo>
                    <a:pt x="141" y="188"/>
                    <a:pt x="138" y="188"/>
                    <a:pt x="144" y="188"/>
                  </a:cubicBezTo>
                  <a:cubicBezTo>
                    <a:pt x="145" y="188"/>
                    <a:pt x="147" y="188"/>
                    <a:pt x="148" y="188"/>
                  </a:cubicBezTo>
                  <a:cubicBezTo>
                    <a:pt x="150" y="188"/>
                    <a:pt x="151" y="189"/>
                    <a:pt x="153" y="189"/>
                  </a:cubicBezTo>
                  <a:cubicBezTo>
                    <a:pt x="156" y="189"/>
                    <a:pt x="157" y="187"/>
                    <a:pt x="160" y="188"/>
                  </a:cubicBezTo>
                  <a:cubicBezTo>
                    <a:pt x="160" y="188"/>
                    <a:pt x="164" y="190"/>
                    <a:pt x="166" y="188"/>
                  </a:cubicBezTo>
                  <a:cubicBezTo>
                    <a:pt x="166" y="188"/>
                    <a:pt x="166" y="187"/>
                    <a:pt x="166" y="187"/>
                  </a:cubicBezTo>
                  <a:cubicBezTo>
                    <a:pt x="169" y="186"/>
                    <a:pt x="173" y="187"/>
                    <a:pt x="174" y="184"/>
                  </a:cubicBezTo>
                  <a:cubicBezTo>
                    <a:pt x="179" y="189"/>
                    <a:pt x="182" y="180"/>
                    <a:pt x="185" y="183"/>
                  </a:cubicBezTo>
                  <a:cubicBezTo>
                    <a:pt x="185" y="182"/>
                    <a:pt x="185" y="180"/>
                    <a:pt x="185" y="179"/>
                  </a:cubicBezTo>
                  <a:cubicBezTo>
                    <a:pt x="187" y="179"/>
                    <a:pt x="187" y="178"/>
                    <a:pt x="187" y="176"/>
                  </a:cubicBezTo>
                  <a:cubicBezTo>
                    <a:pt x="187" y="176"/>
                    <a:pt x="188" y="173"/>
                    <a:pt x="188" y="173"/>
                  </a:cubicBezTo>
                  <a:cubicBezTo>
                    <a:pt x="190" y="172"/>
                    <a:pt x="188" y="172"/>
                    <a:pt x="188" y="169"/>
                  </a:cubicBezTo>
                  <a:cubicBezTo>
                    <a:pt x="191" y="169"/>
                    <a:pt x="193" y="169"/>
                    <a:pt x="193" y="167"/>
                  </a:cubicBezTo>
                  <a:cubicBezTo>
                    <a:pt x="194" y="167"/>
                    <a:pt x="194" y="168"/>
                    <a:pt x="194" y="169"/>
                  </a:cubicBezTo>
                  <a:cubicBezTo>
                    <a:pt x="195" y="168"/>
                    <a:pt x="197" y="168"/>
                    <a:pt x="199" y="168"/>
                  </a:cubicBezTo>
                  <a:cubicBezTo>
                    <a:pt x="200" y="168"/>
                    <a:pt x="200" y="166"/>
                    <a:pt x="201" y="166"/>
                  </a:cubicBezTo>
                  <a:cubicBezTo>
                    <a:pt x="202" y="163"/>
                    <a:pt x="201" y="161"/>
                    <a:pt x="199" y="161"/>
                  </a:cubicBezTo>
                  <a:cubicBezTo>
                    <a:pt x="200" y="160"/>
                    <a:pt x="200" y="158"/>
                    <a:pt x="200" y="156"/>
                  </a:cubicBezTo>
                  <a:cubicBezTo>
                    <a:pt x="203" y="157"/>
                    <a:pt x="204" y="156"/>
                    <a:pt x="204" y="154"/>
                  </a:cubicBezTo>
                  <a:cubicBezTo>
                    <a:pt x="207" y="157"/>
                    <a:pt x="207" y="152"/>
                    <a:pt x="212" y="154"/>
                  </a:cubicBezTo>
                  <a:cubicBezTo>
                    <a:pt x="212" y="154"/>
                    <a:pt x="213" y="155"/>
                    <a:pt x="213" y="155"/>
                  </a:cubicBezTo>
                  <a:cubicBezTo>
                    <a:pt x="214" y="155"/>
                    <a:pt x="214" y="154"/>
                    <a:pt x="215" y="154"/>
                  </a:cubicBezTo>
                  <a:cubicBezTo>
                    <a:pt x="216" y="154"/>
                    <a:pt x="218" y="155"/>
                    <a:pt x="218" y="155"/>
                  </a:cubicBezTo>
                  <a:cubicBezTo>
                    <a:pt x="219" y="155"/>
                    <a:pt x="218" y="153"/>
                    <a:pt x="219" y="153"/>
                  </a:cubicBezTo>
                  <a:cubicBezTo>
                    <a:pt x="220" y="152"/>
                    <a:pt x="221" y="153"/>
                    <a:pt x="221" y="153"/>
                  </a:cubicBezTo>
                  <a:cubicBezTo>
                    <a:pt x="223" y="151"/>
                    <a:pt x="223" y="149"/>
                    <a:pt x="226" y="150"/>
                  </a:cubicBezTo>
                  <a:cubicBezTo>
                    <a:pt x="224" y="149"/>
                    <a:pt x="226" y="144"/>
                    <a:pt x="222" y="144"/>
                  </a:cubicBezTo>
                  <a:cubicBezTo>
                    <a:pt x="220" y="143"/>
                    <a:pt x="221" y="147"/>
                    <a:pt x="220" y="147"/>
                  </a:cubicBezTo>
                  <a:cubicBezTo>
                    <a:pt x="219" y="147"/>
                    <a:pt x="219" y="145"/>
                    <a:pt x="218" y="146"/>
                  </a:cubicBezTo>
                  <a:cubicBezTo>
                    <a:pt x="217" y="146"/>
                    <a:pt x="216" y="147"/>
                    <a:pt x="217" y="147"/>
                  </a:cubicBezTo>
                  <a:cubicBezTo>
                    <a:pt x="216" y="147"/>
                    <a:pt x="215" y="145"/>
                    <a:pt x="214" y="146"/>
                  </a:cubicBezTo>
                  <a:cubicBezTo>
                    <a:pt x="212" y="146"/>
                    <a:pt x="211" y="148"/>
                    <a:pt x="208" y="147"/>
                  </a:cubicBezTo>
                  <a:cubicBezTo>
                    <a:pt x="207" y="147"/>
                    <a:pt x="207" y="148"/>
                    <a:pt x="207" y="149"/>
                  </a:cubicBezTo>
                  <a:cubicBezTo>
                    <a:pt x="202" y="148"/>
                    <a:pt x="197" y="149"/>
                    <a:pt x="193" y="148"/>
                  </a:cubicBezTo>
                  <a:cubicBezTo>
                    <a:pt x="193" y="148"/>
                    <a:pt x="193" y="146"/>
                    <a:pt x="193" y="146"/>
                  </a:cubicBezTo>
                  <a:cubicBezTo>
                    <a:pt x="192" y="145"/>
                    <a:pt x="189" y="146"/>
                    <a:pt x="188" y="144"/>
                  </a:cubicBezTo>
                  <a:cubicBezTo>
                    <a:pt x="191" y="138"/>
                    <a:pt x="189" y="134"/>
                    <a:pt x="188" y="127"/>
                  </a:cubicBezTo>
                  <a:cubicBezTo>
                    <a:pt x="191" y="126"/>
                    <a:pt x="196" y="122"/>
                    <a:pt x="198" y="124"/>
                  </a:cubicBezTo>
                  <a:cubicBezTo>
                    <a:pt x="200" y="123"/>
                    <a:pt x="197" y="123"/>
                    <a:pt x="199" y="120"/>
                  </a:cubicBezTo>
                  <a:cubicBezTo>
                    <a:pt x="203" y="120"/>
                    <a:pt x="203" y="113"/>
                    <a:pt x="204" y="111"/>
                  </a:cubicBezTo>
                  <a:cubicBezTo>
                    <a:pt x="204" y="111"/>
                    <a:pt x="206" y="112"/>
                    <a:pt x="206" y="111"/>
                  </a:cubicBezTo>
                  <a:cubicBezTo>
                    <a:pt x="206" y="109"/>
                    <a:pt x="202" y="108"/>
                    <a:pt x="204" y="106"/>
                  </a:cubicBezTo>
                  <a:cubicBezTo>
                    <a:pt x="202" y="107"/>
                    <a:pt x="199" y="105"/>
                    <a:pt x="197" y="106"/>
                  </a:cubicBezTo>
                  <a:cubicBezTo>
                    <a:pt x="194" y="106"/>
                    <a:pt x="191" y="108"/>
                    <a:pt x="188" y="108"/>
                  </a:cubicBezTo>
                  <a:cubicBezTo>
                    <a:pt x="187" y="106"/>
                    <a:pt x="186" y="115"/>
                    <a:pt x="187" y="113"/>
                  </a:cubicBezTo>
                  <a:cubicBezTo>
                    <a:pt x="186" y="115"/>
                    <a:pt x="185" y="112"/>
                    <a:pt x="185" y="113"/>
                  </a:cubicBezTo>
                  <a:cubicBezTo>
                    <a:pt x="184" y="114"/>
                    <a:pt x="185" y="116"/>
                    <a:pt x="185" y="117"/>
                  </a:cubicBezTo>
                  <a:cubicBezTo>
                    <a:pt x="185" y="118"/>
                    <a:pt x="182" y="120"/>
                    <a:pt x="180" y="122"/>
                  </a:cubicBezTo>
                  <a:cubicBezTo>
                    <a:pt x="177" y="126"/>
                    <a:pt x="177" y="128"/>
                    <a:pt x="172" y="128"/>
                  </a:cubicBezTo>
                  <a:cubicBezTo>
                    <a:pt x="172" y="130"/>
                    <a:pt x="174" y="131"/>
                    <a:pt x="172" y="131"/>
                  </a:cubicBezTo>
                  <a:cubicBezTo>
                    <a:pt x="170" y="132"/>
                    <a:pt x="172" y="133"/>
                    <a:pt x="171" y="134"/>
                  </a:cubicBezTo>
                  <a:cubicBezTo>
                    <a:pt x="170" y="134"/>
                    <a:pt x="169" y="133"/>
                    <a:pt x="168" y="134"/>
                  </a:cubicBezTo>
                  <a:cubicBezTo>
                    <a:pt x="168" y="134"/>
                    <a:pt x="169" y="136"/>
                    <a:pt x="168" y="136"/>
                  </a:cubicBezTo>
                  <a:cubicBezTo>
                    <a:pt x="168" y="136"/>
                    <a:pt x="167" y="136"/>
                    <a:pt x="167" y="136"/>
                  </a:cubicBezTo>
                  <a:cubicBezTo>
                    <a:pt x="166" y="138"/>
                    <a:pt x="168" y="141"/>
                    <a:pt x="166" y="141"/>
                  </a:cubicBezTo>
                  <a:cubicBezTo>
                    <a:pt x="167" y="142"/>
                    <a:pt x="169" y="143"/>
                    <a:pt x="167" y="143"/>
                  </a:cubicBezTo>
                  <a:cubicBezTo>
                    <a:pt x="169" y="145"/>
                    <a:pt x="170" y="147"/>
                    <a:pt x="173" y="147"/>
                  </a:cubicBezTo>
                  <a:cubicBezTo>
                    <a:pt x="173" y="149"/>
                    <a:pt x="174" y="150"/>
                    <a:pt x="175" y="150"/>
                  </a:cubicBezTo>
                  <a:cubicBezTo>
                    <a:pt x="175" y="151"/>
                    <a:pt x="174" y="151"/>
                    <a:pt x="173" y="153"/>
                  </a:cubicBezTo>
                  <a:cubicBezTo>
                    <a:pt x="172" y="154"/>
                    <a:pt x="173" y="155"/>
                    <a:pt x="172" y="156"/>
                  </a:cubicBezTo>
                  <a:cubicBezTo>
                    <a:pt x="171" y="157"/>
                    <a:pt x="169" y="157"/>
                    <a:pt x="167" y="157"/>
                  </a:cubicBezTo>
                  <a:cubicBezTo>
                    <a:pt x="167" y="162"/>
                    <a:pt x="163" y="164"/>
                    <a:pt x="164" y="170"/>
                  </a:cubicBezTo>
                  <a:cubicBezTo>
                    <a:pt x="159" y="169"/>
                    <a:pt x="160" y="176"/>
                    <a:pt x="157" y="176"/>
                  </a:cubicBezTo>
                  <a:cubicBezTo>
                    <a:pt x="156" y="176"/>
                    <a:pt x="156" y="176"/>
                    <a:pt x="155" y="176"/>
                  </a:cubicBezTo>
                  <a:cubicBezTo>
                    <a:pt x="154" y="177"/>
                    <a:pt x="155" y="178"/>
                    <a:pt x="154" y="179"/>
                  </a:cubicBezTo>
                  <a:cubicBezTo>
                    <a:pt x="152" y="179"/>
                    <a:pt x="150" y="177"/>
                    <a:pt x="148" y="180"/>
                  </a:cubicBezTo>
                  <a:cubicBezTo>
                    <a:pt x="146" y="180"/>
                    <a:pt x="148" y="175"/>
                    <a:pt x="147" y="173"/>
                  </a:cubicBezTo>
                  <a:cubicBezTo>
                    <a:pt x="146" y="172"/>
                    <a:pt x="146" y="169"/>
                    <a:pt x="145" y="169"/>
                  </a:cubicBezTo>
                  <a:cubicBezTo>
                    <a:pt x="142" y="169"/>
                    <a:pt x="146" y="166"/>
                    <a:pt x="141" y="166"/>
                  </a:cubicBezTo>
                  <a:cubicBezTo>
                    <a:pt x="143" y="163"/>
                    <a:pt x="139" y="162"/>
                    <a:pt x="139" y="161"/>
                  </a:cubicBezTo>
                  <a:cubicBezTo>
                    <a:pt x="139" y="160"/>
                    <a:pt x="140" y="160"/>
                    <a:pt x="140" y="158"/>
                  </a:cubicBezTo>
                  <a:cubicBezTo>
                    <a:pt x="140" y="155"/>
                    <a:pt x="137" y="154"/>
                    <a:pt x="134" y="151"/>
                  </a:cubicBezTo>
                  <a:cubicBezTo>
                    <a:pt x="131" y="153"/>
                    <a:pt x="132" y="158"/>
                    <a:pt x="126" y="157"/>
                  </a:cubicBezTo>
                  <a:cubicBezTo>
                    <a:pt x="126" y="158"/>
                    <a:pt x="127" y="158"/>
                    <a:pt x="128" y="158"/>
                  </a:cubicBezTo>
                  <a:cubicBezTo>
                    <a:pt x="128" y="160"/>
                    <a:pt x="127" y="159"/>
                    <a:pt x="126" y="160"/>
                  </a:cubicBezTo>
                  <a:cubicBezTo>
                    <a:pt x="124" y="160"/>
                    <a:pt x="125" y="164"/>
                    <a:pt x="122" y="163"/>
                  </a:cubicBezTo>
                  <a:cubicBezTo>
                    <a:pt x="117" y="164"/>
                    <a:pt x="119" y="158"/>
                    <a:pt x="113" y="160"/>
                  </a:cubicBezTo>
                  <a:cubicBezTo>
                    <a:pt x="113" y="159"/>
                    <a:pt x="114" y="159"/>
                    <a:pt x="115" y="158"/>
                  </a:cubicBezTo>
                  <a:cubicBezTo>
                    <a:pt x="117" y="155"/>
                    <a:pt x="112" y="153"/>
                    <a:pt x="115" y="151"/>
                  </a:cubicBezTo>
                  <a:cubicBezTo>
                    <a:pt x="115" y="150"/>
                    <a:pt x="113" y="150"/>
                    <a:pt x="112" y="149"/>
                  </a:cubicBezTo>
                  <a:cubicBezTo>
                    <a:pt x="111" y="148"/>
                    <a:pt x="113" y="147"/>
                    <a:pt x="113" y="147"/>
                  </a:cubicBezTo>
                  <a:cubicBezTo>
                    <a:pt x="113" y="145"/>
                    <a:pt x="111" y="145"/>
                    <a:pt x="111" y="144"/>
                  </a:cubicBezTo>
                  <a:cubicBezTo>
                    <a:pt x="111" y="143"/>
                    <a:pt x="112" y="136"/>
                    <a:pt x="111" y="141"/>
                  </a:cubicBezTo>
                  <a:cubicBezTo>
                    <a:pt x="109" y="140"/>
                    <a:pt x="110" y="138"/>
                    <a:pt x="112" y="138"/>
                  </a:cubicBezTo>
                  <a:cubicBezTo>
                    <a:pt x="110" y="134"/>
                    <a:pt x="116" y="133"/>
                    <a:pt x="113" y="133"/>
                  </a:cubicBezTo>
                  <a:cubicBezTo>
                    <a:pt x="113" y="131"/>
                    <a:pt x="116" y="132"/>
                    <a:pt x="117" y="130"/>
                  </a:cubicBezTo>
                  <a:cubicBezTo>
                    <a:pt x="117" y="129"/>
                    <a:pt x="118" y="130"/>
                    <a:pt x="118" y="130"/>
                  </a:cubicBezTo>
                  <a:cubicBezTo>
                    <a:pt x="119" y="130"/>
                    <a:pt x="119" y="128"/>
                    <a:pt x="120" y="128"/>
                  </a:cubicBezTo>
                  <a:cubicBezTo>
                    <a:pt x="121" y="128"/>
                    <a:pt x="121" y="126"/>
                    <a:pt x="121" y="124"/>
                  </a:cubicBezTo>
                  <a:cubicBezTo>
                    <a:pt x="124" y="125"/>
                    <a:pt x="125" y="124"/>
                    <a:pt x="125" y="122"/>
                  </a:cubicBezTo>
                  <a:cubicBezTo>
                    <a:pt x="128" y="121"/>
                    <a:pt x="126" y="126"/>
                    <a:pt x="131" y="124"/>
                  </a:cubicBezTo>
                  <a:cubicBezTo>
                    <a:pt x="131" y="123"/>
                    <a:pt x="129" y="123"/>
                    <a:pt x="128" y="123"/>
                  </a:cubicBezTo>
                  <a:cubicBezTo>
                    <a:pt x="132" y="120"/>
                    <a:pt x="135" y="122"/>
                    <a:pt x="138" y="118"/>
                  </a:cubicBezTo>
                  <a:cubicBezTo>
                    <a:pt x="138" y="118"/>
                    <a:pt x="137" y="117"/>
                    <a:pt x="138" y="116"/>
                  </a:cubicBezTo>
                  <a:cubicBezTo>
                    <a:pt x="138" y="116"/>
                    <a:pt x="140" y="117"/>
                    <a:pt x="140" y="116"/>
                  </a:cubicBezTo>
                  <a:cubicBezTo>
                    <a:pt x="141" y="115"/>
                    <a:pt x="140" y="113"/>
                    <a:pt x="140" y="113"/>
                  </a:cubicBezTo>
                  <a:cubicBezTo>
                    <a:pt x="140" y="112"/>
                    <a:pt x="143" y="111"/>
                    <a:pt x="144" y="110"/>
                  </a:cubicBezTo>
                  <a:cubicBezTo>
                    <a:pt x="144" y="109"/>
                    <a:pt x="143" y="107"/>
                    <a:pt x="144" y="106"/>
                  </a:cubicBezTo>
                  <a:cubicBezTo>
                    <a:pt x="144" y="105"/>
                    <a:pt x="145" y="107"/>
                    <a:pt x="146" y="107"/>
                  </a:cubicBezTo>
                  <a:cubicBezTo>
                    <a:pt x="145" y="107"/>
                    <a:pt x="148" y="101"/>
                    <a:pt x="147" y="101"/>
                  </a:cubicBezTo>
                  <a:cubicBezTo>
                    <a:pt x="150" y="104"/>
                    <a:pt x="150" y="99"/>
                    <a:pt x="153" y="98"/>
                  </a:cubicBezTo>
                  <a:cubicBezTo>
                    <a:pt x="153" y="96"/>
                    <a:pt x="155" y="95"/>
                    <a:pt x="153" y="95"/>
                  </a:cubicBezTo>
                  <a:cubicBezTo>
                    <a:pt x="153" y="93"/>
                    <a:pt x="156" y="94"/>
                    <a:pt x="157" y="91"/>
                  </a:cubicBezTo>
                  <a:cubicBezTo>
                    <a:pt x="157" y="90"/>
                    <a:pt x="159" y="90"/>
                    <a:pt x="160" y="90"/>
                  </a:cubicBezTo>
                  <a:cubicBezTo>
                    <a:pt x="160" y="89"/>
                    <a:pt x="160" y="88"/>
                    <a:pt x="159" y="88"/>
                  </a:cubicBezTo>
                  <a:cubicBezTo>
                    <a:pt x="162" y="85"/>
                    <a:pt x="164" y="85"/>
                    <a:pt x="167" y="84"/>
                  </a:cubicBezTo>
                  <a:cubicBezTo>
                    <a:pt x="169" y="83"/>
                    <a:pt x="167" y="83"/>
                    <a:pt x="168" y="80"/>
                  </a:cubicBezTo>
                  <a:cubicBezTo>
                    <a:pt x="169" y="79"/>
                    <a:pt x="172" y="78"/>
                    <a:pt x="172" y="76"/>
                  </a:cubicBezTo>
                  <a:cubicBezTo>
                    <a:pt x="172" y="73"/>
                    <a:pt x="175" y="77"/>
                    <a:pt x="175" y="73"/>
                  </a:cubicBezTo>
                  <a:cubicBezTo>
                    <a:pt x="180" y="71"/>
                    <a:pt x="185" y="75"/>
                    <a:pt x="185" y="68"/>
                  </a:cubicBezTo>
                  <a:cubicBezTo>
                    <a:pt x="187" y="69"/>
                    <a:pt x="192" y="67"/>
                    <a:pt x="195" y="69"/>
                  </a:cubicBezTo>
                  <a:cubicBezTo>
                    <a:pt x="197" y="68"/>
                    <a:pt x="197" y="67"/>
                    <a:pt x="198" y="65"/>
                  </a:cubicBezTo>
                  <a:cubicBezTo>
                    <a:pt x="201" y="64"/>
                    <a:pt x="204" y="69"/>
                    <a:pt x="204" y="64"/>
                  </a:cubicBezTo>
                  <a:cubicBezTo>
                    <a:pt x="206" y="65"/>
                    <a:pt x="206" y="67"/>
                    <a:pt x="208" y="68"/>
                  </a:cubicBezTo>
                  <a:cubicBezTo>
                    <a:pt x="210" y="67"/>
                    <a:pt x="209" y="64"/>
                    <a:pt x="213" y="65"/>
                  </a:cubicBezTo>
                  <a:cubicBezTo>
                    <a:pt x="213" y="67"/>
                    <a:pt x="212" y="68"/>
                    <a:pt x="212" y="69"/>
                  </a:cubicBezTo>
                  <a:cubicBezTo>
                    <a:pt x="213" y="70"/>
                    <a:pt x="218" y="64"/>
                    <a:pt x="221" y="67"/>
                  </a:cubicBezTo>
                  <a:cubicBezTo>
                    <a:pt x="223" y="68"/>
                    <a:pt x="222" y="66"/>
                    <a:pt x="224" y="67"/>
                  </a:cubicBezTo>
                  <a:cubicBezTo>
                    <a:pt x="226" y="67"/>
                    <a:pt x="229" y="69"/>
                    <a:pt x="232" y="68"/>
                  </a:cubicBezTo>
                  <a:cubicBezTo>
                    <a:pt x="231" y="68"/>
                    <a:pt x="233" y="71"/>
                    <a:pt x="232" y="71"/>
                  </a:cubicBezTo>
                  <a:cubicBezTo>
                    <a:pt x="232" y="72"/>
                    <a:pt x="230" y="71"/>
                    <a:pt x="230" y="71"/>
                  </a:cubicBezTo>
                  <a:cubicBezTo>
                    <a:pt x="229" y="72"/>
                    <a:pt x="230" y="74"/>
                    <a:pt x="227" y="74"/>
                  </a:cubicBezTo>
                  <a:cubicBezTo>
                    <a:pt x="229" y="77"/>
                    <a:pt x="236" y="74"/>
                    <a:pt x="239" y="74"/>
                  </a:cubicBezTo>
                  <a:cubicBezTo>
                    <a:pt x="241" y="73"/>
                    <a:pt x="241" y="76"/>
                    <a:pt x="241" y="76"/>
                  </a:cubicBezTo>
                  <a:cubicBezTo>
                    <a:pt x="242" y="77"/>
                    <a:pt x="245" y="75"/>
                    <a:pt x="245" y="77"/>
                  </a:cubicBezTo>
                  <a:cubicBezTo>
                    <a:pt x="253" y="75"/>
                    <a:pt x="255" y="82"/>
                    <a:pt x="260" y="80"/>
                  </a:cubicBezTo>
                  <a:cubicBezTo>
                    <a:pt x="259" y="83"/>
                    <a:pt x="264" y="81"/>
                    <a:pt x="264" y="84"/>
                  </a:cubicBezTo>
                  <a:cubicBezTo>
                    <a:pt x="267" y="84"/>
                    <a:pt x="272" y="84"/>
                    <a:pt x="268" y="87"/>
                  </a:cubicBezTo>
                  <a:cubicBezTo>
                    <a:pt x="271" y="87"/>
                    <a:pt x="273" y="87"/>
                    <a:pt x="275" y="88"/>
                  </a:cubicBezTo>
                  <a:cubicBezTo>
                    <a:pt x="276" y="88"/>
                    <a:pt x="275" y="90"/>
                    <a:pt x="275" y="90"/>
                  </a:cubicBezTo>
                  <a:cubicBezTo>
                    <a:pt x="276" y="91"/>
                    <a:pt x="278" y="90"/>
                    <a:pt x="279" y="90"/>
                  </a:cubicBezTo>
                  <a:cubicBezTo>
                    <a:pt x="280" y="95"/>
                    <a:pt x="280" y="96"/>
                    <a:pt x="279" y="101"/>
                  </a:cubicBezTo>
                  <a:cubicBezTo>
                    <a:pt x="277" y="98"/>
                    <a:pt x="275" y="102"/>
                    <a:pt x="272" y="102"/>
                  </a:cubicBezTo>
                  <a:cubicBezTo>
                    <a:pt x="269" y="102"/>
                    <a:pt x="264" y="99"/>
                    <a:pt x="261" y="102"/>
                  </a:cubicBezTo>
                  <a:cubicBezTo>
                    <a:pt x="260" y="102"/>
                    <a:pt x="261" y="100"/>
                    <a:pt x="260" y="100"/>
                  </a:cubicBezTo>
                  <a:cubicBezTo>
                    <a:pt x="259" y="99"/>
                    <a:pt x="258" y="101"/>
                    <a:pt x="258" y="101"/>
                  </a:cubicBezTo>
                  <a:cubicBezTo>
                    <a:pt x="257" y="101"/>
                    <a:pt x="256" y="98"/>
                    <a:pt x="255" y="98"/>
                  </a:cubicBezTo>
                  <a:cubicBezTo>
                    <a:pt x="254" y="98"/>
                    <a:pt x="250" y="102"/>
                    <a:pt x="251" y="97"/>
                  </a:cubicBezTo>
                  <a:cubicBezTo>
                    <a:pt x="247" y="99"/>
                    <a:pt x="248" y="97"/>
                    <a:pt x="244" y="97"/>
                  </a:cubicBezTo>
                  <a:cubicBezTo>
                    <a:pt x="243" y="99"/>
                    <a:pt x="245" y="100"/>
                    <a:pt x="246" y="100"/>
                  </a:cubicBezTo>
                  <a:cubicBezTo>
                    <a:pt x="248" y="99"/>
                    <a:pt x="248" y="101"/>
                    <a:pt x="250" y="101"/>
                  </a:cubicBezTo>
                  <a:cubicBezTo>
                    <a:pt x="247" y="103"/>
                    <a:pt x="250" y="102"/>
                    <a:pt x="251" y="103"/>
                  </a:cubicBezTo>
                  <a:cubicBezTo>
                    <a:pt x="251" y="104"/>
                    <a:pt x="250" y="105"/>
                    <a:pt x="251" y="106"/>
                  </a:cubicBezTo>
                  <a:cubicBezTo>
                    <a:pt x="251" y="106"/>
                    <a:pt x="253" y="107"/>
                    <a:pt x="253" y="108"/>
                  </a:cubicBezTo>
                  <a:cubicBezTo>
                    <a:pt x="253" y="109"/>
                    <a:pt x="256" y="112"/>
                    <a:pt x="255" y="116"/>
                  </a:cubicBezTo>
                  <a:cubicBezTo>
                    <a:pt x="256" y="120"/>
                    <a:pt x="263" y="117"/>
                    <a:pt x="264" y="121"/>
                  </a:cubicBezTo>
                  <a:cubicBezTo>
                    <a:pt x="265" y="120"/>
                    <a:pt x="265" y="118"/>
                    <a:pt x="267" y="118"/>
                  </a:cubicBezTo>
                  <a:cubicBezTo>
                    <a:pt x="267" y="115"/>
                    <a:pt x="262" y="116"/>
                    <a:pt x="260" y="114"/>
                  </a:cubicBezTo>
                  <a:cubicBezTo>
                    <a:pt x="259" y="109"/>
                    <a:pt x="267" y="112"/>
                    <a:pt x="270" y="111"/>
                  </a:cubicBezTo>
                  <a:cubicBezTo>
                    <a:pt x="269" y="114"/>
                    <a:pt x="275" y="111"/>
                    <a:pt x="273" y="115"/>
                  </a:cubicBezTo>
                  <a:cubicBezTo>
                    <a:pt x="276" y="116"/>
                    <a:pt x="278" y="111"/>
                    <a:pt x="278" y="116"/>
                  </a:cubicBezTo>
                  <a:cubicBezTo>
                    <a:pt x="281" y="115"/>
                    <a:pt x="278" y="110"/>
                    <a:pt x="275" y="110"/>
                  </a:cubicBezTo>
                  <a:cubicBezTo>
                    <a:pt x="276" y="108"/>
                    <a:pt x="279" y="107"/>
                    <a:pt x="281" y="107"/>
                  </a:cubicBezTo>
                  <a:cubicBezTo>
                    <a:pt x="283" y="105"/>
                    <a:pt x="283" y="102"/>
                    <a:pt x="285" y="101"/>
                  </a:cubicBezTo>
                  <a:cubicBezTo>
                    <a:pt x="290" y="100"/>
                    <a:pt x="292" y="102"/>
                    <a:pt x="296" y="103"/>
                  </a:cubicBezTo>
                  <a:cubicBezTo>
                    <a:pt x="297" y="103"/>
                    <a:pt x="296" y="101"/>
                    <a:pt x="298" y="101"/>
                  </a:cubicBezTo>
                  <a:cubicBezTo>
                    <a:pt x="298" y="99"/>
                    <a:pt x="297" y="98"/>
                    <a:pt x="296" y="97"/>
                  </a:cubicBezTo>
                  <a:cubicBezTo>
                    <a:pt x="297" y="93"/>
                    <a:pt x="297" y="89"/>
                    <a:pt x="297" y="84"/>
                  </a:cubicBezTo>
                  <a:cubicBezTo>
                    <a:pt x="300" y="84"/>
                    <a:pt x="304" y="84"/>
                    <a:pt x="306" y="86"/>
                  </a:cubicBezTo>
                  <a:cubicBezTo>
                    <a:pt x="307" y="86"/>
                    <a:pt x="310" y="86"/>
                    <a:pt x="310" y="89"/>
                  </a:cubicBezTo>
                  <a:cubicBezTo>
                    <a:pt x="307" y="89"/>
                    <a:pt x="305" y="89"/>
                    <a:pt x="303" y="89"/>
                  </a:cubicBezTo>
                  <a:cubicBezTo>
                    <a:pt x="303" y="90"/>
                    <a:pt x="303" y="91"/>
                    <a:pt x="303" y="93"/>
                  </a:cubicBezTo>
                  <a:cubicBezTo>
                    <a:pt x="305" y="96"/>
                    <a:pt x="306" y="92"/>
                    <a:pt x="308" y="94"/>
                  </a:cubicBezTo>
                  <a:cubicBezTo>
                    <a:pt x="310" y="94"/>
                    <a:pt x="305" y="95"/>
                    <a:pt x="305" y="95"/>
                  </a:cubicBezTo>
                  <a:cubicBezTo>
                    <a:pt x="304" y="97"/>
                    <a:pt x="308" y="95"/>
                    <a:pt x="310" y="97"/>
                  </a:cubicBezTo>
                  <a:cubicBezTo>
                    <a:pt x="312" y="96"/>
                    <a:pt x="314" y="95"/>
                    <a:pt x="315" y="93"/>
                  </a:cubicBezTo>
                  <a:cubicBezTo>
                    <a:pt x="316" y="92"/>
                    <a:pt x="317" y="92"/>
                    <a:pt x="317" y="90"/>
                  </a:cubicBezTo>
                  <a:cubicBezTo>
                    <a:pt x="322" y="92"/>
                    <a:pt x="321" y="87"/>
                    <a:pt x="326" y="88"/>
                  </a:cubicBezTo>
                  <a:cubicBezTo>
                    <a:pt x="328" y="87"/>
                    <a:pt x="329" y="86"/>
                    <a:pt x="328" y="84"/>
                  </a:cubicBezTo>
                  <a:cubicBezTo>
                    <a:pt x="330" y="84"/>
                    <a:pt x="332" y="83"/>
                    <a:pt x="332" y="82"/>
                  </a:cubicBezTo>
                  <a:cubicBezTo>
                    <a:pt x="337" y="86"/>
                    <a:pt x="340" y="80"/>
                    <a:pt x="345" y="80"/>
                  </a:cubicBezTo>
                  <a:cubicBezTo>
                    <a:pt x="345" y="81"/>
                    <a:pt x="345" y="83"/>
                    <a:pt x="345" y="84"/>
                  </a:cubicBezTo>
                  <a:cubicBezTo>
                    <a:pt x="349" y="85"/>
                    <a:pt x="353" y="84"/>
                    <a:pt x="356" y="83"/>
                  </a:cubicBezTo>
                  <a:cubicBezTo>
                    <a:pt x="356" y="83"/>
                    <a:pt x="358" y="83"/>
                    <a:pt x="358" y="83"/>
                  </a:cubicBezTo>
                  <a:cubicBezTo>
                    <a:pt x="358" y="83"/>
                    <a:pt x="358" y="82"/>
                    <a:pt x="358" y="82"/>
                  </a:cubicBezTo>
                  <a:cubicBezTo>
                    <a:pt x="360" y="81"/>
                    <a:pt x="364" y="82"/>
                    <a:pt x="364" y="78"/>
                  </a:cubicBezTo>
                  <a:cubicBezTo>
                    <a:pt x="367" y="80"/>
                    <a:pt x="371" y="80"/>
                    <a:pt x="373" y="83"/>
                  </a:cubicBezTo>
                  <a:cubicBezTo>
                    <a:pt x="375" y="82"/>
                    <a:pt x="376" y="81"/>
                    <a:pt x="377" y="80"/>
                  </a:cubicBezTo>
                  <a:cubicBezTo>
                    <a:pt x="377" y="78"/>
                    <a:pt x="372" y="77"/>
                    <a:pt x="376" y="76"/>
                  </a:cubicBezTo>
                  <a:cubicBezTo>
                    <a:pt x="374" y="73"/>
                    <a:pt x="368" y="74"/>
                    <a:pt x="370" y="68"/>
                  </a:cubicBezTo>
                  <a:cubicBezTo>
                    <a:pt x="372" y="69"/>
                    <a:pt x="372" y="71"/>
                    <a:pt x="376" y="71"/>
                  </a:cubicBezTo>
                  <a:cubicBezTo>
                    <a:pt x="377" y="72"/>
                    <a:pt x="379" y="75"/>
                    <a:pt x="383" y="74"/>
                  </a:cubicBezTo>
                  <a:cubicBezTo>
                    <a:pt x="383" y="74"/>
                    <a:pt x="384" y="73"/>
                    <a:pt x="384" y="73"/>
                  </a:cubicBezTo>
                  <a:cubicBezTo>
                    <a:pt x="385" y="72"/>
                    <a:pt x="386" y="75"/>
                    <a:pt x="386" y="73"/>
                  </a:cubicBezTo>
                  <a:cubicBezTo>
                    <a:pt x="388" y="72"/>
                    <a:pt x="388" y="75"/>
                    <a:pt x="389" y="75"/>
                  </a:cubicBezTo>
                  <a:cubicBezTo>
                    <a:pt x="390" y="76"/>
                    <a:pt x="393" y="74"/>
                    <a:pt x="392" y="77"/>
                  </a:cubicBezTo>
                  <a:cubicBezTo>
                    <a:pt x="396" y="76"/>
                    <a:pt x="397" y="78"/>
                    <a:pt x="401" y="76"/>
                  </a:cubicBezTo>
                  <a:cubicBezTo>
                    <a:pt x="400" y="80"/>
                    <a:pt x="405" y="77"/>
                    <a:pt x="404" y="81"/>
                  </a:cubicBezTo>
                  <a:cubicBezTo>
                    <a:pt x="406" y="81"/>
                    <a:pt x="407" y="82"/>
                    <a:pt x="407" y="83"/>
                  </a:cubicBezTo>
                  <a:cubicBezTo>
                    <a:pt x="411" y="83"/>
                    <a:pt x="412" y="85"/>
                    <a:pt x="416" y="84"/>
                  </a:cubicBezTo>
                  <a:cubicBezTo>
                    <a:pt x="418" y="77"/>
                    <a:pt x="409" y="81"/>
                    <a:pt x="411" y="74"/>
                  </a:cubicBezTo>
                  <a:cubicBezTo>
                    <a:pt x="410" y="72"/>
                    <a:pt x="409" y="74"/>
                    <a:pt x="407" y="74"/>
                  </a:cubicBezTo>
                  <a:cubicBezTo>
                    <a:pt x="407" y="71"/>
                    <a:pt x="409" y="70"/>
                    <a:pt x="409" y="67"/>
                  </a:cubicBezTo>
                  <a:cubicBezTo>
                    <a:pt x="409" y="65"/>
                    <a:pt x="407" y="66"/>
                    <a:pt x="406" y="65"/>
                  </a:cubicBezTo>
                  <a:cubicBezTo>
                    <a:pt x="406" y="65"/>
                    <a:pt x="408" y="63"/>
                    <a:pt x="406" y="63"/>
                  </a:cubicBezTo>
                  <a:cubicBezTo>
                    <a:pt x="406" y="61"/>
                    <a:pt x="409" y="62"/>
                    <a:pt x="409" y="58"/>
                  </a:cubicBezTo>
                  <a:cubicBezTo>
                    <a:pt x="411" y="58"/>
                    <a:pt x="410" y="55"/>
                    <a:pt x="413" y="56"/>
                  </a:cubicBezTo>
                  <a:cubicBezTo>
                    <a:pt x="413" y="54"/>
                    <a:pt x="414" y="52"/>
                    <a:pt x="417" y="53"/>
                  </a:cubicBezTo>
                  <a:cubicBezTo>
                    <a:pt x="416" y="47"/>
                    <a:pt x="421" y="49"/>
                    <a:pt x="420" y="44"/>
                  </a:cubicBezTo>
                  <a:cubicBezTo>
                    <a:pt x="426" y="43"/>
                    <a:pt x="428" y="46"/>
                    <a:pt x="432" y="47"/>
                  </a:cubicBezTo>
                  <a:cubicBezTo>
                    <a:pt x="432" y="48"/>
                    <a:pt x="432" y="50"/>
                    <a:pt x="433" y="50"/>
                  </a:cubicBezTo>
                  <a:cubicBezTo>
                    <a:pt x="433" y="52"/>
                    <a:pt x="431" y="51"/>
                    <a:pt x="430" y="51"/>
                  </a:cubicBezTo>
                  <a:cubicBezTo>
                    <a:pt x="430" y="56"/>
                    <a:pt x="432" y="58"/>
                    <a:pt x="430" y="62"/>
                  </a:cubicBezTo>
                  <a:cubicBezTo>
                    <a:pt x="431" y="63"/>
                    <a:pt x="431" y="64"/>
                    <a:pt x="432" y="64"/>
                  </a:cubicBezTo>
                  <a:cubicBezTo>
                    <a:pt x="433" y="65"/>
                    <a:pt x="433" y="66"/>
                    <a:pt x="434" y="65"/>
                  </a:cubicBezTo>
                  <a:cubicBezTo>
                    <a:pt x="432" y="68"/>
                    <a:pt x="434" y="74"/>
                    <a:pt x="432" y="77"/>
                  </a:cubicBezTo>
                  <a:cubicBezTo>
                    <a:pt x="431" y="81"/>
                    <a:pt x="435" y="80"/>
                    <a:pt x="436" y="82"/>
                  </a:cubicBezTo>
                  <a:cubicBezTo>
                    <a:pt x="435" y="91"/>
                    <a:pt x="430" y="97"/>
                    <a:pt x="423" y="100"/>
                  </a:cubicBezTo>
                  <a:cubicBezTo>
                    <a:pt x="423" y="102"/>
                    <a:pt x="428" y="100"/>
                    <a:pt x="429" y="102"/>
                  </a:cubicBezTo>
                  <a:cubicBezTo>
                    <a:pt x="431" y="102"/>
                    <a:pt x="431" y="98"/>
                    <a:pt x="434" y="98"/>
                  </a:cubicBezTo>
                  <a:cubicBezTo>
                    <a:pt x="434" y="99"/>
                    <a:pt x="433" y="100"/>
                    <a:pt x="433" y="102"/>
                  </a:cubicBezTo>
                  <a:cubicBezTo>
                    <a:pt x="435" y="102"/>
                    <a:pt x="434" y="100"/>
                    <a:pt x="436" y="100"/>
                  </a:cubicBezTo>
                  <a:cubicBezTo>
                    <a:pt x="437" y="100"/>
                    <a:pt x="436" y="98"/>
                    <a:pt x="437" y="97"/>
                  </a:cubicBezTo>
                  <a:cubicBezTo>
                    <a:pt x="437" y="97"/>
                    <a:pt x="439" y="98"/>
                    <a:pt x="439" y="97"/>
                  </a:cubicBezTo>
                  <a:cubicBezTo>
                    <a:pt x="440" y="96"/>
                    <a:pt x="439" y="95"/>
                    <a:pt x="439" y="94"/>
                  </a:cubicBezTo>
                  <a:cubicBezTo>
                    <a:pt x="440" y="94"/>
                    <a:pt x="441" y="94"/>
                    <a:pt x="443" y="94"/>
                  </a:cubicBezTo>
                  <a:cubicBezTo>
                    <a:pt x="441" y="90"/>
                    <a:pt x="446" y="87"/>
                    <a:pt x="443" y="84"/>
                  </a:cubicBezTo>
                  <a:cubicBezTo>
                    <a:pt x="443" y="83"/>
                    <a:pt x="445" y="84"/>
                    <a:pt x="445" y="82"/>
                  </a:cubicBezTo>
                  <a:cubicBezTo>
                    <a:pt x="445" y="81"/>
                    <a:pt x="444" y="81"/>
                    <a:pt x="443" y="81"/>
                  </a:cubicBezTo>
                  <a:cubicBezTo>
                    <a:pt x="442" y="78"/>
                    <a:pt x="447" y="80"/>
                    <a:pt x="449" y="80"/>
                  </a:cubicBezTo>
                  <a:cubicBezTo>
                    <a:pt x="447" y="79"/>
                    <a:pt x="448" y="75"/>
                    <a:pt x="445" y="76"/>
                  </a:cubicBezTo>
                  <a:cubicBezTo>
                    <a:pt x="442" y="78"/>
                    <a:pt x="441" y="73"/>
                    <a:pt x="440" y="76"/>
                  </a:cubicBezTo>
                  <a:cubicBezTo>
                    <a:pt x="438" y="74"/>
                    <a:pt x="439" y="72"/>
                    <a:pt x="439" y="69"/>
                  </a:cubicBezTo>
                  <a:cubicBezTo>
                    <a:pt x="439" y="69"/>
                    <a:pt x="441" y="69"/>
                    <a:pt x="441" y="69"/>
                  </a:cubicBezTo>
                  <a:cubicBezTo>
                    <a:pt x="442" y="68"/>
                    <a:pt x="441" y="64"/>
                    <a:pt x="441" y="63"/>
                  </a:cubicBezTo>
                  <a:cubicBezTo>
                    <a:pt x="442" y="61"/>
                    <a:pt x="440" y="63"/>
                    <a:pt x="440" y="63"/>
                  </a:cubicBezTo>
                  <a:cubicBezTo>
                    <a:pt x="438" y="61"/>
                    <a:pt x="439" y="59"/>
                    <a:pt x="438" y="56"/>
                  </a:cubicBezTo>
                  <a:cubicBezTo>
                    <a:pt x="443" y="58"/>
                    <a:pt x="441" y="53"/>
                    <a:pt x="444" y="53"/>
                  </a:cubicBezTo>
                  <a:cubicBezTo>
                    <a:pt x="444" y="51"/>
                    <a:pt x="444" y="49"/>
                    <a:pt x="444" y="47"/>
                  </a:cubicBezTo>
                  <a:cubicBezTo>
                    <a:pt x="448" y="45"/>
                    <a:pt x="446" y="50"/>
                    <a:pt x="446" y="53"/>
                  </a:cubicBezTo>
                  <a:cubicBezTo>
                    <a:pt x="446" y="54"/>
                    <a:pt x="449" y="52"/>
                    <a:pt x="449" y="54"/>
                  </a:cubicBezTo>
                  <a:cubicBezTo>
                    <a:pt x="449" y="54"/>
                    <a:pt x="447" y="55"/>
                    <a:pt x="447" y="55"/>
                  </a:cubicBezTo>
                  <a:cubicBezTo>
                    <a:pt x="448" y="58"/>
                    <a:pt x="451" y="59"/>
                    <a:pt x="454" y="61"/>
                  </a:cubicBezTo>
                  <a:cubicBezTo>
                    <a:pt x="457" y="61"/>
                    <a:pt x="454" y="57"/>
                    <a:pt x="453" y="57"/>
                  </a:cubicBezTo>
                  <a:cubicBezTo>
                    <a:pt x="455" y="55"/>
                    <a:pt x="458" y="55"/>
                    <a:pt x="462" y="55"/>
                  </a:cubicBezTo>
                  <a:cubicBezTo>
                    <a:pt x="461" y="54"/>
                    <a:pt x="459" y="54"/>
                    <a:pt x="458" y="54"/>
                  </a:cubicBezTo>
                  <a:cubicBezTo>
                    <a:pt x="459" y="50"/>
                    <a:pt x="456" y="51"/>
                    <a:pt x="457" y="48"/>
                  </a:cubicBezTo>
                  <a:cubicBezTo>
                    <a:pt x="458" y="51"/>
                    <a:pt x="465" y="47"/>
                    <a:pt x="464" y="51"/>
                  </a:cubicBezTo>
                  <a:cubicBezTo>
                    <a:pt x="465" y="52"/>
                    <a:pt x="466" y="50"/>
                    <a:pt x="466" y="50"/>
                  </a:cubicBezTo>
                  <a:cubicBezTo>
                    <a:pt x="468" y="51"/>
                    <a:pt x="466" y="52"/>
                    <a:pt x="467" y="53"/>
                  </a:cubicBezTo>
                  <a:cubicBezTo>
                    <a:pt x="468" y="53"/>
                    <a:pt x="469" y="52"/>
                    <a:pt x="470" y="53"/>
                  </a:cubicBezTo>
                  <a:cubicBezTo>
                    <a:pt x="472" y="55"/>
                    <a:pt x="476" y="52"/>
                    <a:pt x="473" y="56"/>
                  </a:cubicBezTo>
                  <a:cubicBezTo>
                    <a:pt x="475" y="56"/>
                    <a:pt x="477" y="56"/>
                    <a:pt x="479" y="56"/>
                  </a:cubicBezTo>
                  <a:cubicBezTo>
                    <a:pt x="479" y="55"/>
                    <a:pt x="474" y="54"/>
                    <a:pt x="478" y="53"/>
                  </a:cubicBezTo>
                  <a:cubicBezTo>
                    <a:pt x="477" y="51"/>
                    <a:pt x="476" y="51"/>
                    <a:pt x="474" y="50"/>
                  </a:cubicBezTo>
                  <a:cubicBezTo>
                    <a:pt x="474" y="44"/>
                    <a:pt x="474" y="44"/>
                    <a:pt x="474" y="37"/>
                  </a:cubicBezTo>
                  <a:cubicBezTo>
                    <a:pt x="481" y="37"/>
                    <a:pt x="489" y="38"/>
                    <a:pt x="494" y="37"/>
                  </a:cubicBezTo>
                  <a:cubicBezTo>
                    <a:pt x="497" y="37"/>
                    <a:pt x="495" y="34"/>
                    <a:pt x="498" y="36"/>
                  </a:cubicBezTo>
                  <a:cubicBezTo>
                    <a:pt x="502" y="34"/>
                    <a:pt x="499" y="31"/>
                    <a:pt x="500" y="28"/>
                  </a:cubicBezTo>
                  <a:cubicBezTo>
                    <a:pt x="503" y="28"/>
                    <a:pt x="505" y="28"/>
                    <a:pt x="506" y="27"/>
                  </a:cubicBezTo>
                  <a:cubicBezTo>
                    <a:pt x="508" y="24"/>
                    <a:pt x="511" y="23"/>
                    <a:pt x="513" y="21"/>
                  </a:cubicBezTo>
                  <a:cubicBezTo>
                    <a:pt x="525" y="19"/>
                    <a:pt x="538" y="18"/>
                    <a:pt x="547" y="14"/>
                  </a:cubicBezTo>
                  <a:cubicBezTo>
                    <a:pt x="549" y="12"/>
                    <a:pt x="550" y="16"/>
                    <a:pt x="550" y="16"/>
                  </a:cubicBezTo>
                  <a:cubicBezTo>
                    <a:pt x="550" y="16"/>
                    <a:pt x="552" y="13"/>
                    <a:pt x="551" y="13"/>
                  </a:cubicBezTo>
                  <a:cubicBezTo>
                    <a:pt x="553" y="13"/>
                    <a:pt x="551" y="15"/>
                    <a:pt x="552" y="16"/>
                  </a:cubicBezTo>
                  <a:cubicBezTo>
                    <a:pt x="553" y="17"/>
                    <a:pt x="555" y="16"/>
                    <a:pt x="555" y="17"/>
                  </a:cubicBezTo>
                  <a:cubicBezTo>
                    <a:pt x="556" y="17"/>
                    <a:pt x="554" y="15"/>
                    <a:pt x="556" y="15"/>
                  </a:cubicBezTo>
                  <a:cubicBezTo>
                    <a:pt x="558" y="14"/>
                    <a:pt x="562" y="15"/>
                    <a:pt x="562" y="11"/>
                  </a:cubicBezTo>
                  <a:cubicBezTo>
                    <a:pt x="564" y="12"/>
                    <a:pt x="565" y="11"/>
                    <a:pt x="565" y="9"/>
                  </a:cubicBezTo>
                  <a:cubicBezTo>
                    <a:pt x="567" y="9"/>
                    <a:pt x="567" y="11"/>
                    <a:pt x="569" y="11"/>
                  </a:cubicBezTo>
                  <a:cubicBezTo>
                    <a:pt x="572" y="11"/>
                    <a:pt x="571" y="7"/>
                    <a:pt x="571" y="4"/>
                  </a:cubicBezTo>
                  <a:cubicBezTo>
                    <a:pt x="577" y="2"/>
                    <a:pt x="582" y="0"/>
                    <a:pt x="591" y="1"/>
                  </a:cubicBezTo>
                  <a:cubicBezTo>
                    <a:pt x="590" y="2"/>
                    <a:pt x="590" y="3"/>
                    <a:pt x="590" y="5"/>
                  </a:cubicBezTo>
                  <a:cubicBezTo>
                    <a:pt x="592" y="8"/>
                    <a:pt x="597" y="8"/>
                    <a:pt x="599" y="5"/>
                  </a:cubicBezTo>
                  <a:cubicBezTo>
                    <a:pt x="601" y="6"/>
                    <a:pt x="600" y="7"/>
                    <a:pt x="599" y="7"/>
                  </a:cubicBezTo>
                  <a:close/>
                  <a:moveTo>
                    <a:pt x="882" y="150"/>
                  </a:moveTo>
                  <a:cubicBezTo>
                    <a:pt x="882" y="149"/>
                    <a:pt x="880" y="149"/>
                    <a:pt x="879" y="148"/>
                  </a:cubicBezTo>
                  <a:cubicBezTo>
                    <a:pt x="875" y="147"/>
                    <a:pt x="875" y="150"/>
                    <a:pt x="879" y="149"/>
                  </a:cubicBezTo>
                  <a:cubicBezTo>
                    <a:pt x="880" y="150"/>
                    <a:pt x="880" y="150"/>
                    <a:pt x="882" y="150"/>
                  </a:cubicBezTo>
                  <a:close/>
                  <a:moveTo>
                    <a:pt x="254" y="239"/>
                  </a:moveTo>
                  <a:cubicBezTo>
                    <a:pt x="253" y="242"/>
                    <a:pt x="258" y="240"/>
                    <a:pt x="257" y="244"/>
                  </a:cubicBezTo>
                  <a:cubicBezTo>
                    <a:pt x="259" y="245"/>
                    <a:pt x="260" y="243"/>
                    <a:pt x="260" y="244"/>
                  </a:cubicBezTo>
                  <a:cubicBezTo>
                    <a:pt x="260" y="246"/>
                    <a:pt x="260" y="245"/>
                    <a:pt x="259" y="246"/>
                  </a:cubicBezTo>
                  <a:cubicBezTo>
                    <a:pt x="257" y="246"/>
                    <a:pt x="252" y="248"/>
                    <a:pt x="251" y="248"/>
                  </a:cubicBezTo>
                  <a:cubicBezTo>
                    <a:pt x="248" y="247"/>
                    <a:pt x="247" y="245"/>
                    <a:pt x="245" y="243"/>
                  </a:cubicBezTo>
                  <a:cubicBezTo>
                    <a:pt x="245" y="241"/>
                    <a:pt x="248" y="243"/>
                    <a:pt x="248" y="241"/>
                  </a:cubicBezTo>
                  <a:cubicBezTo>
                    <a:pt x="246" y="239"/>
                    <a:pt x="245" y="238"/>
                    <a:pt x="241" y="240"/>
                  </a:cubicBezTo>
                  <a:cubicBezTo>
                    <a:pt x="240" y="238"/>
                    <a:pt x="239" y="236"/>
                    <a:pt x="235" y="236"/>
                  </a:cubicBezTo>
                  <a:cubicBezTo>
                    <a:pt x="234" y="236"/>
                    <a:pt x="235" y="238"/>
                    <a:pt x="234" y="239"/>
                  </a:cubicBezTo>
                  <a:cubicBezTo>
                    <a:pt x="234" y="239"/>
                    <a:pt x="232" y="239"/>
                    <a:pt x="231" y="240"/>
                  </a:cubicBezTo>
                  <a:cubicBezTo>
                    <a:pt x="230" y="241"/>
                    <a:pt x="229" y="244"/>
                    <a:pt x="226" y="243"/>
                  </a:cubicBezTo>
                  <a:cubicBezTo>
                    <a:pt x="228" y="247"/>
                    <a:pt x="224" y="249"/>
                    <a:pt x="224" y="249"/>
                  </a:cubicBezTo>
                  <a:cubicBezTo>
                    <a:pt x="223" y="252"/>
                    <a:pt x="223" y="254"/>
                    <a:pt x="222" y="257"/>
                  </a:cubicBezTo>
                  <a:cubicBezTo>
                    <a:pt x="221" y="257"/>
                    <a:pt x="221" y="256"/>
                    <a:pt x="220" y="256"/>
                  </a:cubicBezTo>
                  <a:cubicBezTo>
                    <a:pt x="219" y="260"/>
                    <a:pt x="223" y="262"/>
                    <a:pt x="220" y="264"/>
                  </a:cubicBezTo>
                  <a:cubicBezTo>
                    <a:pt x="222" y="263"/>
                    <a:pt x="222" y="266"/>
                    <a:pt x="222" y="267"/>
                  </a:cubicBezTo>
                  <a:cubicBezTo>
                    <a:pt x="223" y="267"/>
                    <a:pt x="224" y="267"/>
                    <a:pt x="225" y="267"/>
                  </a:cubicBezTo>
                  <a:cubicBezTo>
                    <a:pt x="228" y="267"/>
                    <a:pt x="228" y="270"/>
                    <a:pt x="230" y="268"/>
                  </a:cubicBezTo>
                  <a:cubicBezTo>
                    <a:pt x="230" y="268"/>
                    <a:pt x="232" y="268"/>
                    <a:pt x="232" y="268"/>
                  </a:cubicBezTo>
                  <a:cubicBezTo>
                    <a:pt x="236" y="267"/>
                    <a:pt x="235" y="267"/>
                    <a:pt x="237" y="266"/>
                  </a:cubicBezTo>
                  <a:cubicBezTo>
                    <a:pt x="239" y="265"/>
                    <a:pt x="239" y="267"/>
                    <a:pt x="241" y="267"/>
                  </a:cubicBezTo>
                  <a:cubicBezTo>
                    <a:pt x="242" y="266"/>
                    <a:pt x="241" y="265"/>
                    <a:pt x="243" y="264"/>
                  </a:cubicBezTo>
                  <a:cubicBezTo>
                    <a:pt x="245" y="264"/>
                    <a:pt x="251" y="264"/>
                    <a:pt x="253" y="264"/>
                  </a:cubicBezTo>
                  <a:cubicBezTo>
                    <a:pt x="255" y="265"/>
                    <a:pt x="256" y="266"/>
                    <a:pt x="258" y="267"/>
                  </a:cubicBezTo>
                  <a:cubicBezTo>
                    <a:pt x="259" y="267"/>
                    <a:pt x="259" y="266"/>
                    <a:pt x="260" y="266"/>
                  </a:cubicBezTo>
                  <a:cubicBezTo>
                    <a:pt x="260" y="266"/>
                    <a:pt x="261" y="267"/>
                    <a:pt x="261" y="267"/>
                  </a:cubicBezTo>
                  <a:cubicBezTo>
                    <a:pt x="265" y="268"/>
                    <a:pt x="265" y="268"/>
                    <a:pt x="267" y="268"/>
                  </a:cubicBezTo>
                  <a:cubicBezTo>
                    <a:pt x="272" y="268"/>
                    <a:pt x="278" y="267"/>
                    <a:pt x="284" y="268"/>
                  </a:cubicBezTo>
                  <a:cubicBezTo>
                    <a:pt x="283" y="265"/>
                    <a:pt x="284" y="263"/>
                    <a:pt x="285" y="262"/>
                  </a:cubicBezTo>
                  <a:cubicBezTo>
                    <a:pt x="281" y="257"/>
                    <a:pt x="278" y="251"/>
                    <a:pt x="270" y="250"/>
                  </a:cubicBezTo>
                  <a:cubicBezTo>
                    <a:pt x="270" y="248"/>
                    <a:pt x="268" y="248"/>
                    <a:pt x="267" y="247"/>
                  </a:cubicBezTo>
                  <a:cubicBezTo>
                    <a:pt x="267" y="245"/>
                    <a:pt x="267" y="244"/>
                    <a:pt x="266" y="243"/>
                  </a:cubicBezTo>
                  <a:cubicBezTo>
                    <a:pt x="267" y="240"/>
                    <a:pt x="270" y="240"/>
                    <a:pt x="270" y="235"/>
                  </a:cubicBezTo>
                  <a:cubicBezTo>
                    <a:pt x="263" y="234"/>
                    <a:pt x="259" y="237"/>
                    <a:pt x="254" y="239"/>
                  </a:cubicBezTo>
                  <a:close/>
                  <a:moveTo>
                    <a:pt x="336" y="293"/>
                  </a:moveTo>
                  <a:cubicBezTo>
                    <a:pt x="334" y="293"/>
                    <a:pt x="333" y="293"/>
                    <a:pt x="334" y="294"/>
                  </a:cubicBezTo>
                  <a:cubicBezTo>
                    <a:pt x="336" y="292"/>
                    <a:pt x="341" y="292"/>
                    <a:pt x="343" y="292"/>
                  </a:cubicBezTo>
                  <a:cubicBezTo>
                    <a:pt x="343" y="291"/>
                    <a:pt x="342" y="289"/>
                    <a:pt x="343" y="289"/>
                  </a:cubicBezTo>
                  <a:cubicBezTo>
                    <a:pt x="343" y="289"/>
                    <a:pt x="345" y="291"/>
                    <a:pt x="345" y="290"/>
                  </a:cubicBezTo>
                  <a:cubicBezTo>
                    <a:pt x="345" y="288"/>
                    <a:pt x="345" y="285"/>
                    <a:pt x="345" y="282"/>
                  </a:cubicBezTo>
                  <a:cubicBezTo>
                    <a:pt x="344" y="280"/>
                    <a:pt x="342" y="280"/>
                    <a:pt x="341" y="279"/>
                  </a:cubicBezTo>
                  <a:cubicBezTo>
                    <a:pt x="341" y="278"/>
                    <a:pt x="342" y="277"/>
                    <a:pt x="341" y="276"/>
                  </a:cubicBezTo>
                  <a:cubicBezTo>
                    <a:pt x="341" y="274"/>
                    <a:pt x="337" y="273"/>
                    <a:pt x="340" y="273"/>
                  </a:cubicBezTo>
                  <a:cubicBezTo>
                    <a:pt x="343" y="273"/>
                    <a:pt x="345" y="273"/>
                    <a:pt x="347" y="273"/>
                  </a:cubicBezTo>
                  <a:cubicBezTo>
                    <a:pt x="348" y="268"/>
                    <a:pt x="345" y="268"/>
                    <a:pt x="345" y="267"/>
                  </a:cubicBezTo>
                  <a:cubicBezTo>
                    <a:pt x="345" y="264"/>
                    <a:pt x="342" y="265"/>
                    <a:pt x="341" y="263"/>
                  </a:cubicBezTo>
                  <a:cubicBezTo>
                    <a:pt x="342" y="263"/>
                    <a:pt x="343" y="262"/>
                    <a:pt x="343" y="261"/>
                  </a:cubicBezTo>
                  <a:cubicBezTo>
                    <a:pt x="339" y="262"/>
                    <a:pt x="338" y="260"/>
                    <a:pt x="336" y="260"/>
                  </a:cubicBezTo>
                  <a:cubicBezTo>
                    <a:pt x="336" y="253"/>
                    <a:pt x="328" y="255"/>
                    <a:pt x="328" y="249"/>
                  </a:cubicBezTo>
                  <a:cubicBezTo>
                    <a:pt x="331" y="247"/>
                    <a:pt x="334" y="243"/>
                    <a:pt x="340" y="244"/>
                  </a:cubicBezTo>
                  <a:cubicBezTo>
                    <a:pt x="341" y="244"/>
                    <a:pt x="340" y="242"/>
                    <a:pt x="341" y="242"/>
                  </a:cubicBezTo>
                  <a:cubicBezTo>
                    <a:pt x="342" y="239"/>
                    <a:pt x="338" y="239"/>
                    <a:pt x="338" y="236"/>
                  </a:cubicBezTo>
                  <a:cubicBezTo>
                    <a:pt x="332" y="235"/>
                    <a:pt x="330" y="238"/>
                    <a:pt x="326" y="236"/>
                  </a:cubicBezTo>
                  <a:cubicBezTo>
                    <a:pt x="326" y="238"/>
                    <a:pt x="326" y="239"/>
                    <a:pt x="325" y="237"/>
                  </a:cubicBezTo>
                  <a:cubicBezTo>
                    <a:pt x="324" y="237"/>
                    <a:pt x="324" y="239"/>
                    <a:pt x="324" y="239"/>
                  </a:cubicBezTo>
                  <a:cubicBezTo>
                    <a:pt x="321" y="240"/>
                    <a:pt x="317" y="242"/>
                    <a:pt x="315" y="242"/>
                  </a:cubicBezTo>
                  <a:cubicBezTo>
                    <a:pt x="312" y="243"/>
                    <a:pt x="313" y="244"/>
                    <a:pt x="312" y="246"/>
                  </a:cubicBezTo>
                  <a:cubicBezTo>
                    <a:pt x="312" y="246"/>
                    <a:pt x="310" y="245"/>
                    <a:pt x="310" y="246"/>
                  </a:cubicBezTo>
                  <a:cubicBezTo>
                    <a:pt x="309" y="246"/>
                    <a:pt x="310" y="249"/>
                    <a:pt x="310" y="249"/>
                  </a:cubicBezTo>
                  <a:cubicBezTo>
                    <a:pt x="310" y="252"/>
                    <a:pt x="313" y="247"/>
                    <a:pt x="313" y="252"/>
                  </a:cubicBezTo>
                  <a:cubicBezTo>
                    <a:pt x="313" y="253"/>
                    <a:pt x="314" y="253"/>
                    <a:pt x="314" y="254"/>
                  </a:cubicBezTo>
                  <a:cubicBezTo>
                    <a:pt x="313" y="258"/>
                    <a:pt x="315" y="260"/>
                    <a:pt x="315" y="261"/>
                  </a:cubicBezTo>
                  <a:cubicBezTo>
                    <a:pt x="316" y="262"/>
                    <a:pt x="316" y="262"/>
                    <a:pt x="317" y="263"/>
                  </a:cubicBezTo>
                  <a:cubicBezTo>
                    <a:pt x="317" y="263"/>
                    <a:pt x="318" y="267"/>
                    <a:pt x="318" y="267"/>
                  </a:cubicBezTo>
                  <a:cubicBezTo>
                    <a:pt x="319" y="270"/>
                    <a:pt x="319" y="269"/>
                    <a:pt x="320" y="272"/>
                  </a:cubicBezTo>
                  <a:cubicBezTo>
                    <a:pt x="321" y="273"/>
                    <a:pt x="320" y="274"/>
                    <a:pt x="320" y="275"/>
                  </a:cubicBezTo>
                  <a:cubicBezTo>
                    <a:pt x="321" y="276"/>
                    <a:pt x="323" y="276"/>
                    <a:pt x="323" y="279"/>
                  </a:cubicBezTo>
                  <a:cubicBezTo>
                    <a:pt x="318" y="277"/>
                    <a:pt x="321" y="284"/>
                    <a:pt x="319" y="284"/>
                  </a:cubicBezTo>
                  <a:cubicBezTo>
                    <a:pt x="324" y="285"/>
                    <a:pt x="324" y="293"/>
                    <a:pt x="330" y="289"/>
                  </a:cubicBezTo>
                  <a:cubicBezTo>
                    <a:pt x="325" y="294"/>
                    <a:pt x="335" y="290"/>
                    <a:pt x="336" y="293"/>
                  </a:cubicBezTo>
                  <a:close/>
                  <a:moveTo>
                    <a:pt x="371" y="239"/>
                  </a:moveTo>
                  <a:cubicBezTo>
                    <a:pt x="370" y="239"/>
                    <a:pt x="370" y="241"/>
                    <a:pt x="370" y="242"/>
                  </a:cubicBezTo>
                  <a:cubicBezTo>
                    <a:pt x="369" y="243"/>
                    <a:pt x="367" y="243"/>
                    <a:pt x="366" y="244"/>
                  </a:cubicBezTo>
                  <a:cubicBezTo>
                    <a:pt x="367" y="245"/>
                    <a:pt x="370" y="248"/>
                    <a:pt x="370" y="249"/>
                  </a:cubicBezTo>
                  <a:cubicBezTo>
                    <a:pt x="370" y="249"/>
                    <a:pt x="368" y="249"/>
                    <a:pt x="368" y="250"/>
                  </a:cubicBezTo>
                  <a:cubicBezTo>
                    <a:pt x="369" y="251"/>
                    <a:pt x="372" y="251"/>
                    <a:pt x="373" y="253"/>
                  </a:cubicBezTo>
                  <a:cubicBezTo>
                    <a:pt x="373" y="251"/>
                    <a:pt x="375" y="251"/>
                    <a:pt x="376" y="250"/>
                  </a:cubicBezTo>
                  <a:cubicBezTo>
                    <a:pt x="377" y="247"/>
                    <a:pt x="374" y="247"/>
                    <a:pt x="373" y="244"/>
                  </a:cubicBezTo>
                  <a:cubicBezTo>
                    <a:pt x="375" y="243"/>
                    <a:pt x="377" y="243"/>
                    <a:pt x="377" y="240"/>
                  </a:cubicBezTo>
                  <a:cubicBezTo>
                    <a:pt x="375" y="240"/>
                    <a:pt x="374" y="239"/>
                    <a:pt x="376" y="237"/>
                  </a:cubicBezTo>
                  <a:cubicBezTo>
                    <a:pt x="374" y="238"/>
                    <a:pt x="372" y="238"/>
                    <a:pt x="371" y="239"/>
                  </a:cubicBezTo>
                  <a:close/>
                  <a:moveTo>
                    <a:pt x="217" y="270"/>
                  </a:moveTo>
                  <a:cubicBezTo>
                    <a:pt x="216" y="275"/>
                    <a:pt x="225" y="272"/>
                    <a:pt x="225" y="270"/>
                  </a:cubicBezTo>
                  <a:cubicBezTo>
                    <a:pt x="222" y="269"/>
                    <a:pt x="220" y="269"/>
                    <a:pt x="217" y="270"/>
                  </a:cubicBezTo>
                  <a:close/>
                  <a:moveTo>
                    <a:pt x="244" y="489"/>
                  </a:moveTo>
                  <a:cubicBezTo>
                    <a:pt x="245" y="485"/>
                    <a:pt x="252" y="485"/>
                    <a:pt x="251" y="478"/>
                  </a:cubicBezTo>
                  <a:cubicBezTo>
                    <a:pt x="247" y="480"/>
                    <a:pt x="241" y="475"/>
                    <a:pt x="238" y="479"/>
                  </a:cubicBezTo>
                  <a:cubicBezTo>
                    <a:pt x="243" y="479"/>
                    <a:pt x="237" y="480"/>
                    <a:pt x="237" y="481"/>
                  </a:cubicBezTo>
                  <a:cubicBezTo>
                    <a:pt x="237" y="480"/>
                    <a:pt x="238" y="484"/>
                    <a:pt x="238" y="485"/>
                  </a:cubicBezTo>
                  <a:cubicBezTo>
                    <a:pt x="238" y="486"/>
                    <a:pt x="238" y="488"/>
                    <a:pt x="237" y="488"/>
                  </a:cubicBezTo>
                  <a:cubicBezTo>
                    <a:pt x="237" y="488"/>
                    <a:pt x="236" y="487"/>
                    <a:pt x="235" y="488"/>
                  </a:cubicBezTo>
                  <a:cubicBezTo>
                    <a:pt x="237" y="490"/>
                    <a:pt x="241" y="489"/>
                    <a:pt x="244" y="489"/>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86" name="Freeform 88"/>
            <p:cNvSpPr>
              <a:spLocks/>
            </p:cNvSpPr>
            <p:nvPr/>
          </p:nvSpPr>
          <p:spPr bwMode="auto">
            <a:xfrm>
              <a:off x="9003889" y="1395262"/>
              <a:ext cx="55563" cy="30162"/>
            </a:xfrm>
            <a:custGeom>
              <a:avLst/>
              <a:gdLst>
                <a:gd name="T0" fmla="*/ 26 w 15"/>
                <a:gd name="T1" fmla="*/ 0 h 8"/>
                <a:gd name="T2" fmla="*/ 30 w 15"/>
                <a:gd name="T3" fmla="*/ 17 h 8"/>
                <a:gd name="T4" fmla="*/ 0 w 15"/>
                <a:gd name="T5" fmla="*/ 7 h 8"/>
                <a:gd name="T6" fmla="*/ 26 w 15"/>
                <a:gd name="T7" fmla="*/ 0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8">
                  <a:moveTo>
                    <a:pt x="11" y="0"/>
                  </a:moveTo>
                  <a:cubicBezTo>
                    <a:pt x="10" y="3"/>
                    <a:pt x="15" y="2"/>
                    <a:pt x="13" y="7"/>
                  </a:cubicBezTo>
                  <a:cubicBezTo>
                    <a:pt x="7" y="8"/>
                    <a:pt x="3" y="6"/>
                    <a:pt x="0" y="3"/>
                  </a:cubicBezTo>
                  <a:cubicBezTo>
                    <a:pt x="2" y="1"/>
                    <a:pt x="7" y="1"/>
                    <a:pt x="11"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87" name="Freeform 89"/>
            <p:cNvSpPr>
              <a:spLocks noEditPoints="1"/>
            </p:cNvSpPr>
            <p:nvPr/>
          </p:nvSpPr>
          <p:spPr bwMode="auto">
            <a:xfrm>
              <a:off x="9116602" y="1447649"/>
              <a:ext cx="528638" cy="371475"/>
            </a:xfrm>
            <a:custGeom>
              <a:avLst/>
              <a:gdLst>
                <a:gd name="T0" fmla="*/ 33 w 141"/>
                <a:gd name="T1" fmla="*/ 14 h 99"/>
                <a:gd name="T2" fmla="*/ 43 w 141"/>
                <a:gd name="T3" fmla="*/ 12 h 99"/>
                <a:gd name="T4" fmla="*/ 43 w 141"/>
                <a:gd name="T5" fmla="*/ 17 h 99"/>
                <a:gd name="T6" fmla="*/ 43 w 141"/>
                <a:gd name="T7" fmla="*/ 28 h 99"/>
                <a:gd name="T8" fmla="*/ 52 w 141"/>
                <a:gd name="T9" fmla="*/ 50 h 99"/>
                <a:gd name="T10" fmla="*/ 71 w 141"/>
                <a:gd name="T11" fmla="*/ 14 h 99"/>
                <a:gd name="T12" fmla="*/ 97 w 141"/>
                <a:gd name="T13" fmla="*/ 12 h 99"/>
                <a:gd name="T14" fmla="*/ 113 w 141"/>
                <a:gd name="T15" fmla="*/ 38 h 99"/>
                <a:gd name="T16" fmla="*/ 132 w 141"/>
                <a:gd name="T17" fmla="*/ 33 h 99"/>
                <a:gd name="T18" fmla="*/ 161 w 141"/>
                <a:gd name="T19" fmla="*/ 31 h 99"/>
                <a:gd name="T20" fmla="*/ 170 w 141"/>
                <a:gd name="T21" fmla="*/ 43 h 99"/>
                <a:gd name="T22" fmla="*/ 182 w 141"/>
                <a:gd name="T23" fmla="*/ 47 h 99"/>
                <a:gd name="T24" fmla="*/ 189 w 141"/>
                <a:gd name="T25" fmla="*/ 50 h 99"/>
                <a:gd name="T26" fmla="*/ 213 w 141"/>
                <a:gd name="T27" fmla="*/ 54 h 99"/>
                <a:gd name="T28" fmla="*/ 236 w 141"/>
                <a:gd name="T29" fmla="*/ 66 h 99"/>
                <a:gd name="T30" fmla="*/ 243 w 141"/>
                <a:gd name="T31" fmla="*/ 76 h 99"/>
                <a:gd name="T32" fmla="*/ 260 w 141"/>
                <a:gd name="T33" fmla="*/ 90 h 99"/>
                <a:gd name="T34" fmla="*/ 248 w 141"/>
                <a:gd name="T35" fmla="*/ 111 h 99"/>
                <a:gd name="T36" fmla="*/ 274 w 141"/>
                <a:gd name="T37" fmla="*/ 113 h 99"/>
                <a:gd name="T38" fmla="*/ 279 w 141"/>
                <a:gd name="T39" fmla="*/ 128 h 99"/>
                <a:gd name="T40" fmla="*/ 302 w 141"/>
                <a:gd name="T41" fmla="*/ 130 h 99"/>
                <a:gd name="T42" fmla="*/ 316 w 141"/>
                <a:gd name="T43" fmla="*/ 144 h 99"/>
                <a:gd name="T44" fmla="*/ 321 w 141"/>
                <a:gd name="T45" fmla="*/ 156 h 99"/>
                <a:gd name="T46" fmla="*/ 307 w 141"/>
                <a:gd name="T47" fmla="*/ 175 h 99"/>
                <a:gd name="T48" fmla="*/ 288 w 141"/>
                <a:gd name="T49" fmla="*/ 173 h 99"/>
                <a:gd name="T50" fmla="*/ 272 w 141"/>
                <a:gd name="T51" fmla="*/ 156 h 99"/>
                <a:gd name="T52" fmla="*/ 257 w 141"/>
                <a:gd name="T53" fmla="*/ 170 h 99"/>
                <a:gd name="T54" fmla="*/ 276 w 141"/>
                <a:gd name="T55" fmla="*/ 180 h 99"/>
                <a:gd name="T56" fmla="*/ 288 w 141"/>
                <a:gd name="T57" fmla="*/ 201 h 99"/>
                <a:gd name="T58" fmla="*/ 279 w 141"/>
                <a:gd name="T59" fmla="*/ 220 h 99"/>
                <a:gd name="T60" fmla="*/ 243 w 141"/>
                <a:gd name="T61" fmla="*/ 206 h 99"/>
                <a:gd name="T62" fmla="*/ 255 w 141"/>
                <a:gd name="T63" fmla="*/ 220 h 99"/>
                <a:gd name="T64" fmla="*/ 269 w 141"/>
                <a:gd name="T65" fmla="*/ 227 h 99"/>
                <a:gd name="T66" fmla="*/ 255 w 141"/>
                <a:gd name="T67" fmla="*/ 227 h 99"/>
                <a:gd name="T68" fmla="*/ 224 w 141"/>
                <a:gd name="T69" fmla="*/ 217 h 99"/>
                <a:gd name="T70" fmla="*/ 208 w 141"/>
                <a:gd name="T71" fmla="*/ 208 h 99"/>
                <a:gd name="T72" fmla="*/ 198 w 141"/>
                <a:gd name="T73" fmla="*/ 194 h 99"/>
                <a:gd name="T74" fmla="*/ 182 w 141"/>
                <a:gd name="T75" fmla="*/ 163 h 99"/>
                <a:gd name="T76" fmla="*/ 184 w 141"/>
                <a:gd name="T77" fmla="*/ 156 h 99"/>
                <a:gd name="T78" fmla="*/ 191 w 141"/>
                <a:gd name="T79" fmla="*/ 144 h 99"/>
                <a:gd name="T80" fmla="*/ 198 w 141"/>
                <a:gd name="T81" fmla="*/ 130 h 99"/>
                <a:gd name="T82" fmla="*/ 191 w 141"/>
                <a:gd name="T83" fmla="*/ 113 h 99"/>
                <a:gd name="T84" fmla="*/ 179 w 141"/>
                <a:gd name="T85" fmla="*/ 106 h 99"/>
                <a:gd name="T86" fmla="*/ 170 w 141"/>
                <a:gd name="T87" fmla="*/ 106 h 99"/>
                <a:gd name="T88" fmla="*/ 161 w 141"/>
                <a:gd name="T89" fmla="*/ 102 h 99"/>
                <a:gd name="T90" fmla="*/ 137 w 141"/>
                <a:gd name="T91" fmla="*/ 78 h 99"/>
                <a:gd name="T92" fmla="*/ 116 w 141"/>
                <a:gd name="T93" fmla="*/ 83 h 99"/>
                <a:gd name="T94" fmla="*/ 97 w 141"/>
                <a:gd name="T95" fmla="*/ 83 h 99"/>
                <a:gd name="T96" fmla="*/ 73 w 141"/>
                <a:gd name="T97" fmla="*/ 83 h 99"/>
                <a:gd name="T98" fmla="*/ 33 w 141"/>
                <a:gd name="T99" fmla="*/ 76 h 99"/>
                <a:gd name="T100" fmla="*/ 12 w 141"/>
                <a:gd name="T101" fmla="*/ 64 h 99"/>
                <a:gd name="T102" fmla="*/ 7 w 141"/>
                <a:gd name="T103" fmla="*/ 50 h 99"/>
                <a:gd name="T104" fmla="*/ 9 w 141"/>
                <a:gd name="T105" fmla="*/ 38 h 99"/>
                <a:gd name="T106" fmla="*/ 215 w 141"/>
                <a:gd name="T107" fmla="*/ 161 h 99"/>
                <a:gd name="T108" fmla="*/ 229 w 141"/>
                <a:gd name="T109" fmla="*/ 149 h 99"/>
                <a:gd name="T110" fmla="*/ 215 w 141"/>
                <a:gd name="T111" fmla="*/ 161 h 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41" h="99">
                  <a:moveTo>
                    <a:pt x="5" y="7"/>
                  </a:moveTo>
                  <a:cubicBezTo>
                    <a:pt x="8" y="10"/>
                    <a:pt x="12" y="3"/>
                    <a:pt x="14" y="6"/>
                  </a:cubicBezTo>
                  <a:cubicBezTo>
                    <a:pt x="15" y="6"/>
                    <a:pt x="14" y="4"/>
                    <a:pt x="15" y="3"/>
                  </a:cubicBezTo>
                  <a:cubicBezTo>
                    <a:pt x="16" y="3"/>
                    <a:pt x="17" y="5"/>
                    <a:pt x="18" y="5"/>
                  </a:cubicBezTo>
                  <a:cubicBezTo>
                    <a:pt x="20" y="4"/>
                    <a:pt x="20" y="0"/>
                    <a:pt x="23" y="3"/>
                  </a:cubicBezTo>
                  <a:cubicBezTo>
                    <a:pt x="23" y="9"/>
                    <a:pt x="20" y="5"/>
                    <a:pt x="18" y="7"/>
                  </a:cubicBezTo>
                  <a:cubicBezTo>
                    <a:pt x="18" y="8"/>
                    <a:pt x="21" y="8"/>
                    <a:pt x="21" y="8"/>
                  </a:cubicBezTo>
                  <a:cubicBezTo>
                    <a:pt x="20" y="10"/>
                    <a:pt x="19" y="10"/>
                    <a:pt x="18" y="12"/>
                  </a:cubicBezTo>
                  <a:cubicBezTo>
                    <a:pt x="18" y="13"/>
                    <a:pt x="19" y="14"/>
                    <a:pt x="20" y="15"/>
                  </a:cubicBezTo>
                  <a:cubicBezTo>
                    <a:pt x="20" y="17"/>
                    <a:pt x="19" y="21"/>
                    <a:pt x="22" y="21"/>
                  </a:cubicBezTo>
                  <a:cubicBezTo>
                    <a:pt x="25" y="20"/>
                    <a:pt x="22" y="14"/>
                    <a:pt x="23" y="12"/>
                  </a:cubicBezTo>
                  <a:cubicBezTo>
                    <a:pt x="29" y="13"/>
                    <a:pt x="28" y="8"/>
                    <a:pt x="30" y="6"/>
                  </a:cubicBezTo>
                  <a:cubicBezTo>
                    <a:pt x="32" y="9"/>
                    <a:pt x="35" y="3"/>
                    <a:pt x="36" y="7"/>
                  </a:cubicBezTo>
                  <a:cubicBezTo>
                    <a:pt x="38" y="7"/>
                    <a:pt x="38" y="4"/>
                    <a:pt x="41" y="5"/>
                  </a:cubicBezTo>
                  <a:cubicBezTo>
                    <a:pt x="40" y="9"/>
                    <a:pt x="44" y="10"/>
                    <a:pt x="47" y="10"/>
                  </a:cubicBezTo>
                  <a:cubicBezTo>
                    <a:pt x="45" y="14"/>
                    <a:pt x="46" y="14"/>
                    <a:pt x="48" y="16"/>
                  </a:cubicBezTo>
                  <a:cubicBezTo>
                    <a:pt x="50" y="15"/>
                    <a:pt x="51" y="15"/>
                    <a:pt x="52" y="16"/>
                  </a:cubicBezTo>
                  <a:cubicBezTo>
                    <a:pt x="55" y="17"/>
                    <a:pt x="55" y="14"/>
                    <a:pt x="56" y="14"/>
                  </a:cubicBezTo>
                  <a:cubicBezTo>
                    <a:pt x="57" y="13"/>
                    <a:pt x="60" y="15"/>
                    <a:pt x="60" y="13"/>
                  </a:cubicBezTo>
                  <a:cubicBezTo>
                    <a:pt x="63" y="14"/>
                    <a:pt x="64" y="14"/>
                    <a:pt x="68" y="13"/>
                  </a:cubicBezTo>
                  <a:cubicBezTo>
                    <a:pt x="68" y="15"/>
                    <a:pt x="71" y="14"/>
                    <a:pt x="70" y="14"/>
                  </a:cubicBezTo>
                  <a:cubicBezTo>
                    <a:pt x="71" y="15"/>
                    <a:pt x="71" y="17"/>
                    <a:pt x="72" y="18"/>
                  </a:cubicBezTo>
                  <a:cubicBezTo>
                    <a:pt x="73" y="18"/>
                    <a:pt x="75" y="18"/>
                    <a:pt x="76" y="19"/>
                  </a:cubicBezTo>
                  <a:cubicBezTo>
                    <a:pt x="77" y="19"/>
                    <a:pt x="76" y="20"/>
                    <a:pt x="77" y="20"/>
                  </a:cubicBezTo>
                  <a:cubicBezTo>
                    <a:pt x="80" y="20"/>
                    <a:pt x="76" y="22"/>
                    <a:pt x="78" y="23"/>
                  </a:cubicBezTo>
                  <a:cubicBezTo>
                    <a:pt x="79" y="24"/>
                    <a:pt x="80" y="22"/>
                    <a:pt x="80" y="21"/>
                  </a:cubicBezTo>
                  <a:cubicBezTo>
                    <a:pt x="81" y="22"/>
                    <a:pt x="81" y="24"/>
                    <a:pt x="84" y="25"/>
                  </a:cubicBezTo>
                  <a:cubicBezTo>
                    <a:pt x="87" y="25"/>
                    <a:pt x="88" y="24"/>
                    <a:pt x="90" y="23"/>
                  </a:cubicBezTo>
                  <a:cubicBezTo>
                    <a:pt x="90" y="28"/>
                    <a:pt x="97" y="25"/>
                    <a:pt x="97" y="29"/>
                  </a:cubicBezTo>
                  <a:cubicBezTo>
                    <a:pt x="99" y="30"/>
                    <a:pt x="99" y="29"/>
                    <a:pt x="100" y="28"/>
                  </a:cubicBezTo>
                  <a:cubicBezTo>
                    <a:pt x="101" y="29"/>
                    <a:pt x="102" y="31"/>
                    <a:pt x="102" y="33"/>
                  </a:cubicBezTo>
                  <a:cubicBezTo>
                    <a:pt x="103" y="33"/>
                    <a:pt x="103" y="32"/>
                    <a:pt x="103" y="32"/>
                  </a:cubicBezTo>
                  <a:cubicBezTo>
                    <a:pt x="105" y="33"/>
                    <a:pt x="106" y="36"/>
                    <a:pt x="110" y="35"/>
                  </a:cubicBezTo>
                  <a:cubicBezTo>
                    <a:pt x="109" y="36"/>
                    <a:pt x="109" y="37"/>
                    <a:pt x="110" y="38"/>
                  </a:cubicBezTo>
                  <a:cubicBezTo>
                    <a:pt x="111" y="40"/>
                    <a:pt x="107" y="41"/>
                    <a:pt x="110" y="42"/>
                  </a:cubicBezTo>
                  <a:cubicBezTo>
                    <a:pt x="109" y="44"/>
                    <a:pt x="105" y="44"/>
                    <a:pt x="105" y="47"/>
                  </a:cubicBezTo>
                  <a:cubicBezTo>
                    <a:pt x="108" y="51"/>
                    <a:pt x="114" y="46"/>
                    <a:pt x="115" y="51"/>
                  </a:cubicBezTo>
                  <a:cubicBezTo>
                    <a:pt x="116" y="50"/>
                    <a:pt x="116" y="49"/>
                    <a:pt x="116" y="48"/>
                  </a:cubicBezTo>
                  <a:cubicBezTo>
                    <a:pt x="118" y="48"/>
                    <a:pt x="117" y="51"/>
                    <a:pt x="117" y="52"/>
                  </a:cubicBezTo>
                  <a:cubicBezTo>
                    <a:pt x="117" y="52"/>
                    <a:pt x="118" y="54"/>
                    <a:pt x="118" y="54"/>
                  </a:cubicBezTo>
                  <a:cubicBezTo>
                    <a:pt x="120" y="54"/>
                    <a:pt x="121" y="51"/>
                    <a:pt x="121" y="56"/>
                  </a:cubicBezTo>
                  <a:cubicBezTo>
                    <a:pt x="124" y="56"/>
                    <a:pt x="124" y="54"/>
                    <a:pt x="128" y="55"/>
                  </a:cubicBezTo>
                  <a:cubicBezTo>
                    <a:pt x="128" y="56"/>
                    <a:pt x="129" y="57"/>
                    <a:pt x="129" y="59"/>
                  </a:cubicBezTo>
                  <a:cubicBezTo>
                    <a:pt x="131" y="59"/>
                    <a:pt x="135" y="58"/>
                    <a:pt x="134" y="61"/>
                  </a:cubicBezTo>
                  <a:cubicBezTo>
                    <a:pt x="138" y="59"/>
                    <a:pt x="136" y="62"/>
                    <a:pt x="140" y="62"/>
                  </a:cubicBezTo>
                  <a:cubicBezTo>
                    <a:pt x="141" y="65"/>
                    <a:pt x="136" y="66"/>
                    <a:pt x="136" y="66"/>
                  </a:cubicBezTo>
                  <a:cubicBezTo>
                    <a:pt x="135" y="66"/>
                    <a:pt x="137" y="67"/>
                    <a:pt x="137" y="67"/>
                  </a:cubicBezTo>
                  <a:cubicBezTo>
                    <a:pt x="134" y="70"/>
                    <a:pt x="132" y="70"/>
                    <a:pt x="130" y="74"/>
                  </a:cubicBezTo>
                  <a:cubicBezTo>
                    <a:pt x="129" y="74"/>
                    <a:pt x="128" y="74"/>
                    <a:pt x="128" y="75"/>
                  </a:cubicBezTo>
                  <a:cubicBezTo>
                    <a:pt x="127" y="75"/>
                    <a:pt x="122" y="75"/>
                    <a:pt x="122" y="73"/>
                  </a:cubicBezTo>
                  <a:cubicBezTo>
                    <a:pt x="122" y="70"/>
                    <a:pt x="116" y="73"/>
                    <a:pt x="117" y="68"/>
                  </a:cubicBezTo>
                  <a:cubicBezTo>
                    <a:pt x="115" y="69"/>
                    <a:pt x="115" y="67"/>
                    <a:pt x="115" y="66"/>
                  </a:cubicBezTo>
                  <a:cubicBezTo>
                    <a:pt x="113" y="66"/>
                    <a:pt x="112" y="66"/>
                    <a:pt x="110" y="66"/>
                  </a:cubicBezTo>
                  <a:cubicBezTo>
                    <a:pt x="108" y="66"/>
                    <a:pt x="110" y="70"/>
                    <a:pt x="109" y="72"/>
                  </a:cubicBezTo>
                  <a:cubicBezTo>
                    <a:pt x="109" y="74"/>
                    <a:pt x="112" y="74"/>
                    <a:pt x="113" y="76"/>
                  </a:cubicBezTo>
                  <a:cubicBezTo>
                    <a:pt x="115" y="75"/>
                    <a:pt x="117" y="79"/>
                    <a:pt x="117" y="76"/>
                  </a:cubicBezTo>
                  <a:cubicBezTo>
                    <a:pt x="119" y="78"/>
                    <a:pt x="119" y="80"/>
                    <a:pt x="120" y="83"/>
                  </a:cubicBezTo>
                  <a:cubicBezTo>
                    <a:pt x="119" y="85"/>
                    <a:pt x="122" y="84"/>
                    <a:pt x="122" y="85"/>
                  </a:cubicBezTo>
                  <a:cubicBezTo>
                    <a:pt x="123" y="88"/>
                    <a:pt x="121" y="93"/>
                    <a:pt x="121" y="95"/>
                  </a:cubicBezTo>
                  <a:cubicBezTo>
                    <a:pt x="118" y="96"/>
                    <a:pt x="119" y="93"/>
                    <a:pt x="118" y="93"/>
                  </a:cubicBezTo>
                  <a:cubicBezTo>
                    <a:pt x="117" y="92"/>
                    <a:pt x="113" y="92"/>
                    <a:pt x="113" y="89"/>
                  </a:cubicBezTo>
                  <a:cubicBezTo>
                    <a:pt x="108" y="90"/>
                    <a:pt x="108" y="86"/>
                    <a:pt x="103" y="87"/>
                  </a:cubicBezTo>
                  <a:cubicBezTo>
                    <a:pt x="103" y="89"/>
                    <a:pt x="107" y="88"/>
                    <a:pt x="108" y="89"/>
                  </a:cubicBezTo>
                  <a:cubicBezTo>
                    <a:pt x="104" y="93"/>
                    <a:pt x="112" y="91"/>
                    <a:pt x="108" y="93"/>
                  </a:cubicBezTo>
                  <a:cubicBezTo>
                    <a:pt x="108" y="95"/>
                    <a:pt x="111" y="94"/>
                    <a:pt x="113" y="95"/>
                  </a:cubicBezTo>
                  <a:cubicBezTo>
                    <a:pt x="113" y="96"/>
                    <a:pt x="112" y="96"/>
                    <a:pt x="114" y="96"/>
                  </a:cubicBezTo>
                  <a:cubicBezTo>
                    <a:pt x="116" y="97"/>
                    <a:pt x="116" y="97"/>
                    <a:pt x="116" y="99"/>
                  </a:cubicBezTo>
                  <a:cubicBezTo>
                    <a:pt x="113" y="99"/>
                    <a:pt x="110" y="98"/>
                    <a:pt x="108" y="96"/>
                  </a:cubicBezTo>
                  <a:cubicBezTo>
                    <a:pt x="106" y="95"/>
                    <a:pt x="103" y="96"/>
                    <a:pt x="101" y="94"/>
                  </a:cubicBezTo>
                  <a:cubicBezTo>
                    <a:pt x="99" y="93"/>
                    <a:pt x="96" y="92"/>
                    <a:pt x="95" y="92"/>
                  </a:cubicBezTo>
                  <a:cubicBezTo>
                    <a:pt x="93" y="92"/>
                    <a:pt x="93" y="90"/>
                    <a:pt x="93" y="89"/>
                  </a:cubicBezTo>
                  <a:cubicBezTo>
                    <a:pt x="91" y="89"/>
                    <a:pt x="89" y="89"/>
                    <a:pt x="88" y="88"/>
                  </a:cubicBezTo>
                  <a:cubicBezTo>
                    <a:pt x="87" y="87"/>
                    <a:pt x="87" y="86"/>
                    <a:pt x="87" y="85"/>
                  </a:cubicBezTo>
                  <a:cubicBezTo>
                    <a:pt x="86" y="84"/>
                    <a:pt x="83" y="85"/>
                    <a:pt x="84" y="82"/>
                  </a:cubicBezTo>
                  <a:cubicBezTo>
                    <a:pt x="79" y="82"/>
                    <a:pt x="79" y="78"/>
                    <a:pt x="76" y="75"/>
                  </a:cubicBezTo>
                  <a:cubicBezTo>
                    <a:pt x="77" y="75"/>
                    <a:pt x="76" y="71"/>
                    <a:pt x="77" y="69"/>
                  </a:cubicBezTo>
                  <a:cubicBezTo>
                    <a:pt x="77" y="69"/>
                    <a:pt x="79" y="70"/>
                    <a:pt x="80" y="69"/>
                  </a:cubicBezTo>
                  <a:cubicBezTo>
                    <a:pt x="80" y="69"/>
                    <a:pt x="78" y="67"/>
                    <a:pt x="78" y="66"/>
                  </a:cubicBezTo>
                  <a:cubicBezTo>
                    <a:pt x="78" y="66"/>
                    <a:pt x="81" y="66"/>
                    <a:pt x="81" y="66"/>
                  </a:cubicBezTo>
                  <a:cubicBezTo>
                    <a:pt x="81" y="65"/>
                    <a:pt x="80" y="62"/>
                    <a:pt x="81" y="61"/>
                  </a:cubicBezTo>
                  <a:cubicBezTo>
                    <a:pt x="81" y="61"/>
                    <a:pt x="83" y="61"/>
                    <a:pt x="83" y="61"/>
                  </a:cubicBezTo>
                  <a:cubicBezTo>
                    <a:pt x="85" y="60"/>
                    <a:pt x="83" y="56"/>
                    <a:pt x="84" y="55"/>
                  </a:cubicBezTo>
                  <a:cubicBezTo>
                    <a:pt x="84" y="54"/>
                    <a:pt x="82" y="54"/>
                    <a:pt x="81" y="54"/>
                  </a:cubicBezTo>
                  <a:cubicBezTo>
                    <a:pt x="81" y="52"/>
                    <a:pt x="81" y="50"/>
                    <a:pt x="81" y="48"/>
                  </a:cubicBezTo>
                  <a:cubicBezTo>
                    <a:pt x="79" y="48"/>
                    <a:pt x="79" y="48"/>
                    <a:pt x="78" y="49"/>
                  </a:cubicBezTo>
                  <a:cubicBezTo>
                    <a:pt x="76" y="48"/>
                    <a:pt x="77" y="46"/>
                    <a:pt x="76" y="45"/>
                  </a:cubicBezTo>
                  <a:cubicBezTo>
                    <a:pt x="76" y="44"/>
                    <a:pt x="74" y="46"/>
                    <a:pt x="74" y="46"/>
                  </a:cubicBezTo>
                  <a:cubicBezTo>
                    <a:pt x="74" y="46"/>
                    <a:pt x="73" y="45"/>
                    <a:pt x="72" y="45"/>
                  </a:cubicBezTo>
                  <a:cubicBezTo>
                    <a:pt x="72" y="44"/>
                    <a:pt x="71" y="42"/>
                    <a:pt x="70" y="42"/>
                  </a:cubicBezTo>
                  <a:cubicBezTo>
                    <a:pt x="69" y="42"/>
                    <a:pt x="69" y="44"/>
                    <a:pt x="68" y="43"/>
                  </a:cubicBezTo>
                  <a:cubicBezTo>
                    <a:pt x="67" y="43"/>
                    <a:pt x="66" y="41"/>
                    <a:pt x="63" y="41"/>
                  </a:cubicBezTo>
                  <a:cubicBezTo>
                    <a:pt x="68" y="36"/>
                    <a:pt x="57" y="39"/>
                    <a:pt x="58" y="33"/>
                  </a:cubicBezTo>
                  <a:cubicBezTo>
                    <a:pt x="55" y="33"/>
                    <a:pt x="52" y="33"/>
                    <a:pt x="52" y="36"/>
                  </a:cubicBezTo>
                  <a:cubicBezTo>
                    <a:pt x="51" y="38"/>
                    <a:pt x="49" y="35"/>
                    <a:pt x="49" y="35"/>
                  </a:cubicBezTo>
                  <a:cubicBezTo>
                    <a:pt x="48" y="35"/>
                    <a:pt x="47" y="37"/>
                    <a:pt x="45" y="36"/>
                  </a:cubicBezTo>
                  <a:cubicBezTo>
                    <a:pt x="43" y="36"/>
                    <a:pt x="43" y="35"/>
                    <a:pt x="41" y="35"/>
                  </a:cubicBezTo>
                  <a:cubicBezTo>
                    <a:pt x="39" y="35"/>
                    <a:pt x="38" y="36"/>
                    <a:pt x="36" y="36"/>
                  </a:cubicBezTo>
                  <a:cubicBezTo>
                    <a:pt x="34" y="36"/>
                    <a:pt x="33" y="35"/>
                    <a:pt x="31" y="35"/>
                  </a:cubicBezTo>
                  <a:cubicBezTo>
                    <a:pt x="26" y="35"/>
                    <a:pt x="21" y="36"/>
                    <a:pt x="16" y="34"/>
                  </a:cubicBezTo>
                  <a:cubicBezTo>
                    <a:pt x="15" y="34"/>
                    <a:pt x="14" y="32"/>
                    <a:pt x="14" y="32"/>
                  </a:cubicBezTo>
                  <a:cubicBezTo>
                    <a:pt x="12" y="31"/>
                    <a:pt x="10" y="32"/>
                    <a:pt x="10" y="29"/>
                  </a:cubicBezTo>
                  <a:cubicBezTo>
                    <a:pt x="8" y="29"/>
                    <a:pt x="4" y="31"/>
                    <a:pt x="5" y="27"/>
                  </a:cubicBezTo>
                  <a:cubicBezTo>
                    <a:pt x="9" y="28"/>
                    <a:pt x="10" y="26"/>
                    <a:pt x="12" y="25"/>
                  </a:cubicBezTo>
                  <a:cubicBezTo>
                    <a:pt x="11" y="22"/>
                    <a:pt x="4" y="24"/>
                    <a:pt x="3" y="21"/>
                  </a:cubicBezTo>
                  <a:cubicBezTo>
                    <a:pt x="2" y="21"/>
                    <a:pt x="2" y="22"/>
                    <a:pt x="2" y="22"/>
                  </a:cubicBezTo>
                  <a:cubicBezTo>
                    <a:pt x="0" y="22"/>
                    <a:pt x="3" y="17"/>
                    <a:pt x="4" y="16"/>
                  </a:cubicBezTo>
                  <a:cubicBezTo>
                    <a:pt x="3" y="12"/>
                    <a:pt x="6" y="11"/>
                    <a:pt x="5" y="7"/>
                  </a:cubicBezTo>
                  <a:close/>
                  <a:moveTo>
                    <a:pt x="91" y="68"/>
                  </a:moveTo>
                  <a:cubicBezTo>
                    <a:pt x="92" y="66"/>
                    <a:pt x="97" y="68"/>
                    <a:pt x="100" y="67"/>
                  </a:cubicBezTo>
                  <a:cubicBezTo>
                    <a:pt x="100" y="65"/>
                    <a:pt x="98" y="65"/>
                    <a:pt x="97" y="63"/>
                  </a:cubicBezTo>
                  <a:cubicBezTo>
                    <a:pt x="96" y="62"/>
                    <a:pt x="93" y="63"/>
                    <a:pt x="90" y="61"/>
                  </a:cubicBezTo>
                  <a:cubicBezTo>
                    <a:pt x="91" y="63"/>
                    <a:pt x="89" y="68"/>
                    <a:pt x="91" y="68"/>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88" name="Freeform 90"/>
            <p:cNvSpPr>
              <a:spLocks/>
            </p:cNvSpPr>
            <p:nvPr/>
          </p:nvSpPr>
          <p:spPr bwMode="auto">
            <a:xfrm>
              <a:off x="8594314" y="1466699"/>
              <a:ext cx="330200" cy="165100"/>
            </a:xfrm>
            <a:custGeom>
              <a:avLst/>
              <a:gdLst>
                <a:gd name="T0" fmla="*/ 24 w 88"/>
                <a:gd name="T1" fmla="*/ 80 h 44"/>
                <a:gd name="T2" fmla="*/ 26 w 88"/>
                <a:gd name="T3" fmla="*/ 71 h 44"/>
                <a:gd name="T4" fmla="*/ 38 w 88"/>
                <a:gd name="T5" fmla="*/ 69 h 44"/>
                <a:gd name="T6" fmla="*/ 43 w 88"/>
                <a:gd name="T7" fmla="*/ 66 h 44"/>
                <a:gd name="T8" fmla="*/ 73 w 88"/>
                <a:gd name="T9" fmla="*/ 64 h 44"/>
                <a:gd name="T10" fmla="*/ 43 w 88"/>
                <a:gd name="T11" fmla="*/ 59 h 44"/>
                <a:gd name="T12" fmla="*/ 40 w 88"/>
                <a:gd name="T13" fmla="*/ 57 h 44"/>
                <a:gd name="T14" fmla="*/ 33 w 88"/>
                <a:gd name="T15" fmla="*/ 59 h 44"/>
                <a:gd name="T16" fmla="*/ 17 w 88"/>
                <a:gd name="T17" fmla="*/ 57 h 44"/>
                <a:gd name="T18" fmla="*/ 31 w 88"/>
                <a:gd name="T19" fmla="*/ 47 h 44"/>
                <a:gd name="T20" fmla="*/ 38 w 88"/>
                <a:gd name="T21" fmla="*/ 47 h 44"/>
                <a:gd name="T22" fmla="*/ 7 w 88"/>
                <a:gd name="T23" fmla="*/ 40 h 44"/>
                <a:gd name="T24" fmla="*/ 2 w 88"/>
                <a:gd name="T25" fmla="*/ 33 h 44"/>
                <a:gd name="T26" fmla="*/ 17 w 88"/>
                <a:gd name="T27" fmla="*/ 21 h 44"/>
                <a:gd name="T28" fmla="*/ 17 w 88"/>
                <a:gd name="T29" fmla="*/ 19 h 44"/>
                <a:gd name="T30" fmla="*/ 43 w 88"/>
                <a:gd name="T31" fmla="*/ 7 h 44"/>
                <a:gd name="T32" fmla="*/ 52 w 88"/>
                <a:gd name="T33" fmla="*/ 2 h 44"/>
                <a:gd name="T34" fmla="*/ 57 w 88"/>
                <a:gd name="T35" fmla="*/ 5 h 44"/>
                <a:gd name="T36" fmla="*/ 64 w 88"/>
                <a:gd name="T37" fmla="*/ 17 h 44"/>
                <a:gd name="T38" fmla="*/ 57 w 88"/>
                <a:gd name="T39" fmla="*/ 19 h 44"/>
                <a:gd name="T40" fmla="*/ 64 w 88"/>
                <a:gd name="T41" fmla="*/ 21 h 44"/>
                <a:gd name="T42" fmla="*/ 66 w 88"/>
                <a:gd name="T43" fmla="*/ 17 h 44"/>
                <a:gd name="T44" fmla="*/ 83 w 88"/>
                <a:gd name="T45" fmla="*/ 12 h 44"/>
                <a:gd name="T46" fmla="*/ 90 w 88"/>
                <a:gd name="T47" fmla="*/ 26 h 44"/>
                <a:gd name="T48" fmla="*/ 102 w 88"/>
                <a:gd name="T49" fmla="*/ 21 h 44"/>
                <a:gd name="T50" fmla="*/ 111 w 88"/>
                <a:gd name="T51" fmla="*/ 12 h 44"/>
                <a:gd name="T52" fmla="*/ 118 w 88"/>
                <a:gd name="T53" fmla="*/ 17 h 44"/>
                <a:gd name="T54" fmla="*/ 121 w 88"/>
                <a:gd name="T55" fmla="*/ 26 h 44"/>
                <a:gd name="T56" fmla="*/ 128 w 88"/>
                <a:gd name="T57" fmla="*/ 38 h 44"/>
                <a:gd name="T58" fmla="*/ 137 w 88"/>
                <a:gd name="T59" fmla="*/ 31 h 44"/>
                <a:gd name="T60" fmla="*/ 130 w 88"/>
                <a:gd name="T61" fmla="*/ 24 h 44"/>
                <a:gd name="T62" fmla="*/ 130 w 88"/>
                <a:gd name="T63" fmla="*/ 7 h 44"/>
                <a:gd name="T64" fmla="*/ 142 w 88"/>
                <a:gd name="T65" fmla="*/ 5 h 44"/>
                <a:gd name="T66" fmla="*/ 151 w 88"/>
                <a:gd name="T67" fmla="*/ 24 h 44"/>
                <a:gd name="T68" fmla="*/ 161 w 88"/>
                <a:gd name="T69" fmla="*/ 31 h 44"/>
                <a:gd name="T70" fmla="*/ 165 w 88"/>
                <a:gd name="T71" fmla="*/ 38 h 44"/>
                <a:gd name="T72" fmla="*/ 163 w 88"/>
                <a:gd name="T73" fmla="*/ 47 h 44"/>
                <a:gd name="T74" fmla="*/ 173 w 88"/>
                <a:gd name="T75" fmla="*/ 57 h 44"/>
                <a:gd name="T76" fmla="*/ 196 w 88"/>
                <a:gd name="T77" fmla="*/ 59 h 44"/>
                <a:gd name="T78" fmla="*/ 206 w 88"/>
                <a:gd name="T79" fmla="*/ 69 h 44"/>
                <a:gd name="T80" fmla="*/ 208 w 88"/>
                <a:gd name="T81" fmla="*/ 73 h 44"/>
                <a:gd name="T82" fmla="*/ 184 w 88"/>
                <a:gd name="T83" fmla="*/ 73 h 44"/>
                <a:gd name="T84" fmla="*/ 191 w 88"/>
                <a:gd name="T85" fmla="*/ 95 h 44"/>
                <a:gd name="T86" fmla="*/ 161 w 88"/>
                <a:gd name="T87" fmla="*/ 95 h 44"/>
                <a:gd name="T88" fmla="*/ 121 w 88"/>
                <a:gd name="T89" fmla="*/ 95 h 44"/>
                <a:gd name="T90" fmla="*/ 109 w 88"/>
                <a:gd name="T91" fmla="*/ 97 h 44"/>
                <a:gd name="T92" fmla="*/ 104 w 88"/>
                <a:gd name="T93" fmla="*/ 102 h 44"/>
                <a:gd name="T94" fmla="*/ 69 w 88"/>
                <a:gd name="T95" fmla="*/ 102 h 44"/>
                <a:gd name="T96" fmla="*/ 57 w 88"/>
                <a:gd name="T97" fmla="*/ 85 h 44"/>
                <a:gd name="T98" fmla="*/ 35 w 88"/>
                <a:gd name="T99" fmla="*/ 80 h 44"/>
                <a:gd name="T100" fmla="*/ 33 w 88"/>
                <a:gd name="T101" fmla="*/ 83 h 44"/>
                <a:gd name="T102" fmla="*/ 33 w 88"/>
                <a:gd name="T103" fmla="*/ 78 h 44"/>
                <a:gd name="T104" fmla="*/ 24 w 88"/>
                <a:gd name="T105" fmla="*/ 80 h 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8" h="44">
                  <a:moveTo>
                    <a:pt x="10" y="34"/>
                  </a:moveTo>
                  <a:cubicBezTo>
                    <a:pt x="8" y="34"/>
                    <a:pt x="10" y="30"/>
                    <a:pt x="11" y="30"/>
                  </a:cubicBezTo>
                  <a:cubicBezTo>
                    <a:pt x="12" y="28"/>
                    <a:pt x="14" y="29"/>
                    <a:pt x="16" y="29"/>
                  </a:cubicBezTo>
                  <a:cubicBezTo>
                    <a:pt x="17" y="29"/>
                    <a:pt x="17" y="28"/>
                    <a:pt x="18" y="28"/>
                  </a:cubicBezTo>
                  <a:cubicBezTo>
                    <a:pt x="23" y="27"/>
                    <a:pt x="28" y="29"/>
                    <a:pt x="31" y="27"/>
                  </a:cubicBezTo>
                  <a:cubicBezTo>
                    <a:pt x="30" y="24"/>
                    <a:pt x="23" y="27"/>
                    <a:pt x="18" y="25"/>
                  </a:cubicBezTo>
                  <a:cubicBezTo>
                    <a:pt x="18" y="25"/>
                    <a:pt x="17" y="24"/>
                    <a:pt x="17" y="24"/>
                  </a:cubicBezTo>
                  <a:cubicBezTo>
                    <a:pt x="16" y="24"/>
                    <a:pt x="15" y="26"/>
                    <a:pt x="14" y="25"/>
                  </a:cubicBezTo>
                  <a:cubicBezTo>
                    <a:pt x="11" y="25"/>
                    <a:pt x="9" y="24"/>
                    <a:pt x="7" y="24"/>
                  </a:cubicBezTo>
                  <a:cubicBezTo>
                    <a:pt x="4" y="21"/>
                    <a:pt x="12" y="22"/>
                    <a:pt x="13" y="20"/>
                  </a:cubicBezTo>
                  <a:cubicBezTo>
                    <a:pt x="13" y="17"/>
                    <a:pt x="15" y="19"/>
                    <a:pt x="16" y="20"/>
                  </a:cubicBezTo>
                  <a:cubicBezTo>
                    <a:pt x="16" y="13"/>
                    <a:pt x="9" y="19"/>
                    <a:pt x="3" y="17"/>
                  </a:cubicBezTo>
                  <a:cubicBezTo>
                    <a:pt x="0" y="16"/>
                    <a:pt x="5" y="14"/>
                    <a:pt x="1" y="14"/>
                  </a:cubicBezTo>
                  <a:cubicBezTo>
                    <a:pt x="2" y="12"/>
                    <a:pt x="2" y="8"/>
                    <a:pt x="7" y="9"/>
                  </a:cubicBezTo>
                  <a:cubicBezTo>
                    <a:pt x="8" y="9"/>
                    <a:pt x="7" y="8"/>
                    <a:pt x="7" y="8"/>
                  </a:cubicBezTo>
                  <a:cubicBezTo>
                    <a:pt x="9" y="5"/>
                    <a:pt x="14" y="4"/>
                    <a:pt x="18" y="3"/>
                  </a:cubicBezTo>
                  <a:cubicBezTo>
                    <a:pt x="20" y="2"/>
                    <a:pt x="20" y="0"/>
                    <a:pt x="22" y="1"/>
                  </a:cubicBezTo>
                  <a:cubicBezTo>
                    <a:pt x="22" y="2"/>
                    <a:pt x="23" y="2"/>
                    <a:pt x="24" y="2"/>
                  </a:cubicBezTo>
                  <a:cubicBezTo>
                    <a:pt x="24" y="5"/>
                    <a:pt x="22" y="7"/>
                    <a:pt x="27" y="7"/>
                  </a:cubicBezTo>
                  <a:cubicBezTo>
                    <a:pt x="27" y="8"/>
                    <a:pt x="25" y="8"/>
                    <a:pt x="24" y="8"/>
                  </a:cubicBezTo>
                  <a:cubicBezTo>
                    <a:pt x="24" y="9"/>
                    <a:pt x="26" y="9"/>
                    <a:pt x="27" y="9"/>
                  </a:cubicBezTo>
                  <a:cubicBezTo>
                    <a:pt x="28" y="9"/>
                    <a:pt x="27" y="7"/>
                    <a:pt x="28" y="7"/>
                  </a:cubicBezTo>
                  <a:cubicBezTo>
                    <a:pt x="30" y="6"/>
                    <a:pt x="32" y="6"/>
                    <a:pt x="35" y="5"/>
                  </a:cubicBezTo>
                  <a:cubicBezTo>
                    <a:pt x="36" y="7"/>
                    <a:pt x="39" y="8"/>
                    <a:pt x="38" y="11"/>
                  </a:cubicBezTo>
                  <a:cubicBezTo>
                    <a:pt x="41" y="11"/>
                    <a:pt x="40" y="8"/>
                    <a:pt x="43" y="9"/>
                  </a:cubicBezTo>
                  <a:cubicBezTo>
                    <a:pt x="44" y="8"/>
                    <a:pt x="46" y="7"/>
                    <a:pt x="47" y="5"/>
                  </a:cubicBezTo>
                  <a:cubicBezTo>
                    <a:pt x="48" y="6"/>
                    <a:pt x="49" y="7"/>
                    <a:pt x="50" y="7"/>
                  </a:cubicBezTo>
                  <a:cubicBezTo>
                    <a:pt x="51" y="8"/>
                    <a:pt x="51" y="10"/>
                    <a:pt x="51" y="11"/>
                  </a:cubicBezTo>
                  <a:cubicBezTo>
                    <a:pt x="52" y="13"/>
                    <a:pt x="55" y="13"/>
                    <a:pt x="54" y="16"/>
                  </a:cubicBezTo>
                  <a:cubicBezTo>
                    <a:pt x="56" y="16"/>
                    <a:pt x="56" y="13"/>
                    <a:pt x="58" y="13"/>
                  </a:cubicBezTo>
                  <a:cubicBezTo>
                    <a:pt x="58" y="11"/>
                    <a:pt x="55" y="11"/>
                    <a:pt x="55" y="10"/>
                  </a:cubicBezTo>
                  <a:cubicBezTo>
                    <a:pt x="54" y="8"/>
                    <a:pt x="56" y="6"/>
                    <a:pt x="55" y="3"/>
                  </a:cubicBezTo>
                  <a:cubicBezTo>
                    <a:pt x="57" y="3"/>
                    <a:pt x="57" y="2"/>
                    <a:pt x="60" y="2"/>
                  </a:cubicBezTo>
                  <a:cubicBezTo>
                    <a:pt x="60" y="4"/>
                    <a:pt x="63" y="7"/>
                    <a:pt x="64" y="10"/>
                  </a:cubicBezTo>
                  <a:cubicBezTo>
                    <a:pt x="65" y="11"/>
                    <a:pt x="67" y="15"/>
                    <a:pt x="68" y="13"/>
                  </a:cubicBezTo>
                  <a:cubicBezTo>
                    <a:pt x="70" y="13"/>
                    <a:pt x="68" y="16"/>
                    <a:pt x="70" y="16"/>
                  </a:cubicBezTo>
                  <a:cubicBezTo>
                    <a:pt x="70" y="18"/>
                    <a:pt x="70" y="19"/>
                    <a:pt x="69" y="20"/>
                  </a:cubicBezTo>
                  <a:cubicBezTo>
                    <a:pt x="70" y="22"/>
                    <a:pt x="74" y="21"/>
                    <a:pt x="73" y="24"/>
                  </a:cubicBezTo>
                  <a:cubicBezTo>
                    <a:pt x="77" y="22"/>
                    <a:pt x="77" y="26"/>
                    <a:pt x="83" y="25"/>
                  </a:cubicBezTo>
                  <a:cubicBezTo>
                    <a:pt x="81" y="30"/>
                    <a:pt x="86" y="28"/>
                    <a:pt x="87" y="29"/>
                  </a:cubicBezTo>
                  <a:cubicBezTo>
                    <a:pt x="87" y="29"/>
                    <a:pt x="85" y="32"/>
                    <a:pt x="88" y="31"/>
                  </a:cubicBezTo>
                  <a:cubicBezTo>
                    <a:pt x="86" y="37"/>
                    <a:pt x="84" y="30"/>
                    <a:pt x="78" y="31"/>
                  </a:cubicBezTo>
                  <a:cubicBezTo>
                    <a:pt x="77" y="36"/>
                    <a:pt x="83" y="34"/>
                    <a:pt x="81" y="40"/>
                  </a:cubicBezTo>
                  <a:cubicBezTo>
                    <a:pt x="77" y="41"/>
                    <a:pt x="71" y="42"/>
                    <a:pt x="68" y="40"/>
                  </a:cubicBezTo>
                  <a:cubicBezTo>
                    <a:pt x="64" y="37"/>
                    <a:pt x="56" y="36"/>
                    <a:pt x="51" y="40"/>
                  </a:cubicBezTo>
                  <a:cubicBezTo>
                    <a:pt x="50" y="40"/>
                    <a:pt x="49" y="40"/>
                    <a:pt x="46" y="41"/>
                  </a:cubicBezTo>
                  <a:cubicBezTo>
                    <a:pt x="44" y="41"/>
                    <a:pt x="44" y="42"/>
                    <a:pt x="44" y="43"/>
                  </a:cubicBezTo>
                  <a:cubicBezTo>
                    <a:pt x="41" y="41"/>
                    <a:pt x="35" y="44"/>
                    <a:pt x="29" y="43"/>
                  </a:cubicBezTo>
                  <a:cubicBezTo>
                    <a:pt x="28" y="41"/>
                    <a:pt x="26" y="39"/>
                    <a:pt x="24" y="36"/>
                  </a:cubicBezTo>
                  <a:cubicBezTo>
                    <a:pt x="21" y="36"/>
                    <a:pt x="15" y="37"/>
                    <a:pt x="15" y="34"/>
                  </a:cubicBezTo>
                  <a:cubicBezTo>
                    <a:pt x="14" y="34"/>
                    <a:pt x="14" y="34"/>
                    <a:pt x="14" y="35"/>
                  </a:cubicBezTo>
                  <a:cubicBezTo>
                    <a:pt x="12" y="35"/>
                    <a:pt x="13" y="33"/>
                    <a:pt x="14" y="33"/>
                  </a:cubicBezTo>
                  <a:cubicBezTo>
                    <a:pt x="14" y="30"/>
                    <a:pt x="10" y="33"/>
                    <a:pt x="10" y="34"/>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89" name="Freeform 91"/>
            <p:cNvSpPr>
              <a:spLocks noEditPoints="1"/>
            </p:cNvSpPr>
            <p:nvPr/>
          </p:nvSpPr>
          <p:spPr bwMode="auto">
            <a:xfrm>
              <a:off x="7724364" y="1507974"/>
              <a:ext cx="2339975" cy="2714625"/>
            </a:xfrm>
            <a:custGeom>
              <a:avLst/>
              <a:gdLst>
                <a:gd name="T0" fmla="*/ 964 w 624"/>
                <a:gd name="T1" fmla="*/ 111 h 724"/>
                <a:gd name="T2" fmla="*/ 867 w 624"/>
                <a:gd name="T3" fmla="*/ 180 h 724"/>
                <a:gd name="T4" fmla="*/ 855 w 624"/>
                <a:gd name="T5" fmla="*/ 279 h 724"/>
                <a:gd name="T6" fmla="*/ 976 w 624"/>
                <a:gd name="T7" fmla="*/ 359 h 724"/>
                <a:gd name="T8" fmla="*/ 1013 w 624"/>
                <a:gd name="T9" fmla="*/ 250 h 724"/>
                <a:gd name="T10" fmla="*/ 1115 w 624"/>
                <a:gd name="T11" fmla="*/ 248 h 724"/>
                <a:gd name="T12" fmla="*/ 1207 w 624"/>
                <a:gd name="T13" fmla="*/ 274 h 724"/>
                <a:gd name="T14" fmla="*/ 1243 w 624"/>
                <a:gd name="T15" fmla="*/ 368 h 724"/>
                <a:gd name="T16" fmla="*/ 1129 w 624"/>
                <a:gd name="T17" fmla="*/ 409 h 724"/>
                <a:gd name="T18" fmla="*/ 1198 w 624"/>
                <a:gd name="T19" fmla="*/ 451 h 724"/>
                <a:gd name="T20" fmla="*/ 1169 w 624"/>
                <a:gd name="T21" fmla="*/ 465 h 724"/>
                <a:gd name="T22" fmla="*/ 1044 w 624"/>
                <a:gd name="T23" fmla="*/ 557 h 724"/>
                <a:gd name="T24" fmla="*/ 992 w 624"/>
                <a:gd name="T25" fmla="*/ 713 h 724"/>
                <a:gd name="T26" fmla="*/ 883 w 624"/>
                <a:gd name="T27" fmla="*/ 652 h 724"/>
                <a:gd name="T28" fmla="*/ 798 w 624"/>
                <a:gd name="T29" fmla="*/ 768 h 724"/>
                <a:gd name="T30" fmla="*/ 895 w 624"/>
                <a:gd name="T31" fmla="*/ 815 h 724"/>
                <a:gd name="T32" fmla="*/ 1030 w 624"/>
                <a:gd name="T33" fmla="*/ 907 h 724"/>
                <a:gd name="T34" fmla="*/ 1143 w 624"/>
                <a:gd name="T35" fmla="*/ 890 h 724"/>
                <a:gd name="T36" fmla="*/ 1318 w 624"/>
                <a:gd name="T37" fmla="*/ 966 h 724"/>
                <a:gd name="T38" fmla="*/ 1474 w 624"/>
                <a:gd name="T39" fmla="*/ 1060 h 724"/>
                <a:gd name="T40" fmla="*/ 1405 w 624"/>
                <a:gd name="T41" fmla="*/ 1275 h 724"/>
                <a:gd name="T42" fmla="*/ 1320 w 624"/>
                <a:gd name="T43" fmla="*/ 1370 h 724"/>
                <a:gd name="T44" fmla="*/ 1238 w 624"/>
                <a:gd name="T45" fmla="*/ 1460 h 724"/>
                <a:gd name="T46" fmla="*/ 1162 w 624"/>
                <a:gd name="T47" fmla="*/ 1547 h 724"/>
                <a:gd name="T48" fmla="*/ 1129 w 624"/>
                <a:gd name="T49" fmla="*/ 1613 h 724"/>
                <a:gd name="T50" fmla="*/ 1068 w 624"/>
                <a:gd name="T51" fmla="*/ 1679 h 724"/>
                <a:gd name="T52" fmla="*/ 1046 w 624"/>
                <a:gd name="T53" fmla="*/ 1590 h 724"/>
                <a:gd name="T54" fmla="*/ 1096 w 624"/>
                <a:gd name="T55" fmla="*/ 1396 h 724"/>
                <a:gd name="T56" fmla="*/ 1089 w 624"/>
                <a:gd name="T57" fmla="*/ 1214 h 724"/>
                <a:gd name="T58" fmla="*/ 992 w 624"/>
                <a:gd name="T59" fmla="*/ 1089 h 724"/>
                <a:gd name="T60" fmla="*/ 1011 w 624"/>
                <a:gd name="T61" fmla="*/ 985 h 724"/>
                <a:gd name="T62" fmla="*/ 926 w 624"/>
                <a:gd name="T63" fmla="*/ 876 h 724"/>
                <a:gd name="T64" fmla="*/ 834 w 624"/>
                <a:gd name="T65" fmla="*/ 822 h 724"/>
                <a:gd name="T66" fmla="*/ 692 w 624"/>
                <a:gd name="T67" fmla="*/ 742 h 724"/>
                <a:gd name="T68" fmla="*/ 612 w 624"/>
                <a:gd name="T69" fmla="*/ 657 h 724"/>
                <a:gd name="T70" fmla="*/ 612 w 624"/>
                <a:gd name="T71" fmla="*/ 690 h 724"/>
                <a:gd name="T72" fmla="*/ 527 w 624"/>
                <a:gd name="T73" fmla="*/ 586 h 724"/>
                <a:gd name="T74" fmla="*/ 475 w 624"/>
                <a:gd name="T75" fmla="*/ 399 h 724"/>
                <a:gd name="T76" fmla="*/ 444 w 624"/>
                <a:gd name="T77" fmla="*/ 350 h 724"/>
                <a:gd name="T78" fmla="*/ 364 w 624"/>
                <a:gd name="T79" fmla="*/ 260 h 724"/>
                <a:gd name="T80" fmla="*/ 224 w 624"/>
                <a:gd name="T81" fmla="*/ 215 h 724"/>
                <a:gd name="T82" fmla="*/ 156 w 624"/>
                <a:gd name="T83" fmla="*/ 250 h 724"/>
                <a:gd name="T84" fmla="*/ 85 w 624"/>
                <a:gd name="T85" fmla="*/ 295 h 724"/>
                <a:gd name="T86" fmla="*/ 35 w 624"/>
                <a:gd name="T87" fmla="*/ 229 h 724"/>
                <a:gd name="T88" fmla="*/ 14 w 624"/>
                <a:gd name="T89" fmla="*/ 146 h 724"/>
                <a:gd name="T90" fmla="*/ 40 w 624"/>
                <a:gd name="T91" fmla="*/ 92 h 724"/>
                <a:gd name="T92" fmla="*/ 142 w 624"/>
                <a:gd name="T93" fmla="*/ 31 h 724"/>
                <a:gd name="T94" fmla="*/ 380 w 624"/>
                <a:gd name="T95" fmla="*/ 57 h 724"/>
                <a:gd name="T96" fmla="*/ 494 w 624"/>
                <a:gd name="T97" fmla="*/ 61 h 724"/>
                <a:gd name="T98" fmla="*/ 673 w 624"/>
                <a:gd name="T99" fmla="*/ 109 h 724"/>
                <a:gd name="T100" fmla="*/ 801 w 624"/>
                <a:gd name="T101" fmla="*/ 78 h 724"/>
                <a:gd name="T102" fmla="*/ 836 w 624"/>
                <a:gd name="T103" fmla="*/ 17 h 724"/>
                <a:gd name="T104" fmla="*/ 902 w 624"/>
                <a:gd name="T105" fmla="*/ 76 h 724"/>
                <a:gd name="T106" fmla="*/ 482 w 624"/>
                <a:gd name="T107" fmla="*/ 130 h 724"/>
                <a:gd name="T108" fmla="*/ 621 w 624"/>
                <a:gd name="T109" fmla="*/ 201 h 724"/>
                <a:gd name="T110" fmla="*/ 600 w 624"/>
                <a:gd name="T111" fmla="*/ 198 h 724"/>
                <a:gd name="T112" fmla="*/ 794 w 624"/>
                <a:gd name="T113" fmla="*/ 373 h 724"/>
                <a:gd name="T114" fmla="*/ 857 w 624"/>
                <a:gd name="T115" fmla="*/ 439 h 724"/>
                <a:gd name="T116" fmla="*/ 914 w 624"/>
                <a:gd name="T117" fmla="*/ 404 h 724"/>
                <a:gd name="T118" fmla="*/ 902 w 624"/>
                <a:gd name="T119" fmla="*/ 508 h 724"/>
                <a:gd name="T120" fmla="*/ 999 w 624"/>
                <a:gd name="T121" fmla="*/ 475 h 724"/>
                <a:gd name="T122" fmla="*/ 973 w 624"/>
                <a:gd name="T123" fmla="*/ 503 h 7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24" h="724">
                  <a:moveTo>
                    <a:pt x="380" y="39"/>
                  </a:moveTo>
                  <a:cubicBezTo>
                    <a:pt x="380" y="42"/>
                    <a:pt x="383" y="37"/>
                    <a:pt x="382" y="43"/>
                  </a:cubicBezTo>
                  <a:cubicBezTo>
                    <a:pt x="383" y="43"/>
                    <a:pt x="385" y="43"/>
                    <a:pt x="386" y="43"/>
                  </a:cubicBezTo>
                  <a:cubicBezTo>
                    <a:pt x="388" y="42"/>
                    <a:pt x="388" y="40"/>
                    <a:pt x="388" y="37"/>
                  </a:cubicBezTo>
                  <a:cubicBezTo>
                    <a:pt x="390" y="36"/>
                    <a:pt x="391" y="35"/>
                    <a:pt x="391" y="33"/>
                  </a:cubicBezTo>
                  <a:cubicBezTo>
                    <a:pt x="394" y="35"/>
                    <a:pt x="391" y="30"/>
                    <a:pt x="395" y="31"/>
                  </a:cubicBezTo>
                  <a:cubicBezTo>
                    <a:pt x="395" y="28"/>
                    <a:pt x="395" y="25"/>
                    <a:pt x="395" y="23"/>
                  </a:cubicBezTo>
                  <a:cubicBezTo>
                    <a:pt x="399" y="22"/>
                    <a:pt x="401" y="21"/>
                    <a:pt x="405" y="23"/>
                  </a:cubicBezTo>
                  <a:cubicBezTo>
                    <a:pt x="406" y="23"/>
                    <a:pt x="405" y="25"/>
                    <a:pt x="406" y="26"/>
                  </a:cubicBezTo>
                  <a:cubicBezTo>
                    <a:pt x="406" y="27"/>
                    <a:pt x="408" y="26"/>
                    <a:pt x="408" y="26"/>
                  </a:cubicBezTo>
                  <a:cubicBezTo>
                    <a:pt x="410" y="27"/>
                    <a:pt x="410" y="28"/>
                    <a:pt x="412" y="29"/>
                  </a:cubicBezTo>
                  <a:cubicBezTo>
                    <a:pt x="412" y="32"/>
                    <a:pt x="410" y="33"/>
                    <a:pt x="408" y="35"/>
                  </a:cubicBezTo>
                  <a:cubicBezTo>
                    <a:pt x="411" y="36"/>
                    <a:pt x="410" y="41"/>
                    <a:pt x="413" y="42"/>
                  </a:cubicBezTo>
                  <a:cubicBezTo>
                    <a:pt x="412" y="44"/>
                    <a:pt x="409" y="45"/>
                    <a:pt x="408" y="47"/>
                  </a:cubicBezTo>
                  <a:cubicBezTo>
                    <a:pt x="406" y="47"/>
                    <a:pt x="405" y="49"/>
                    <a:pt x="405" y="47"/>
                  </a:cubicBezTo>
                  <a:cubicBezTo>
                    <a:pt x="403" y="49"/>
                    <a:pt x="402" y="52"/>
                    <a:pt x="401" y="53"/>
                  </a:cubicBezTo>
                  <a:cubicBezTo>
                    <a:pt x="400" y="52"/>
                    <a:pt x="402" y="50"/>
                    <a:pt x="396" y="51"/>
                  </a:cubicBezTo>
                  <a:cubicBezTo>
                    <a:pt x="396" y="50"/>
                    <a:pt x="398" y="50"/>
                    <a:pt x="399" y="50"/>
                  </a:cubicBezTo>
                  <a:cubicBezTo>
                    <a:pt x="396" y="46"/>
                    <a:pt x="392" y="51"/>
                    <a:pt x="388" y="50"/>
                  </a:cubicBezTo>
                  <a:cubicBezTo>
                    <a:pt x="389" y="54"/>
                    <a:pt x="388" y="52"/>
                    <a:pt x="388" y="57"/>
                  </a:cubicBezTo>
                  <a:cubicBezTo>
                    <a:pt x="387" y="57"/>
                    <a:pt x="387" y="55"/>
                    <a:pt x="387" y="55"/>
                  </a:cubicBezTo>
                  <a:cubicBezTo>
                    <a:pt x="384" y="55"/>
                    <a:pt x="385" y="59"/>
                    <a:pt x="381" y="58"/>
                  </a:cubicBezTo>
                  <a:cubicBezTo>
                    <a:pt x="381" y="59"/>
                    <a:pt x="383" y="59"/>
                    <a:pt x="383" y="60"/>
                  </a:cubicBezTo>
                  <a:cubicBezTo>
                    <a:pt x="384" y="63"/>
                    <a:pt x="382" y="63"/>
                    <a:pt x="382" y="65"/>
                  </a:cubicBezTo>
                  <a:cubicBezTo>
                    <a:pt x="379" y="63"/>
                    <a:pt x="376" y="70"/>
                    <a:pt x="375" y="69"/>
                  </a:cubicBezTo>
                  <a:cubicBezTo>
                    <a:pt x="375" y="68"/>
                    <a:pt x="373" y="67"/>
                    <a:pt x="373" y="71"/>
                  </a:cubicBezTo>
                  <a:cubicBezTo>
                    <a:pt x="371" y="71"/>
                    <a:pt x="370" y="71"/>
                    <a:pt x="368" y="71"/>
                  </a:cubicBezTo>
                  <a:cubicBezTo>
                    <a:pt x="367" y="71"/>
                    <a:pt x="367" y="74"/>
                    <a:pt x="367" y="76"/>
                  </a:cubicBezTo>
                  <a:cubicBezTo>
                    <a:pt x="366" y="74"/>
                    <a:pt x="365" y="75"/>
                    <a:pt x="365" y="77"/>
                  </a:cubicBezTo>
                  <a:cubicBezTo>
                    <a:pt x="362" y="75"/>
                    <a:pt x="362" y="77"/>
                    <a:pt x="359" y="77"/>
                  </a:cubicBezTo>
                  <a:cubicBezTo>
                    <a:pt x="360" y="78"/>
                    <a:pt x="360" y="80"/>
                    <a:pt x="360" y="82"/>
                  </a:cubicBezTo>
                  <a:cubicBezTo>
                    <a:pt x="357" y="79"/>
                    <a:pt x="358" y="82"/>
                    <a:pt x="356" y="85"/>
                  </a:cubicBezTo>
                  <a:cubicBezTo>
                    <a:pt x="355" y="88"/>
                    <a:pt x="352" y="90"/>
                    <a:pt x="352" y="96"/>
                  </a:cubicBezTo>
                  <a:cubicBezTo>
                    <a:pt x="349" y="97"/>
                    <a:pt x="348" y="101"/>
                    <a:pt x="346" y="103"/>
                  </a:cubicBezTo>
                  <a:cubicBezTo>
                    <a:pt x="346" y="105"/>
                    <a:pt x="347" y="103"/>
                    <a:pt x="347" y="103"/>
                  </a:cubicBezTo>
                  <a:cubicBezTo>
                    <a:pt x="348" y="103"/>
                    <a:pt x="347" y="103"/>
                    <a:pt x="348" y="104"/>
                  </a:cubicBezTo>
                  <a:cubicBezTo>
                    <a:pt x="349" y="104"/>
                    <a:pt x="350" y="106"/>
                    <a:pt x="350" y="106"/>
                  </a:cubicBezTo>
                  <a:cubicBezTo>
                    <a:pt x="351" y="107"/>
                    <a:pt x="353" y="104"/>
                    <a:pt x="355" y="106"/>
                  </a:cubicBezTo>
                  <a:cubicBezTo>
                    <a:pt x="356" y="107"/>
                    <a:pt x="356" y="108"/>
                    <a:pt x="358" y="107"/>
                  </a:cubicBezTo>
                  <a:cubicBezTo>
                    <a:pt x="358" y="109"/>
                    <a:pt x="358" y="111"/>
                    <a:pt x="358" y="112"/>
                  </a:cubicBezTo>
                  <a:cubicBezTo>
                    <a:pt x="358" y="113"/>
                    <a:pt x="360" y="113"/>
                    <a:pt x="360" y="115"/>
                  </a:cubicBezTo>
                  <a:cubicBezTo>
                    <a:pt x="361" y="116"/>
                    <a:pt x="363" y="116"/>
                    <a:pt x="362" y="118"/>
                  </a:cubicBezTo>
                  <a:cubicBezTo>
                    <a:pt x="368" y="117"/>
                    <a:pt x="373" y="120"/>
                    <a:pt x="376" y="118"/>
                  </a:cubicBezTo>
                  <a:cubicBezTo>
                    <a:pt x="377" y="122"/>
                    <a:pt x="382" y="121"/>
                    <a:pt x="385" y="124"/>
                  </a:cubicBezTo>
                  <a:cubicBezTo>
                    <a:pt x="385" y="125"/>
                    <a:pt x="386" y="124"/>
                    <a:pt x="386" y="125"/>
                  </a:cubicBezTo>
                  <a:cubicBezTo>
                    <a:pt x="386" y="127"/>
                    <a:pt x="387" y="125"/>
                    <a:pt x="387" y="125"/>
                  </a:cubicBezTo>
                  <a:cubicBezTo>
                    <a:pt x="388" y="125"/>
                    <a:pt x="388" y="127"/>
                    <a:pt x="389" y="128"/>
                  </a:cubicBezTo>
                  <a:cubicBezTo>
                    <a:pt x="391" y="128"/>
                    <a:pt x="393" y="127"/>
                    <a:pt x="393" y="130"/>
                  </a:cubicBezTo>
                  <a:cubicBezTo>
                    <a:pt x="399" y="130"/>
                    <a:pt x="403" y="132"/>
                    <a:pt x="408" y="132"/>
                  </a:cubicBezTo>
                  <a:cubicBezTo>
                    <a:pt x="408" y="136"/>
                    <a:pt x="407" y="139"/>
                    <a:pt x="409" y="142"/>
                  </a:cubicBezTo>
                  <a:cubicBezTo>
                    <a:pt x="409" y="141"/>
                    <a:pt x="411" y="143"/>
                    <a:pt x="411" y="143"/>
                  </a:cubicBezTo>
                  <a:cubicBezTo>
                    <a:pt x="411" y="144"/>
                    <a:pt x="409" y="145"/>
                    <a:pt x="409" y="145"/>
                  </a:cubicBezTo>
                  <a:cubicBezTo>
                    <a:pt x="410" y="147"/>
                    <a:pt x="411" y="145"/>
                    <a:pt x="412" y="146"/>
                  </a:cubicBezTo>
                  <a:cubicBezTo>
                    <a:pt x="412" y="147"/>
                    <a:pt x="410" y="150"/>
                    <a:pt x="413" y="149"/>
                  </a:cubicBezTo>
                  <a:cubicBezTo>
                    <a:pt x="412" y="150"/>
                    <a:pt x="412" y="151"/>
                    <a:pt x="412" y="152"/>
                  </a:cubicBezTo>
                  <a:cubicBezTo>
                    <a:pt x="412" y="154"/>
                    <a:pt x="413" y="153"/>
                    <a:pt x="413" y="152"/>
                  </a:cubicBezTo>
                  <a:cubicBezTo>
                    <a:pt x="414" y="152"/>
                    <a:pt x="413" y="154"/>
                    <a:pt x="414" y="155"/>
                  </a:cubicBezTo>
                  <a:cubicBezTo>
                    <a:pt x="414" y="155"/>
                    <a:pt x="416" y="154"/>
                    <a:pt x="416" y="155"/>
                  </a:cubicBezTo>
                  <a:cubicBezTo>
                    <a:pt x="418" y="156"/>
                    <a:pt x="422" y="156"/>
                    <a:pt x="426" y="155"/>
                  </a:cubicBezTo>
                  <a:cubicBezTo>
                    <a:pt x="427" y="150"/>
                    <a:pt x="427" y="148"/>
                    <a:pt x="426" y="143"/>
                  </a:cubicBezTo>
                  <a:cubicBezTo>
                    <a:pt x="426" y="141"/>
                    <a:pt x="424" y="142"/>
                    <a:pt x="423" y="142"/>
                  </a:cubicBezTo>
                  <a:cubicBezTo>
                    <a:pt x="422" y="140"/>
                    <a:pt x="425" y="136"/>
                    <a:pt x="421" y="137"/>
                  </a:cubicBezTo>
                  <a:cubicBezTo>
                    <a:pt x="422" y="136"/>
                    <a:pt x="424" y="136"/>
                    <a:pt x="423" y="133"/>
                  </a:cubicBezTo>
                  <a:cubicBezTo>
                    <a:pt x="428" y="135"/>
                    <a:pt x="428" y="131"/>
                    <a:pt x="432" y="131"/>
                  </a:cubicBezTo>
                  <a:cubicBezTo>
                    <a:pt x="434" y="131"/>
                    <a:pt x="432" y="128"/>
                    <a:pt x="433" y="128"/>
                  </a:cubicBezTo>
                  <a:cubicBezTo>
                    <a:pt x="433" y="127"/>
                    <a:pt x="436" y="129"/>
                    <a:pt x="436" y="128"/>
                  </a:cubicBezTo>
                  <a:cubicBezTo>
                    <a:pt x="433" y="123"/>
                    <a:pt x="438" y="117"/>
                    <a:pt x="435" y="115"/>
                  </a:cubicBezTo>
                  <a:cubicBezTo>
                    <a:pt x="435" y="113"/>
                    <a:pt x="434" y="114"/>
                    <a:pt x="434" y="115"/>
                  </a:cubicBezTo>
                  <a:cubicBezTo>
                    <a:pt x="432" y="113"/>
                    <a:pt x="434" y="110"/>
                    <a:pt x="431" y="111"/>
                  </a:cubicBezTo>
                  <a:cubicBezTo>
                    <a:pt x="431" y="109"/>
                    <a:pt x="429" y="109"/>
                    <a:pt x="429" y="106"/>
                  </a:cubicBezTo>
                  <a:cubicBezTo>
                    <a:pt x="429" y="104"/>
                    <a:pt x="430" y="103"/>
                    <a:pt x="433" y="103"/>
                  </a:cubicBezTo>
                  <a:cubicBezTo>
                    <a:pt x="431" y="102"/>
                    <a:pt x="434" y="95"/>
                    <a:pt x="429" y="95"/>
                  </a:cubicBezTo>
                  <a:cubicBezTo>
                    <a:pt x="430" y="94"/>
                    <a:pt x="430" y="93"/>
                    <a:pt x="431" y="91"/>
                  </a:cubicBezTo>
                  <a:cubicBezTo>
                    <a:pt x="431" y="91"/>
                    <a:pt x="429" y="91"/>
                    <a:pt x="429" y="90"/>
                  </a:cubicBezTo>
                  <a:cubicBezTo>
                    <a:pt x="429" y="90"/>
                    <a:pt x="431" y="90"/>
                    <a:pt x="431" y="89"/>
                  </a:cubicBezTo>
                  <a:cubicBezTo>
                    <a:pt x="430" y="88"/>
                    <a:pt x="429" y="88"/>
                    <a:pt x="429" y="86"/>
                  </a:cubicBezTo>
                  <a:cubicBezTo>
                    <a:pt x="429" y="85"/>
                    <a:pt x="432" y="82"/>
                    <a:pt x="429" y="82"/>
                  </a:cubicBezTo>
                  <a:cubicBezTo>
                    <a:pt x="430" y="80"/>
                    <a:pt x="439" y="79"/>
                    <a:pt x="438" y="83"/>
                  </a:cubicBezTo>
                  <a:cubicBezTo>
                    <a:pt x="442" y="82"/>
                    <a:pt x="449" y="84"/>
                    <a:pt x="451" y="80"/>
                  </a:cubicBezTo>
                  <a:cubicBezTo>
                    <a:pt x="453" y="84"/>
                    <a:pt x="459" y="84"/>
                    <a:pt x="459" y="90"/>
                  </a:cubicBezTo>
                  <a:cubicBezTo>
                    <a:pt x="462" y="90"/>
                    <a:pt x="465" y="90"/>
                    <a:pt x="468" y="90"/>
                  </a:cubicBezTo>
                  <a:cubicBezTo>
                    <a:pt x="468" y="92"/>
                    <a:pt x="469" y="92"/>
                    <a:pt x="471" y="92"/>
                  </a:cubicBezTo>
                  <a:cubicBezTo>
                    <a:pt x="471" y="95"/>
                    <a:pt x="470" y="97"/>
                    <a:pt x="471" y="99"/>
                  </a:cubicBezTo>
                  <a:cubicBezTo>
                    <a:pt x="471" y="102"/>
                    <a:pt x="474" y="105"/>
                    <a:pt x="472" y="105"/>
                  </a:cubicBezTo>
                  <a:cubicBezTo>
                    <a:pt x="472" y="107"/>
                    <a:pt x="474" y="106"/>
                    <a:pt x="475" y="106"/>
                  </a:cubicBezTo>
                  <a:cubicBezTo>
                    <a:pt x="475" y="110"/>
                    <a:pt x="480" y="108"/>
                    <a:pt x="476" y="111"/>
                  </a:cubicBezTo>
                  <a:cubicBezTo>
                    <a:pt x="481" y="112"/>
                    <a:pt x="483" y="109"/>
                    <a:pt x="487" y="110"/>
                  </a:cubicBezTo>
                  <a:cubicBezTo>
                    <a:pt x="487" y="108"/>
                    <a:pt x="487" y="108"/>
                    <a:pt x="486" y="107"/>
                  </a:cubicBezTo>
                  <a:cubicBezTo>
                    <a:pt x="487" y="105"/>
                    <a:pt x="488" y="105"/>
                    <a:pt x="489" y="106"/>
                  </a:cubicBezTo>
                  <a:cubicBezTo>
                    <a:pt x="488" y="103"/>
                    <a:pt x="492" y="103"/>
                    <a:pt x="493" y="102"/>
                  </a:cubicBezTo>
                  <a:cubicBezTo>
                    <a:pt x="494" y="101"/>
                    <a:pt x="492" y="101"/>
                    <a:pt x="492" y="100"/>
                  </a:cubicBezTo>
                  <a:cubicBezTo>
                    <a:pt x="492" y="99"/>
                    <a:pt x="494" y="98"/>
                    <a:pt x="496" y="98"/>
                  </a:cubicBezTo>
                  <a:cubicBezTo>
                    <a:pt x="494" y="101"/>
                    <a:pt x="496" y="101"/>
                    <a:pt x="499" y="104"/>
                  </a:cubicBezTo>
                  <a:cubicBezTo>
                    <a:pt x="500" y="106"/>
                    <a:pt x="501" y="108"/>
                    <a:pt x="506" y="109"/>
                  </a:cubicBezTo>
                  <a:cubicBezTo>
                    <a:pt x="506" y="110"/>
                    <a:pt x="504" y="109"/>
                    <a:pt x="504" y="111"/>
                  </a:cubicBezTo>
                  <a:cubicBezTo>
                    <a:pt x="504" y="112"/>
                    <a:pt x="506" y="112"/>
                    <a:pt x="506" y="115"/>
                  </a:cubicBezTo>
                  <a:cubicBezTo>
                    <a:pt x="507" y="115"/>
                    <a:pt x="507" y="112"/>
                    <a:pt x="507" y="112"/>
                  </a:cubicBezTo>
                  <a:cubicBezTo>
                    <a:pt x="510" y="111"/>
                    <a:pt x="506" y="117"/>
                    <a:pt x="511" y="116"/>
                  </a:cubicBezTo>
                  <a:cubicBezTo>
                    <a:pt x="509" y="119"/>
                    <a:pt x="511" y="120"/>
                    <a:pt x="508" y="123"/>
                  </a:cubicBezTo>
                  <a:cubicBezTo>
                    <a:pt x="508" y="125"/>
                    <a:pt x="512" y="124"/>
                    <a:pt x="513" y="125"/>
                  </a:cubicBezTo>
                  <a:cubicBezTo>
                    <a:pt x="513" y="125"/>
                    <a:pt x="511" y="127"/>
                    <a:pt x="512" y="128"/>
                  </a:cubicBezTo>
                  <a:cubicBezTo>
                    <a:pt x="512" y="128"/>
                    <a:pt x="515" y="128"/>
                    <a:pt x="515" y="129"/>
                  </a:cubicBezTo>
                  <a:cubicBezTo>
                    <a:pt x="516" y="129"/>
                    <a:pt x="517" y="131"/>
                    <a:pt x="518" y="131"/>
                  </a:cubicBezTo>
                  <a:cubicBezTo>
                    <a:pt x="519" y="132"/>
                    <a:pt x="522" y="133"/>
                    <a:pt x="524" y="135"/>
                  </a:cubicBezTo>
                  <a:cubicBezTo>
                    <a:pt x="525" y="135"/>
                    <a:pt x="526" y="130"/>
                    <a:pt x="527" y="133"/>
                  </a:cubicBezTo>
                  <a:cubicBezTo>
                    <a:pt x="527" y="137"/>
                    <a:pt x="524" y="137"/>
                    <a:pt x="521" y="137"/>
                  </a:cubicBezTo>
                  <a:cubicBezTo>
                    <a:pt x="523" y="139"/>
                    <a:pt x="527" y="140"/>
                    <a:pt x="531" y="140"/>
                  </a:cubicBezTo>
                  <a:cubicBezTo>
                    <a:pt x="530" y="142"/>
                    <a:pt x="532" y="143"/>
                    <a:pt x="533" y="143"/>
                  </a:cubicBezTo>
                  <a:cubicBezTo>
                    <a:pt x="533" y="145"/>
                    <a:pt x="533" y="147"/>
                    <a:pt x="535" y="146"/>
                  </a:cubicBezTo>
                  <a:cubicBezTo>
                    <a:pt x="534" y="148"/>
                    <a:pt x="534" y="150"/>
                    <a:pt x="534" y="152"/>
                  </a:cubicBezTo>
                  <a:cubicBezTo>
                    <a:pt x="532" y="153"/>
                    <a:pt x="529" y="153"/>
                    <a:pt x="527" y="155"/>
                  </a:cubicBezTo>
                  <a:cubicBezTo>
                    <a:pt x="526" y="155"/>
                    <a:pt x="527" y="156"/>
                    <a:pt x="526" y="156"/>
                  </a:cubicBezTo>
                  <a:cubicBezTo>
                    <a:pt x="525" y="156"/>
                    <a:pt x="524" y="156"/>
                    <a:pt x="524" y="157"/>
                  </a:cubicBezTo>
                  <a:cubicBezTo>
                    <a:pt x="523" y="159"/>
                    <a:pt x="521" y="157"/>
                    <a:pt x="521" y="157"/>
                  </a:cubicBezTo>
                  <a:cubicBezTo>
                    <a:pt x="521" y="157"/>
                    <a:pt x="519" y="159"/>
                    <a:pt x="519" y="159"/>
                  </a:cubicBezTo>
                  <a:cubicBezTo>
                    <a:pt x="519" y="160"/>
                    <a:pt x="518" y="162"/>
                    <a:pt x="518" y="163"/>
                  </a:cubicBezTo>
                  <a:cubicBezTo>
                    <a:pt x="517" y="164"/>
                    <a:pt x="512" y="163"/>
                    <a:pt x="515" y="164"/>
                  </a:cubicBezTo>
                  <a:cubicBezTo>
                    <a:pt x="514" y="166"/>
                    <a:pt x="510" y="165"/>
                    <a:pt x="508" y="165"/>
                  </a:cubicBezTo>
                  <a:cubicBezTo>
                    <a:pt x="506" y="165"/>
                    <a:pt x="503" y="165"/>
                    <a:pt x="501" y="165"/>
                  </a:cubicBezTo>
                  <a:cubicBezTo>
                    <a:pt x="499" y="165"/>
                    <a:pt x="499" y="164"/>
                    <a:pt x="498" y="164"/>
                  </a:cubicBezTo>
                  <a:cubicBezTo>
                    <a:pt x="492" y="163"/>
                    <a:pt x="487" y="165"/>
                    <a:pt x="482" y="165"/>
                  </a:cubicBezTo>
                  <a:cubicBezTo>
                    <a:pt x="478" y="167"/>
                    <a:pt x="477" y="171"/>
                    <a:pt x="472" y="172"/>
                  </a:cubicBezTo>
                  <a:cubicBezTo>
                    <a:pt x="474" y="175"/>
                    <a:pt x="470" y="175"/>
                    <a:pt x="468" y="177"/>
                  </a:cubicBezTo>
                  <a:cubicBezTo>
                    <a:pt x="469" y="178"/>
                    <a:pt x="469" y="179"/>
                    <a:pt x="469" y="180"/>
                  </a:cubicBezTo>
                  <a:cubicBezTo>
                    <a:pt x="471" y="180"/>
                    <a:pt x="471" y="177"/>
                    <a:pt x="473" y="176"/>
                  </a:cubicBezTo>
                  <a:cubicBezTo>
                    <a:pt x="474" y="175"/>
                    <a:pt x="478" y="176"/>
                    <a:pt x="478" y="173"/>
                  </a:cubicBezTo>
                  <a:cubicBezTo>
                    <a:pt x="478" y="169"/>
                    <a:pt x="480" y="176"/>
                    <a:pt x="480" y="171"/>
                  </a:cubicBezTo>
                  <a:cubicBezTo>
                    <a:pt x="481" y="170"/>
                    <a:pt x="482" y="172"/>
                    <a:pt x="482" y="172"/>
                  </a:cubicBezTo>
                  <a:cubicBezTo>
                    <a:pt x="484" y="172"/>
                    <a:pt x="483" y="170"/>
                    <a:pt x="484" y="170"/>
                  </a:cubicBezTo>
                  <a:cubicBezTo>
                    <a:pt x="486" y="169"/>
                    <a:pt x="488" y="170"/>
                    <a:pt x="492" y="170"/>
                  </a:cubicBezTo>
                  <a:cubicBezTo>
                    <a:pt x="492" y="171"/>
                    <a:pt x="493" y="171"/>
                    <a:pt x="493" y="170"/>
                  </a:cubicBezTo>
                  <a:cubicBezTo>
                    <a:pt x="495" y="170"/>
                    <a:pt x="495" y="176"/>
                    <a:pt x="492" y="175"/>
                  </a:cubicBezTo>
                  <a:cubicBezTo>
                    <a:pt x="494" y="177"/>
                    <a:pt x="490" y="178"/>
                    <a:pt x="491" y="183"/>
                  </a:cubicBezTo>
                  <a:cubicBezTo>
                    <a:pt x="491" y="184"/>
                    <a:pt x="492" y="185"/>
                    <a:pt x="492" y="186"/>
                  </a:cubicBezTo>
                  <a:cubicBezTo>
                    <a:pt x="493" y="186"/>
                    <a:pt x="494" y="185"/>
                    <a:pt x="494" y="186"/>
                  </a:cubicBezTo>
                  <a:cubicBezTo>
                    <a:pt x="494" y="188"/>
                    <a:pt x="496" y="187"/>
                    <a:pt x="496" y="188"/>
                  </a:cubicBezTo>
                  <a:cubicBezTo>
                    <a:pt x="497" y="188"/>
                    <a:pt x="498" y="190"/>
                    <a:pt x="499" y="190"/>
                  </a:cubicBezTo>
                  <a:cubicBezTo>
                    <a:pt x="500" y="190"/>
                    <a:pt x="500" y="190"/>
                    <a:pt x="501" y="190"/>
                  </a:cubicBezTo>
                  <a:cubicBezTo>
                    <a:pt x="502" y="190"/>
                    <a:pt x="502" y="191"/>
                    <a:pt x="502" y="191"/>
                  </a:cubicBezTo>
                  <a:cubicBezTo>
                    <a:pt x="504" y="192"/>
                    <a:pt x="506" y="188"/>
                    <a:pt x="507" y="191"/>
                  </a:cubicBezTo>
                  <a:cubicBezTo>
                    <a:pt x="508" y="191"/>
                    <a:pt x="508" y="189"/>
                    <a:pt x="508" y="189"/>
                  </a:cubicBezTo>
                  <a:cubicBezTo>
                    <a:pt x="509" y="189"/>
                    <a:pt x="510" y="189"/>
                    <a:pt x="511" y="189"/>
                  </a:cubicBezTo>
                  <a:cubicBezTo>
                    <a:pt x="511" y="188"/>
                    <a:pt x="510" y="186"/>
                    <a:pt x="511" y="185"/>
                  </a:cubicBezTo>
                  <a:cubicBezTo>
                    <a:pt x="513" y="185"/>
                    <a:pt x="513" y="186"/>
                    <a:pt x="513" y="188"/>
                  </a:cubicBezTo>
                  <a:cubicBezTo>
                    <a:pt x="513" y="189"/>
                    <a:pt x="517" y="189"/>
                    <a:pt x="515" y="192"/>
                  </a:cubicBezTo>
                  <a:cubicBezTo>
                    <a:pt x="514" y="193"/>
                    <a:pt x="513" y="191"/>
                    <a:pt x="512" y="191"/>
                  </a:cubicBezTo>
                  <a:cubicBezTo>
                    <a:pt x="510" y="192"/>
                    <a:pt x="510" y="194"/>
                    <a:pt x="508" y="195"/>
                  </a:cubicBezTo>
                  <a:cubicBezTo>
                    <a:pt x="507" y="195"/>
                    <a:pt x="506" y="194"/>
                    <a:pt x="505" y="195"/>
                  </a:cubicBezTo>
                  <a:cubicBezTo>
                    <a:pt x="502" y="195"/>
                    <a:pt x="503" y="198"/>
                    <a:pt x="499" y="197"/>
                  </a:cubicBezTo>
                  <a:cubicBezTo>
                    <a:pt x="497" y="196"/>
                    <a:pt x="497" y="200"/>
                    <a:pt x="496" y="201"/>
                  </a:cubicBezTo>
                  <a:cubicBezTo>
                    <a:pt x="496" y="201"/>
                    <a:pt x="495" y="200"/>
                    <a:pt x="495" y="199"/>
                  </a:cubicBezTo>
                  <a:cubicBezTo>
                    <a:pt x="493" y="201"/>
                    <a:pt x="493" y="203"/>
                    <a:pt x="489" y="203"/>
                  </a:cubicBezTo>
                  <a:cubicBezTo>
                    <a:pt x="491" y="201"/>
                    <a:pt x="489" y="201"/>
                    <a:pt x="489" y="198"/>
                  </a:cubicBezTo>
                  <a:cubicBezTo>
                    <a:pt x="491" y="197"/>
                    <a:pt x="493" y="194"/>
                    <a:pt x="495" y="197"/>
                  </a:cubicBezTo>
                  <a:cubicBezTo>
                    <a:pt x="496" y="193"/>
                    <a:pt x="493" y="193"/>
                    <a:pt x="492" y="192"/>
                  </a:cubicBezTo>
                  <a:cubicBezTo>
                    <a:pt x="489" y="191"/>
                    <a:pt x="487" y="196"/>
                    <a:pt x="485" y="196"/>
                  </a:cubicBezTo>
                  <a:cubicBezTo>
                    <a:pt x="485" y="196"/>
                    <a:pt x="482" y="197"/>
                    <a:pt x="481" y="197"/>
                  </a:cubicBezTo>
                  <a:cubicBezTo>
                    <a:pt x="480" y="197"/>
                    <a:pt x="480" y="198"/>
                    <a:pt x="480" y="199"/>
                  </a:cubicBezTo>
                  <a:cubicBezTo>
                    <a:pt x="473" y="198"/>
                    <a:pt x="474" y="203"/>
                    <a:pt x="468" y="201"/>
                  </a:cubicBezTo>
                  <a:cubicBezTo>
                    <a:pt x="470" y="202"/>
                    <a:pt x="471" y="203"/>
                    <a:pt x="466" y="203"/>
                  </a:cubicBezTo>
                  <a:cubicBezTo>
                    <a:pt x="463" y="205"/>
                    <a:pt x="462" y="211"/>
                    <a:pt x="466" y="212"/>
                  </a:cubicBezTo>
                  <a:cubicBezTo>
                    <a:pt x="466" y="215"/>
                    <a:pt x="463" y="214"/>
                    <a:pt x="464" y="217"/>
                  </a:cubicBezTo>
                  <a:cubicBezTo>
                    <a:pt x="462" y="217"/>
                    <a:pt x="461" y="217"/>
                    <a:pt x="460" y="217"/>
                  </a:cubicBezTo>
                  <a:cubicBezTo>
                    <a:pt x="459" y="217"/>
                    <a:pt x="459" y="219"/>
                    <a:pt x="458" y="219"/>
                  </a:cubicBezTo>
                  <a:cubicBezTo>
                    <a:pt x="455" y="220"/>
                    <a:pt x="452" y="220"/>
                    <a:pt x="451" y="222"/>
                  </a:cubicBezTo>
                  <a:cubicBezTo>
                    <a:pt x="450" y="223"/>
                    <a:pt x="449" y="223"/>
                    <a:pt x="448" y="224"/>
                  </a:cubicBezTo>
                  <a:cubicBezTo>
                    <a:pt x="447" y="226"/>
                    <a:pt x="447" y="228"/>
                    <a:pt x="445" y="230"/>
                  </a:cubicBezTo>
                  <a:cubicBezTo>
                    <a:pt x="444" y="231"/>
                    <a:pt x="441" y="231"/>
                    <a:pt x="442" y="236"/>
                  </a:cubicBezTo>
                  <a:cubicBezTo>
                    <a:pt x="440" y="235"/>
                    <a:pt x="440" y="233"/>
                    <a:pt x="438" y="232"/>
                  </a:cubicBezTo>
                  <a:cubicBezTo>
                    <a:pt x="436" y="233"/>
                    <a:pt x="437" y="235"/>
                    <a:pt x="435" y="235"/>
                  </a:cubicBezTo>
                  <a:cubicBezTo>
                    <a:pt x="440" y="239"/>
                    <a:pt x="439" y="243"/>
                    <a:pt x="440" y="250"/>
                  </a:cubicBezTo>
                  <a:cubicBezTo>
                    <a:pt x="437" y="249"/>
                    <a:pt x="438" y="252"/>
                    <a:pt x="438" y="252"/>
                  </a:cubicBezTo>
                  <a:cubicBezTo>
                    <a:pt x="437" y="253"/>
                    <a:pt x="436" y="252"/>
                    <a:pt x="435" y="252"/>
                  </a:cubicBezTo>
                  <a:cubicBezTo>
                    <a:pt x="434" y="253"/>
                    <a:pt x="434" y="254"/>
                    <a:pt x="433" y="255"/>
                  </a:cubicBezTo>
                  <a:cubicBezTo>
                    <a:pt x="432" y="256"/>
                    <a:pt x="430" y="258"/>
                    <a:pt x="429" y="258"/>
                  </a:cubicBezTo>
                  <a:cubicBezTo>
                    <a:pt x="428" y="259"/>
                    <a:pt x="426" y="258"/>
                    <a:pt x="425" y="259"/>
                  </a:cubicBezTo>
                  <a:cubicBezTo>
                    <a:pt x="422" y="260"/>
                    <a:pt x="421" y="263"/>
                    <a:pt x="420" y="265"/>
                  </a:cubicBezTo>
                  <a:cubicBezTo>
                    <a:pt x="417" y="265"/>
                    <a:pt x="417" y="269"/>
                    <a:pt x="414" y="269"/>
                  </a:cubicBezTo>
                  <a:cubicBezTo>
                    <a:pt x="415" y="273"/>
                    <a:pt x="411" y="282"/>
                    <a:pt x="416" y="282"/>
                  </a:cubicBezTo>
                  <a:cubicBezTo>
                    <a:pt x="414" y="286"/>
                    <a:pt x="418" y="286"/>
                    <a:pt x="418" y="292"/>
                  </a:cubicBezTo>
                  <a:cubicBezTo>
                    <a:pt x="418" y="293"/>
                    <a:pt x="419" y="293"/>
                    <a:pt x="420" y="294"/>
                  </a:cubicBezTo>
                  <a:cubicBezTo>
                    <a:pt x="418" y="297"/>
                    <a:pt x="420" y="297"/>
                    <a:pt x="420" y="302"/>
                  </a:cubicBezTo>
                  <a:cubicBezTo>
                    <a:pt x="418" y="302"/>
                    <a:pt x="416" y="303"/>
                    <a:pt x="415" y="304"/>
                  </a:cubicBezTo>
                  <a:cubicBezTo>
                    <a:pt x="413" y="304"/>
                    <a:pt x="415" y="302"/>
                    <a:pt x="414" y="301"/>
                  </a:cubicBezTo>
                  <a:cubicBezTo>
                    <a:pt x="413" y="299"/>
                    <a:pt x="412" y="300"/>
                    <a:pt x="411" y="299"/>
                  </a:cubicBezTo>
                  <a:cubicBezTo>
                    <a:pt x="410" y="299"/>
                    <a:pt x="410" y="296"/>
                    <a:pt x="408" y="297"/>
                  </a:cubicBezTo>
                  <a:cubicBezTo>
                    <a:pt x="409" y="294"/>
                    <a:pt x="410" y="292"/>
                    <a:pt x="406" y="291"/>
                  </a:cubicBezTo>
                  <a:cubicBezTo>
                    <a:pt x="408" y="286"/>
                    <a:pt x="405" y="286"/>
                    <a:pt x="405" y="281"/>
                  </a:cubicBezTo>
                  <a:cubicBezTo>
                    <a:pt x="404" y="281"/>
                    <a:pt x="403" y="282"/>
                    <a:pt x="402" y="282"/>
                  </a:cubicBezTo>
                  <a:cubicBezTo>
                    <a:pt x="402" y="281"/>
                    <a:pt x="402" y="280"/>
                    <a:pt x="402" y="279"/>
                  </a:cubicBezTo>
                  <a:cubicBezTo>
                    <a:pt x="400" y="280"/>
                    <a:pt x="394" y="281"/>
                    <a:pt x="393" y="279"/>
                  </a:cubicBezTo>
                  <a:cubicBezTo>
                    <a:pt x="392" y="278"/>
                    <a:pt x="392" y="277"/>
                    <a:pt x="391" y="277"/>
                  </a:cubicBezTo>
                  <a:cubicBezTo>
                    <a:pt x="390" y="277"/>
                    <a:pt x="388" y="279"/>
                    <a:pt x="386" y="278"/>
                  </a:cubicBezTo>
                  <a:cubicBezTo>
                    <a:pt x="386" y="278"/>
                    <a:pt x="390" y="274"/>
                    <a:pt x="386" y="276"/>
                  </a:cubicBezTo>
                  <a:cubicBezTo>
                    <a:pt x="385" y="276"/>
                    <a:pt x="386" y="277"/>
                    <a:pt x="385" y="277"/>
                  </a:cubicBezTo>
                  <a:cubicBezTo>
                    <a:pt x="382" y="277"/>
                    <a:pt x="377" y="277"/>
                    <a:pt x="374" y="276"/>
                  </a:cubicBezTo>
                  <a:cubicBezTo>
                    <a:pt x="371" y="276"/>
                    <a:pt x="373" y="280"/>
                    <a:pt x="373" y="282"/>
                  </a:cubicBezTo>
                  <a:cubicBezTo>
                    <a:pt x="366" y="281"/>
                    <a:pt x="359" y="280"/>
                    <a:pt x="352" y="279"/>
                  </a:cubicBezTo>
                  <a:cubicBezTo>
                    <a:pt x="351" y="280"/>
                    <a:pt x="350" y="281"/>
                    <a:pt x="349" y="281"/>
                  </a:cubicBezTo>
                  <a:cubicBezTo>
                    <a:pt x="348" y="281"/>
                    <a:pt x="349" y="283"/>
                    <a:pt x="347" y="283"/>
                  </a:cubicBezTo>
                  <a:cubicBezTo>
                    <a:pt x="346" y="283"/>
                    <a:pt x="346" y="284"/>
                    <a:pt x="346" y="285"/>
                  </a:cubicBezTo>
                  <a:cubicBezTo>
                    <a:pt x="344" y="286"/>
                    <a:pt x="343" y="285"/>
                    <a:pt x="341" y="285"/>
                  </a:cubicBezTo>
                  <a:cubicBezTo>
                    <a:pt x="340" y="286"/>
                    <a:pt x="340" y="288"/>
                    <a:pt x="338" y="288"/>
                  </a:cubicBezTo>
                  <a:cubicBezTo>
                    <a:pt x="338" y="290"/>
                    <a:pt x="336" y="295"/>
                    <a:pt x="339" y="296"/>
                  </a:cubicBezTo>
                  <a:cubicBezTo>
                    <a:pt x="338" y="297"/>
                    <a:pt x="337" y="299"/>
                    <a:pt x="335" y="301"/>
                  </a:cubicBezTo>
                  <a:cubicBezTo>
                    <a:pt x="335" y="304"/>
                    <a:pt x="335" y="307"/>
                    <a:pt x="335" y="310"/>
                  </a:cubicBezTo>
                  <a:cubicBezTo>
                    <a:pt x="335" y="312"/>
                    <a:pt x="336" y="312"/>
                    <a:pt x="336" y="314"/>
                  </a:cubicBezTo>
                  <a:cubicBezTo>
                    <a:pt x="337" y="316"/>
                    <a:pt x="337" y="320"/>
                    <a:pt x="335" y="322"/>
                  </a:cubicBezTo>
                  <a:cubicBezTo>
                    <a:pt x="335" y="324"/>
                    <a:pt x="338" y="322"/>
                    <a:pt x="339" y="323"/>
                  </a:cubicBezTo>
                  <a:cubicBezTo>
                    <a:pt x="339" y="323"/>
                    <a:pt x="337" y="325"/>
                    <a:pt x="338" y="325"/>
                  </a:cubicBezTo>
                  <a:cubicBezTo>
                    <a:pt x="337" y="325"/>
                    <a:pt x="339" y="326"/>
                    <a:pt x="339" y="326"/>
                  </a:cubicBezTo>
                  <a:cubicBezTo>
                    <a:pt x="339" y="328"/>
                    <a:pt x="340" y="327"/>
                    <a:pt x="341" y="328"/>
                  </a:cubicBezTo>
                  <a:cubicBezTo>
                    <a:pt x="341" y="328"/>
                    <a:pt x="341" y="330"/>
                    <a:pt x="341" y="330"/>
                  </a:cubicBezTo>
                  <a:cubicBezTo>
                    <a:pt x="341" y="330"/>
                    <a:pt x="342" y="330"/>
                    <a:pt x="342" y="330"/>
                  </a:cubicBezTo>
                  <a:cubicBezTo>
                    <a:pt x="342" y="330"/>
                    <a:pt x="342" y="332"/>
                    <a:pt x="342" y="332"/>
                  </a:cubicBezTo>
                  <a:cubicBezTo>
                    <a:pt x="343" y="333"/>
                    <a:pt x="346" y="335"/>
                    <a:pt x="346" y="337"/>
                  </a:cubicBezTo>
                  <a:cubicBezTo>
                    <a:pt x="355" y="338"/>
                    <a:pt x="360" y="335"/>
                    <a:pt x="365" y="337"/>
                  </a:cubicBezTo>
                  <a:cubicBezTo>
                    <a:pt x="366" y="337"/>
                    <a:pt x="366" y="336"/>
                    <a:pt x="367" y="335"/>
                  </a:cubicBezTo>
                  <a:cubicBezTo>
                    <a:pt x="368" y="333"/>
                    <a:pt x="370" y="331"/>
                    <a:pt x="371" y="329"/>
                  </a:cubicBezTo>
                  <a:cubicBezTo>
                    <a:pt x="371" y="328"/>
                    <a:pt x="372" y="327"/>
                    <a:pt x="371" y="326"/>
                  </a:cubicBezTo>
                  <a:cubicBezTo>
                    <a:pt x="374" y="323"/>
                    <a:pt x="382" y="320"/>
                    <a:pt x="388" y="323"/>
                  </a:cubicBezTo>
                  <a:cubicBezTo>
                    <a:pt x="385" y="326"/>
                    <a:pt x="385" y="331"/>
                    <a:pt x="382" y="334"/>
                  </a:cubicBezTo>
                  <a:cubicBezTo>
                    <a:pt x="381" y="337"/>
                    <a:pt x="384" y="337"/>
                    <a:pt x="383" y="339"/>
                  </a:cubicBezTo>
                  <a:cubicBezTo>
                    <a:pt x="381" y="340"/>
                    <a:pt x="380" y="343"/>
                    <a:pt x="379" y="345"/>
                  </a:cubicBezTo>
                  <a:cubicBezTo>
                    <a:pt x="378" y="346"/>
                    <a:pt x="379" y="347"/>
                    <a:pt x="378" y="346"/>
                  </a:cubicBezTo>
                  <a:cubicBezTo>
                    <a:pt x="377" y="349"/>
                    <a:pt x="383" y="346"/>
                    <a:pt x="381" y="350"/>
                  </a:cubicBezTo>
                  <a:cubicBezTo>
                    <a:pt x="384" y="350"/>
                    <a:pt x="385" y="348"/>
                    <a:pt x="388" y="349"/>
                  </a:cubicBezTo>
                  <a:cubicBezTo>
                    <a:pt x="388" y="351"/>
                    <a:pt x="390" y="351"/>
                    <a:pt x="391" y="352"/>
                  </a:cubicBezTo>
                  <a:cubicBezTo>
                    <a:pt x="397" y="350"/>
                    <a:pt x="397" y="354"/>
                    <a:pt x="405" y="354"/>
                  </a:cubicBezTo>
                  <a:cubicBezTo>
                    <a:pt x="402" y="357"/>
                    <a:pt x="406" y="360"/>
                    <a:pt x="402" y="362"/>
                  </a:cubicBezTo>
                  <a:cubicBezTo>
                    <a:pt x="405" y="365"/>
                    <a:pt x="403" y="372"/>
                    <a:pt x="402" y="375"/>
                  </a:cubicBezTo>
                  <a:cubicBezTo>
                    <a:pt x="403" y="377"/>
                    <a:pt x="404" y="377"/>
                    <a:pt x="407" y="377"/>
                  </a:cubicBezTo>
                  <a:cubicBezTo>
                    <a:pt x="406" y="380"/>
                    <a:pt x="409" y="379"/>
                    <a:pt x="409" y="381"/>
                  </a:cubicBezTo>
                  <a:cubicBezTo>
                    <a:pt x="409" y="382"/>
                    <a:pt x="413" y="381"/>
                    <a:pt x="413" y="383"/>
                  </a:cubicBezTo>
                  <a:cubicBezTo>
                    <a:pt x="417" y="380"/>
                    <a:pt x="424" y="384"/>
                    <a:pt x="427" y="382"/>
                  </a:cubicBezTo>
                  <a:cubicBezTo>
                    <a:pt x="427" y="383"/>
                    <a:pt x="427" y="383"/>
                    <a:pt x="427" y="384"/>
                  </a:cubicBezTo>
                  <a:cubicBezTo>
                    <a:pt x="429" y="384"/>
                    <a:pt x="433" y="382"/>
                    <a:pt x="433" y="385"/>
                  </a:cubicBezTo>
                  <a:cubicBezTo>
                    <a:pt x="434" y="385"/>
                    <a:pt x="435" y="384"/>
                    <a:pt x="436" y="384"/>
                  </a:cubicBezTo>
                  <a:cubicBezTo>
                    <a:pt x="437" y="383"/>
                    <a:pt x="438" y="383"/>
                    <a:pt x="439" y="382"/>
                  </a:cubicBezTo>
                  <a:cubicBezTo>
                    <a:pt x="439" y="381"/>
                    <a:pt x="440" y="382"/>
                    <a:pt x="440" y="381"/>
                  </a:cubicBezTo>
                  <a:cubicBezTo>
                    <a:pt x="440" y="379"/>
                    <a:pt x="442" y="381"/>
                    <a:pt x="442" y="379"/>
                  </a:cubicBezTo>
                  <a:cubicBezTo>
                    <a:pt x="442" y="379"/>
                    <a:pt x="442" y="377"/>
                    <a:pt x="442" y="377"/>
                  </a:cubicBezTo>
                  <a:cubicBezTo>
                    <a:pt x="443" y="376"/>
                    <a:pt x="444" y="378"/>
                    <a:pt x="443" y="378"/>
                  </a:cubicBezTo>
                  <a:cubicBezTo>
                    <a:pt x="444" y="378"/>
                    <a:pt x="445" y="377"/>
                    <a:pt x="446" y="376"/>
                  </a:cubicBezTo>
                  <a:cubicBezTo>
                    <a:pt x="447" y="375"/>
                    <a:pt x="449" y="374"/>
                    <a:pt x="451" y="372"/>
                  </a:cubicBezTo>
                  <a:cubicBezTo>
                    <a:pt x="451" y="372"/>
                    <a:pt x="452" y="371"/>
                    <a:pt x="452" y="370"/>
                  </a:cubicBezTo>
                  <a:cubicBezTo>
                    <a:pt x="453" y="371"/>
                    <a:pt x="465" y="372"/>
                    <a:pt x="459" y="374"/>
                  </a:cubicBezTo>
                  <a:cubicBezTo>
                    <a:pt x="459" y="375"/>
                    <a:pt x="462" y="375"/>
                    <a:pt x="464" y="375"/>
                  </a:cubicBezTo>
                  <a:cubicBezTo>
                    <a:pt x="465" y="375"/>
                    <a:pt x="464" y="373"/>
                    <a:pt x="465" y="372"/>
                  </a:cubicBezTo>
                  <a:cubicBezTo>
                    <a:pt x="468" y="372"/>
                    <a:pt x="471" y="372"/>
                    <a:pt x="474" y="372"/>
                  </a:cubicBezTo>
                  <a:cubicBezTo>
                    <a:pt x="472" y="376"/>
                    <a:pt x="479" y="375"/>
                    <a:pt x="482" y="376"/>
                  </a:cubicBezTo>
                  <a:cubicBezTo>
                    <a:pt x="483" y="376"/>
                    <a:pt x="482" y="377"/>
                    <a:pt x="484" y="377"/>
                  </a:cubicBezTo>
                  <a:cubicBezTo>
                    <a:pt x="484" y="377"/>
                    <a:pt x="485" y="378"/>
                    <a:pt x="486" y="378"/>
                  </a:cubicBezTo>
                  <a:cubicBezTo>
                    <a:pt x="488" y="379"/>
                    <a:pt x="489" y="377"/>
                    <a:pt x="491" y="377"/>
                  </a:cubicBezTo>
                  <a:cubicBezTo>
                    <a:pt x="496" y="376"/>
                    <a:pt x="502" y="378"/>
                    <a:pt x="508" y="378"/>
                  </a:cubicBezTo>
                  <a:cubicBezTo>
                    <a:pt x="508" y="381"/>
                    <a:pt x="509" y="383"/>
                    <a:pt x="509" y="381"/>
                  </a:cubicBezTo>
                  <a:cubicBezTo>
                    <a:pt x="511" y="381"/>
                    <a:pt x="510" y="382"/>
                    <a:pt x="509" y="382"/>
                  </a:cubicBezTo>
                  <a:cubicBezTo>
                    <a:pt x="509" y="385"/>
                    <a:pt x="512" y="382"/>
                    <a:pt x="514" y="384"/>
                  </a:cubicBezTo>
                  <a:cubicBezTo>
                    <a:pt x="514" y="384"/>
                    <a:pt x="514" y="386"/>
                    <a:pt x="514" y="387"/>
                  </a:cubicBezTo>
                  <a:cubicBezTo>
                    <a:pt x="515" y="387"/>
                    <a:pt x="517" y="386"/>
                    <a:pt x="519" y="387"/>
                  </a:cubicBezTo>
                  <a:cubicBezTo>
                    <a:pt x="518" y="389"/>
                    <a:pt x="520" y="390"/>
                    <a:pt x="521" y="391"/>
                  </a:cubicBezTo>
                  <a:cubicBezTo>
                    <a:pt x="523" y="393"/>
                    <a:pt x="525" y="394"/>
                    <a:pt x="526" y="397"/>
                  </a:cubicBezTo>
                  <a:cubicBezTo>
                    <a:pt x="533" y="397"/>
                    <a:pt x="536" y="401"/>
                    <a:pt x="542" y="398"/>
                  </a:cubicBezTo>
                  <a:cubicBezTo>
                    <a:pt x="541" y="403"/>
                    <a:pt x="549" y="398"/>
                    <a:pt x="547" y="403"/>
                  </a:cubicBezTo>
                  <a:cubicBezTo>
                    <a:pt x="551" y="401"/>
                    <a:pt x="551" y="406"/>
                    <a:pt x="554" y="407"/>
                  </a:cubicBezTo>
                  <a:cubicBezTo>
                    <a:pt x="555" y="407"/>
                    <a:pt x="555" y="410"/>
                    <a:pt x="558" y="409"/>
                  </a:cubicBezTo>
                  <a:cubicBezTo>
                    <a:pt x="554" y="412"/>
                    <a:pt x="559" y="411"/>
                    <a:pt x="559" y="415"/>
                  </a:cubicBezTo>
                  <a:cubicBezTo>
                    <a:pt x="559" y="417"/>
                    <a:pt x="561" y="416"/>
                    <a:pt x="562" y="417"/>
                  </a:cubicBezTo>
                  <a:cubicBezTo>
                    <a:pt x="563" y="418"/>
                    <a:pt x="562" y="420"/>
                    <a:pt x="565" y="419"/>
                  </a:cubicBezTo>
                  <a:cubicBezTo>
                    <a:pt x="560" y="424"/>
                    <a:pt x="571" y="425"/>
                    <a:pt x="567" y="429"/>
                  </a:cubicBezTo>
                  <a:cubicBezTo>
                    <a:pt x="569" y="429"/>
                    <a:pt x="571" y="429"/>
                    <a:pt x="571" y="431"/>
                  </a:cubicBezTo>
                  <a:cubicBezTo>
                    <a:pt x="577" y="430"/>
                    <a:pt x="585" y="432"/>
                    <a:pt x="587" y="437"/>
                  </a:cubicBezTo>
                  <a:cubicBezTo>
                    <a:pt x="593" y="437"/>
                    <a:pt x="596" y="439"/>
                    <a:pt x="602" y="438"/>
                  </a:cubicBezTo>
                  <a:cubicBezTo>
                    <a:pt x="603" y="439"/>
                    <a:pt x="600" y="440"/>
                    <a:pt x="600" y="440"/>
                  </a:cubicBezTo>
                  <a:cubicBezTo>
                    <a:pt x="601" y="442"/>
                    <a:pt x="609" y="440"/>
                    <a:pt x="613" y="441"/>
                  </a:cubicBezTo>
                  <a:cubicBezTo>
                    <a:pt x="613" y="442"/>
                    <a:pt x="614" y="442"/>
                    <a:pt x="615" y="442"/>
                  </a:cubicBezTo>
                  <a:cubicBezTo>
                    <a:pt x="615" y="444"/>
                    <a:pt x="618" y="443"/>
                    <a:pt x="619" y="444"/>
                  </a:cubicBezTo>
                  <a:cubicBezTo>
                    <a:pt x="619" y="445"/>
                    <a:pt x="619" y="446"/>
                    <a:pt x="619" y="447"/>
                  </a:cubicBezTo>
                  <a:cubicBezTo>
                    <a:pt x="619" y="447"/>
                    <a:pt x="621" y="446"/>
                    <a:pt x="621" y="447"/>
                  </a:cubicBezTo>
                  <a:cubicBezTo>
                    <a:pt x="622" y="447"/>
                    <a:pt x="621" y="450"/>
                    <a:pt x="624" y="449"/>
                  </a:cubicBezTo>
                  <a:cubicBezTo>
                    <a:pt x="624" y="461"/>
                    <a:pt x="624" y="473"/>
                    <a:pt x="624" y="485"/>
                  </a:cubicBezTo>
                  <a:cubicBezTo>
                    <a:pt x="619" y="484"/>
                    <a:pt x="624" y="492"/>
                    <a:pt x="619" y="490"/>
                  </a:cubicBezTo>
                  <a:cubicBezTo>
                    <a:pt x="618" y="494"/>
                    <a:pt x="618" y="498"/>
                    <a:pt x="618" y="502"/>
                  </a:cubicBezTo>
                  <a:cubicBezTo>
                    <a:pt x="618" y="504"/>
                    <a:pt x="620" y="509"/>
                    <a:pt x="619" y="514"/>
                  </a:cubicBezTo>
                  <a:cubicBezTo>
                    <a:pt x="619" y="514"/>
                    <a:pt x="618" y="514"/>
                    <a:pt x="618" y="515"/>
                  </a:cubicBezTo>
                  <a:cubicBezTo>
                    <a:pt x="618" y="515"/>
                    <a:pt x="618" y="517"/>
                    <a:pt x="618" y="517"/>
                  </a:cubicBezTo>
                  <a:cubicBezTo>
                    <a:pt x="617" y="518"/>
                    <a:pt x="614" y="519"/>
                    <a:pt x="615" y="523"/>
                  </a:cubicBezTo>
                  <a:cubicBezTo>
                    <a:pt x="613" y="524"/>
                    <a:pt x="612" y="526"/>
                    <a:pt x="610" y="527"/>
                  </a:cubicBezTo>
                  <a:cubicBezTo>
                    <a:pt x="609" y="527"/>
                    <a:pt x="610" y="529"/>
                    <a:pt x="610" y="530"/>
                  </a:cubicBezTo>
                  <a:cubicBezTo>
                    <a:pt x="609" y="531"/>
                    <a:pt x="607" y="530"/>
                    <a:pt x="607" y="530"/>
                  </a:cubicBezTo>
                  <a:cubicBezTo>
                    <a:pt x="607" y="531"/>
                    <a:pt x="608" y="532"/>
                    <a:pt x="607" y="533"/>
                  </a:cubicBezTo>
                  <a:cubicBezTo>
                    <a:pt x="606" y="533"/>
                    <a:pt x="603" y="533"/>
                    <a:pt x="602" y="535"/>
                  </a:cubicBezTo>
                  <a:cubicBezTo>
                    <a:pt x="602" y="536"/>
                    <a:pt x="600" y="536"/>
                    <a:pt x="598" y="537"/>
                  </a:cubicBezTo>
                  <a:cubicBezTo>
                    <a:pt x="597" y="538"/>
                    <a:pt x="596" y="539"/>
                    <a:pt x="595" y="540"/>
                  </a:cubicBezTo>
                  <a:cubicBezTo>
                    <a:pt x="595" y="540"/>
                    <a:pt x="594" y="538"/>
                    <a:pt x="593" y="538"/>
                  </a:cubicBezTo>
                  <a:cubicBezTo>
                    <a:pt x="593" y="538"/>
                    <a:pt x="593" y="540"/>
                    <a:pt x="592" y="540"/>
                  </a:cubicBezTo>
                  <a:cubicBezTo>
                    <a:pt x="590" y="540"/>
                    <a:pt x="590" y="540"/>
                    <a:pt x="589" y="542"/>
                  </a:cubicBezTo>
                  <a:cubicBezTo>
                    <a:pt x="585" y="540"/>
                    <a:pt x="582" y="545"/>
                    <a:pt x="580" y="547"/>
                  </a:cubicBezTo>
                  <a:cubicBezTo>
                    <a:pt x="580" y="547"/>
                    <a:pt x="578" y="546"/>
                    <a:pt x="578" y="547"/>
                  </a:cubicBezTo>
                  <a:cubicBezTo>
                    <a:pt x="577" y="547"/>
                    <a:pt x="576" y="548"/>
                    <a:pt x="575" y="549"/>
                  </a:cubicBezTo>
                  <a:cubicBezTo>
                    <a:pt x="575" y="550"/>
                    <a:pt x="573" y="551"/>
                    <a:pt x="573" y="551"/>
                  </a:cubicBezTo>
                  <a:cubicBezTo>
                    <a:pt x="573" y="552"/>
                    <a:pt x="575" y="555"/>
                    <a:pt x="572" y="554"/>
                  </a:cubicBezTo>
                  <a:cubicBezTo>
                    <a:pt x="573" y="559"/>
                    <a:pt x="570" y="561"/>
                    <a:pt x="571" y="567"/>
                  </a:cubicBezTo>
                  <a:cubicBezTo>
                    <a:pt x="567" y="566"/>
                    <a:pt x="569" y="569"/>
                    <a:pt x="568" y="570"/>
                  </a:cubicBezTo>
                  <a:cubicBezTo>
                    <a:pt x="568" y="570"/>
                    <a:pt x="566" y="570"/>
                    <a:pt x="566" y="570"/>
                  </a:cubicBezTo>
                  <a:cubicBezTo>
                    <a:pt x="566" y="571"/>
                    <a:pt x="568" y="572"/>
                    <a:pt x="566" y="573"/>
                  </a:cubicBezTo>
                  <a:cubicBezTo>
                    <a:pt x="564" y="573"/>
                    <a:pt x="564" y="577"/>
                    <a:pt x="561" y="577"/>
                  </a:cubicBezTo>
                  <a:cubicBezTo>
                    <a:pt x="561" y="577"/>
                    <a:pt x="559" y="579"/>
                    <a:pt x="559" y="580"/>
                  </a:cubicBezTo>
                  <a:cubicBezTo>
                    <a:pt x="558" y="581"/>
                    <a:pt x="556" y="585"/>
                    <a:pt x="553" y="587"/>
                  </a:cubicBezTo>
                  <a:cubicBezTo>
                    <a:pt x="553" y="588"/>
                    <a:pt x="553" y="590"/>
                    <a:pt x="553" y="591"/>
                  </a:cubicBezTo>
                  <a:cubicBezTo>
                    <a:pt x="551" y="592"/>
                    <a:pt x="549" y="593"/>
                    <a:pt x="549" y="596"/>
                  </a:cubicBezTo>
                  <a:cubicBezTo>
                    <a:pt x="547" y="596"/>
                    <a:pt x="546" y="596"/>
                    <a:pt x="544" y="596"/>
                  </a:cubicBezTo>
                  <a:cubicBezTo>
                    <a:pt x="544" y="597"/>
                    <a:pt x="545" y="597"/>
                    <a:pt x="546" y="597"/>
                  </a:cubicBezTo>
                  <a:cubicBezTo>
                    <a:pt x="546" y="599"/>
                    <a:pt x="544" y="598"/>
                    <a:pt x="542" y="598"/>
                  </a:cubicBezTo>
                  <a:cubicBezTo>
                    <a:pt x="541" y="599"/>
                    <a:pt x="540" y="601"/>
                    <a:pt x="540" y="603"/>
                  </a:cubicBezTo>
                  <a:cubicBezTo>
                    <a:pt x="539" y="602"/>
                    <a:pt x="538" y="602"/>
                    <a:pt x="538" y="604"/>
                  </a:cubicBezTo>
                  <a:cubicBezTo>
                    <a:pt x="537" y="604"/>
                    <a:pt x="537" y="603"/>
                    <a:pt x="537" y="602"/>
                  </a:cubicBezTo>
                  <a:cubicBezTo>
                    <a:pt x="535" y="602"/>
                    <a:pt x="533" y="602"/>
                    <a:pt x="533" y="601"/>
                  </a:cubicBezTo>
                  <a:cubicBezTo>
                    <a:pt x="532" y="602"/>
                    <a:pt x="532" y="604"/>
                    <a:pt x="529" y="603"/>
                  </a:cubicBezTo>
                  <a:cubicBezTo>
                    <a:pt x="529" y="606"/>
                    <a:pt x="532" y="607"/>
                    <a:pt x="532" y="609"/>
                  </a:cubicBezTo>
                  <a:cubicBezTo>
                    <a:pt x="532" y="612"/>
                    <a:pt x="528" y="614"/>
                    <a:pt x="531" y="616"/>
                  </a:cubicBezTo>
                  <a:cubicBezTo>
                    <a:pt x="530" y="619"/>
                    <a:pt x="524" y="616"/>
                    <a:pt x="524" y="618"/>
                  </a:cubicBezTo>
                  <a:cubicBezTo>
                    <a:pt x="522" y="618"/>
                    <a:pt x="523" y="620"/>
                    <a:pt x="522" y="621"/>
                  </a:cubicBezTo>
                  <a:cubicBezTo>
                    <a:pt x="521" y="622"/>
                    <a:pt x="517" y="621"/>
                    <a:pt x="518" y="624"/>
                  </a:cubicBezTo>
                  <a:cubicBezTo>
                    <a:pt x="515" y="622"/>
                    <a:pt x="507" y="622"/>
                    <a:pt x="506" y="626"/>
                  </a:cubicBezTo>
                  <a:cubicBezTo>
                    <a:pt x="506" y="627"/>
                    <a:pt x="507" y="626"/>
                    <a:pt x="507" y="626"/>
                  </a:cubicBezTo>
                  <a:cubicBezTo>
                    <a:pt x="510" y="626"/>
                    <a:pt x="507" y="629"/>
                    <a:pt x="505" y="628"/>
                  </a:cubicBezTo>
                  <a:cubicBezTo>
                    <a:pt x="505" y="631"/>
                    <a:pt x="501" y="634"/>
                    <a:pt x="504" y="635"/>
                  </a:cubicBezTo>
                  <a:cubicBezTo>
                    <a:pt x="504" y="636"/>
                    <a:pt x="502" y="636"/>
                    <a:pt x="501" y="636"/>
                  </a:cubicBezTo>
                  <a:cubicBezTo>
                    <a:pt x="501" y="636"/>
                    <a:pt x="500" y="635"/>
                    <a:pt x="500" y="635"/>
                  </a:cubicBezTo>
                  <a:cubicBezTo>
                    <a:pt x="499" y="635"/>
                    <a:pt x="496" y="638"/>
                    <a:pt x="496" y="634"/>
                  </a:cubicBezTo>
                  <a:cubicBezTo>
                    <a:pt x="495" y="634"/>
                    <a:pt x="495" y="637"/>
                    <a:pt x="494" y="635"/>
                  </a:cubicBezTo>
                  <a:cubicBezTo>
                    <a:pt x="492" y="636"/>
                    <a:pt x="495" y="642"/>
                    <a:pt x="495" y="644"/>
                  </a:cubicBezTo>
                  <a:cubicBezTo>
                    <a:pt x="496" y="647"/>
                    <a:pt x="494" y="647"/>
                    <a:pt x="493" y="649"/>
                  </a:cubicBezTo>
                  <a:cubicBezTo>
                    <a:pt x="493" y="651"/>
                    <a:pt x="493" y="653"/>
                    <a:pt x="489" y="653"/>
                  </a:cubicBezTo>
                  <a:cubicBezTo>
                    <a:pt x="489" y="654"/>
                    <a:pt x="492" y="655"/>
                    <a:pt x="492" y="655"/>
                  </a:cubicBezTo>
                  <a:cubicBezTo>
                    <a:pt x="492" y="657"/>
                    <a:pt x="490" y="655"/>
                    <a:pt x="489" y="655"/>
                  </a:cubicBezTo>
                  <a:cubicBezTo>
                    <a:pt x="489" y="656"/>
                    <a:pt x="488" y="659"/>
                    <a:pt x="489" y="658"/>
                  </a:cubicBezTo>
                  <a:cubicBezTo>
                    <a:pt x="489" y="660"/>
                    <a:pt x="488" y="659"/>
                    <a:pt x="487" y="658"/>
                  </a:cubicBezTo>
                  <a:cubicBezTo>
                    <a:pt x="487" y="659"/>
                    <a:pt x="486" y="660"/>
                    <a:pt x="486" y="660"/>
                  </a:cubicBezTo>
                  <a:cubicBezTo>
                    <a:pt x="484" y="657"/>
                    <a:pt x="486" y="660"/>
                    <a:pt x="485" y="662"/>
                  </a:cubicBezTo>
                  <a:cubicBezTo>
                    <a:pt x="483" y="664"/>
                    <a:pt x="482" y="661"/>
                    <a:pt x="480" y="663"/>
                  </a:cubicBezTo>
                  <a:cubicBezTo>
                    <a:pt x="478" y="666"/>
                    <a:pt x="485" y="666"/>
                    <a:pt x="481" y="668"/>
                  </a:cubicBezTo>
                  <a:cubicBezTo>
                    <a:pt x="481" y="669"/>
                    <a:pt x="483" y="669"/>
                    <a:pt x="485" y="669"/>
                  </a:cubicBezTo>
                  <a:cubicBezTo>
                    <a:pt x="484" y="671"/>
                    <a:pt x="485" y="673"/>
                    <a:pt x="487" y="673"/>
                  </a:cubicBezTo>
                  <a:cubicBezTo>
                    <a:pt x="489" y="675"/>
                    <a:pt x="485" y="676"/>
                    <a:pt x="485" y="677"/>
                  </a:cubicBezTo>
                  <a:cubicBezTo>
                    <a:pt x="485" y="678"/>
                    <a:pt x="485" y="679"/>
                    <a:pt x="486" y="679"/>
                  </a:cubicBezTo>
                  <a:cubicBezTo>
                    <a:pt x="485" y="680"/>
                    <a:pt x="485" y="678"/>
                    <a:pt x="485" y="679"/>
                  </a:cubicBezTo>
                  <a:cubicBezTo>
                    <a:pt x="483" y="679"/>
                    <a:pt x="483" y="681"/>
                    <a:pt x="480" y="681"/>
                  </a:cubicBezTo>
                  <a:cubicBezTo>
                    <a:pt x="482" y="683"/>
                    <a:pt x="481" y="684"/>
                    <a:pt x="478" y="683"/>
                  </a:cubicBezTo>
                  <a:cubicBezTo>
                    <a:pt x="479" y="687"/>
                    <a:pt x="476" y="686"/>
                    <a:pt x="476" y="689"/>
                  </a:cubicBezTo>
                  <a:cubicBezTo>
                    <a:pt x="472" y="690"/>
                    <a:pt x="477" y="694"/>
                    <a:pt x="473" y="691"/>
                  </a:cubicBezTo>
                  <a:cubicBezTo>
                    <a:pt x="474" y="694"/>
                    <a:pt x="472" y="697"/>
                    <a:pt x="473" y="700"/>
                  </a:cubicBezTo>
                  <a:cubicBezTo>
                    <a:pt x="473" y="700"/>
                    <a:pt x="474" y="701"/>
                    <a:pt x="474" y="701"/>
                  </a:cubicBezTo>
                  <a:cubicBezTo>
                    <a:pt x="474" y="703"/>
                    <a:pt x="472" y="703"/>
                    <a:pt x="474" y="706"/>
                  </a:cubicBezTo>
                  <a:cubicBezTo>
                    <a:pt x="476" y="707"/>
                    <a:pt x="474" y="708"/>
                    <a:pt x="475" y="711"/>
                  </a:cubicBezTo>
                  <a:cubicBezTo>
                    <a:pt x="476" y="714"/>
                    <a:pt x="479" y="715"/>
                    <a:pt x="480" y="717"/>
                  </a:cubicBezTo>
                  <a:cubicBezTo>
                    <a:pt x="483" y="720"/>
                    <a:pt x="485" y="716"/>
                    <a:pt x="487" y="719"/>
                  </a:cubicBezTo>
                  <a:cubicBezTo>
                    <a:pt x="488" y="723"/>
                    <a:pt x="484" y="720"/>
                    <a:pt x="481" y="721"/>
                  </a:cubicBezTo>
                  <a:cubicBezTo>
                    <a:pt x="476" y="722"/>
                    <a:pt x="471" y="724"/>
                    <a:pt x="467" y="723"/>
                  </a:cubicBezTo>
                  <a:cubicBezTo>
                    <a:pt x="467" y="723"/>
                    <a:pt x="467" y="721"/>
                    <a:pt x="467" y="721"/>
                  </a:cubicBezTo>
                  <a:cubicBezTo>
                    <a:pt x="462" y="722"/>
                    <a:pt x="460" y="719"/>
                    <a:pt x="456" y="719"/>
                  </a:cubicBezTo>
                  <a:cubicBezTo>
                    <a:pt x="456" y="717"/>
                    <a:pt x="456" y="716"/>
                    <a:pt x="456" y="715"/>
                  </a:cubicBezTo>
                  <a:cubicBezTo>
                    <a:pt x="456" y="712"/>
                    <a:pt x="452" y="714"/>
                    <a:pt x="452" y="711"/>
                  </a:cubicBezTo>
                  <a:cubicBezTo>
                    <a:pt x="452" y="711"/>
                    <a:pt x="451" y="710"/>
                    <a:pt x="451" y="709"/>
                  </a:cubicBezTo>
                  <a:cubicBezTo>
                    <a:pt x="451" y="708"/>
                    <a:pt x="449" y="708"/>
                    <a:pt x="449" y="708"/>
                  </a:cubicBezTo>
                  <a:cubicBezTo>
                    <a:pt x="449" y="707"/>
                    <a:pt x="452" y="705"/>
                    <a:pt x="449" y="704"/>
                  </a:cubicBezTo>
                  <a:cubicBezTo>
                    <a:pt x="448" y="704"/>
                    <a:pt x="449" y="703"/>
                    <a:pt x="449" y="702"/>
                  </a:cubicBezTo>
                  <a:cubicBezTo>
                    <a:pt x="449" y="701"/>
                    <a:pt x="447" y="701"/>
                    <a:pt x="447" y="700"/>
                  </a:cubicBezTo>
                  <a:cubicBezTo>
                    <a:pt x="447" y="699"/>
                    <a:pt x="448" y="698"/>
                    <a:pt x="448" y="697"/>
                  </a:cubicBezTo>
                  <a:cubicBezTo>
                    <a:pt x="448" y="697"/>
                    <a:pt x="447" y="697"/>
                    <a:pt x="447" y="696"/>
                  </a:cubicBezTo>
                  <a:cubicBezTo>
                    <a:pt x="447" y="695"/>
                    <a:pt x="446" y="693"/>
                    <a:pt x="445" y="693"/>
                  </a:cubicBezTo>
                  <a:cubicBezTo>
                    <a:pt x="444" y="691"/>
                    <a:pt x="446" y="690"/>
                    <a:pt x="446" y="689"/>
                  </a:cubicBezTo>
                  <a:cubicBezTo>
                    <a:pt x="446" y="689"/>
                    <a:pt x="444" y="688"/>
                    <a:pt x="443" y="688"/>
                  </a:cubicBezTo>
                  <a:cubicBezTo>
                    <a:pt x="444" y="687"/>
                    <a:pt x="448" y="686"/>
                    <a:pt x="445" y="684"/>
                  </a:cubicBezTo>
                  <a:cubicBezTo>
                    <a:pt x="445" y="683"/>
                    <a:pt x="446" y="683"/>
                    <a:pt x="447" y="683"/>
                  </a:cubicBezTo>
                  <a:cubicBezTo>
                    <a:pt x="447" y="680"/>
                    <a:pt x="447" y="678"/>
                    <a:pt x="447" y="675"/>
                  </a:cubicBezTo>
                  <a:cubicBezTo>
                    <a:pt x="446" y="674"/>
                    <a:pt x="445" y="673"/>
                    <a:pt x="443" y="673"/>
                  </a:cubicBezTo>
                  <a:cubicBezTo>
                    <a:pt x="445" y="669"/>
                    <a:pt x="448" y="666"/>
                    <a:pt x="446" y="662"/>
                  </a:cubicBezTo>
                  <a:cubicBezTo>
                    <a:pt x="449" y="663"/>
                    <a:pt x="449" y="660"/>
                    <a:pt x="452" y="661"/>
                  </a:cubicBezTo>
                  <a:cubicBezTo>
                    <a:pt x="452" y="657"/>
                    <a:pt x="452" y="654"/>
                    <a:pt x="452" y="650"/>
                  </a:cubicBezTo>
                  <a:cubicBezTo>
                    <a:pt x="457" y="650"/>
                    <a:pt x="455" y="643"/>
                    <a:pt x="458" y="640"/>
                  </a:cubicBezTo>
                  <a:cubicBezTo>
                    <a:pt x="457" y="640"/>
                    <a:pt x="456" y="641"/>
                    <a:pt x="455" y="640"/>
                  </a:cubicBezTo>
                  <a:cubicBezTo>
                    <a:pt x="453" y="641"/>
                    <a:pt x="452" y="643"/>
                    <a:pt x="452" y="647"/>
                  </a:cubicBezTo>
                  <a:cubicBezTo>
                    <a:pt x="450" y="646"/>
                    <a:pt x="448" y="645"/>
                    <a:pt x="448" y="642"/>
                  </a:cubicBezTo>
                  <a:cubicBezTo>
                    <a:pt x="446" y="640"/>
                    <a:pt x="452" y="638"/>
                    <a:pt x="451" y="637"/>
                  </a:cubicBezTo>
                  <a:cubicBezTo>
                    <a:pt x="448" y="635"/>
                    <a:pt x="451" y="638"/>
                    <a:pt x="453" y="636"/>
                  </a:cubicBezTo>
                  <a:cubicBezTo>
                    <a:pt x="454" y="630"/>
                    <a:pt x="451" y="625"/>
                    <a:pt x="452" y="620"/>
                  </a:cubicBezTo>
                  <a:cubicBezTo>
                    <a:pt x="452" y="620"/>
                    <a:pt x="454" y="620"/>
                    <a:pt x="454" y="620"/>
                  </a:cubicBezTo>
                  <a:cubicBezTo>
                    <a:pt x="453" y="614"/>
                    <a:pt x="454" y="613"/>
                    <a:pt x="454" y="607"/>
                  </a:cubicBezTo>
                  <a:cubicBezTo>
                    <a:pt x="457" y="603"/>
                    <a:pt x="461" y="600"/>
                    <a:pt x="459" y="595"/>
                  </a:cubicBezTo>
                  <a:cubicBezTo>
                    <a:pt x="463" y="600"/>
                    <a:pt x="459" y="586"/>
                    <a:pt x="464" y="591"/>
                  </a:cubicBezTo>
                  <a:cubicBezTo>
                    <a:pt x="463" y="589"/>
                    <a:pt x="463" y="586"/>
                    <a:pt x="462" y="583"/>
                  </a:cubicBezTo>
                  <a:cubicBezTo>
                    <a:pt x="462" y="582"/>
                    <a:pt x="460" y="580"/>
                    <a:pt x="460" y="578"/>
                  </a:cubicBezTo>
                  <a:cubicBezTo>
                    <a:pt x="460" y="577"/>
                    <a:pt x="461" y="576"/>
                    <a:pt x="461" y="575"/>
                  </a:cubicBezTo>
                  <a:cubicBezTo>
                    <a:pt x="462" y="572"/>
                    <a:pt x="460" y="569"/>
                    <a:pt x="464" y="571"/>
                  </a:cubicBezTo>
                  <a:cubicBezTo>
                    <a:pt x="463" y="568"/>
                    <a:pt x="464" y="565"/>
                    <a:pt x="465" y="562"/>
                  </a:cubicBezTo>
                  <a:cubicBezTo>
                    <a:pt x="466" y="560"/>
                    <a:pt x="465" y="561"/>
                    <a:pt x="465" y="558"/>
                  </a:cubicBezTo>
                  <a:cubicBezTo>
                    <a:pt x="465" y="557"/>
                    <a:pt x="467" y="554"/>
                    <a:pt x="466" y="553"/>
                  </a:cubicBezTo>
                  <a:cubicBezTo>
                    <a:pt x="465" y="552"/>
                    <a:pt x="466" y="551"/>
                    <a:pt x="466" y="549"/>
                  </a:cubicBezTo>
                  <a:cubicBezTo>
                    <a:pt x="466" y="547"/>
                    <a:pt x="466" y="546"/>
                    <a:pt x="466" y="544"/>
                  </a:cubicBezTo>
                  <a:cubicBezTo>
                    <a:pt x="466" y="542"/>
                    <a:pt x="467" y="542"/>
                    <a:pt x="467" y="541"/>
                  </a:cubicBezTo>
                  <a:cubicBezTo>
                    <a:pt x="467" y="536"/>
                    <a:pt x="467" y="532"/>
                    <a:pt x="467" y="528"/>
                  </a:cubicBezTo>
                  <a:cubicBezTo>
                    <a:pt x="467" y="526"/>
                    <a:pt x="468" y="525"/>
                    <a:pt x="468" y="524"/>
                  </a:cubicBezTo>
                  <a:cubicBezTo>
                    <a:pt x="468" y="521"/>
                    <a:pt x="464" y="517"/>
                    <a:pt x="465" y="514"/>
                  </a:cubicBezTo>
                  <a:cubicBezTo>
                    <a:pt x="464" y="512"/>
                    <a:pt x="463" y="514"/>
                    <a:pt x="461" y="514"/>
                  </a:cubicBezTo>
                  <a:cubicBezTo>
                    <a:pt x="460" y="511"/>
                    <a:pt x="456" y="508"/>
                    <a:pt x="453" y="508"/>
                  </a:cubicBezTo>
                  <a:cubicBezTo>
                    <a:pt x="452" y="508"/>
                    <a:pt x="451" y="505"/>
                    <a:pt x="451" y="505"/>
                  </a:cubicBezTo>
                  <a:cubicBezTo>
                    <a:pt x="449" y="507"/>
                    <a:pt x="451" y="505"/>
                    <a:pt x="449" y="504"/>
                  </a:cubicBezTo>
                  <a:cubicBezTo>
                    <a:pt x="448" y="503"/>
                    <a:pt x="444" y="505"/>
                    <a:pt x="447" y="502"/>
                  </a:cubicBezTo>
                  <a:cubicBezTo>
                    <a:pt x="447" y="500"/>
                    <a:pt x="444" y="502"/>
                    <a:pt x="442" y="501"/>
                  </a:cubicBezTo>
                  <a:cubicBezTo>
                    <a:pt x="442" y="500"/>
                    <a:pt x="443" y="499"/>
                    <a:pt x="442" y="498"/>
                  </a:cubicBezTo>
                  <a:cubicBezTo>
                    <a:pt x="442" y="498"/>
                    <a:pt x="440" y="498"/>
                    <a:pt x="440" y="497"/>
                  </a:cubicBezTo>
                  <a:cubicBezTo>
                    <a:pt x="439" y="496"/>
                    <a:pt x="437" y="493"/>
                    <a:pt x="436" y="489"/>
                  </a:cubicBezTo>
                  <a:cubicBezTo>
                    <a:pt x="437" y="488"/>
                    <a:pt x="435" y="488"/>
                    <a:pt x="434" y="488"/>
                  </a:cubicBezTo>
                  <a:cubicBezTo>
                    <a:pt x="433" y="487"/>
                    <a:pt x="434" y="482"/>
                    <a:pt x="432" y="482"/>
                  </a:cubicBezTo>
                  <a:cubicBezTo>
                    <a:pt x="430" y="482"/>
                    <a:pt x="429" y="475"/>
                    <a:pt x="427" y="472"/>
                  </a:cubicBezTo>
                  <a:cubicBezTo>
                    <a:pt x="426" y="471"/>
                    <a:pt x="424" y="468"/>
                    <a:pt x="422" y="465"/>
                  </a:cubicBezTo>
                  <a:cubicBezTo>
                    <a:pt x="422" y="464"/>
                    <a:pt x="420" y="464"/>
                    <a:pt x="420" y="463"/>
                  </a:cubicBezTo>
                  <a:cubicBezTo>
                    <a:pt x="420" y="462"/>
                    <a:pt x="420" y="461"/>
                    <a:pt x="420" y="461"/>
                  </a:cubicBezTo>
                  <a:cubicBezTo>
                    <a:pt x="419" y="460"/>
                    <a:pt x="418" y="460"/>
                    <a:pt x="418" y="460"/>
                  </a:cubicBezTo>
                  <a:cubicBezTo>
                    <a:pt x="418" y="459"/>
                    <a:pt x="416" y="451"/>
                    <a:pt x="415" y="457"/>
                  </a:cubicBezTo>
                  <a:cubicBezTo>
                    <a:pt x="413" y="456"/>
                    <a:pt x="415" y="450"/>
                    <a:pt x="414" y="447"/>
                  </a:cubicBezTo>
                  <a:cubicBezTo>
                    <a:pt x="417" y="447"/>
                    <a:pt x="417" y="443"/>
                    <a:pt x="419" y="442"/>
                  </a:cubicBezTo>
                  <a:cubicBezTo>
                    <a:pt x="420" y="439"/>
                    <a:pt x="416" y="440"/>
                    <a:pt x="415" y="438"/>
                  </a:cubicBezTo>
                  <a:cubicBezTo>
                    <a:pt x="415" y="435"/>
                    <a:pt x="417" y="433"/>
                    <a:pt x="416" y="429"/>
                  </a:cubicBezTo>
                  <a:cubicBezTo>
                    <a:pt x="417" y="428"/>
                    <a:pt x="418" y="428"/>
                    <a:pt x="420" y="428"/>
                  </a:cubicBezTo>
                  <a:cubicBezTo>
                    <a:pt x="420" y="427"/>
                    <a:pt x="419" y="425"/>
                    <a:pt x="420" y="424"/>
                  </a:cubicBezTo>
                  <a:cubicBezTo>
                    <a:pt x="420" y="424"/>
                    <a:pt x="422" y="425"/>
                    <a:pt x="422" y="424"/>
                  </a:cubicBezTo>
                  <a:cubicBezTo>
                    <a:pt x="422" y="424"/>
                    <a:pt x="422" y="423"/>
                    <a:pt x="422" y="423"/>
                  </a:cubicBezTo>
                  <a:cubicBezTo>
                    <a:pt x="422" y="423"/>
                    <a:pt x="425" y="421"/>
                    <a:pt x="425" y="421"/>
                  </a:cubicBezTo>
                  <a:cubicBezTo>
                    <a:pt x="425" y="421"/>
                    <a:pt x="424" y="421"/>
                    <a:pt x="423" y="421"/>
                  </a:cubicBezTo>
                  <a:cubicBezTo>
                    <a:pt x="424" y="421"/>
                    <a:pt x="424" y="419"/>
                    <a:pt x="425" y="419"/>
                  </a:cubicBezTo>
                  <a:cubicBezTo>
                    <a:pt x="427" y="423"/>
                    <a:pt x="425" y="417"/>
                    <a:pt x="428" y="417"/>
                  </a:cubicBezTo>
                  <a:cubicBezTo>
                    <a:pt x="430" y="417"/>
                    <a:pt x="429" y="415"/>
                    <a:pt x="431" y="412"/>
                  </a:cubicBezTo>
                  <a:cubicBezTo>
                    <a:pt x="430" y="413"/>
                    <a:pt x="436" y="408"/>
                    <a:pt x="433" y="405"/>
                  </a:cubicBezTo>
                  <a:cubicBezTo>
                    <a:pt x="432" y="404"/>
                    <a:pt x="433" y="405"/>
                    <a:pt x="433" y="403"/>
                  </a:cubicBezTo>
                  <a:cubicBezTo>
                    <a:pt x="433" y="400"/>
                    <a:pt x="430" y="392"/>
                    <a:pt x="432" y="389"/>
                  </a:cubicBezTo>
                  <a:cubicBezTo>
                    <a:pt x="426" y="390"/>
                    <a:pt x="426" y="385"/>
                    <a:pt x="420" y="387"/>
                  </a:cubicBezTo>
                  <a:cubicBezTo>
                    <a:pt x="418" y="388"/>
                    <a:pt x="420" y="388"/>
                    <a:pt x="419" y="391"/>
                  </a:cubicBezTo>
                  <a:cubicBezTo>
                    <a:pt x="413" y="391"/>
                    <a:pt x="410" y="388"/>
                    <a:pt x="405" y="388"/>
                  </a:cubicBezTo>
                  <a:cubicBezTo>
                    <a:pt x="405" y="385"/>
                    <a:pt x="401" y="386"/>
                    <a:pt x="402" y="383"/>
                  </a:cubicBezTo>
                  <a:cubicBezTo>
                    <a:pt x="401" y="382"/>
                    <a:pt x="399" y="383"/>
                    <a:pt x="398" y="382"/>
                  </a:cubicBezTo>
                  <a:cubicBezTo>
                    <a:pt x="397" y="382"/>
                    <a:pt x="398" y="380"/>
                    <a:pt x="398" y="379"/>
                  </a:cubicBezTo>
                  <a:cubicBezTo>
                    <a:pt x="397" y="379"/>
                    <a:pt x="396" y="380"/>
                    <a:pt x="395" y="379"/>
                  </a:cubicBezTo>
                  <a:cubicBezTo>
                    <a:pt x="394" y="378"/>
                    <a:pt x="395" y="376"/>
                    <a:pt x="393" y="376"/>
                  </a:cubicBezTo>
                  <a:cubicBezTo>
                    <a:pt x="393" y="373"/>
                    <a:pt x="395" y="374"/>
                    <a:pt x="393" y="371"/>
                  </a:cubicBezTo>
                  <a:cubicBezTo>
                    <a:pt x="393" y="370"/>
                    <a:pt x="392" y="371"/>
                    <a:pt x="392" y="371"/>
                  </a:cubicBezTo>
                  <a:cubicBezTo>
                    <a:pt x="390" y="370"/>
                    <a:pt x="389" y="367"/>
                    <a:pt x="386" y="368"/>
                  </a:cubicBezTo>
                  <a:cubicBezTo>
                    <a:pt x="387" y="364"/>
                    <a:pt x="382" y="367"/>
                    <a:pt x="383" y="363"/>
                  </a:cubicBezTo>
                  <a:cubicBezTo>
                    <a:pt x="382" y="363"/>
                    <a:pt x="376" y="362"/>
                    <a:pt x="378" y="363"/>
                  </a:cubicBezTo>
                  <a:cubicBezTo>
                    <a:pt x="376" y="363"/>
                    <a:pt x="377" y="361"/>
                    <a:pt x="376" y="361"/>
                  </a:cubicBezTo>
                  <a:cubicBezTo>
                    <a:pt x="376" y="360"/>
                    <a:pt x="375" y="361"/>
                    <a:pt x="374" y="361"/>
                  </a:cubicBezTo>
                  <a:cubicBezTo>
                    <a:pt x="373" y="360"/>
                    <a:pt x="371" y="359"/>
                    <a:pt x="367" y="359"/>
                  </a:cubicBezTo>
                  <a:cubicBezTo>
                    <a:pt x="368" y="355"/>
                    <a:pt x="364" y="358"/>
                    <a:pt x="362" y="356"/>
                  </a:cubicBezTo>
                  <a:cubicBezTo>
                    <a:pt x="362" y="356"/>
                    <a:pt x="363" y="354"/>
                    <a:pt x="362" y="354"/>
                  </a:cubicBezTo>
                  <a:cubicBezTo>
                    <a:pt x="362" y="353"/>
                    <a:pt x="360" y="354"/>
                    <a:pt x="360" y="354"/>
                  </a:cubicBezTo>
                  <a:cubicBezTo>
                    <a:pt x="360" y="353"/>
                    <a:pt x="360" y="352"/>
                    <a:pt x="360" y="351"/>
                  </a:cubicBezTo>
                  <a:cubicBezTo>
                    <a:pt x="360" y="351"/>
                    <a:pt x="358" y="352"/>
                    <a:pt x="358" y="351"/>
                  </a:cubicBezTo>
                  <a:cubicBezTo>
                    <a:pt x="357" y="351"/>
                    <a:pt x="358" y="349"/>
                    <a:pt x="358" y="349"/>
                  </a:cubicBezTo>
                  <a:cubicBezTo>
                    <a:pt x="356" y="348"/>
                    <a:pt x="357" y="350"/>
                    <a:pt x="356" y="350"/>
                  </a:cubicBezTo>
                  <a:cubicBezTo>
                    <a:pt x="356" y="350"/>
                    <a:pt x="353" y="348"/>
                    <a:pt x="353" y="348"/>
                  </a:cubicBezTo>
                  <a:cubicBezTo>
                    <a:pt x="351" y="350"/>
                    <a:pt x="351" y="347"/>
                    <a:pt x="349" y="348"/>
                  </a:cubicBezTo>
                  <a:cubicBezTo>
                    <a:pt x="348" y="348"/>
                    <a:pt x="345" y="350"/>
                    <a:pt x="343" y="350"/>
                  </a:cubicBezTo>
                  <a:cubicBezTo>
                    <a:pt x="341" y="350"/>
                    <a:pt x="340" y="349"/>
                    <a:pt x="339" y="349"/>
                  </a:cubicBezTo>
                  <a:cubicBezTo>
                    <a:pt x="336" y="349"/>
                    <a:pt x="337" y="351"/>
                    <a:pt x="334" y="349"/>
                  </a:cubicBezTo>
                  <a:cubicBezTo>
                    <a:pt x="332" y="348"/>
                    <a:pt x="331" y="349"/>
                    <a:pt x="328" y="348"/>
                  </a:cubicBezTo>
                  <a:cubicBezTo>
                    <a:pt x="327" y="347"/>
                    <a:pt x="327" y="346"/>
                    <a:pt x="327" y="345"/>
                  </a:cubicBezTo>
                  <a:cubicBezTo>
                    <a:pt x="326" y="345"/>
                    <a:pt x="325" y="345"/>
                    <a:pt x="325" y="345"/>
                  </a:cubicBezTo>
                  <a:cubicBezTo>
                    <a:pt x="323" y="345"/>
                    <a:pt x="318" y="344"/>
                    <a:pt x="321" y="342"/>
                  </a:cubicBezTo>
                  <a:cubicBezTo>
                    <a:pt x="318" y="342"/>
                    <a:pt x="317" y="339"/>
                    <a:pt x="314" y="339"/>
                  </a:cubicBezTo>
                  <a:cubicBezTo>
                    <a:pt x="313" y="338"/>
                    <a:pt x="313" y="338"/>
                    <a:pt x="313" y="336"/>
                  </a:cubicBezTo>
                  <a:cubicBezTo>
                    <a:pt x="308" y="335"/>
                    <a:pt x="306" y="331"/>
                    <a:pt x="301" y="331"/>
                  </a:cubicBezTo>
                  <a:cubicBezTo>
                    <a:pt x="300" y="327"/>
                    <a:pt x="298" y="325"/>
                    <a:pt x="299" y="319"/>
                  </a:cubicBezTo>
                  <a:cubicBezTo>
                    <a:pt x="299" y="315"/>
                    <a:pt x="292" y="317"/>
                    <a:pt x="295" y="312"/>
                  </a:cubicBezTo>
                  <a:cubicBezTo>
                    <a:pt x="294" y="312"/>
                    <a:pt x="293" y="313"/>
                    <a:pt x="293" y="314"/>
                  </a:cubicBezTo>
                  <a:cubicBezTo>
                    <a:pt x="291" y="314"/>
                    <a:pt x="292" y="312"/>
                    <a:pt x="292" y="311"/>
                  </a:cubicBezTo>
                  <a:cubicBezTo>
                    <a:pt x="291" y="310"/>
                    <a:pt x="288" y="310"/>
                    <a:pt x="288" y="308"/>
                  </a:cubicBezTo>
                  <a:cubicBezTo>
                    <a:pt x="288" y="306"/>
                    <a:pt x="286" y="307"/>
                    <a:pt x="285" y="306"/>
                  </a:cubicBezTo>
                  <a:cubicBezTo>
                    <a:pt x="284" y="306"/>
                    <a:pt x="286" y="305"/>
                    <a:pt x="286" y="304"/>
                  </a:cubicBezTo>
                  <a:cubicBezTo>
                    <a:pt x="286" y="304"/>
                    <a:pt x="285" y="302"/>
                    <a:pt x="285" y="302"/>
                  </a:cubicBezTo>
                  <a:cubicBezTo>
                    <a:pt x="284" y="302"/>
                    <a:pt x="283" y="302"/>
                    <a:pt x="282" y="302"/>
                  </a:cubicBezTo>
                  <a:cubicBezTo>
                    <a:pt x="281" y="301"/>
                    <a:pt x="282" y="299"/>
                    <a:pt x="281" y="298"/>
                  </a:cubicBezTo>
                  <a:cubicBezTo>
                    <a:pt x="278" y="296"/>
                    <a:pt x="275" y="295"/>
                    <a:pt x="274" y="290"/>
                  </a:cubicBezTo>
                  <a:cubicBezTo>
                    <a:pt x="272" y="288"/>
                    <a:pt x="272" y="291"/>
                    <a:pt x="269" y="289"/>
                  </a:cubicBezTo>
                  <a:cubicBezTo>
                    <a:pt x="270" y="286"/>
                    <a:pt x="267" y="286"/>
                    <a:pt x="267" y="285"/>
                  </a:cubicBezTo>
                  <a:cubicBezTo>
                    <a:pt x="266" y="283"/>
                    <a:pt x="267" y="279"/>
                    <a:pt x="263" y="279"/>
                  </a:cubicBezTo>
                  <a:cubicBezTo>
                    <a:pt x="264" y="274"/>
                    <a:pt x="261" y="271"/>
                    <a:pt x="257" y="270"/>
                  </a:cubicBezTo>
                  <a:cubicBezTo>
                    <a:pt x="256" y="271"/>
                    <a:pt x="256" y="272"/>
                    <a:pt x="255" y="274"/>
                  </a:cubicBezTo>
                  <a:cubicBezTo>
                    <a:pt x="254" y="276"/>
                    <a:pt x="258" y="277"/>
                    <a:pt x="259" y="278"/>
                  </a:cubicBezTo>
                  <a:cubicBezTo>
                    <a:pt x="259" y="279"/>
                    <a:pt x="258" y="280"/>
                    <a:pt x="259" y="281"/>
                  </a:cubicBezTo>
                  <a:cubicBezTo>
                    <a:pt x="259" y="281"/>
                    <a:pt x="260" y="280"/>
                    <a:pt x="260" y="281"/>
                  </a:cubicBezTo>
                  <a:cubicBezTo>
                    <a:pt x="261" y="282"/>
                    <a:pt x="259" y="285"/>
                    <a:pt x="261" y="285"/>
                  </a:cubicBezTo>
                  <a:cubicBezTo>
                    <a:pt x="263" y="285"/>
                    <a:pt x="262" y="288"/>
                    <a:pt x="263" y="291"/>
                  </a:cubicBezTo>
                  <a:cubicBezTo>
                    <a:pt x="264" y="292"/>
                    <a:pt x="264" y="291"/>
                    <a:pt x="265" y="292"/>
                  </a:cubicBezTo>
                  <a:cubicBezTo>
                    <a:pt x="265" y="295"/>
                    <a:pt x="268" y="294"/>
                    <a:pt x="267" y="298"/>
                  </a:cubicBezTo>
                  <a:cubicBezTo>
                    <a:pt x="267" y="300"/>
                    <a:pt x="269" y="299"/>
                    <a:pt x="270" y="299"/>
                  </a:cubicBezTo>
                  <a:cubicBezTo>
                    <a:pt x="270" y="301"/>
                    <a:pt x="272" y="301"/>
                    <a:pt x="272" y="302"/>
                  </a:cubicBezTo>
                  <a:cubicBezTo>
                    <a:pt x="272" y="303"/>
                    <a:pt x="270" y="304"/>
                    <a:pt x="270" y="304"/>
                  </a:cubicBezTo>
                  <a:cubicBezTo>
                    <a:pt x="271" y="306"/>
                    <a:pt x="274" y="305"/>
                    <a:pt x="273" y="309"/>
                  </a:cubicBezTo>
                  <a:cubicBezTo>
                    <a:pt x="271" y="307"/>
                    <a:pt x="271" y="305"/>
                    <a:pt x="267" y="306"/>
                  </a:cubicBezTo>
                  <a:cubicBezTo>
                    <a:pt x="269" y="302"/>
                    <a:pt x="264" y="303"/>
                    <a:pt x="265" y="299"/>
                  </a:cubicBezTo>
                  <a:cubicBezTo>
                    <a:pt x="264" y="297"/>
                    <a:pt x="262" y="297"/>
                    <a:pt x="261" y="296"/>
                  </a:cubicBezTo>
                  <a:cubicBezTo>
                    <a:pt x="260" y="295"/>
                    <a:pt x="259" y="294"/>
                    <a:pt x="259" y="292"/>
                  </a:cubicBezTo>
                  <a:cubicBezTo>
                    <a:pt x="256" y="292"/>
                    <a:pt x="255" y="292"/>
                    <a:pt x="254" y="290"/>
                  </a:cubicBezTo>
                  <a:cubicBezTo>
                    <a:pt x="254" y="287"/>
                    <a:pt x="255" y="289"/>
                    <a:pt x="256" y="289"/>
                  </a:cubicBezTo>
                  <a:cubicBezTo>
                    <a:pt x="258" y="284"/>
                    <a:pt x="252" y="285"/>
                    <a:pt x="253" y="281"/>
                  </a:cubicBezTo>
                  <a:cubicBezTo>
                    <a:pt x="251" y="280"/>
                    <a:pt x="250" y="278"/>
                    <a:pt x="247" y="278"/>
                  </a:cubicBezTo>
                  <a:cubicBezTo>
                    <a:pt x="247" y="275"/>
                    <a:pt x="249" y="275"/>
                    <a:pt x="247" y="272"/>
                  </a:cubicBezTo>
                  <a:cubicBezTo>
                    <a:pt x="247" y="272"/>
                    <a:pt x="246" y="271"/>
                    <a:pt x="246" y="271"/>
                  </a:cubicBezTo>
                  <a:cubicBezTo>
                    <a:pt x="244" y="269"/>
                    <a:pt x="245" y="264"/>
                    <a:pt x="240" y="265"/>
                  </a:cubicBezTo>
                  <a:cubicBezTo>
                    <a:pt x="241" y="264"/>
                    <a:pt x="241" y="263"/>
                    <a:pt x="240" y="262"/>
                  </a:cubicBezTo>
                  <a:cubicBezTo>
                    <a:pt x="240" y="262"/>
                    <a:pt x="239" y="259"/>
                    <a:pt x="239" y="259"/>
                  </a:cubicBezTo>
                  <a:cubicBezTo>
                    <a:pt x="238" y="259"/>
                    <a:pt x="236" y="260"/>
                    <a:pt x="235" y="259"/>
                  </a:cubicBezTo>
                  <a:cubicBezTo>
                    <a:pt x="234" y="259"/>
                    <a:pt x="237" y="258"/>
                    <a:pt x="237" y="258"/>
                  </a:cubicBezTo>
                  <a:cubicBezTo>
                    <a:pt x="237" y="256"/>
                    <a:pt x="230" y="255"/>
                    <a:pt x="227" y="253"/>
                  </a:cubicBezTo>
                  <a:cubicBezTo>
                    <a:pt x="226" y="253"/>
                    <a:pt x="226" y="252"/>
                    <a:pt x="226" y="251"/>
                  </a:cubicBezTo>
                  <a:cubicBezTo>
                    <a:pt x="225" y="250"/>
                    <a:pt x="224" y="249"/>
                    <a:pt x="223" y="248"/>
                  </a:cubicBezTo>
                  <a:cubicBezTo>
                    <a:pt x="222" y="247"/>
                    <a:pt x="222" y="243"/>
                    <a:pt x="221" y="241"/>
                  </a:cubicBezTo>
                  <a:cubicBezTo>
                    <a:pt x="221" y="240"/>
                    <a:pt x="219" y="240"/>
                    <a:pt x="219" y="239"/>
                  </a:cubicBezTo>
                  <a:cubicBezTo>
                    <a:pt x="218" y="238"/>
                    <a:pt x="219" y="235"/>
                    <a:pt x="216" y="236"/>
                  </a:cubicBezTo>
                  <a:cubicBezTo>
                    <a:pt x="217" y="231"/>
                    <a:pt x="214" y="228"/>
                    <a:pt x="212" y="225"/>
                  </a:cubicBezTo>
                  <a:cubicBezTo>
                    <a:pt x="210" y="224"/>
                    <a:pt x="211" y="221"/>
                    <a:pt x="208" y="222"/>
                  </a:cubicBezTo>
                  <a:cubicBezTo>
                    <a:pt x="210" y="208"/>
                    <a:pt x="208" y="200"/>
                    <a:pt x="208" y="183"/>
                  </a:cubicBezTo>
                  <a:cubicBezTo>
                    <a:pt x="208" y="182"/>
                    <a:pt x="207" y="182"/>
                    <a:pt x="207" y="180"/>
                  </a:cubicBezTo>
                  <a:cubicBezTo>
                    <a:pt x="206" y="180"/>
                    <a:pt x="205" y="179"/>
                    <a:pt x="204" y="178"/>
                  </a:cubicBezTo>
                  <a:cubicBezTo>
                    <a:pt x="204" y="178"/>
                    <a:pt x="204" y="177"/>
                    <a:pt x="202" y="177"/>
                  </a:cubicBezTo>
                  <a:cubicBezTo>
                    <a:pt x="201" y="171"/>
                    <a:pt x="197" y="168"/>
                    <a:pt x="193" y="164"/>
                  </a:cubicBezTo>
                  <a:cubicBezTo>
                    <a:pt x="192" y="163"/>
                    <a:pt x="191" y="163"/>
                    <a:pt x="192" y="162"/>
                  </a:cubicBezTo>
                  <a:cubicBezTo>
                    <a:pt x="192" y="162"/>
                    <a:pt x="195" y="163"/>
                    <a:pt x="195" y="162"/>
                  </a:cubicBezTo>
                  <a:cubicBezTo>
                    <a:pt x="197" y="162"/>
                    <a:pt x="197" y="165"/>
                    <a:pt x="200" y="164"/>
                  </a:cubicBezTo>
                  <a:cubicBezTo>
                    <a:pt x="201" y="165"/>
                    <a:pt x="201" y="167"/>
                    <a:pt x="201" y="169"/>
                  </a:cubicBezTo>
                  <a:cubicBezTo>
                    <a:pt x="207" y="168"/>
                    <a:pt x="208" y="172"/>
                    <a:pt x="212" y="173"/>
                  </a:cubicBezTo>
                  <a:cubicBezTo>
                    <a:pt x="211" y="178"/>
                    <a:pt x="213" y="179"/>
                    <a:pt x="215" y="180"/>
                  </a:cubicBezTo>
                  <a:cubicBezTo>
                    <a:pt x="216" y="180"/>
                    <a:pt x="217" y="178"/>
                    <a:pt x="216" y="177"/>
                  </a:cubicBezTo>
                  <a:cubicBezTo>
                    <a:pt x="216" y="176"/>
                    <a:pt x="214" y="175"/>
                    <a:pt x="214" y="175"/>
                  </a:cubicBezTo>
                  <a:cubicBezTo>
                    <a:pt x="213" y="173"/>
                    <a:pt x="213" y="171"/>
                    <a:pt x="213" y="170"/>
                  </a:cubicBezTo>
                  <a:cubicBezTo>
                    <a:pt x="213" y="169"/>
                    <a:pt x="212" y="169"/>
                    <a:pt x="212" y="169"/>
                  </a:cubicBezTo>
                  <a:cubicBezTo>
                    <a:pt x="211" y="168"/>
                    <a:pt x="212" y="167"/>
                    <a:pt x="213" y="168"/>
                  </a:cubicBezTo>
                  <a:cubicBezTo>
                    <a:pt x="211" y="165"/>
                    <a:pt x="209" y="165"/>
                    <a:pt x="209" y="163"/>
                  </a:cubicBezTo>
                  <a:cubicBezTo>
                    <a:pt x="204" y="163"/>
                    <a:pt x="203" y="159"/>
                    <a:pt x="197" y="159"/>
                  </a:cubicBezTo>
                  <a:cubicBezTo>
                    <a:pt x="199" y="155"/>
                    <a:pt x="194" y="158"/>
                    <a:pt x="195" y="155"/>
                  </a:cubicBezTo>
                  <a:cubicBezTo>
                    <a:pt x="194" y="153"/>
                    <a:pt x="192" y="155"/>
                    <a:pt x="190" y="152"/>
                  </a:cubicBezTo>
                  <a:cubicBezTo>
                    <a:pt x="190" y="151"/>
                    <a:pt x="192" y="151"/>
                    <a:pt x="193" y="151"/>
                  </a:cubicBezTo>
                  <a:cubicBezTo>
                    <a:pt x="194" y="148"/>
                    <a:pt x="189" y="150"/>
                    <a:pt x="189" y="150"/>
                  </a:cubicBezTo>
                  <a:cubicBezTo>
                    <a:pt x="188" y="149"/>
                    <a:pt x="189" y="148"/>
                    <a:pt x="188" y="148"/>
                  </a:cubicBezTo>
                  <a:cubicBezTo>
                    <a:pt x="188" y="147"/>
                    <a:pt x="186" y="148"/>
                    <a:pt x="186" y="148"/>
                  </a:cubicBezTo>
                  <a:cubicBezTo>
                    <a:pt x="185" y="147"/>
                    <a:pt x="187" y="146"/>
                    <a:pt x="187" y="145"/>
                  </a:cubicBezTo>
                  <a:cubicBezTo>
                    <a:pt x="186" y="143"/>
                    <a:pt x="185" y="146"/>
                    <a:pt x="183" y="145"/>
                  </a:cubicBezTo>
                  <a:cubicBezTo>
                    <a:pt x="181" y="143"/>
                    <a:pt x="182" y="141"/>
                    <a:pt x="181" y="139"/>
                  </a:cubicBezTo>
                  <a:cubicBezTo>
                    <a:pt x="180" y="138"/>
                    <a:pt x="179" y="138"/>
                    <a:pt x="177" y="138"/>
                  </a:cubicBezTo>
                  <a:cubicBezTo>
                    <a:pt x="182" y="131"/>
                    <a:pt x="168" y="136"/>
                    <a:pt x="169" y="129"/>
                  </a:cubicBezTo>
                  <a:cubicBezTo>
                    <a:pt x="170" y="129"/>
                    <a:pt x="172" y="129"/>
                    <a:pt x="173" y="129"/>
                  </a:cubicBezTo>
                  <a:cubicBezTo>
                    <a:pt x="173" y="126"/>
                    <a:pt x="167" y="129"/>
                    <a:pt x="169" y="125"/>
                  </a:cubicBezTo>
                  <a:cubicBezTo>
                    <a:pt x="167" y="125"/>
                    <a:pt x="164" y="125"/>
                    <a:pt x="162" y="125"/>
                  </a:cubicBezTo>
                  <a:cubicBezTo>
                    <a:pt x="165" y="123"/>
                    <a:pt x="161" y="122"/>
                    <a:pt x="163" y="122"/>
                  </a:cubicBezTo>
                  <a:cubicBezTo>
                    <a:pt x="164" y="119"/>
                    <a:pt x="160" y="120"/>
                    <a:pt x="161" y="120"/>
                  </a:cubicBezTo>
                  <a:cubicBezTo>
                    <a:pt x="159" y="118"/>
                    <a:pt x="161" y="117"/>
                    <a:pt x="159" y="115"/>
                  </a:cubicBezTo>
                  <a:cubicBezTo>
                    <a:pt x="156" y="115"/>
                    <a:pt x="154" y="115"/>
                    <a:pt x="152" y="115"/>
                  </a:cubicBezTo>
                  <a:cubicBezTo>
                    <a:pt x="152" y="113"/>
                    <a:pt x="153" y="112"/>
                    <a:pt x="154" y="110"/>
                  </a:cubicBezTo>
                  <a:cubicBezTo>
                    <a:pt x="153" y="108"/>
                    <a:pt x="150" y="109"/>
                    <a:pt x="153" y="106"/>
                  </a:cubicBezTo>
                  <a:cubicBezTo>
                    <a:pt x="149" y="107"/>
                    <a:pt x="146" y="108"/>
                    <a:pt x="141" y="107"/>
                  </a:cubicBezTo>
                  <a:cubicBezTo>
                    <a:pt x="141" y="104"/>
                    <a:pt x="138" y="103"/>
                    <a:pt x="135" y="102"/>
                  </a:cubicBezTo>
                  <a:cubicBezTo>
                    <a:pt x="134" y="101"/>
                    <a:pt x="132" y="101"/>
                    <a:pt x="132" y="100"/>
                  </a:cubicBezTo>
                  <a:cubicBezTo>
                    <a:pt x="131" y="100"/>
                    <a:pt x="132" y="98"/>
                    <a:pt x="132" y="98"/>
                  </a:cubicBezTo>
                  <a:cubicBezTo>
                    <a:pt x="131" y="98"/>
                    <a:pt x="129" y="98"/>
                    <a:pt x="129" y="97"/>
                  </a:cubicBezTo>
                  <a:cubicBezTo>
                    <a:pt x="125" y="95"/>
                    <a:pt x="117" y="99"/>
                    <a:pt x="115" y="97"/>
                  </a:cubicBezTo>
                  <a:cubicBezTo>
                    <a:pt x="115" y="97"/>
                    <a:pt x="115" y="96"/>
                    <a:pt x="115" y="96"/>
                  </a:cubicBezTo>
                  <a:cubicBezTo>
                    <a:pt x="114" y="96"/>
                    <a:pt x="113" y="97"/>
                    <a:pt x="113" y="97"/>
                  </a:cubicBezTo>
                  <a:cubicBezTo>
                    <a:pt x="111" y="97"/>
                    <a:pt x="111" y="93"/>
                    <a:pt x="107" y="95"/>
                  </a:cubicBezTo>
                  <a:cubicBezTo>
                    <a:pt x="107" y="92"/>
                    <a:pt x="101" y="93"/>
                    <a:pt x="104" y="90"/>
                  </a:cubicBezTo>
                  <a:cubicBezTo>
                    <a:pt x="103" y="90"/>
                    <a:pt x="103" y="91"/>
                    <a:pt x="102" y="91"/>
                  </a:cubicBezTo>
                  <a:cubicBezTo>
                    <a:pt x="102" y="91"/>
                    <a:pt x="100" y="90"/>
                    <a:pt x="101" y="90"/>
                  </a:cubicBezTo>
                  <a:cubicBezTo>
                    <a:pt x="98" y="90"/>
                    <a:pt x="97" y="93"/>
                    <a:pt x="95" y="91"/>
                  </a:cubicBezTo>
                  <a:cubicBezTo>
                    <a:pt x="92" y="91"/>
                    <a:pt x="94" y="95"/>
                    <a:pt x="94" y="97"/>
                  </a:cubicBezTo>
                  <a:cubicBezTo>
                    <a:pt x="93" y="96"/>
                    <a:pt x="92" y="95"/>
                    <a:pt x="90" y="96"/>
                  </a:cubicBezTo>
                  <a:cubicBezTo>
                    <a:pt x="89" y="96"/>
                    <a:pt x="90" y="98"/>
                    <a:pt x="89" y="98"/>
                  </a:cubicBezTo>
                  <a:cubicBezTo>
                    <a:pt x="88" y="99"/>
                    <a:pt x="84" y="98"/>
                    <a:pt x="82" y="99"/>
                  </a:cubicBezTo>
                  <a:cubicBezTo>
                    <a:pt x="81" y="100"/>
                    <a:pt x="81" y="101"/>
                    <a:pt x="80" y="102"/>
                  </a:cubicBezTo>
                  <a:cubicBezTo>
                    <a:pt x="78" y="102"/>
                    <a:pt x="77" y="100"/>
                    <a:pt x="75" y="100"/>
                  </a:cubicBezTo>
                  <a:cubicBezTo>
                    <a:pt x="77" y="99"/>
                    <a:pt x="80" y="98"/>
                    <a:pt x="79" y="93"/>
                  </a:cubicBezTo>
                  <a:cubicBezTo>
                    <a:pt x="81" y="94"/>
                    <a:pt x="81" y="92"/>
                    <a:pt x="81" y="91"/>
                  </a:cubicBezTo>
                  <a:cubicBezTo>
                    <a:pt x="81" y="90"/>
                    <a:pt x="79" y="90"/>
                    <a:pt x="77" y="90"/>
                  </a:cubicBezTo>
                  <a:cubicBezTo>
                    <a:pt x="76" y="91"/>
                    <a:pt x="76" y="93"/>
                    <a:pt x="74" y="95"/>
                  </a:cubicBezTo>
                  <a:cubicBezTo>
                    <a:pt x="73" y="95"/>
                    <a:pt x="73" y="97"/>
                    <a:pt x="71" y="97"/>
                  </a:cubicBezTo>
                  <a:cubicBezTo>
                    <a:pt x="70" y="97"/>
                    <a:pt x="70" y="100"/>
                    <a:pt x="68" y="99"/>
                  </a:cubicBezTo>
                  <a:cubicBezTo>
                    <a:pt x="68" y="101"/>
                    <a:pt x="67" y="101"/>
                    <a:pt x="66" y="102"/>
                  </a:cubicBezTo>
                  <a:cubicBezTo>
                    <a:pt x="66" y="103"/>
                    <a:pt x="66" y="105"/>
                    <a:pt x="66" y="106"/>
                  </a:cubicBezTo>
                  <a:cubicBezTo>
                    <a:pt x="62" y="108"/>
                    <a:pt x="61" y="111"/>
                    <a:pt x="59" y="113"/>
                  </a:cubicBezTo>
                  <a:cubicBezTo>
                    <a:pt x="58" y="114"/>
                    <a:pt x="57" y="113"/>
                    <a:pt x="56" y="113"/>
                  </a:cubicBezTo>
                  <a:cubicBezTo>
                    <a:pt x="56" y="114"/>
                    <a:pt x="57" y="115"/>
                    <a:pt x="56" y="116"/>
                  </a:cubicBezTo>
                  <a:cubicBezTo>
                    <a:pt x="56" y="116"/>
                    <a:pt x="51" y="116"/>
                    <a:pt x="53" y="117"/>
                  </a:cubicBezTo>
                  <a:cubicBezTo>
                    <a:pt x="55" y="119"/>
                    <a:pt x="50" y="118"/>
                    <a:pt x="48" y="120"/>
                  </a:cubicBezTo>
                  <a:cubicBezTo>
                    <a:pt x="48" y="121"/>
                    <a:pt x="46" y="125"/>
                    <a:pt x="46" y="124"/>
                  </a:cubicBezTo>
                  <a:cubicBezTo>
                    <a:pt x="44" y="123"/>
                    <a:pt x="45" y="123"/>
                    <a:pt x="44" y="125"/>
                  </a:cubicBezTo>
                  <a:cubicBezTo>
                    <a:pt x="43" y="125"/>
                    <a:pt x="41" y="125"/>
                    <a:pt x="40" y="125"/>
                  </a:cubicBezTo>
                  <a:cubicBezTo>
                    <a:pt x="37" y="126"/>
                    <a:pt x="42" y="127"/>
                    <a:pt x="36" y="128"/>
                  </a:cubicBezTo>
                  <a:cubicBezTo>
                    <a:pt x="34" y="128"/>
                    <a:pt x="32" y="127"/>
                    <a:pt x="29" y="129"/>
                  </a:cubicBezTo>
                  <a:cubicBezTo>
                    <a:pt x="27" y="130"/>
                    <a:pt x="27" y="133"/>
                    <a:pt x="24" y="131"/>
                  </a:cubicBezTo>
                  <a:cubicBezTo>
                    <a:pt x="24" y="128"/>
                    <a:pt x="28" y="129"/>
                    <a:pt x="30" y="128"/>
                  </a:cubicBezTo>
                  <a:cubicBezTo>
                    <a:pt x="31" y="127"/>
                    <a:pt x="31" y="128"/>
                    <a:pt x="31" y="126"/>
                  </a:cubicBezTo>
                  <a:cubicBezTo>
                    <a:pt x="32" y="125"/>
                    <a:pt x="35" y="125"/>
                    <a:pt x="36" y="125"/>
                  </a:cubicBezTo>
                  <a:cubicBezTo>
                    <a:pt x="38" y="125"/>
                    <a:pt x="37" y="122"/>
                    <a:pt x="37" y="122"/>
                  </a:cubicBezTo>
                  <a:cubicBezTo>
                    <a:pt x="38" y="121"/>
                    <a:pt x="39" y="124"/>
                    <a:pt x="41" y="120"/>
                  </a:cubicBezTo>
                  <a:cubicBezTo>
                    <a:pt x="41" y="120"/>
                    <a:pt x="42" y="121"/>
                    <a:pt x="42" y="119"/>
                  </a:cubicBezTo>
                  <a:cubicBezTo>
                    <a:pt x="42" y="118"/>
                    <a:pt x="45" y="118"/>
                    <a:pt x="47" y="117"/>
                  </a:cubicBezTo>
                  <a:cubicBezTo>
                    <a:pt x="47" y="115"/>
                    <a:pt x="47" y="113"/>
                    <a:pt x="47" y="111"/>
                  </a:cubicBezTo>
                  <a:cubicBezTo>
                    <a:pt x="50" y="115"/>
                    <a:pt x="47" y="108"/>
                    <a:pt x="51" y="109"/>
                  </a:cubicBezTo>
                  <a:cubicBezTo>
                    <a:pt x="52" y="106"/>
                    <a:pt x="46" y="109"/>
                    <a:pt x="48" y="105"/>
                  </a:cubicBezTo>
                  <a:cubicBezTo>
                    <a:pt x="47" y="108"/>
                    <a:pt x="40" y="105"/>
                    <a:pt x="39" y="107"/>
                  </a:cubicBezTo>
                  <a:cubicBezTo>
                    <a:pt x="37" y="108"/>
                    <a:pt x="38" y="106"/>
                    <a:pt x="37" y="105"/>
                  </a:cubicBezTo>
                  <a:cubicBezTo>
                    <a:pt x="36" y="104"/>
                    <a:pt x="32" y="106"/>
                    <a:pt x="30" y="105"/>
                  </a:cubicBezTo>
                  <a:cubicBezTo>
                    <a:pt x="31" y="103"/>
                    <a:pt x="28" y="104"/>
                    <a:pt x="28" y="103"/>
                  </a:cubicBezTo>
                  <a:cubicBezTo>
                    <a:pt x="27" y="102"/>
                    <a:pt x="29" y="101"/>
                    <a:pt x="29" y="102"/>
                  </a:cubicBezTo>
                  <a:cubicBezTo>
                    <a:pt x="27" y="98"/>
                    <a:pt x="25" y="99"/>
                    <a:pt x="23" y="96"/>
                  </a:cubicBezTo>
                  <a:cubicBezTo>
                    <a:pt x="22" y="97"/>
                    <a:pt x="18" y="97"/>
                    <a:pt x="15" y="97"/>
                  </a:cubicBezTo>
                  <a:cubicBezTo>
                    <a:pt x="15" y="96"/>
                    <a:pt x="15" y="95"/>
                    <a:pt x="16" y="95"/>
                  </a:cubicBezTo>
                  <a:cubicBezTo>
                    <a:pt x="15" y="92"/>
                    <a:pt x="11" y="93"/>
                    <a:pt x="13" y="89"/>
                  </a:cubicBezTo>
                  <a:cubicBezTo>
                    <a:pt x="12" y="87"/>
                    <a:pt x="11" y="86"/>
                    <a:pt x="10" y="87"/>
                  </a:cubicBezTo>
                  <a:cubicBezTo>
                    <a:pt x="7" y="87"/>
                    <a:pt x="10" y="84"/>
                    <a:pt x="10" y="83"/>
                  </a:cubicBezTo>
                  <a:cubicBezTo>
                    <a:pt x="10" y="82"/>
                    <a:pt x="10" y="81"/>
                    <a:pt x="10" y="80"/>
                  </a:cubicBezTo>
                  <a:cubicBezTo>
                    <a:pt x="10" y="80"/>
                    <a:pt x="12" y="81"/>
                    <a:pt x="13" y="80"/>
                  </a:cubicBezTo>
                  <a:cubicBezTo>
                    <a:pt x="13" y="79"/>
                    <a:pt x="13" y="78"/>
                    <a:pt x="14" y="77"/>
                  </a:cubicBezTo>
                  <a:cubicBezTo>
                    <a:pt x="17" y="76"/>
                    <a:pt x="21" y="76"/>
                    <a:pt x="23" y="75"/>
                  </a:cubicBezTo>
                  <a:cubicBezTo>
                    <a:pt x="25" y="74"/>
                    <a:pt x="26" y="74"/>
                    <a:pt x="28" y="73"/>
                  </a:cubicBezTo>
                  <a:cubicBezTo>
                    <a:pt x="30" y="72"/>
                    <a:pt x="26" y="70"/>
                    <a:pt x="33" y="71"/>
                  </a:cubicBezTo>
                  <a:cubicBezTo>
                    <a:pt x="32" y="68"/>
                    <a:pt x="32" y="66"/>
                    <a:pt x="30" y="62"/>
                  </a:cubicBezTo>
                  <a:cubicBezTo>
                    <a:pt x="28" y="59"/>
                    <a:pt x="21" y="66"/>
                    <a:pt x="18" y="63"/>
                  </a:cubicBezTo>
                  <a:cubicBezTo>
                    <a:pt x="16" y="61"/>
                    <a:pt x="18" y="64"/>
                    <a:pt x="14" y="64"/>
                  </a:cubicBezTo>
                  <a:cubicBezTo>
                    <a:pt x="13" y="62"/>
                    <a:pt x="8" y="63"/>
                    <a:pt x="6" y="62"/>
                  </a:cubicBezTo>
                  <a:cubicBezTo>
                    <a:pt x="5" y="61"/>
                    <a:pt x="8" y="59"/>
                    <a:pt x="6" y="59"/>
                  </a:cubicBezTo>
                  <a:cubicBezTo>
                    <a:pt x="3" y="59"/>
                    <a:pt x="1" y="58"/>
                    <a:pt x="1" y="55"/>
                  </a:cubicBezTo>
                  <a:cubicBezTo>
                    <a:pt x="8" y="55"/>
                    <a:pt x="0" y="51"/>
                    <a:pt x="8" y="52"/>
                  </a:cubicBezTo>
                  <a:cubicBezTo>
                    <a:pt x="9" y="52"/>
                    <a:pt x="9" y="51"/>
                    <a:pt x="8" y="51"/>
                  </a:cubicBezTo>
                  <a:cubicBezTo>
                    <a:pt x="8" y="49"/>
                    <a:pt x="10" y="51"/>
                    <a:pt x="10" y="51"/>
                  </a:cubicBezTo>
                  <a:cubicBezTo>
                    <a:pt x="12" y="51"/>
                    <a:pt x="13" y="49"/>
                    <a:pt x="15" y="50"/>
                  </a:cubicBezTo>
                  <a:cubicBezTo>
                    <a:pt x="15" y="50"/>
                    <a:pt x="16" y="52"/>
                    <a:pt x="17" y="52"/>
                  </a:cubicBezTo>
                  <a:cubicBezTo>
                    <a:pt x="20" y="53"/>
                    <a:pt x="22" y="51"/>
                    <a:pt x="26" y="52"/>
                  </a:cubicBezTo>
                  <a:cubicBezTo>
                    <a:pt x="27" y="53"/>
                    <a:pt x="27" y="53"/>
                    <a:pt x="29" y="52"/>
                  </a:cubicBezTo>
                  <a:cubicBezTo>
                    <a:pt x="31" y="52"/>
                    <a:pt x="29" y="51"/>
                    <a:pt x="29" y="50"/>
                  </a:cubicBezTo>
                  <a:cubicBezTo>
                    <a:pt x="30" y="50"/>
                    <a:pt x="31" y="50"/>
                    <a:pt x="31" y="49"/>
                  </a:cubicBezTo>
                  <a:cubicBezTo>
                    <a:pt x="32" y="46"/>
                    <a:pt x="26" y="49"/>
                    <a:pt x="28" y="45"/>
                  </a:cubicBezTo>
                  <a:cubicBezTo>
                    <a:pt x="25" y="44"/>
                    <a:pt x="22" y="43"/>
                    <a:pt x="18" y="43"/>
                  </a:cubicBezTo>
                  <a:cubicBezTo>
                    <a:pt x="20" y="41"/>
                    <a:pt x="20" y="41"/>
                    <a:pt x="17" y="39"/>
                  </a:cubicBezTo>
                  <a:cubicBezTo>
                    <a:pt x="17" y="39"/>
                    <a:pt x="16" y="38"/>
                    <a:pt x="16" y="38"/>
                  </a:cubicBezTo>
                  <a:cubicBezTo>
                    <a:pt x="15" y="37"/>
                    <a:pt x="13" y="38"/>
                    <a:pt x="11" y="37"/>
                  </a:cubicBezTo>
                  <a:cubicBezTo>
                    <a:pt x="12" y="37"/>
                    <a:pt x="14" y="33"/>
                    <a:pt x="11" y="33"/>
                  </a:cubicBezTo>
                  <a:cubicBezTo>
                    <a:pt x="11" y="33"/>
                    <a:pt x="11" y="35"/>
                    <a:pt x="10" y="35"/>
                  </a:cubicBezTo>
                  <a:cubicBezTo>
                    <a:pt x="9" y="34"/>
                    <a:pt x="8" y="33"/>
                    <a:pt x="7" y="33"/>
                  </a:cubicBezTo>
                  <a:cubicBezTo>
                    <a:pt x="9" y="30"/>
                    <a:pt x="14" y="29"/>
                    <a:pt x="18" y="27"/>
                  </a:cubicBezTo>
                  <a:cubicBezTo>
                    <a:pt x="17" y="23"/>
                    <a:pt x="22" y="23"/>
                    <a:pt x="23" y="22"/>
                  </a:cubicBezTo>
                  <a:cubicBezTo>
                    <a:pt x="24" y="20"/>
                    <a:pt x="23" y="18"/>
                    <a:pt x="24" y="17"/>
                  </a:cubicBezTo>
                  <a:cubicBezTo>
                    <a:pt x="27" y="20"/>
                    <a:pt x="27" y="18"/>
                    <a:pt x="33" y="18"/>
                  </a:cubicBezTo>
                  <a:cubicBezTo>
                    <a:pt x="35" y="15"/>
                    <a:pt x="39" y="12"/>
                    <a:pt x="46" y="13"/>
                  </a:cubicBezTo>
                  <a:cubicBezTo>
                    <a:pt x="47" y="14"/>
                    <a:pt x="46" y="11"/>
                    <a:pt x="47" y="11"/>
                  </a:cubicBezTo>
                  <a:cubicBezTo>
                    <a:pt x="49" y="10"/>
                    <a:pt x="53" y="12"/>
                    <a:pt x="54" y="9"/>
                  </a:cubicBezTo>
                  <a:cubicBezTo>
                    <a:pt x="55" y="8"/>
                    <a:pt x="55" y="11"/>
                    <a:pt x="56" y="11"/>
                  </a:cubicBezTo>
                  <a:cubicBezTo>
                    <a:pt x="58" y="12"/>
                    <a:pt x="60" y="10"/>
                    <a:pt x="60" y="13"/>
                  </a:cubicBezTo>
                  <a:cubicBezTo>
                    <a:pt x="65" y="13"/>
                    <a:pt x="70" y="13"/>
                    <a:pt x="75" y="13"/>
                  </a:cubicBezTo>
                  <a:cubicBezTo>
                    <a:pt x="70" y="18"/>
                    <a:pt x="83" y="11"/>
                    <a:pt x="79" y="17"/>
                  </a:cubicBezTo>
                  <a:cubicBezTo>
                    <a:pt x="81" y="17"/>
                    <a:pt x="83" y="17"/>
                    <a:pt x="83" y="14"/>
                  </a:cubicBezTo>
                  <a:cubicBezTo>
                    <a:pt x="86" y="17"/>
                    <a:pt x="90" y="16"/>
                    <a:pt x="94" y="17"/>
                  </a:cubicBezTo>
                  <a:cubicBezTo>
                    <a:pt x="94" y="17"/>
                    <a:pt x="94" y="18"/>
                    <a:pt x="95" y="18"/>
                  </a:cubicBezTo>
                  <a:cubicBezTo>
                    <a:pt x="96" y="18"/>
                    <a:pt x="96" y="19"/>
                    <a:pt x="97" y="19"/>
                  </a:cubicBezTo>
                  <a:cubicBezTo>
                    <a:pt x="100" y="20"/>
                    <a:pt x="101" y="17"/>
                    <a:pt x="103" y="19"/>
                  </a:cubicBezTo>
                  <a:cubicBezTo>
                    <a:pt x="104" y="20"/>
                    <a:pt x="117" y="19"/>
                    <a:pt x="119" y="20"/>
                  </a:cubicBezTo>
                  <a:cubicBezTo>
                    <a:pt x="120" y="21"/>
                    <a:pt x="127" y="22"/>
                    <a:pt x="132" y="23"/>
                  </a:cubicBezTo>
                  <a:cubicBezTo>
                    <a:pt x="133" y="24"/>
                    <a:pt x="135" y="25"/>
                    <a:pt x="135" y="27"/>
                  </a:cubicBezTo>
                  <a:cubicBezTo>
                    <a:pt x="139" y="28"/>
                    <a:pt x="141" y="30"/>
                    <a:pt x="144" y="29"/>
                  </a:cubicBezTo>
                  <a:cubicBezTo>
                    <a:pt x="145" y="32"/>
                    <a:pt x="150" y="31"/>
                    <a:pt x="154" y="31"/>
                  </a:cubicBezTo>
                  <a:cubicBezTo>
                    <a:pt x="154" y="30"/>
                    <a:pt x="152" y="30"/>
                    <a:pt x="152" y="30"/>
                  </a:cubicBezTo>
                  <a:cubicBezTo>
                    <a:pt x="154" y="27"/>
                    <a:pt x="157" y="25"/>
                    <a:pt x="161" y="24"/>
                  </a:cubicBezTo>
                  <a:cubicBezTo>
                    <a:pt x="161" y="26"/>
                    <a:pt x="162" y="26"/>
                    <a:pt x="162" y="25"/>
                  </a:cubicBezTo>
                  <a:cubicBezTo>
                    <a:pt x="163" y="25"/>
                    <a:pt x="163" y="27"/>
                    <a:pt x="164" y="27"/>
                  </a:cubicBezTo>
                  <a:cubicBezTo>
                    <a:pt x="167" y="28"/>
                    <a:pt x="167" y="26"/>
                    <a:pt x="167" y="24"/>
                  </a:cubicBezTo>
                  <a:cubicBezTo>
                    <a:pt x="169" y="23"/>
                    <a:pt x="170" y="25"/>
                    <a:pt x="172" y="25"/>
                  </a:cubicBezTo>
                  <a:cubicBezTo>
                    <a:pt x="173" y="24"/>
                    <a:pt x="171" y="22"/>
                    <a:pt x="174" y="20"/>
                  </a:cubicBezTo>
                  <a:cubicBezTo>
                    <a:pt x="176" y="20"/>
                    <a:pt x="177" y="22"/>
                    <a:pt x="177" y="20"/>
                  </a:cubicBezTo>
                  <a:cubicBezTo>
                    <a:pt x="179" y="21"/>
                    <a:pt x="178" y="23"/>
                    <a:pt x="176" y="23"/>
                  </a:cubicBezTo>
                  <a:cubicBezTo>
                    <a:pt x="178" y="26"/>
                    <a:pt x="186" y="20"/>
                    <a:pt x="188" y="24"/>
                  </a:cubicBezTo>
                  <a:cubicBezTo>
                    <a:pt x="192" y="24"/>
                    <a:pt x="185" y="21"/>
                    <a:pt x="189" y="20"/>
                  </a:cubicBezTo>
                  <a:cubicBezTo>
                    <a:pt x="190" y="19"/>
                    <a:pt x="191" y="18"/>
                    <a:pt x="193" y="18"/>
                  </a:cubicBezTo>
                  <a:cubicBezTo>
                    <a:pt x="193" y="19"/>
                    <a:pt x="193" y="20"/>
                    <a:pt x="193" y="22"/>
                  </a:cubicBezTo>
                  <a:cubicBezTo>
                    <a:pt x="195" y="19"/>
                    <a:pt x="196" y="23"/>
                    <a:pt x="199" y="24"/>
                  </a:cubicBezTo>
                  <a:cubicBezTo>
                    <a:pt x="202" y="24"/>
                    <a:pt x="205" y="24"/>
                    <a:pt x="206" y="22"/>
                  </a:cubicBezTo>
                  <a:cubicBezTo>
                    <a:pt x="207" y="23"/>
                    <a:pt x="210" y="22"/>
                    <a:pt x="209" y="26"/>
                  </a:cubicBezTo>
                  <a:cubicBezTo>
                    <a:pt x="212" y="26"/>
                    <a:pt x="215" y="25"/>
                    <a:pt x="215" y="22"/>
                  </a:cubicBezTo>
                  <a:cubicBezTo>
                    <a:pt x="218" y="24"/>
                    <a:pt x="220" y="21"/>
                    <a:pt x="222" y="24"/>
                  </a:cubicBezTo>
                  <a:cubicBezTo>
                    <a:pt x="225" y="24"/>
                    <a:pt x="228" y="24"/>
                    <a:pt x="230" y="24"/>
                  </a:cubicBezTo>
                  <a:cubicBezTo>
                    <a:pt x="231" y="24"/>
                    <a:pt x="229" y="26"/>
                    <a:pt x="229" y="26"/>
                  </a:cubicBezTo>
                  <a:cubicBezTo>
                    <a:pt x="229" y="26"/>
                    <a:pt x="232" y="28"/>
                    <a:pt x="232" y="27"/>
                  </a:cubicBezTo>
                  <a:cubicBezTo>
                    <a:pt x="233" y="28"/>
                    <a:pt x="233" y="26"/>
                    <a:pt x="235" y="26"/>
                  </a:cubicBezTo>
                  <a:cubicBezTo>
                    <a:pt x="235" y="26"/>
                    <a:pt x="235" y="28"/>
                    <a:pt x="235" y="29"/>
                  </a:cubicBezTo>
                  <a:cubicBezTo>
                    <a:pt x="239" y="31"/>
                    <a:pt x="243" y="28"/>
                    <a:pt x="247" y="29"/>
                  </a:cubicBezTo>
                  <a:cubicBezTo>
                    <a:pt x="247" y="30"/>
                    <a:pt x="249" y="30"/>
                    <a:pt x="250" y="30"/>
                  </a:cubicBezTo>
                  <a:cubicBezTo>
                    <a:pt x="249" y="34"/>
                    <a:pt x="254" y="31"/>
                    <a:pt x="254" y="33"/>
                  </a:cubicBezTo>
                  <a:cubicBezTo>
                    <a:pt x="255" y="36"/>
                    <a:pt x="252" y="35"/>
                    <a:pt x="252" y="37"/>
                  </a:cubicBezTo>
                  <a:cubicBezTo>
                    <a:pt x="251" y="39"/>
                    <a:pt x="253" y="39"/>
                    <a:pt x="253" y="40"/>
                  </a:cubicBezTo>
                  <a:cubicBezTo>
                    <a:pt x="265" y="39"/>
                    <a:pt x="276" y="39"/>
                    <a:pt x="286" y="43"/>
                  </a:cubicBezTo>
                  <a:cubicBezTo>
                    <a:pt x="285" y="44"/>
                    <a:pt x="285" y="45"/>
                    <a:pt x="285" y="46"/>
                  </a:cubicBezTo>
                  <a:cubicBezTo>
                    <a:pt x="287" y="46"/>
                    <a:pt x="287" y="45"/>
                    <a:pt x="289" y="45"/>
                  </a:cubicBezTo>
                  <a:cubicBezTo>
                    <a:pt x="288" y="41"/>
                    <a:pt x="289" y="42"/>
                    <a:pt x="288" y="38"/>
                  </a:cubicBezTo>
                  <a:cubicBezTo>
                    <a:pt x="289" y="36"/>
                    <a:pt x="298" y="36"/>
                    <a:pt x="295" y="35"/>
                  </a:cubicBezTo>
                  <a:cubicBezTo>
                    <a:pt x="296" y="32"/>
                    <a:pt x="297" y="34"/>
                    <a:pt x="299" y="35"/>
                  </a:cubicBezTo>
                  <a:cubicBezTo>
                    <a:pt x="299" y="36"/>
                    <a:pt x="301" y="35"/>
                    <a:pt x="301" y="37"/>
                  </a:cubicBezTo>
                  <a:cubicBezTo>
                    <a:pt x="306" y="38"/>
                    <a:pt x="309" y="36"/>
                    <a:pt x="313" y="37"/>
                  </a:cubicBezTo>
                  <a:cubicBezTo>
                    <a:pt x="313" y="37"/>
                    <a:pt x="313" y="38"/>
                    <a:pt x="314" y="38"/>
                  </a:cubicBezTo>
                  <a:cubicBezTo>
                    <a:pt x="315" y="38"/>
                    <a:pt x="315" y="39"/>
                    <a:pt x="316" y="39"/>
                  </a:cubicBezTo>
                  <a:cubicBezTo>
                    <a:pt x="321" y="39"/>
                    <a:pt x="324" y="37"/>
                    <a:pt x="330" y="38"/>
                  </a:cubicBezTo>
                  <a:cubicBezTo>
                    <a:pt x="334" y="36"/>
                    <a:pt x="333" y="34"/>
                    <a:pt x="334" y="31"/>
                  </a:cubicBezTo>
                  <a:cubicBezTo>
                    <a:pt x="333" y="27"/>
                    <a:pt x="330" y="29"/>
                    <a:pt x="329" y="27"/>
                  </a:cubicBezTo>
                  <a:cubicBezTo>
                    <a:pt x="330" y="21"/>
                    <a:pt x="340" y="24"/>
                    <a:pt x="343" y="26"/>
                  </a:cubicBezTo>
                  <a:cubicBezTo>
                    <a:pt x="343" y="28"/>
                    <a:pt x="342" y="29"/>
                    <a:pt x="340" y="29"/>
                  </a:cubicBezTo>
                  <a:cubicBezTo>
                    <a:pt x="342" y="31"/>
                    <a:pt x="340" y="32"/>
                    <a:pt x="339" y="33"/>
                  </a:cubicBezTo>
                  <a:cubicBezTo>
                    <a:pt x="338" y="36"/>
                    <a:pt x="340" y="36"/>
                    <a:pt x="342" y="36"/>
                  </a:cubicBezTo>
                  <a:cubicBezTo>
                    <a:pt x="341" y="39"/>
                    <a:pt x="343" y="40"/>
                    <a:pt x="341" y="43"/>
                  </a:cubicBezTo>
                  <a:cubicBezTo>
                    <a:pt x="345" y="45"/>
                    <a:pt x="347" y="37"/>
                    <a:pt x="346" y="38"/>
                  </a:cubicBezTo>
                  <a:cubicBezTo>
                    <a:pt x="346" y="38"/>
                    <a:pt x="349" y="41"/>
                    <a:pt x="348" y="36"/>
                  </a:cubicBezTo>
                  <a:cubicBezTo>
                    <a:pt x="353" y="37"/>
                    <a:pt x="352" y="31"/>
                    <a:pt x="355" y="30"/>
                  </a:cubicBezTo>
                  <a:cubicBezTo>
                    <a:pt x="354" y="27"/>
                    <a:pt x="352" y="24"/>
                    <a:pt x="347" y="24"/>
                  </a:cubicBezTo>
                  <a:cubicBezTo>
                    <a:pt x="349" y="22"/>
                    <a:pt x="345" y="19"/>
                    <a:pt x="341" y="18"/>
                  </a:cubicBezTo>
                  <a:cubicBezTo>
                    <a:pt x="341" y="16"/>
                    <a:pt x="341" y="15"/>
                    <a:pt x="340" y="14"/>
                  </a:cubicBezTo>
                  <a:cubicBezTo>
                    <a:pt x="340" y="12"/>
                    <a:pt x="343" y="11"/>
                    <a:pt x="343" y="9"/>
                  </a:cubicBezTo>
                  <a:cubicBezTo>
                    <a:pt x="343" y="8"/>
                    <a:pt x="346" y="7"/>
                    <a:pt x="346" y="6"/>
                  </a:cubicBezTo>
                  <a:cubicBezTo>
                    <a:pt x="343" y="3"/>
                    <a:pt x="350" y="7"/>
                    <a:pt x="347" y="4"/>
                  </a:cubicBezTo>
                  <a:cubicBezTo>
                    <a:pt x="347" y="0"/>
                    <a:pt x="350" y="5"/>
                    <a:pt x="350" y="5"/>
                  </a:cubicBezTo>
                  <a:cubicBezTo>
                    <a:pt x="352" y="5"/>
                    <a:pt x="354" y="4"/>
                    <a:pt x="355" y="5"/>
                  </a:cubicBezTo>
                  <a:cubicBezTo>
                    <a:pt x="356" y="5"/>
                    <a:pt x="354" y="7"/>
                    <a:pt x="354" y="7"/>
                  </a:cubicBezTo>
                  <a:cubicBezTo>
                    <a:pt x="355" y="8"/>
                    <a:pt x="357" y="7"/>
                    <a:pt x="358" y="7"/>
                  </a:cubicBezTo>
                  <a:cubicBezTo>
                    <a:pt x="358" y="8"/>
                    <a:pt x="357" y="10"/>
                    <a:pt x="358" y="11"/>
                  </a:cubicBezTo>
                  <a:cubicBezTo>
                    <a:pt x="358" y="11"/>
                    <a:pt x="360" y="11"/>
                    <a:pt x="360" y="11"/>
                  </a:cubicBezTo>
                  <a:cubicBezTo>
                    <a:pt x="361" y="14"/>
                    <a:pt x="358" y="13"/>
                    <a:pt x="360" y="16"/>
                  </a:cubicBezTo>
                  <a:cubicBezTo>
                    <a:pt x="360" y="16"/>
                    <a:pt x="361" y="17"/>
                    <a:pt x="361" y="18"/>
                  </a:cubicBezTo>
                  <a:cubicBezTo>
                    <a:pt x="361" y="18"/>
                    <a:pt x="360" y="18"/>
                    <a:pt x="360" y="19"/>
                  </a:cubicBezTo>
                  <a:cubicBezTo>
                    <a:pt x="360" y="21"/>
                    <a:pt x="359" y="21"/>
                    <a:pt x="359" y="23"/>
                  </a:cubicBezTo>
                  <a:cubicBezTo>
                    <a:pt x="359" y="25"/>
                    <a:pt x="366" y="25"/>
                    <a:pt x="365" y="22"/>
                  </a:cubicBezTo>
                  <a:cubicBezTo>
                    <a:pt x="367" y="22"/>
                    <a:pt x="366" y="25"/>
                    <a:pt x="369" y="24"/>
                  </a:cubicBezTo>
                  <a:cubicBezTo>
                    <a:pt x="367" y="26"/>
                    <a:pt x="370" y="26"/>
                    <a:pt x="369" y="30"/>
                  </a:cubicBezTo>
                  <a:cubicBezTo>
                    <a:pt x="374" y="30"/>
                    <a:pt x="373" y="26"/>
                    <a:pt x="378" y="29"/>
                  </a:cubicBezTo>
                  <a:cubicBezTo>
                    <a:pt x="379" y="29"/>
                    <a:pt x="379" y="28"/>
                    <a:pt x="379" y="27"/>
                  </a:cubicBezTo>
                  <a:cubicBezTo>
                    <a:pt x="381" y="28"/>
                    <a:pt x="377" y="29"/>
                    <a:pt x="380" y="31"/>
                  </a:cubicBezTo>
                  <a:cubicBezTo>
                    <a:pt x="380" y="31"/>
                    <a:pt x="382" y="32"/>
                    <a:pt x="382" y="32"/>
                  </a:cubicBezTo>
                  <a:cubicBezTo>
                    <a:pt x="382" y="34"/>
                    <a:pt x="378" y="36"/>
                    <a:pt x="380" y="39"/>
                  </a:cubicBezTo>
                  <a:close/>
                  <a:moveTo>
                    <a:pt x="240" y="52"/>
                  </a:moveTo>
                  <a:cubicBezTo>
                    <a:pt x="239" y="50"/>
                    <a:pt x="242" y="49"/>
                    <a:pt x="240" y="49"/>
                  </a:cubicBezTo>
                  <a:cubicBezTo>
                    <a:pt x="240" y="49"/>
                    <a:pt x="240" y="50"/>
                    <a:pt x="239" y="50"/>
                  </a:cubicBezTo>
                  <a:cubicBezTo>
                    <a:pt x="238" y="48"/>
                    <a:pt x="239" y="46"/>
                    <a:pt x="237" y="46"/>
                  </a:cubicBezTo>
                  <a:cubicBezTo>
                    <a:pt x="236" y="48"/>
                    <a:pt x="231" y="52"/>
                    <a:pt x="228" y="49"/>
                  </a:cubicBezTo>
                  <a:cubicBezTo>
                    <a:pt x="228" y="46"/>
                    <a:pt x="233" y="49"/>
                    <a:pt x="232" y="45"/>
                  </a:cubicBezTo>
                  <a:cubicBezTo>
                    <a:pt x="231" y="45"/>
                    <a:pt x="229" y="45"/>
                    <a:pt x="229" y="44"/>
                  </a:cubicBezTo>
                  <a:cubicBezTo>
                    <a:pt x="227" y="43"/>
                    <a:pt x="226" y="46"/>
                    <a:pt x="225" y="46"/>
                  </a:cubicBezTo>
                  <a:cubicBezTo>
                    <a:pt x="222" y="47"/>
                    <a:pt x="219" y="47"/>
                    <a:pt x="216" y="47"/>
                  </a:cubicBezTo>
                  <a:cubicBezTo>
                    <a:pt x="216" y="48"/>
                    <a:pt x="216" y="48"/>
                    <a:pt x="215" y="49"/>
                  </a:cubicBezTo>
                  <a:cubicBezTo>
                    <a:pt x="211" y="50"/>
                    <a:pt x="207" y="50"/>
                    <a:pt x="203" y="50"/>
                  </a:cubicBezTo>
                  <a:cubicBezTo>
                    <a:pt x="204" y="52"/>
                    <a:pt x="202" y="53"/>
                    <a:pt x="203" y="53"/>
                  </a:cubicBezTo>
                  <a:cubicBezTo>
                    <a:pt x="203" y="52"/>
                    <a:pt x="205" y="52"/>
                    <a:pt x="204" y="55"/>
                  </a:cubicBezTo>
                  <a:cubicBezTo>
                    <a:pt x="210" y="55"/>
                    <a:pt x="217" y="50"/>
                    <a:pt x="219" y="55"/>
                  </a:cubicBezTo>
                  <a:cubicBezTo>
                    <a:pt x="216" y="52"/>
                    <a:pt x="217" y="55"/>
                    <a:pt x="215" y="56"/>
                  </a:cubicBezTo>
                  <a:cubicBezTo>
                    <a:pt x="213" y="56"/>
                    <a:pt x="211" y="56"/>
                    <a:pt x="210" y="58"/>
                  </a:cubicBezTo>
                  <a:cubicBezTo>
                    <a:pt x="217" y="59"/>
                    <a:pt x="220" y="57"/>
                    <a:pt x="226" y="57"/>
                  </a:cubicBezTo>
                  <a:cubicBezTo>
                    <a:pt x="226" y="58"/>
                    <a:pt x="225" y="60"/>
                    <a:pt x="227" y="60"/>
                  </a:cubicBezTo>
                  <a:cubicBezTo>
                    <a:pt x="227" y="59"/>
                    <a:pt x="229" y="59"/>
                    <a:pt x="230" y="59"/>
                  </a:cubicBezTo>
                  <a:cubicBezTo>
                    <a:pt x="231" y="57"/>
                    <a:pt x="231" y="55"/>
                    <a:pt x="233" y="55"/>
                  </a:cubicBezTo>
                  <a:cubicBezTo>
                    <a:pt x="235" y="53"/>
                    <a:pt x="234" y="55"/>
                    <a:pt x="237" y="55"/>
                  </a:cubicBezTo>
                  <a:cubicBezTo>
                    <a:pt x="238" y="53"/>
                    <a:pt x="238" y="52"/>
                    <a:pt x="240" y="52"/>
                  </a:cubicBezTo>
                  <a:close/>
                  <a:moveTo>
                    <a:pt x="248" y="92"/>
                  </a:moveTo>
                  <a:cubicBezTo>
                    <a:pt x="249" y="89"/>
                    <a:pt x="253" y="90"/>
                    <a:pt x="254" y="89"/>
                  </a:cubicBezTo>
                  <a:cubicBezTo>
                    <a:pt x="254" y="88"/>
                    <a:pt x="256" y="89"/>
                    <a:pt x="256" y="89"/>
                  </a:cubicBezTo>
                  <a:cubicBezTo>
                    <a:pt x="258" y="88"/>
                    <a:pt x="260" y="88"/>
                    <a:pt x="262" y="87"/>
                  </a:cubicBezTo>
                  <a:cubicBezTo>
                    <a:pt x="262" y="87"/>
                    <a:pt x="263" y="85"/>
                    <a:pt x="263" y="85"/>
                  </a:cubicBezTo>
                  <a:cubicBezTo>
                    <a:pt x="266" y="83"/>
                    <a:pt x="269" y="86"/>
                    <a:pt x="269" y="84"/>
                  </a:cubicBezTo>
                  <a:cubicBezTo>
                    <a:pt x="269" y="84"/>
                    <a:pt x="268" y="83"/>
                    <a:pt x="269" y="83"/>
                  </a:cubicBezTo>
                  <a:cubicBezTo>
                    <a:pt x="272" y="83"/>
                    <a:pt x="272" y="81"/>
                    <a:pt x="273" y="83"/>
                  </a:cubicBezTo>
                  <a:cubicBezTo>
                    <a:pt x="273" y="84"/>
                    <a:pt x="274" y="82"/>
                    <a:pt x="274" y="82"/>
                  </a:cubicBezTo>
                  <a:cubicBezTo>
                    <a:pt x="272" y="82"/>
                    <a:pt x="274" y="79"/>
                    <a:pt x="276" y="82"/>
                  </a:cubicBezTo>
                  <a:cubicBezTo>
                    <a:pt x="277" y="79"/>
                    <a:pt x="279" y="79"/>
                    <a:pt x="279" y="76"/>
                  </a:cubicBezTo>
                  <a:cubicBezTo>
                    <a:pt x="274" y="75"/>
                    <a:pt x="274" y="78"/>
                    <a:pt x="269" y="77"/>
                  </a:cubicBezTo>
                  <a:cubicBezTo>
                    <a:pt x="269" y="79"/>
                    <a:pt x="268" y="80"/>
                    <a:pt x="267" y="80"/>
                  </a:cubicBezTo>
                  <a:cubicBezTo>
                    <a:pt x="263" y="82"/>
                    <a:pt x="264" y="80"/>
                    <a:pt x="261" y="80"/>
                  </a:cubicBezTo>
                  <a:cubicBezTo>
                    <a:pt x="260" y="81"/>
                    <a:pt x="261" y="82"/>
                    <a:pt x="259" y="82"/>
                  </a:cubicBezTo>
                  <a:cubicBezTo>
                    <a:pt x="257" y="81"/>
                    <a:pt x="256" y="80"/>
                    <a:pt x="254" y="80"/>
                  </a:cubicBezTo>
                  <a:cubicBezTo>
                    <a:pt x="254" y="80"/>
                    <a:pt x="254" y="78"/>
                    <a:pt x="253" y="78"/>
                  </a:cubicBezTo>
                  <a:cubicBezTo>
                    <a:pt x="253" y="80"/>
                    <a:pt x="252" y="81"/>
                    <a:pt x="252" y="82"/>
                  </a:cubicBezTo>
                  <a:cubicBezTo>
                    <a:pt x="252" y="83"/>
                    <a:pt x="254" y="83"/>
                    <a:pt x="254" y="84"/>
                  </a:cubicBezTo>
                  <a:cubicBezTo>
                    <a:pt x="250" y="83"/>
                    <a:pt x="250" y="85"/>
                    <a:pt x="249" y="86"/>
                  </a:cubicBezTo>
                  <a:cubicBezTo>
                    <a:pt x="248" y="88"/>
                    <a:pt x="245" y="87"/>
                    <a:pt x="245" y="89"/>
                  </a:cubicBezTo>
                  <a:cubicBezTo>
                    <a:pt x="244" y="91"/>
                    <a:pt x="239" y="88"/>
                    <a:pt x="241" y="92"/>
                  </a:cubicBezTo>
                  <a:cubicBezTo>
                    <a:pt x="243" y="92"/>
                    <a:pt x="246" y="92"/>
                    <a:pt x="248" y="92"/>
                  </a:cubicBezTo>
                  <a:close/>
                  <a:moveTo>
                    <a:pt x="334" y="138"/>
                  </a:moveTo>
                  <a:cubicBezTo>
                    <a:pt x="333" y="138"/>
                    <a:pt x="333" y="139"/>
                    <a:pt x="333" y="139"/>
                  </a:cubicBezTo>
                  <a:cubicBezTo>
                    <a:pt x="332" y="139"/>
                    <a:pt x="329" y="140"/>
                    <a:pt x="329" y="140"/>
                  </a:cubicBezTo>
                  <a:cubicBezTo>
                    <a:pt x="328" y="142"/>
                    <a:pt x="330" y="145"/>
                    <a:pt x="328" y="145"/>
                  </a:cubicBezTo>
                  <a:cubicBezTo>
                    <a:pt x="328" y="144"/>
                    <a:pt x="328" y="142"/>
                    <a:pt x="327" y="142"/>
                  </a:cubicBezTo>
                  <a:cubicBezTo>
                    <a:pt x="327" y="143"/>
                    <a:pt x="327" y="145"/>
                    <a:pt x="327" y="146"/>
                  </a:cubicBezTo>
                  <a:cubicBezTo>
                    <a:pt x="329" y="146"/>
                    <a:pt x="331" y="146"/>
                    <a:pt x="333" y="146"/>
                  </a:cubicBezTo>
                  <a:cubicBezTo>
                    <a:pt x="332" y="148"/>
                    <a:pt x="335" y="150"/>
                    <a:pt x="335" y="151"/>
                  </a:cubicBezTo>
                  <a:cubicBezTo>
                    <a:pt x="336" y="155"/>
                    <a:pt x="337" y="154"/>
                    <a:pt x="339" y="156"/>
                  </a:cubicBezTo>
                  <a:cubicBezTo>
                    <a:pt x="337" y="156"/>
                    <a:pt x="336" y="156"/>
                    <a:pt x="336" y="158"/>
                  </a:cubicBezTo>
                  <a:cubicBezTo>
                    <a:pt x="336" y="160"/>
                    <a:pt x="338" y="160"/>
                    <a:pt x="338" y="162"/>
                  </a:cubicBezTo>
                  <a:cubicBezTo>
                    <a:pt x="339" y="162"/>
                    <a:pt x="341" y="162"/>
                    <a:pt x="342" y="162"/>
                  </a:cubicBezTo>
                  <a:cubicBezTo>
                    <a:pt x="344" y="160"/>
                    <a:pt x="344" y="157"/>
                    <a:pt x="343" y="155"/>
                  </a:cubicBezTo>
                  <a:cubicBezTo>
                    <a:pt x="342" y="154"/>
                    <a:pt x="341" y="153"/>
                    <a:pt x="340" y="152"/>
                  </a:cubicBezTo>
                  <a:cubicBezTo>
                    <a:pt x="342" y="146"/>
                    <a:pt x="340" y="149"/>
                    <a:pt x="339" y="148"/>
                  </a:cubicBezTo>
                  <a:cubicBezTo>
                    <a:pt x="337" y="145"/>
                    <a:pt x="338" y="141"/>
                    <a:pt x="336" y="138"/>
                  </a:cubicBezTo>
                  <a:cubicBezTo>
                    <a:pt x="336" y="138"/>
                    <a:pt x="335" y="138"/>
                    <a:pt x="334" y="138"/>
                  </a:cubicBezTo>
                  <a:close/>
                  <a:moveTo>
                    <a:pt x="380" y="175"/>
                  </a:moveTo>
                  <a:cubicBezTo>
                    <a:pt x="376" y="173"/>
                    <a:pt x="377" y="176"/>
                    <a:pt x="375" y="177"/>
                  </a:cubicBezTo>
                  <a:cubicBezTo>
                    <a:pt x="375" y="176"/>
                    <a:pt x="374" y="176"/>
                    <a:pt x="373" y="176"/>
                  </a:cubicBezTo>
                  <a:cubicBezTo>
                    <a:pt x="373" y="180"/>
                    <a:pt x="369" y="178"/>
                    <a:pt x="367" y="179"/>
                  </a:cubicBezTo>
                  <a:cubicBezTo>
                    <a:pt x="366" y="180"/>
                    <a:pt x="367" y="181"/>
                    <a:pt x="366" y="182"/>
                  </a:cubicBezTo>
                  <a:cubicBezTo>
                    <a:pt x="365" y="182"/>
                    <a:pt x="363" y="182"/>
                    <a:pt x="363" y="183"/>
                  </a:cubicBezTo>
                  <a:cubicBezTo>
                    <a:pt x="365" y="183"/>
                    <a:pt x="363" y="184"/>
                    <a:pt x="363" y="186"/>
                  </a:cubicBezTo>
                  <a:cubicBezTo>
                    <a:pt x="366" y="188"/>
                    <a:pt x="366" y="185"/>
                    <a:pt x="368" y="184"/>
                  </a:cubicBezTo>
                  <a:cubicBezTo>
                    <a:pt x="370" y="183"/>
                    <a:pt x="373" y="184"/>
                    <a:pt x="375" y="184"/>
                  </a:cubicBezTo>
                  <a:cubicBezTo>
                    <a:pt x="377" y="184"/>
                    <a:pt x="377" y="183"/>
                    <a:pt x="379" y="183"/>
                  </a:cubicBezTo>
                  <a:cubicBezTo>
                    <a:pt x="382" y="183"/>
                    <a:pt x="385" y="184"/>
                    <a:pt x="386" y="185"/>
                  </a:cubicBezTo>
                  <a:cubicBezTo>
                    <a:pt x="385" y="185"/>
                    <a:pt x="383" y="185"/>
                    <a:pt x="383" y="186"/>
                  </a:cubicBezTo>
                  <a:cubicBezTo>
                    <a:pt x="384" y="186"/>
                    <a:pt x="385" y="188"/>
                    <a:pt x="385" y="188"/>
                  </a:cubicBezTo>
                  <a:cubicBezTo>
                    <a:pt x="385" y="188"/>
                    <a:pt x="386" y="186"/>
                    <a:pt x="386" y="186"/>
                  </a:cubicBezTo>
                  <a:cubicBezTo>
                    <a:pt x="390" y="187"/>
                    <a:pt x="389" y="187"/>
                    <a:pt x="392" y="185"/>
                  </a:cubicBezTo>
                  <a:cubicBezTo>
                    <a:pt x="395" y="183"/>
                    <a:pt x="398" y="187"/>
                    <a:pt x="400" y="184"/>
                  </a:cubicBezTo>
                  <a:cubicBezTo>
                    <a:pt x="397" y="183"/>
                    <a:pt x="401" y="179"/>
                    <a:pt x="398" y="182"/>
                  </a:cubicBezTo>
                  <a:cubicBezTo>
                    <a:pt x="396" y="184"/>
                    <a:pt x="395" y="177"/>
                    <a:pt x="395" y="177"/>
                  </a:cubicBezTo>
                  <a:cubicBezTo>
                    <a:pt x="395" y="176"/>
                    <a:pt x="392" y="177"/>
                    <a:pt x="393" y="175"/>
                  </a:cubicBezTo>
                  <a:cubicBezTo>
                    <a:pt x="391" y="175"/>
                    <a:pt x="389" y="175"/>
                    <a:pt x="387" y="175"/>
                  </a:cubicBezTo>
                  <a:cubicBezTo>
                    <a:pt x="387" y="173"/>
                    <a:pt x="388" y="173"/>
                    <a:pt x="387" y="171"/>
                  </a:cubicBezTo>
                  <a:cubicBezTo>
                    <a:pt x="383" y="172"/>
                    <a:pt x="384" y="171"/>
                    <a:pt x="380" y="171"/>
                  </a:cubicBezTo>
                  <a:cubicBezTo>
                    <a:pt x="379" y="173"/>
                    <a:pt x="379" y="173"/>
                    <a:pt x="380" y="175"/>
                  </a:cubicBezTo>
                  <a:close/>
                  <a:moveTo>
                    <a:pt x="412" y="204"/>
                  </a:moveTo>
                  <a:cubicBezTo>
                    <a:pt x="411" y="204"/>
                    <a:pt x="410" y="204"/>
                    <a:pt x="411" y="203"/>
                  </a:cubicBezTo>
                  <a:cubicBezTo>
                    <a:pt x="416" y="204"/>
                    <a:pt x="411" y="195"/>
                    <a:pt x="415" y="196"/>
                  </a:cubicBezTo>
                  <a:cubicBezTo>
                    <a:pt x="418" y="198"/>
                    <a:pt x="419" y="195"/>
                    <a:pt x="422" y="196"/>
                  </a:cubicBezTo>
                  <a:cubicBezTo>
                    <a:pt x="420" y="189"/>
                    <a:pt x="412" y="187"/>
                    <a:pt x="405" y="189"/>
                  </a:cubicBezTo>
                  <a:cubicBezTo>
                    <a:pt x="404" y="188"/>
                    <a:pt x="403" y="188"/>
                    <a:pt x="403" y="186"/>
                  </a:cubicBezTo>
                  <a:cubicBezTo>
                    <a:pt x="401" y="186"/>
                    <a:pt x="400" y="189"/>
                    <a:pt x="398" y="189"/>
                  </a:cubicBezTo>
                  <a:cubicBezTo>
                    <a:pt x="396" y="189"/>
                    <a:pt x="396" y="187"/>
                    <a:pt x="394" y="188"/>
                  </a:cubicBezTo>
                  <a:cubicBezTo>
                    <a:pt x="392" y="188"/>
                    <a:pt x="392" y="189"/>
                    <a:pt x="391" y="190"/>
                  </a:cubicBezTo>
                  <a:cubicBezTo>
                    <a:pt x="389" y="191"/>
                    <a:pt x="388" y="190"/>
                    <a:pt x="386" y="191"/>
                  </a:cubicBezTo>
                  <a:cubicBezTo>
                    <a:pt x="386" y="193"/>
                    <a:pt x="385" y="194"/>
                    <a:pt x="383" y="195"/>
                  </a:cubicBezTo>
                  <a:cubicBezTo>
                    <a:pt x="384" y="204"/>
                    <a:pt x="382" y="205"/>
                    <a:pt x="382" y="215"/>
                  </a:cubicBezTo>
                  <a:cubicBezTo>
                    <a:pt x="387" y="216"/>
                    <a:pt x="385" y="211"/>
                    <a:pt x="388" y="212"/>
                  </a:cubicBezTo>
                  <a:cubicBezTo>
                    <a:pt x="388" y="210"/>
                    <a:pt x="389" y="209"/>
                    <a:pt x="389" y="208"/>
                  </a:cubicBezTo>
                  <a:cubicBezTo>
                    <a:pt x="391" y="205"/>
                    <a:pt x="390" y="202"/>
                    <a:pt x="391" y="198"/>
                  </a:cubicBezTo>
                  <a:cubicBezTo>
                    <a:pt x="391" y="198"/>
                    <a:pt x="393" y="196"/>
                    <a:pt x="393" y="196"/>
                  </a:cubicBezTo>
                  <a:cubicBezTo>
                    <a:pt x="393" y="195"/>
                    <a:pt x="392" y="192"/>
                    <a:pt x="394" y="192"/>
                  </a:cubicBezTo>
                  <a:cubicBezTo>
                    <a:pt x="396" y="192"/>
                    <a:pt x="398" y="192"/>
                    <a:pt x="399" y="191"/>
                  </a:cubicBezTo>
                  <a:cubicBezTo>
                    <a:pt x="397" y="195"/>
                    <a:pt x="403" y="192"/>
                    <a:pt x="402" y="195"/>
                  </a:cubicBezTo>
                  <a:cubicBezTo>
                    <a:pt x="403" y="198"/>
                    <a:pt x="403" y="197"/>
                    <a:pt x="402" y="201"/>
                  </a:cubicBezTo>
                  <a:cubicBezTo>
                    <a:pt x="403" y="201"/>
                    <a:pt x="405" y="201"/>
                    <a:pt x="405" y="202"/>
                  </a:cubicBezTo>
                  <a:cubicBezTo>
                    <a:pt x="404" y="202"/>
                    <a:pt x="402" y="202"/>
                    <a:pt x="402" y="203"/>
                  </a:cubicBezTo>
                  <a:cubicBezTo>
                    <a:pt x="406" y="202"/>
                    <a:pt x="410" y="206"/>
                    <a:pt x="412" y="204"/>
                  </a:cubicBezTo>
                  <a:close/>
                  <a:moveTo>
                    <a:pt x="433" y="199"/>
                  </a:moveTo>
                  <a:cubicBezTo>
                    <a:pt x="433" y="199"/>
                    <a:pt x="433" y="202"/>
                    <a:pt x="433" y="202"/>
                  </a:cubicBezTo>
                  <a:cubicBezTo>
                    <a:pt x="431" y="204"/>
                    <a:pt x="426" y="198"/>
                    <a:pt x="423" y="201"/>
                  </a:cubicBezTo>
                  <a:cubicBezTo>
                    <a:pt x="424" y="203"/>
                    <a:pt x="422" y="203"/>
                    <a:pt x="421" y="204"/>
                  </a:cubicBezTo>
                  <a:cubicBezTo>
                    <a:pt x="424" y="207"/>
                    <a:pt x="425" y="205"/>
                    <a:pt x="428" y="205"/>
                  </a:cubicBezTo>
                  <a:cubicBezTo>
                    <a:pt x="431" y="205"/>
                    <a:pt x="435" y="206"/>
                    <a:pt x="436" y="204"/>
                  </a:cubicBezTo>
                  <a:cubicBezTo>
                    <a:pt x="436" y="204"/>
                    <a:pt x="435" y="203"/>
                    <a:pt x="436" y="203"/>
                  </a:cubicBezTo>
                  <a:cubicBezTo>
                    <a:pt x="437" y="203"/>
                    <a:pt x="439" y="203"/>
                    <a:pt x="439" y="202"/>
                  </a:cubicBezTo>
                  <a:cubicBezTo>
                    <a:pt x="436" y="202"/>
                    <a:pt x="435" y="199"/>
                    <a:pt x="433" y="199"/>
                  </a:cubicBezTo>
                  <a:close/>
                  <a:moveTo>
                    <a:pt x="416" y="209"/>
                  </a:moveTo>
                  <a:cubicBezTo>
                    <a:pt x="416" y="209"/>
                    <a:pt x="416" y="207"/>
                    <a:pt x="414" y="208"/>
                  </a:cubicBezTo>
                  <a:cubicBezTo>
                    <a:pt x="414" y="208"/>
                    <a:pt x="414" y="210"/>
                    <a:pt x="414" y="210"/>
                  </a:cubicBezTo>
                  <a:cubicBezTo>
                    <a:pt x="412" y="210"/>
                    <a:pt x="410" y="210"/>
                    <a:pt x="408" y="210"/>
                  </a:cubicBezTo>
                  <a:cubicBezTo>
                    <a:pt x="410" y="214"/>
                    <a:pt x="404" y="211"/>
                    <a:pt x="405" y="213"/>
                  </a:cubicBezTo>
                  <a:cubicBezTo>
                    <a:pt x="406" y="213"/>
                    <a:pt x="407" y="213"/>
                    <a:pt x="408" y="213"/>
                  </a:cubicBezTo>
                  <a:cubicBezTo>
                    <a:pt x="408" y="215"/>
                    <a:pt x="407" y="215"/>
                    <a:pt x="407" y="216"/>
                  </a:cubicBezTo>
                  <a:cubicBezTo>
                    <a:pt x="410" y="217"/>
                    <a:pt x="409" y="213"/>
                    <a:pt x="412" y="213"/>
                  </a:cubicBezTo>
                  <a:cubicBezTo>
                    <a:pt x="413" y="214"/>
                    <a:pt x="415" y="215"/>
                    <a:pt x="418" y="215"/>
                  </a:cubicBezTo>
                  <a:cubicBezTo>
                    <a:pt x="417" y="210"/>
                    <a:pt x="425" y="214"/>
                    <a:pt x="423" y="208"/>
                  </a:cubicBezTo>
                  <a:cubicBezTo>
                    <a:pt x="420" y="206"/>
                    <a:pt x="418" y="209"/>
                    <a:pt x="416" y="209"/>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90" name="Freeform 92"/>
            <p:cNvSpPr>
              <a:spLocks/>
            </p:cNvSpPr>
            <p:nvPr/>
          </p:nvSpPr>
          <p:spPr bwMode="auto">
            <a:xfrm>
              <a:off x="3956400" y="1913657"/>
              <a:ext cx="142875" cy="217487"/>
            </a:xfrm>
            <a:custGeom>
              <a:avLst/>
              <a:gdLst>
                <a:gd name="T0" fmla="*/ 26 w 38"/>
                <a:gd name="T1" fmla="*/ 14 h 58"/>
                <a:gd name="T2" fmla="*/ 45 w 38"/>
                <a:gd name="T3" fmla="*/ 9 h 58"/>
                <a:gd name="T4" fmla="*/ 47 w 38"/>
                <a:gd name="T5" fmla="*/ 26 h 58"/>
                <a:gd name="T6" fmla="*/ 33 w 38"/>
                <a:gd name="T7" fmla="*/ 35 h 58"/>
                <a:gd name="T8" fmla="*/ 50 w 38"/>
                <a:gd name="T9" fmla="*/ 45 h 58"/>
                <a:gd name="T10" fmla="*/ 59 w 38"/>
                <a:gd name="T11" fmla="*/ 64 h 58"/>
                <a:gd name="T12" fmla="*/ 64 w 38"/>
                <a:gd name="T13" fmla="*/ 69 h 58"/>
                <a:gd name="T14" fmla="*/ 76 w 38"/>
                <a:gd name="T15" fmla="*/ 73 h 58"/>
                <a:gd name="T16" fmla="*/ 71 w 38"/>
                <a:gd name="T17" fmla="*/ 85 h 58"/>
                <a:gd name="T18" fmla="*/ 88 w 38"/>
                <a:gd name="T19" fmla="*/ 87 h 58"/>
                <a:gd name="T20" fmla="*/ 88 w 38"/>
                <a:gd name="T21" fmla="*/ 104 h 58"/>
                <a:gd name="T22" fmla="*/ 81 w 38"/>
                <a:gd name="T23" fmla="*/ 104 h 58"/>
                <a:gd name="T24" fmla="*/ 88 w 38"/>
                <a:gd name="T25" fmla="*/ 109 h 58"/>
                <a:gd name="T26" fmla="*/ 81 w 38"/>
                <a:gd name="T27" fmla="*/ 116 h 58"/>
                <a:gd name="T28" fmla="*/ 73 w 38"/>
                <a:gd name="T29" fmla="*/ 120 h 58"/>
                <a:gd name="T30" fmla="*/ 45 w 38"/>
                <a:gd name="T31" fmla="*/ 118 h 58"/>
                <a:gd name="T32" fmla="*/ 33 w 38"/>
                <a:gd name="T33" fmla="*/ 120 h 58"/>
                <a:gd name="T34" fmla="*/ 14 w 38"/>
                <a:gd name="T35" fmla="*/ 120 h 58"/>
                <a:gd name="T36" fmla="*/ 19 w 38"/>
                <a:gd name="T37" fmla="*/ 118 h 58"/>
                <a:gd name="T38" fmla="*/ 24 w 38"/>
                <a:gd name="T39" fmla="*/ 120 h 58"/>
                <a:gd name="T40" fmla="*/ 26 w 38"/>
                <a:gd name="T41" fmla="*/ 116 h 58"/>
                <a:gd name="T42" fmla="*/ 43 w 38"/>
                <a:gd name="T43" fmla="*/ 113 h 58"/>
                <a:gd name="T44" fmla="*/ 19 w 38"/>
                <a:gd name="T45" fmla="*/ 104 h 58"/>
                <a:gd name="T46" fmla="*/ 19 w 38"/>
                <a:gd name="T47" fmla="*/ 87 h 58"/>
                <a:gd name="T48" fmla="*/ 26 w 38"/>
                <a:gd name="T49" fmla="*/ 85 h 58"/>
                <a:gd name="T50" fmla="*/ 36 w 38"/>
                <a:gd name="T51" fmla="*/ 85 h 58"/>
                <a:gd name="T52" fmla="*/ 40 w 38"/>
                <a:gd name="T53" fmla="*/ 69 h 58"/>
                <a:gd name="T54" fmla="*/ 31 w 38"/>
                <a:gd name="T55" fmla="*/ 57 h 58"/>
                <a:gd name="T56" fmla="*/ 19 w 38"/>
                <a:gd name="T57" fmla="*/ 61 h 58"/>
                <a:gd name="T58" fmla="*/ 19 w 38"/>
                <a:gd name="T59" fmla="*/ 47 h 58"/>
                <a:gd name="T60" fmla="*/ 9 w 38"/>
                <a:gd name="T61" fmla="*/ 40 h 58"/>
                <a:gd name="T62" fmla="*/ 0 w 38"/>
                <a:gd name="T63" fmla="*/ 14 h 58"/>
                <a:gd name="T64" fmla="*/ 14 w 38"/>
                <a:gd name="T65" fmla="*/ 0 h 58"/>
                <a:gd name="T66" fmla="*/ 40 w 38"/>
                <a:gd name="T67" fmla="*/ 0 h 58"/>
                <a:gd name="T68" fmla="*/ 26 w 38"/>
                <a:gd name="T69" fmla="*/ 14 h 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 h="58">
                  <a:moveTo>
                    <a:pt x="11" y="6"/>
                  </a:moveTo>
                  <a:cubicBezTo>
                    <a:pt x="11" y="8"/>
                    <a:pt x="16" y="4"/>
                    <a:pt x="19" y="4"/>
                  </a:cubicBezTo>
                  <a:cubicBezTo>
                    <a:pt x="20" y="6"/>
                    <a:pt x="20" y="9"/>
                    <a:pt x="20" y="11"/>
                  </a:cubicBezTo>
                  <a:cubicBezTo>
                    <a:pt x="17" y="12"/>
                    <a:pt x="15" y="13"/>
                    <a:pt x="14" y="15"/>
                  </a:cubicBezTo>
                  <a:cubicBezTo>
                    <a:pt x="15" y="17"/>
                    <a:pt x="18" y="19"/>
                    <a:pt x="21" y="19"/>
                  </a:cubicBezTo>
                  <a:cubicBezTo>
                    <a:pt x="21" y="23"/>
                    <a:pt x="26" y="22"/>
                    <a:pt x="25" y="27"/>
                  </a:cubicBezTo>
                  <a:cubicBezTo>
                    <a:pt x="25" y="28"/>
                    <a:pt x="27" y="28"/>
                    <a:pt x="27" y="29"/>
                  </a:cubicBezTo>
                  <a:cubicBezTo>
                    <a:pt x="27" y="31"/>
                    <a:pt x="31" y="30"/>
                    <a:pt x="32" y="31"/>
                  </a:cubicBezTo>
                  <a:cubicBezTo>
                    <a:pt x="31" y="33"/>
                    <a:pt x="30" y="34"/>
                    <a:pt x="30" y="36"/>
                  </a:cubicBezTo>
                  <a:cubicBezTo>
                    <a:pt x="32" y="36"/>
                    <a:pt x="35" y="36"/>
                    <a:pt x="37" y="37"/>
                  </a:cubicBezTo>
                  <a:cubicBezTo>
                    <a:pt x="35" y="39"/>
                    <a:pt x="38" y="42"/>
                    <a:pt x="37" y="44"/>
                  </a:cubicBezTo>
                  <a:cubicBezTo>
                    <a:pt x="36" y="45"/>
                    <a:pt x="34" y="44"/>
                    <a:pt x="34" y="44"/>
                  </a:cubicBezTo>
                  <a:cubicBezTo>
                    <a:pt x="34" y="46"/>
                    <a:pt x="36" y="45"/>
                    <a:pt x="37" y="46"/>
                  </a:cubicBezTo>
                  <a:cubicBezTo>
                    <a:pt x="36" y="47"/>
                    <a:pt x="34" y="47"/>
                    <a:pt x="34" y="49"/>
                  </a:cubicBezTo>
                  <a:cubicBezTo>
                    <a:pt x="33" y="50"/>
                    <a:pt x="32" y="51"/>
                    <a:pt x="31" y="51"/>
                  </a:cubicBezTo>
                  <a:cubicBezTo>
                    <a:pt x="27" y="51"/>
                    <a:pt x="24" y="50"/>
                    <a:pt x="19" y="50"/>
                  </a:cubicBezTo>
                  <a:cubicBezTo>
                    <a:pt x="17" y="52"/>
                    <a:pt x="18" y="52"/>
                    <a:pt x="14" y="51"/>
                  </a:cubicBezTo>
                  <a:cubicBezTo>
                    <a:pt x="13" y="54"/>
                    <a:pt x="6" y="58"/>
                    <a:pt x="6" y="51"/>
                  </a:cubicBezTo>
                  <a:cubicBezTo>
                    <a:pt x="7" y="52"/>
                    <a:pt x="8" y="50"/>
                    <a:pt x="8" y="50"/>
                  </a:cubicBezTo>
                  <a:cubicBezTo>
                    <a:pt x="9" y="50"/>
                    <a:pt x="10" y="51"/>
                    <a:pt x="10" y="51"/>
                  </a:cubicBezTo>
                  <a:cubicBezTo>
                    <a:pt x="11" y="51"/>
                    <a:pt x="10" y="50"/>
                    <a:pt x="11" y="49"/>
                  </a:cubicBezTo>
                  <a:cubicBezTo>
                    <a:pt x="12" y="48"/>
                    <a:pt x="15" y="49"/>
                    <a:pt x="18" y="48"/>
                  </a:cubicBezTo>
                  <a:cubicBezTo>
                    <a:pt x="17" y="42"/>
                    <a:pt x="11" y="46"/>
                    <a:pt x="8" y="44"/>
                  </a:cubicBezTo>
                  <a:cubicBezTo>
                    <a:pt x="8" y="42"/>
                    <a:pt x="8" y="40"/>
                    <a:pt x="8" y="37"/>
                  </a:cubicBezTo>
                  <a:cubicBezTo>
                    <a:pt x="11" y="38"/>
                    <a:pt x="13" y="37"/>
                    <a:pt x="11" y="36"/>
                  </a:cubicBezTo>
                  <a:cubicBezTo>
                    <a:pt x="12" y="33"/>
                    <a:pt x="13" y="37"/>
                    <a:pt x="15" y="36"/>
                  </a:cubicBezTo>
                  <a:cubicBezTo>
                    <a:pt x="18" y="36"/>
                    <a:pt x="14" y="31"/>
                    <a:pt x="17" y="29"/>
                  </a:cubicBezTo>
                  <a:cubicBezTo>
                    <a:pt x="16" y="27"/>
                    <a:pt x="12" y="28"/>
                    <a:pt x="13" y="24"/>
                  </a:cubicBezTo>
                  <a:cubicBezTo>
                    <a:pt x="12" y="25"/>
                    <a:pt x="10" y="26"/>
                    <a:pt x="8" y="26"/>
                  </a:cubicBezTo>
                  <a:cubicBezTo>
                    <a:pt x="8" y="24"/>
                    <a:pt x="8" y="22"/>
                    <a:pt x="8" y="20"/>
                  </a:cubicBezTo>
                  <a:cubicBezTo>
                    <a:pt x="8" y="18"/>
                    <a:pt x="4" y="19"/>
                    <a:pt x="4" y="17"/>
                  </a:cubicBezTo>
                  <a:cubicBezTo>
                    <a:pt x="6" y="13"/>
                    <a:pt x="5" y="6"/>
                    <a:pt x="0" y="6"/>
                  </a:cubicBezTo>
                  <a:cubicBezTo>
                    <a:pt x="2" y="3"/>
                    <a:pt x="5" y="3"/>
                    <a:pt x="6" y="0"/>
                  </a:cubicBezTo>
                  <a:cubicBezTo>
                    <a:pt x="10" y="0"/>
                    <a:pt x="13" y="0"/>
                    <a:pt x="17" y="0"/>
                  </a:cubicBezTo>
                  <a:cubicBezTo>
                    <a:pt x="14" y="1"/>
                    <a:pt x="12" y="3"/>
                    <a:pt x="11" y="6"/>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91" name="Freeform 93"/>
            <p:cNvSpPr>
              <a:spLocks/>
            </p:cNvSpPr>
            <p:nvPr/>
          </p:nvSpPr>
          <p:spPr bwMode="auto">
            <a:xfrm>
              <a:off x="7952964" y="1923899"/>
              <a:ext cx="38100" cy="30162"/>
            </a:xfrm>
            <a:custGeom>
              <a:avLst/>
              <a:gdLst>
                <a:gd name="T0" fmla="*/ 22 w 10"/>
                <a:gd name="T1" fmla="*/ 2 h 8"/>
                <a:gd name="T2" fmla="*/ 24 w 10"/>
                <a:gd name="T3" fmla="*/ 14 h 8"/>
                <a:gd name="T4" fmla="*/ 12 w 10"/>
                <a:gd name="T5" fmla="*/ 19 h 8"/>
                <a:gd name="T6" fmla="*/ 12 w 10"/>
                <a:gd name="T7" fmla="*/ 14 h 8"/>
                <a:gd name="T8" fmla="*/ 5 w 10"/>
                <a:gd name="T9" fmla="*/ 17 h 8"/>
                <a:gd name="T10" fmla="*/ 7 w 10"/>
                <a:gd name="T11" fmla="*/ 14 h 8"/>
                <a:gd name="T12" fmla="*/ 22 w 10"/>
                <a:gd name="T13" fmla="*/ 2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8">
                  <a:moveTo>
                    <a:pt x="9" y="1"/>
                  </a:moveTo>
                  <a:cubicBezTo>
                    <a:pt x="8" y="3"/>
                    <a:pt x="9" y="5"/>
                    <a:pt x="10" y="6"/>
                  </a:cubicBezTo>
                  <a:cubicBezTo>
                    <a:pt x="9" y="8"/>
                    <a:pt x="7" y="8"/>
                    <a:pt x="5" y="8"/>
                  </a:cubicBezTo>
                  <a:cubicBezTo>
                    <a:pt x="5" y="7"/>
                    <a:pt x="5" y="7"/>
                    <a:pt x="5" y="6"/>
                  </a:cubicBezTo>
                  <a:cubicBezTo>
                    <a:pt x="4" y="6"/>
                    <a:pt x="3" y="7"/>
                    <a:pt x="2" y="7"/>
                  </a:cubicBezTo>
                  <a:cubicBezTo>
                    <a:pt x="0" y="6"/>
                    <a:pt x="3" y="7"/>
                    <a:pt x="3" y="6"/>
                  </a:cubicBezTo>
                  <a:cubicBezTo>
                    <a:pt x="4" y="5"/>
                    <a:pt x="7" y="0"/>
                    <a:pt x="9"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92" name="Freeform 94"/>
            <p:cNvSpPr>
              <a:spLocks/>
            </p:cNvSpPr>
            <p:nvPr/>
          </p:nvSpPr>
          <p:spPr bwMode="auto">
            <a:xfrm>
              <a:off x="6590063" y="2278782"/>
              <a:ext cx="22225" cy="25400"/>
            </a:xfrm>
            <a:custGeom>
              <a:avLst/>
              <a:gdLst>
                <a:gd name="T0" fmla="*/ 2 w 6"/>
                <a:gd name="T1" fmla="*/ 5 h 7"/>
                <a:gd name="T2" fmla="*/ 14 w 6"/>
                <a:gd name="T3" fmla="*/ 0 h 7"/>
                <a:gd name="T4" fmla="*/ 0 w 6"/>
                <a:gd name="T5" fmla="*/ 14 h 7"/>
                <a:gd name="T6" fmla="*/ 2 w 6"/>
                <a:gd name="T7" fmla="*/ 5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7">
                  <a:moveTo>
                    <a:pt x="1" y="2"/>
                  </a:moveTo>
                  <a:cubicBezTo>
                    <a:pt x="2" y="0"/>
                    <a:pt x="3" y="2"/>
                    <a:pt x="6" y="0"/>
                  </a:cubicBezTo>
                  <a:cubicBezTo>
                    <a:pt x="5" y="3"/>
                    <a:pt x="4" y="7"/>
                    <a:pt x="0" y="6"/>
                  </a:cubicBezTo>
                  <a:cubicBezTo>
                    <a:pt x="0" y="5"/>
                    <a:pt x="5" y="3"/>
                    <a:pt x="1" y="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93" name="Freeform 95"/>
            <p:cNvSpPr>
              <a:spLocks/>
            </p:cNvSpPr>
            <p:nvPr/>
          </p:nvSpPr>
          <p:spPr bwMode="auto">
            <a:xfrm>
              <a:off x="6031263" y="2975694"/>
              <a:ext cx="179388" cy="201612"/>
            </a:xfrm>
            <a:custGeom>
              <a:avLst/>
              <a:gdLst>
                <a:gd name="T0" fmla="*/ 89 w 48"/>
                <a:gd name="T1" fmla="*/ 7 h 54"/>
                <a:gd name="T2" fmla="*/ 101 w 48"/>
                <a:gd name="T3" fmla="*/ 12 h 54"/>
                <a:gd name="T4" fmla="*/ 113 w 48"/>
                <a:gd name="T5" fmla="*/ 21 h 54"/>
                <a:gd name="T6" fmla="*/ 101 w 48"/>
                <a:gd name="T7" fmla="*/ 35 h 54"/>
                <a:gd name="T8" fmla="*/ 99 w 48"/>
                <a:gd name="T9" fmla="*/ 52 h 54"/>
                <a:gd name="T10" fmla="*/ 104 w 48"/>
                <a:gd name="T11" fmla="*/ 56 h 54"/>
                <a:gd name="T12" fmla="*/ 104 w 48"/>
                <a:gd name="T13" fmla="*/ 64 h 54"/>
                <a:gd name="T14" fmla="*/ 108 w 48"/>
                <a:gd name="T15" fmla="*/ 71 h 54"/>
                <a:gd name="T16" fmla="*/ 97 w 48"/>
                <a:gd name="T17" fmla="*/ 78 h 54"/>
                <a:gd name="T18" fmla="*/ 92 w 48"/>
                <a:gd name="T19" fmla="*/ 92 h 54"/>
                <a:gd name="T20" fmla="*/ 92 w 48"/>
                <a:gd name="T21" fmla="*/ 99 h 54"/>
                <a:gd name="T22" fmla="*/ 87 w 48"/>
                <a:gd name="T23" fmla="*/ 99 h 54"/>
                <a:gd name="T24" fmla="*/ 78 w 48"/>
                <a:gd name="T25" fmla="*/ 108 h 54"/>
                <a:gd name="T26" fmla="*/ 78 w 48"/>
                <a:gd name="T27" fmla="*/ 125 h 54"/>
                <a:gd name="T28" fmla="*/ 52 w 48"/>
                <a:gd name="T29" fmla="*/ 118 h 54"/>
                <a:gd name="T30" fmla="*/ 49 w 48"/>
                <a:gd name="T31" fmla="*/ 122 h 54"/>
                <a:gd name="T32" fmla="*/ 40 w 48"/>
                <a:gd name="T33" fmla="*/ 118 h 54"/>
                <a:gd name="T34" fmla="*/ 26 w 48"/>
                <a:gd name="T35" fmla="*/ 118 h 54"/>
                <a:gd name="T36" fmla="*/ 19 w 48"/>
                <a:gd name="T37" fmla="*/ 115 h 54"/>
                <a:gd name="T38" fmla="*/ 7 w 48"/>
                <a:gd name="T39" fmla="*/ 99 h 54"/>
                <a:gd name="T40" fmla="*/ 9 w 48"/>
                <a:gd name="T41" fmla="*/ 87 h 54"/>
                <a:gd name="T42" fmla="*/ 7 w 48"/>
                <a:gd name="T43" fmla="*/ 87 h 54"/>
                <a:gd name="T44" fmla="*/ 5 w 48"/>
                <a:gd name="T45" fmla="*/ 64 h 54"/>
                <a:gd name="T46" fmla="*/ 31 w 48"/>
                <a:gd name="T47" fmla="*/ 61 h 54"/>
                <a:gd name="T48" fmla="*/ 31 w 48"/>
                <a:gd name="T49" fmla="*/ 54 h 54"/>
                <a:gd name="T50" fmla="*/ 52 w 48"/>
                <a:gd name="T51" fmla="*/ 40 h 54"/>
                <a:gd name="T52" fmla="*/ 68 w 48"/>
                <a:gd name="T53" fmla="*/ 35 h 54"/>
                <a:gd name="T54" fmla="*/ 71 w 48"/>
                <a:gd name="T55" fmla="*/ 26 h 54"/>
                <a:gd name="T56" fmla="*/ 75 w 48"/>
                <a:gd name="T57" fmla="*/ 26 h 54"/>
                <a:gd name="T58" fmla="*/ 82 w 48"/>
                <a:gd name="T59" fmla="*/ 21 h 54"/>
                <a:gd name="T60" fmla="*/ 92 w 48"/>
                <a:gd name="T61" fmla="*/ 7 h 54"/>
                <a:gd name="T62" fmla="*/ 89 w 48"/>
                <a:gd name="T63" fmla="*/ 7 h 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8" h="54">
                  <a:moveTo>
                    <a:pt x="38" y="3"/>
                  </a:moveTo>
                  <a:cubicBezTo>
                    <a:pt x="39" y="0"/>
                    <a:pt x="41" y="5"/>
                    <a:pt x="43" y="5"/>
                  </a:cubicBezTo>
                  <a:cubicBezTo>
                    <a:pt x="44" y="6"/>
                    <a:pt x="45" y="8"/>
                    <a:pt x="48" y="9"/>
                  </a:cubicBezTo>
                  <a:cubicBezTo>
                    <a:pt x="47" y="12"/>
                    <a:pt x="47" y="15"/>
                    <a:pt x="43" y="15"/>
                  </a:cubicBezTo>
                  <a:cubicBezTo>
                    <a:pt x="42" y="17"/>
                    <a:pt x="44" y="21"/>
                    <a:pt x="42" y="22"/>
                  </a:cubicBezTo>
                  <a:cubicBezTo>
                    <a:pt x="41" y="23"/>
                    <a:pt x="44" y="23"/>
                    <a:pt x="44" y="24"/>
                  </a:cubicBezTo>
                  <a:cubicBezTo>
                    <a:pt x="44" y="25"/>
                    <a:pt x="44" y="27"/>
                    <a:pt x="44" y="27"/>
                  </a:cubicBezTo>
                  <a:cubicBezTo>
                    <a:pt x="45" y="29"/>
                    <a:pt x="46" y="28"/>
                    <a:pt x="46" y="30"/>
                  </a:cubicBezTo>
                  <a:cubicBezTo>
                    <a:pt x="46" y="33"/>
                    <a:pt x="42" y="35"/>
                    <a:pt x="41" y="33"/>
                  </a:cubicBezTo>
                  <a:cubicBezTo>
                    <a:pt x="41" y="36"/>
                    <a:pt x="42" y="37"/>
                    <a:pt x="39" y="39"/>
                  </a:cubicBezTo>
                  <a:cubicBezTo>
                    <a:pt x="39" y="40"/>
                    <a:pt x="40" y="41"/>
                    <a:pt x="39" y="42"/>
                  </a:cubicBezTo>
                  <a:cubicBezTo>
                    <a:pt x="39" y="42"/>
                    <a:pt x="37" y="41"/>
                    <a:pt x="37" y="42"/>
                  </a:cubicBezTo>
                  <a:cubicBezTo>
                    <a:pt x="36" y="43"/>
                    <a:pt x="37" y="48"/>
                    <a:pt x="33" y="46"/>
                  </a:cubicBezTo>
                  <a:cubicBezTo>
                    <a:pt x="36" y="48"/>
                    <a:pt x="33" y="49"/>
                    <a:pt x="33" y="53"/>
                  </a:cubicBezTo>
                  <a:cubicBezTo>
                    <a:pt x="27" y="54"/>
                    <a:pt x="26" y="51"/>
                    <a:pt x="22" y="50"/>
                  </a:cubicBezTo>
                  <a:cubicBezTo>
                    <a:pt x="21" y="50"/>
                    <a:pt x="21" y="51"/>
                    <a:pt x="21" y="52"/>
                  </a:cubicBezTo>
                  <a:cubicBezTo>
                    <a:pt x="18" y="53"/>
                    <a:pt x="18" y="50"/>
                    <a:pt x="17" y="50"/>
                  </a:cubicBezTo>
                  <a:cubicBezTo>
                    <a:pt x="15" y="49"/>
                    <a:pt x="13" y="51"/>
                    <a:pt x="11" y="50"/>
                  </a:cubicBezTo>
                  <a:cubicBezTo>
                    <a:pt x="10" y="49"/>
                    <a:pt x="12" y="46"/>
                    <a:pt x="8" y="49"/>
                  </a:cubicBezTo>
                  <a:cubicBezTo>
                    <a:pt x="7" y="46"/>
                    <a:pt x="7" y="42"/>
                    <a:pt x="3" y="42"/>
                  </a:cubicBezTo>
                  <a:cubicBezTo>
                    <a:pt x="3" y="40"/>
                    <a:pt x="4" y="39"/>
                    <a:pt x="4" y="37"/>
                  </a:cubicBezTo>
                  <a:cubicBezTo>
                    <a:pt x="4" y="35"/>
                    <a:pt x="3" y="37"/>
                    <a:pt x="3" y="37"/>
                  </a:cubicBezTo>
                  <a:cubicBezTo>
                    <a:pt x="0" y="35"/>
                    <a:pt x="2" y="32"/>
                    <a:pt x="2" y="27"/>
                  </a:cubicBezTo>
                  <a:cubicBezTo>
                    <a:pt x="6" y="28"/>
                    <a:pt x="10" y="28"/>
                    <a:pt x="13" y="26"/>
                  </a:cubicBezTo>
                  <a:cubicBezTo>
                    <a:pt x="13" y="24"/>
                    <a:pt x="15" y="23"/>
                    <a:pt x="13" y="23"/>
                  </a:cubicBezTo>
                  <a:cubicBezTo>
                    <a:pt x="15" y="21"/>
                    <a:pt x="24" y="18"/>
                    <a:pt x="22" y="17"/>
                  </a:cubicBezTo>
                  <a:cubicBezTo>
                    <a:pt x="23" y="15"/>
                    <a:pt x="26" y="15"/>
                    <a:pt x="29" y="15"/>
                  </a:cubicBezTo>
                  <a:cubicBezTo>
                    <a:pt x="31" y="15"/>
                    <a:pt x="29" y="12"/>
                    <a:pt x="30" y="11"/>
                  </a:cubicBezTo>
                  <a:cubicBezTo>
                    <a:pt x="30" y="11"/>
                    <a:pt x="32" y="11"/>
                    <a:pt x="32" y="11"/>
                  </a:cubicBezTo>
                  <a:cubicBezTo>
                    <a:pt x="33" y="10"/>
                    <a:pt x="32" y="8"/>
                    <a:pt x="35" y="9"/>
                  </a:cubicBezTo>
                  <a:cubicBezTo>
                    <a:pt x="33" y="4"/>
                    <a:pt x="38" y="5"/>
                    <a:pt x="39" y="3"/>
                  </a:cubicBezTo>
                  <a:cubicBezTo>
                    <a:pt x="39" y="3"/>
                    <a:pt x="39" y="3"/>
                    <a:pt x="38" y="3"/>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94" name="Freeform 96"/>
            <p:cNvSpPr>
              <a:spLocks/>
            </p:cNvSpPr>
            <p:nvPr/>
          </p:nvSpPr>
          <p:spPr bwMode="auto">
            <a:xfrm>
              <a:off x="6215413" y="3121744"/>
              <a:ext cx="77788" cy="90487"/>
            </a:xfrm>
            <a:custGeom>
              <a:avLst/>
              <a:gdLst>
                <a:gd name="T0" fmla="*/ 44 w 21"/>
                <a:gd name="T1" fmla="*/ 0 h 24"/>
                <a:gd name="T2" fmla="*/ 35 w 21"/>
                <a:gd name="T3" fmla="*/ 12 h 24"/>
                <a:gd name="T4" fmla="*/ 33 w 21"/>
                <a:gd name="T5" fmla="*/ 12 h 24"/>
                <a:gd name="T6" fmla="*/ 35 w 21"/>
                <a:gd name="T7" fmla="*/ 21 h 24"/>
                <a:gd name="T8" fmla="*/ 40 w 21"/>
                <a:gd name="T9" fmla="*/ 26 h 24"/>
                <a:gd name="T10" fmla="*/ 44 w 21"/>
                <a:gd name="T11" fmla="*/ 50 h 24"/>
                <a:gd name="T12" fmla="*/ 33 w 21"/>
                <a:gd name="T13" fmla="*/ 50 h 24"/>
                <a:gd name="T14" fmla="*/ 23 w 21"/>
                <a:gd name="T15" fmla="*/ 24 h 24"/>
                <a:gd name="T16" fmla="*/ 14 w 21"/>
                <a:gd name="T17" fmla="*/ 31 h 24"/>
                <a:gd name="T18" fmla="*/ 14 w 21"/>
                <a:gd name="T19" fmla="*/ 48 h 24"/>
                <a:gd name="T20" fmla="*/ 5 w 21"/>
                <a:gd name="T21" fmla="*/ 57 h 24"/>
                <a:gd name="T22" fmla="*/ 2 w 21"/>
                <a:gd name="T23" fmla="*/ 43 h 24"/>
                <a:gd name="T24" fmla="*/ 5 w 21"/>
                <a:gd name="T25" fmla="*/ 40 h 24"/>
                <a:gd name="T26" fmla="*/ 2 w 21"/>
                <a:gd name="T27" fmla="*/ 38 h 24"/>
                <a:gd name="T28" fmla="*/ 5 w 21"/>
                <a:gd name="T29" fmla="*/ 26 h 24"/>
                <a:gd name="T30" fmla="*/ 0 w 21"/>
                <a:gd name="T31" fmla="*/ 21 h 24"/>
                <a:gd name="T32" fmla="*/ 21 w 21"/>
                <a:gd name="T33" fmla="*/ 0 h 24"/>
                <a:gd name="T34" fmla="*/ 44 w 21"/>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 h="24">
                  <a:moveTo>
                    <a:pt x="19" y="0"/>
                  </a:moveTo>
                  <a:cubicBezTo>
                    <a:pt x="21" y="5"/>
                    <a:pt x="13" y="3"/>
                    <a:pt x="15" y="5"/>
                  </a:cubicBezTo>
                  <a:cubicBezTo>
                    <a:pt x="17" y="7"/>
                    <a:pt x="15" y="5"/>
                    <a:pt x="14" y="5"/>
                  </a:cubicBezTo>
                  <a:cubicBezTo>
                    <a:pt x="14" y="7"/>
                    <a:pt x="14" y="7"/>
                    <a:pt x="15" y="9"/>
                  </a:cubicBezTo>
                  <a:cubicBezTo>
                    <a:pt x="15" y="9"/>
                    <a:pt x="17" y="10"/>
                    <a:pt x="17" y="11"/>
                  </a:cubicBezTo>
                  <a:cubicBezTo>
                    <a:pt x="18" y="14"/>
                    <a:pt x="18" y="18"/>
                    <a:pt x="19" y="21"/>
                  </a:cubicBezTo>
                  <a:cubicBezTo>
                    <a:pt x="17" y="21"/>
                    <a:pt x="15" y="21"/>
                    <a:pt x="14" y="21"/>
                  </a:cubicBezTo>
                  <a:cubicBezTo>
                    <a:pt x="13" y="18"/>
                    <a:pt x="11" y="14"/>
                    <a:pt x="10" y="10"/>
                  </a:cubicBezTo>
                  <a:cubicBezTo>
                    <a:pt x="8" y="10"/>
                    <a:pt x="9" y="14"/>
                    <a:pt x="6" y="13"/>
                  </a:cubicBezTo>
                  <a:cubicBezTo>
                    <a:pt x="6" y="16"/>
                    <a:pt x="6" y="18"/>
                    <a:pt x="6" y="20"/>
                  </a:cubicBezTo>
                  <a:cubicBezTo>
                    <a:pt x="6" y="23"/>
                    <a:pt x="2" y="22"/>
                    <a:pt x="2" y="24"/>
                  </a:cubicBezTo>
                  <a:cubicBezTo>
                    <a:pt x="0" y="24"/>
                    <a:pt x="0" y="20"/>
                    <a:pt x="1" y="18"/>
                  </a:cubicBezTo>
                  <a:cubicBezTo>
                    <a:pt x="1" y="17"/>
                    <a:pt x="2" y="17"/>
                    <a:pt x="2" y="17"/>
                  </a:cubicBezTo>
                  <a:cubicBezTo>
                    <a:pt x="2" y="15"/>
                    <a:pt x="1" y="16"/>
                    <a:pt x="1" y="16"/>
                  </a:cubicBezTo>
                  <a:cubicBezTo>
                    <a:pt x="1" y="15"/>
                    <a:pt x="3" y="13"/>
                    <a:pt x="2" y="11"/>
                  </a:cubicBezTo>
                  <a:cubicBezTo>
                    <a:pt x="3" y="9"/>
                    <a:pt x="1" y="9"/>
                    <a:pt x="0" y="9"/>
                  </a:cubicBezTo>
                  <a:cubicBezTo>
                    <a:pt x="1" y="4"/>
                    <a:pt x="3" y="0"/>
                    <a:pt x="9" y="0"/>
                  </a:cubicBezTo>
                  <a:cubicBezTo>
                    <a:pt x="5" y="4"/>
                    <a:pt x="16" y="0"/>
                    <a:pt x="19"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95" name="Freeform 97"/>
            <p:cNvSpPr>
              <a:spLocks/>
            </p:cNvSpPr>
            <p:nvPr/>
          </p:nvSpPr>
          <p:spPr bwMode="auto">
            <a:xfrm>
              <a:off x="5970938" y="3212232"/>
              <a:ext cx="187325" cy="52387"/>
            </a:xfrm>
            <a:custGeom>
              <a:avLst/>
              <a:gdLst>
                <a:gd name="T0" fmla="*/ 2 w 50"/>
                <a:gd name="T1" fmla="*/ 12 h 14"/>
                <a:gd name="T2" fmla="*/ 14 w 50"/>
                <a:gd name="T3" fmla="*/ 2 h 14"/>
                <a:gd name="T4" fmla="*/ 19 w 50"/>
                <a:gd name="T5" fmla="*/ 7 h 14"/>
                <a:gd name="T6" fmla="*/ 26 w 50"/>
                <a:gd name="T7" fmla="*/ 12 h 14"/>
                <a:gd name="T8" fmla="*/ 52 w 50"/>
                <a:gd name="T9" fmla="*/ 17 h 14"/>
                <a:gd name="T10" fmla="*/ 80 w 50"/>
                <a:gd name="T11" fmla="*/ 14 h 14"/>
                <a:gd name="T12" fmla="*/ 87 w 50"/>
                <a:gd name="T13" fmla="*/ 19 h 14"/>
                <a:gd name="T14" fmla="*/ 94 w 50"/>
                <a:gd name="T15" fmla="*/ 21 h 14"/>
                <a:gd name="T16" fmla="*/ 109 w 50"/>
                <a:gd name="T17" fmla="*/ 21 h 14"/>
                <a:gd name="T18" fmla="*/ 111 w 50"/>
                <a:gd name="T19" fmla="*/ 31 h 14"/>
                <a:gd name="T20" fmla="*/ 106 w 50"/>
                <a:gd name="T21" fmla="*/ 31 h 14"/>
                <a:gd name="T22" fmla="*/ 50 w 50"/>
                <a:gd name="T23" fmla="*/ 21 h 14"/>
                <a:gd name="T24" fmla="*/ 35 w 50"/>
                <a:gd name="T25" fmla="*/ 21 h 14"/>
                <a:gd name="T26" fmla="*/ 17 w 50"/>
                <a:gd name="T27" fmla="*/ 17 h 14"/>
                <a:gd name="T28" fmla="*/ 2 w 50"/>
                <a:gd name="T29" fmla="*/ 12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 h="14">
                  <a:moveTo>
                    <a:pt x="1" y="5"/>
                  </a:moveTo>
                  <a:cubicBezTo>
                    <a:pt x="0" y="1"/>
                    <a:pt x="5" y="3"/>
                    <a:pt x="6" y="1"/>
                  </a:cubicBezTo>
                  <a:cubicBezTo>
                    <a:pt x="8" y="0"/>
                    <a:pt x="7" y="3"/>
                    <a:pt x="8" y="3"/>
                  </a:cubicBezTo>
                  <a:cubicBezTo>
                    <a:pt x="9" y="4"/>
                    <a:pt x="11" y="3"/>
                    <a:pt x="11" y="5"/>
                  </a:cubicBezTo>
                  <a:cubicBezTo>
                    <a:pt x="16" y="3"/>
                    <a:pt x="18" y="4"/>
                    <a:pt x="22" y="7"/>
                  </a:cubicBezTo>
                  <a:cubicBezTo>
                    <a:pt x="27" y="4"/>
                    <a:pt x="28" y="6"/>
                    <a:pt x="34" y="6"/>
                  </a:cubicBezTo>
                  <a:cubicBezTo>
                    <a:pt x="36" y="5"/>
                    <a:pt x="36" y="7"/>
                    <a:pt x="37" y="8"/>
                  </a:cubicBezTo>
                  <a:cubicBezTo>
                    <a:pt x="38" y="8"/>
                    <a:pt x="40" y="8"/>
                    <a:pt x="40" y="9"/>
                  </a:cubicBezTo>
                  <a:cubicBezTo>
                    <a:pt x="43" y="8"/>
                    <a:pt x="46" y="12"/>
                    <a:pt x="46" y="9"/>
                  </a:cubicBezTo>
                  <a:cubicBezTo>
                    <a:pt x="50" y="9"/>
                    <a:pt x="43" y="13"/>
                    <a:pt x="47" y="13"/>
                  </a:cubicBezTo>
                  <a:cubicBezTo>
                    <a:pt x="47" y="14"/>
                    <a:pt x="46" y="13"/>
                    <a:pt x="45" y="13"/>
                  </a:cubicBezTo>
                  <a:cubicBezTo>
                    <a:pt x="36" y="14"/>
                    <a:pt x="28" y="11"/>
                    <a:pt x="21" y="9"/>
                  </a:cubicBezTo>
                  <a:cubicBezTo>
                    <a:pt x="19" y="9"/>
                    <a:pt x="17" y="10"/>
                    <a:pt x="15" y="9"/>
                  </a:cubicBezTo>
                  <a:cubicBezTo>
                    <a:pt x="12" y="9"/>
                    <a:pt x="10" y="8"/>
                    <a:pt x="7" y="7"/>
                  </a:cubicBezTo>
                  <a:cubicBezTo>
                    <a:pt x="5" y="6"/>
                    <a:pt x="2" y="7"/>
                    <a:pt x="1" y="5"/>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96" name="Freeform 98"/>
            <p:cNvSpPr>
              <a:spLocks/>
            </p:cNvSpPr>
            <p:nvPr/>
          </p:nvSpPr>
          <p:spPr bwMode="auto">
            <a:xfrm>
              <a:off x="6221763" y="3275732"/>
              <a:ext cx="26988" cy="11112"/>
            </a:xfrm>
            <a:custGeom>
              <a:avLst/>
              <a:gdLst>
                <a:gd name="T0" fmla="*/ 5 w 7"/>
                <a:gd name="T1" fmla="*/ 5 h 3"/>
                <a:gd name="T2" fmla="*/ 17 w 7"/>
                <a:gd name="T3" fmla="*/ 7 h 3"/>
                <a:gd name="T4" fmla="*/ 5 w 7"/>
                <a:gd name="T5" fmla="*/ 7 h 3"/>
                <a:gd name="T6" fmla="*/ 2 w 7"/>
                <a:gd name="T7" fmla="*/ 5 h 3"/>
                <a:gd name="T8" fmla="*/ 5 w 7"/>
                <a:gd name="T9" fmla="*/ 5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
                  <a:moveTo>
                    <a:pt x="2" y="2"/>
                  </a:moveTo>
                  <a:cubicBezTo>
                    <a:pt x="4" y="2"/>
                    <a:pt x="7" y="1"/>
                    <a:pt x="7" y="3"/>
                  </a:cubicBezTo>
                  <a:cubicBezTo>
                    <a:pt x="6" y="3"/>
                    <a:pt x="4" y="3"/>
                    <a:pt x="2" y="3"/>
                  </a:cubicBezTo>
                  <a:cubicBezTo>
                    <a:pt x="3" y="2"/>
                    <a:pt x="2" y="2"/>
                    <a:pt x="1" y="2"/>
                  </a:cubicBezTo>
                  <a:cubicBezTo>
                    <a:pt x="0" y="0"/>
                    <a:pt x="2" y="0"/>
                    <a:pt x="2" y="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97" name="Freeform 99"/>
            <p:cNvSpPr>
              <a:spLocks/>
            </p:cNvSpPr>
            <p:nvPr/>
          </p:nvSpPr>
          <p:spPr bwMode="auto">
            <a:xfrm>
              <a:off x="7063138" y="3882157"/>
              <a:ext cx="138113" cy="139700"/>
            </a:xfrm>
            <a:custGeom>
              <a:avLst/>
              <a:gdLst>
                <a:gd name="T0" fmla="*/ 2 w 37"/>
                <a:gd name="T1" fmla="*/ 76 h 37"/>
                <a:gd name="T2" fmla="*/ 7 w 37"/>
                <a:gd name="T3" fmla="*/ 64 h 37"/>
                <a:gd name="T4" fmla="*/ 14 w 37"/>
                <a:gd name="T5" fmla="*/ 62 h 37"/>
                <a:gd name="T6" fmla="*/ 14 w 37"/>
                <a:gd name="T7" fmla="*/ 55 h 37"/>
                <a:gd name="T8" fmla="*/ 19 w 37"/>
                <a:gd name="T9" fmla="*/ 55 h 37"/>
                <a:gd name="T10" fmla="*/ 21 w 37"/>
                <a:gd name="T11" fmla="*/ 50 h 37"/>
                <a:gd name="T12" fmla="*/ 33 w 37"/>
                <a:gd name="T13" fmla="*/ 48 h 37"/>
                <a:gd name="T14" fmla="*/ 38 w 37"/>
                <a:gd name="T15" fmla="*/ 40 h 37"/>
                <a:gd name="T16" fmla="*/ 45 w 37"/>
                <a:gd name="T17" fmla="*/ 33 h 37"/>
                <a:gd name="T18" fmla="*/ 49 w 37"/>
                <a:gd name="T19" fmla="*/ 29 h 37"/>
                <a:gd name="T20" fmla="*/ 59 w 37"/>
                <a:gd name="T21" fmla="*/ 31 h 37"/>
                <a:gd name="T22" fmla="*/ 54 w 37"/>
                <a:gd name="T23" fmla="*/ 19 h 37"/>
                <a:gd name="T24" fmla="*/ 66 w 37"/>
                <a:gd name="T25" fmla="*/ 5 h 37"/>
                <a:gd name="T26" fmla="*/ 75 w 37"/>
                <a:gd name="T27" fmla="*/ 0 h 37"/>
                <a:gd name="T28" fmla="*/ 82 w 37"/>
                <a:gd name="T29" fmla="*/ 5 h 37"/>
                <a:gd name="T30" fmla="*/ 85 w 37"/>
                <a:gd name="T31" fmla="*/ 19 h 37"/>
                <a:gd name="T32" fmla="*/ 82 w 37"/>
                <a:gd name="T33" fmla="*/ 29 h 37"/>
                <a:gd name="T34" fmla="*/ 78 w 37"/>
                <a:gd name="T35" fmla="*/ 29 h 37"/>
                <a:gd name="T36" fmla="*/ 75 w 37"/>
                <a:gd name="T37" fmla="*/ 40 h 37"/>
                <a:gd name="T38" fmla="*/ 63 w 37"/>
                <a:gd name="T39" fmla="*/ 45 h 37"/>
                <a:gd name="T40" fmla="*/ 54 w 37"/>
                <a:gd name="T41" fmla="*/ 64 h 37"/>
                <a:gd name="T42" fmla="*/ 49 w 37"/>
                <a:gd name="T43" fmla="*/ 76 h 37"/>
                <a:gd name="T44" fmla="*/ 45 w 37"/>
                <a:gd name="T45" fmla="*/ 81 h 37"/>
                <a:gd name="T46" fmla="*/ 21 w 37"/>
                <a:gd name="T47" fmla="*/ 71 h 37"/>
                <a:gd name="T48" fmla="*/ 12 w 37"/>
                <a:gd name="T49" fmla="*/ 76 h 37"/>
                <a:gd name="T50" fmla="*/ 7 w 37"/>
                <a:gd name="T51" fmla="*/ 69 h 37"/>
                <a:gd name="T52" fmla="*/ 2 w 37"/>
                <a:gd name="T53" fmla="*/ 76 h 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7" h="37">
                  <a:moveTo>
                    <a:pt x="1" y="32"/>
                  </a:moveTo>
                  <a:cubicBezTo>
                    <a:pt x="0" y="30"/>
                    <a:pt x="2" y="28"/>
                    <a:pt x="3" y="27"/>
                  </a:cubicBezTo>
                  <a:cubicBezTo>
                    <a:pt x="4" y="26"/>
                    <a:pt x="6" y="26"/>
                    <a:pt x="6" y="26"/>
                  </a:cubicBezTo>
                  <a:cubicBezTo>
                    <a:pt x="6" y="25"/>
                    <a:pt x="5" y="24"/>
                    <a:pt x="6" y="23"/>
                  </a:cubicBezTo>
                  <a:cubicBezTo>
                    <a:pt x="6" y="23"/>
                    <a:pt x="8" y="24"/>
                    <a:pt x="8" y="23"/>
                  </a:cubicBezTo>
                  <a:cubicBezTo>
                    <a:pt x="8" y="23"/>
                    <a:pt x="9" y="21"/>
                    <a:pt x="9" y="21"/>
                  </a:cubicBezTo>
                  <a:cubicBezTo>
                    <a:pt x="11" y="20"/>
                    <a:pt x="13" y="21"/>
                    <a:pt x="14" y="20"/>
                  </a:cubicBezTo>
                  <a:cubicBezTo>
                    <a:pt x="15" y="18"/>
                    <a:pt x="14" y="18"/>
                    <a:pt x="16" y="17"/>
                  </a:cubicBezTo>
                  <a:cubicBezTo>
                    <a:pt x="19" y="17"/>
                    <a:pt x="18" y="15"/>
                    <a:pt x="19" y="14"/>
                  </a:cubicBezTo>
                  <a:cubicBezTo>
                    <a:pt x="19" y="14"/>
                    <a:pt x="22" y="17"/>
                    <a:pt x="21" y="12"/>
                  </a:cubicBezTo>
                  <a:cubicBezTo>
                    <a:pt x="23" y="11"/>
                    <a:pt x="23" y="13"/>
                    <a:pt x="25" y="13"/>
                  </a:cubicBezTo>
                  <a:cubicBezTo>
                    <a:pt x="25" y="11"/>
                    <a:pt x="23" y="10"/>
                    <a:pt x="23" y="8"/>
                  </a:cubicBezTo>
                  <a:cubicBezTo>
                    <a:pt x="28" y="9"/>
                    <a:pt x="27" y="4"/>
                    <a:pt x="28" y="2"/>
                  </a:cubicBezTo>
                  <a:cubicBezTo>
                    <a:pt x="29" y="1"/>
                    <a:pt x="32" y="2"/>
                    <a:pt x="32" y="0"/>
                  </a:cubicBezTo>
                  <a:cubicBezTo>
                    <a:pt x="33" y="1"/>
                    <a:pt x="33" y="2"/>
                    <a:pt x="35" y="2"/>
                  </a:cubicBezTo>
                  <a:cubicBezTo>
                    <a:pt x="34" y="5"/>
                    <a:pt x="37" y="5"/>
                    <a:pt x="36" y="8"/>
                  </a:cubicBezTo>
                  <a:cubicBezTo>
                    <a:pt x="35" y="8"/>
                    <a:pt x="36" y="10"/>
                    <a:pt x="35" y="12"/>
                  </a:cubicBezTo>
                  <a:cubicBezTo>
                    <a:pt x="35" y="12"/>
                    <a:pt x="33" y="11"/>
                    <a:pt x="33" y="12"/>
                  </a:cubicBezTo>
                  <a:cubicBezTo>
                    <a:pt x="32" y="12"/>
                    <a:pt x="32" y="15"/>
                    <a:pt x="32" y="17"/>
                  </a:cubicBezTo>
                  <a:cubicBezTo>
                    <a:pt x="29" y="19"/>
                    <a:pt x="29" y="17"/>
                    <a:pt x="27" y="19"/>
                  </a:cubicBezTo>
                  <a:cubicBezTo>
                    <a:pt x="24" y="20"/>
                    <a:pt x="25" y="24"/>
                    <a:pt x="23" y="27"/>
                  </a:cubicBezTo>
                  <a:cubicBezTo>
                    <a:pt x="23" y="28"/>
                    <a:pt x="20" y="28"/>
                    <a:pt x="21" y="32"/>
                  </a:cubicBezTo>
                  <a:cubicBezTo>
                    <a:pt x="19" y="31"/>
                    <a:pt x="19" y="32"/>
                    <a:pt x="19" y="34"/>
                  </a:cubicBezTo>
                  <a:cubicBezTo>
                    <a:pt x="16" y="31"/>
                    <a:pt x="10" y="37"/>
                    <a:pt x="9" y="30"/>
                  </a:cubicBezTo>
                  <a:cubicBezTo>
                    <a:pt x="8" y="31"/>
                    <a:pt x="6" y="32"/>
                    <a:pt x="5" y="32"/>
                  </a:cubicBezTo>
                  <a:cubicBezTo>
                    <a:pt x="4" y="32"/>
                    <a:pt x="3" y="29"/>
                    <a:pt x="3" y="29"/>
                  </a:cubicBezTo>
                  <a:cubicBezTo>
                    <a:pt x="1" y="29"/>
                    <a:pt x="6" y="34"/>
                    <a:pt x="1" y="3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98" name="Freeform 100"/>
            <p:cNvSpPr>
              <a:spLocks/>
            </p:cNvSpPr>
            <p:nvPr/>
          </p:nvSpPr>
          <p:spPr bwMode="auto">
            <a:xfrm>
              <a:off x="9003889" y="1166662"/>
              <a:ext cx="195263" cy="142875"/>
            </a:xfrm>
            <a:custGeom>
              <a:avLst/>
              <a:gdLst>
                <a:gd name="T0" fmla="*/ 33 w 52"/>
                <a:gd name="T1" fmla="*/ 0 h 38"/>
                <a:gd name="T2" fmla="*/ 47 w 52"/>
                <a:gd name="T3" fmla="*/ 9 h 38"/>
                <a:gd name="T4" fmla="*/ 57 w 52"/>
                <a:gd name="T5" fmla="*/ 12 h 38"/>
                <a:gd name="T6" fmla="*/ 62 w 52"/>
                <a:gd name="T7" fmla="*/ 12 h 38"/>
                <a:gd name="T8" fmla="*/ 64 w 52"/>
                <a:gd name="T9" fmla="*/ 17 h 38"/>
                <a:gd name="T10" fmla="*/ 73 w 52"/>
                <a:gd name="T11" fmla="*/ 21 h 38"/>
                <a:gd name="T12" fmla="*/ 80 w 52"/>
                <a:gd name="T13" fmla="*/ 21 h 38"/>
                <a:gd name="T14" fmla="*/ 97 w 52"/>
                <a:gd name="T15" fmla="*/ 26 h 38"/>
                <a:gd name="T16" fmla="*/ 97 w 52"/>
                <a:gd name="T17" fmla="*/ 36 h 38"/>
                <a:gd name="T18" fmla="*/ 106 w 52"/>
                <a:gd name="T19" fmla="*/ 36 h 38"/>
                <a:gd name="T20" fmla="*/ 106 w 52"/>
                <a:gd name="T21" fmla="*/ 40 h 38"/>
                <a:gd name="T22" fmla="*/ 123 w 52"/>
                <a:gd name="T23" fmla="*/ 52 h 38"/>
                <a:gd name="T24" fmla="*/ 121 w 52"/>
                <a:gd name="T25" fmla="*/ 59 h 38"/>
                <a:gd name="T26" fmla="*/ 114 w 52"/>
                <a:gd name="T27" fmla="*/ 57 h 38"/>
                <a:gd name="T28" fmla="*/ 99 w 52"/>
                <a:gd name="T29" fmla="*/ 66 h 38"/>
                <a:gd name="T30" fmla="*/ 97 w 52"/>
                <a:gd name="T31" fmla="*/ 71 h 38"/>
                <a:gd name="T32" fmla="*/ 92 w 52"/>
                <a:gd name="T33" fmla="*/ 78 h 38"/>
                <a:gd name="T34" fmla="*/ 76 w 52"/>
                <a:gd name="T35" fmla="*/ 78 h 38"/>
                <a:gd name="T36" fmla="*/ 76 w 52"/>
                <a:gd name="T37" fmla="*/ 81 h 38"/>
                <a:gd name="T38" fmla="*/ 64 w 52"/>
                <a:gd name="T39" fmla="*/ 83 h 38"/>
                <a:gd name="T40" fmla="*/ 62 w 52"/>
                <a:gd name="T41" fmla="*/ 78 h 38"/>
                <a:gd name="T42" fmla="*/ 45 w 52"/>
                <a:gd name="T43" fmla="*/ 78 h 38"/>
                <a:gd name="T44" fmla="*/ 40 w 52"/>
                <a:gd name="T45" fmla="*/ 71 h 38"/>
                <a:gd name="T46" fmla="*/ 47 w 52"/>
                <a:gd name="T47" fmla="*/ 66 h 38"/>
                <a:gd name="T48" fmla="*/ 33 w 52"/>
                <a:gd name="T49" fmla="*/ 64 h 38"/>
                <a:gd name="T50" fmla="*/ 43 w 52"/>
                <a:gd name="T51" fmla="*/ 57 h 38"/>
                <a:gd name="T52" fmla="*/ 47 w 52"/>
                <a:gd name="T53" fmla="*/ 52 h 38"/>
                <a:gd name="T54" fmla="*/ 57 w 52"/>
                <a:gd name="T55" fmla="*/ 54 h 38"/>
                <a:gd name="T56" fmla="*/ 52 w 52"/>
                <a:gd name="T57" fmla="*/ 47 h 38"/>
                <a:gd name="T58" fmla="*/ 28 w 52"/>
                <a:gd name="T59" fmla="*/ 52 h 38"/>
                <a:gd name="T60" fmla="*/ 19 w 52"/>
                <a:gd name="T61" fmla="*/ 50 h 38"/>
                <a:gd name="T62" fmla="*/ 14 w 52"/>
                <a:gd name="T63" fmla="*/ 43 h 38"/>
                <a:gd name="T64" fmla="*/ 2 w 52"/>
                <a:gd name="T65" fmla="*/ 38 h 38"/>
                <a:gd name="T66" fmla="*/ 0 w 52"/>
                <a:gd name="T67" fmla="*/ 28 h 38"/>
                <a:gd name="T68" fmla="*/ 9 w 52"/>
                <a:gd name="T69" fmla="*/ 24 h 38"/>
                <a:gd name="T70" fmla="*/ 14 w 52"/>
                <a:gd name="T71" fmla="*/ 19 h 38"/>
                <a:gd name="T72" fmla="*/ 17 w 52"/>
                <a:gd name="T73" fmla="*/ 9 h 38"/>
                <a:gd name="T74" fmla="*/ 21 w 52"/>
                <a:gd name="T75" fmla="*/ 9 h 38"/>
                <a:gd name="T76" fmla="*/ 28 w 52"/>
                <a:gd name="T77" fmla="*/ 5 h 38"/>
                <a:gd name="T78" fmla="*/ 33 w 52"/>
                <a:gd name="T79" fmla="*/ 0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2" h="38">
                  <a:moveTo>
                    <a:pt x="14" y="0"/>
                  </a:moveTo>
                  <a:cubicBezTo>
                    <a:pt x="16" y="1"/>
                    <a:pt x="19" y="2"/>
                    <a:pt x="20" y="4"/>
                  </a:cubicBezTo>
                  <a:cubicBezTo>
                    <a:pt x="22" y="3"/>
                    <a:pt x="23" y="5"/>
                    <a:pt x="24" y="5"/>
                  </a:cubicBezTo>
                  <a:cubicBezTo>
                    <a:pt x="24" y="6"/>
                    <a:pt x="26" y="5"/>
                    <a:pt x="26" y="5"/>
                  </a:cubicBezTo>
                  <a:cubicBezTo>
                    <a:pt x="26" y="6"/>
                    <a:pt x="26" y="7"/>
                    <a:pt x="27" y="7"/>
                  </a:cubicBezTo>
                  <a:cubicBezTo>
                    <a:pt x="29" y="5"/>
                    <a:pt x="28" y="8"/>
                    <a:pt x="31" y="9"/>
                  </a:cubicBezTo>
                  <a:cubicBezTo>
                    <a:pt x="32" y="9"/>
                    <a:pt x="33" y="9"/>
                    <a:pt x="34" y="9"/>
                  </a:cubicBezTo>
                  <a:cubicBezTo>
                    <a:pt x="35" y="9"/>
                    <a:pt x="37" y="13"/>
                    <a:pt x="41" y="11"/>
                  </a:cubicBezTo>
                  <a:cubicBezTo>
                    <a:pt x="41" y="12"/>
                    <a:pt x="41" y="14"/>
                    <a:pt x="41" y="15"/>
                  </a:cubicBezTo>
                  <a:cubicBezTo>
                    <a:pt x="42" y="15"/>
                    <a:pt x="44" y="14"/>
                    <a:pt x="45" y="15"/>
                  </a:cubicBezTo>
                  <a:cubicBezTo>
                    <a:pt x="45" y="15"/>
                    <a:pt x="44" y="17"/>
                    <a:pt x="45" y="17"/>
                  </a:cubicBezTo>
                  <a:cubicBezTo>
                    <a:pt x="47" y="19"/>
                    <a:pt x="49" y="20"/>
                    <a:pt x="52" y="22"/>
                  </a:cubicBezTo>
                  <a:cubicBezTo>
                    <a:pt x="52" y="23"/>
                    <a:pt x="51" y="25"/>
                    <a:pt x="51" y="25"/>
                  </a:cubicBezTo>
                  <a:cubicBezTo>
                    <a:pt x="50" y="26"/>
                    <a:pt x="48" y="24"/>
                    <a:pt x="48" y="24"/>
                  </a:cubicBezTo>
                  <a:cubicBezTo>
                    <a:pt x="46" y="25"/>
                    <a:pt x="45" y="27"/>
                    <a:pt x="42" y="28"/>
                  </a:cubicBezTo>
                  <a:cubicBezTo>
                    <a:pt x="41" y="28"/>
                    <a:pt x="42" y="29"/>
                    <a:pt x="41" y="30"/>
                  </a:cubicBezTo>
                  <a:cubicBezTo>
                    <a:pt x="39" y="30"/>
                    <a:pt x="39" y="31"/>
                    <a:pt x="39" y="33"/>
                  </a:cubicBezTo>
                  <a:cubicBezTo>
                    <a:pt x="35" y="33"/>
                    <a:pt x="34" y="30"/>
                    <a:pt x="32" y="33"/>
                  </a:cubicBezTo>
                  <a:cubicBezTo>
                    <a:pt x="31" y="33"/>
                    <a:pt x="31" y="34"/>
                    <a:pt x="32" y="34"/>
                  </a:cubicBezTo>
                  <a:cubicBezTo>
                    <a:pt x="32" y="38"/>
                    <a:pt x="27" y="31"/>
                    <a:pt x="27" y="35"/>
                  </a:cubicBezTo>
                  <a:cubicBezTo>
                    <a:pt x="26" y="35"/>
                    <a:pt x="26" y="33"/>
                    <a:pt x="26" y="33"/>
                  </a:cubicBezTo>
                  <a:cubicBezTo>
                    <a:pt x="24" y="35"/>
                    <a:pt x="23" y="32"/>
                    <a:pt x="19" y="33"/>
                  </a:cubicBezTo>
                  <a:cubicBezTo>
                    <a:pt x="19" y="30"/>
                    <a:pt x="18" y="30"/>
                    <a:pt x="17" y="30"/>
                  </a:cubicBezTo>
                  <a:cubicBezTo>
                    <a:pt x="17" y="28"/>
                    <a:pt x="20" y="30"/>
                    <a:pt x="20" y="28"/>
                  </a:cubicBezTo>
                  <a:cubicBezTo>
                    <a:pt x="20" y="25"/>
                    <a:pt x="16" y="27"/>
                    <a:pt x="14" y="27"/>
                  </a:cubicBezTo>
                  <a:cubicBezTo>
                    <a:pt x="13" y="24"/>
                    <a:pt x="16" y="25"/>
                    <a:pt x="18" y="24"/>
                  </a:cubicBezTo>
                  <a:cubicBezTo>
                    <a:pt x="18" y="24"/>
                    <a:pt x="20" y="22"/>
                    <a:pt x="20" y="22"/>
                  </a:cubicBezTo>
                  <a:cubicBezTo>
                    <a:pt x="21" y="22"/>
                    <a:pt x="22" y="24"/>
                    <a:pt x="24" y="23"/>
                  </a:cubicBezTo>
                  <a:cubicBezTo>
                    <a:pt x="24" y="21"/>
                    <a:pt x="23" y="21"/>
                    <a:pt x="22" y="20"/>
                  </a:cubicBezTo>
                  <a:cubicBezTo>
                    <a:pt x="21" y="20"/>
                    <a:pt x="14" y="20"/>
                    <a:pt x="12" y="22"/>
                  </a:cubicBezTo>
                  <a:cubicBezTo>
                    <a:pt x="10" y="24"/>
                    <a:pt x="12" y="22"/>
                    <a:pt x="8" y="21"/>
                  </a:cubicBezTo>
                  <a:cubicBezTo>
                    <a:pt x="5" y="20"/>
                    <a:pt x="2" y="21"/>
                    <a:pt x="6" y="18"/>
                  </a:cubicBezTo>
                  <a:cubicBezTo>
                    <a:pt x="6" y="16"/>
                    <a:pt x="2" y="18"/>
                    <a:pt x="1" y="16"/>
                  </a:cubicBezTo>
                  <a:cubicBezTo>
                    <a:pt x="3" y="14"/>
                    <a:pt x="5" y="10"/>
                    <a:pt x="0" y="12"/>
                  </a:cubicBezTo>
                  <a:cubicBezTo>
                    <a:pt x="1" y="11"/>
                    <a:pt x="2" y="10"/>
                    <a:pt x="4" y="10"/>
                  </a:cubicBezTo>
                  <a:cubicBezTo>
                    <a:pt x="5" y="10"/>
                    <a:pt x="4" y="8"/>
                    <a:pt x="6" y="8"/>
                  </a:cubicBezTo>
                  <a:cubicBezTo>
                    <a:pt x="8" y="8"/>
                    <a:pt x="6" y="5"/>
                    <a:pt x="7" y="4"/>
                  </a:cubicBezTo>
                  <a:cubicBezTo>
                    <a:pt x="7" y="4"/>
                    <a:pt x="9" y="4"/>
                    <a:pt x="9" y="4"/>
                  </a:cubicBezTo>
                  <a:cubicBezTo>
                    <a:pt x="11" y="4"/>
                    <a:pt x="10" y="2"/>
                    <a:pt x="12" y="2"/>
                  </a:cubicBezTo>
                  <a:cubicBezTo>
                    <a:pt x="12" y="1"/>
                    <a:pt x="14" y="1"/>
                    <a:pt x="14"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99" name="Freeform 101"/>
            <p:cNvSpPr>
              <a:spLocks/>
            </p:cNvSpPr>
            <p:nvPr/>
          </p:nvSpPr>
          <p:spPr bwMode="auto">
            <a:xfrm>
              <a:off x="4264375" y="1216744"/>
              <a:ext cx="258763" cy="127000"/>
            </a:xfrm>
            <a:custGeom>
              <a:avLst/>
              <a:gdLst>
                <a:gd name="T0" fmla="*/ 57 w 69"/>
                <a:gd name="T1" fmla="*/ 54 h 34"/>
                <a:gd name="T2" fmla="*/ 52 w 69"/>
                <a:gd name="T3" fmla="*/ 56 h 34"/>
                <a:gd name="T4" fmla="*/ 38 w 69"/>
                <a:gd name="T5" fmla="*/ 54 h 34"/>
                <a:gd name="T6" fmla="*/ 45 w 69"/>
                <a:gd name="T7" fmla="*/ 49 h 34"/>
                <a:gd name="T8" fmla="*/ 61 w 69"/>
                <a:gd name="T9" fmla="*/ 38 h 34"/>
                <a:gd name="T10" fmla="*/ 57 w 69"/>
                <a:gd name="T11" fmla="*/ 31 h 34"/>
                <a:gd name="T12" fmla="*/ 43 w 69"/>
                <a:gd name="T13" fmla="*/ 31 h 34"/>
                <a:gd name="T14" fmla="*/ 28 w 69"/>
                <a:gd name="T15" fmla="*/ 40 h 34"/>
                <a:gd name="T16" fmla="*/ 9 w 69"/>
                <a:gd name="T17" fmla="*/ 38 h 34"/>
                <a:gd name="T18" fmla="*/ 12 w 69"/>
                <a:gd name="T19" fmla="*/ 19 h 34"/>
                <a:gd name="T20" fmla="*/ 7 w 69"/>
                <a:gd name="T21" fmla="*/ 21 h 34"/>
                <a:gd name="T22" fmla="*/ 5 w 69"/>
                <a:gd name="T23" fmla="*/ 7 h 34"/>
                <a:gd name="T24" fmla="*/ 9 w 69"/>
                <a:gd name="T25" fmla="*/ 9 h 34"/>
                <a:gd name="T26" fmla="*/ 26 w 69"/>
                <a:gd name="T27" fmla="*/ 5 h 34"/>
                <a:gd name="T28" fmla="*/ 28 w 69"/>
                <a:gd name="T29" fmla="*/ 14 h 34"/>
                <a:gd name="T30" fmla="*/ 52 w 69"/>
                <a:gd name="T31" fmla="*/ 16 h 34"/>
                <a:gd name="T32" fmla="*/ 59 w 69"/>
                <a:gd name="T33" fmla="*/ 5 h 34"/>
                <a:gd name="T34" fmla="*/ 87 w 69"/>
                <a:gd name="T35" fmla="*/ 7 h 34"/>
                <a:gd name="T36" fmla="*/ 90 w 69"/>
                <a:gd name="T37" fmla="*/ 7 h 34"/>
                <a:gd name="T38" fmla="*/ 102 w 69"/>
                <a:gd name="T39" fmla="*/ 16 h 34"/>
                <a:gd name="T40" fmla="*/ 99 w 69"/>
                <a:gd name="T41" fmla="*/ 21 h 34"/>
                <a:gd name="T42" fmla="*/ 113 w 69"/>
                <a:gd name="T43" fmla="*/ 19 h 34"/>
                <a:gd name="T44" fmla="*/ 130 w 69"/>
                <a:gd name="T45" fmla="*/ 24 h 34"/>
                <a:gd name="T46" fmla="*/ 132 w 69"/>
                <a:gd name="T47" fmla="*/ 31 h 34"/>
                <a:gd name="T48" fmla="*/ 135 w 69"/>
                <a:gd name="T49" fmla="*/ 33 h 34"/>
                <a:gd name="T50" fmla="*/ 137 w 69"/>
                <a:gd name="T51" fmla="*/ 38 h 34"/>
                <a:gd name="T52" fmla="*/ 144 w 69"/>
                <a:gd name="T53" fmla="*/ 38 h 34"/>
                <a:gd name="T54" fmla="*/ 144 w 69"/>
                <a:gd name="T55" fmla="*/ 45 h 34"/>
                <a:gd name="T56" fmla="*/ 149 w 69"/>
                <a:gd name="T57" fmla="*/ 45 h 34"/>
                <a:gd name="T58" fmla="*/ 151 w 69"/>
                <a:gd name="T59" fmla="*/ 52 h 34"/>
                <a:gd name="T60" fmla="*/ 161 w 69"/>
                <a:gd name="T61" fmla="*/ 52 h 34"/>
                <a:gd name="T62" fmla="*/ 151 w 69"/>
                <a:gd name="T63" fmla="*/ 56 h 34"/>
                <a:gd name="T64" fmla="*/ 151 w 69"/>
                <a:gd name="T65" fmla="*/ 61 h 34"/>
                <a:gd name="T66" fmla="*/ 123 w 69"/>
                <a:gd name="T67" fmla="*/ 61 h 34"/>
                <a:gd name="T68" fmla="*/ 123 w 69"/>
                <a:gd name="T69" fmla="*/ 45 h 34"/>
                <a:gd name="T70" fmla="*/ 97 w 69"/>
                <a:gd name="T71" fmla="*/ 40 h 34"/>
                <a:gd name="T72" fmla="*/ 92 w 69"/>
                <a:gd name="T73" fmla="*/ 49 h 34"/>
                <a:gd name="T74" fmla="*/ 87 w 69"/>
                <a:gd name="T75" fmla="*/ 49 h 34"/>
                <a:gd name="T76" fmla="*/ 83 w 69"/>
                <a:gd name="T77" fmla="*/ 54 h 34"/>
                <a:gd name="T78" fmla="*/ 85 w 69"/>
                <a:gd name="T79" fmla="*/ 56 h 34"/>
                <a:gd name="T80" fmla="*/ 76 w 69"/>
                <a:gd name="T81" fmla="*/ 61 h 34"/>
                <a:gd name="T82" fmla="*/ 76 w 69"/>
                <a:gd name="T83" fmla="*/ 78 h 34"/>
                <a:gd name="T84" fmla="*/ 40 w 69"/>
                <a:gd name="T85" fmla="*/ 66 h 34"/>
                <a:gd name="T86" fmla="*/ 50 w 69"/>
                <a:gd name="T87" fmla="*/ 61 h 34"/>
                <a:gd name="T88" fmla="*/ 59 w 69"/>
                <a:gd name="T89" fmla="*/ 61 h 34"/>
                <a:gd name="T90" fmla="*/ 57 w 69"/>
                <a:gd name="T91" fmla="*/ 54 h 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9" h="34">
                  <a:moveTo>
                    <a:pt x="24" y="23"/>
                  </a:moveTo>
                  <a:cubicBezTo>
                    <a:pt x="24" y="21"/>
                    <a:pt x="22" y="24"/>
                    <a:pt x="22" y="24"/>
                  </a:cubicBezTo>
                  <a:cubicBezTo>
                    <a:pt x="20" y="25"/>
                    <a:pt x="19" y="22"/>
                    <a:pt x="16" y="23"/>
                  </a:cubicBezTo>
                  <a:cubicBezTo>
                    <a:pt x="16" y="21"/>
                    <a:pt x="18" y="22"/>
                    <a:pt x="19" y="21"/>
                  </a:cubicBezTo>
                  <a:cubicBezTo>
                    <a:pt x="22" y="19"/>
                    <a:pt x="23" y="16"/>
                    <a:pt x="26" y="16"/>
                  </a:cubicBezTo>
                  <a:cubicBezTo>
                    <a:pt x="26" y="15"/>
                    <a:pt x="24" y="15"/>
                    <a:pt x="24" y="13"/>
                  </a:cubicBezTo>
                  <a:cubicBezTo>
                    <a:pt x="22" y="12"/>
                    <a:pt x="19" y="16"/>
                    <a:pt x="18" y="13"/>
                  </a:cubicBezTo>
                  <a:cubicBezTo>
                    <a:pt x="16" y="14"/>
                    <a:pt x="15" y="16"/>
                    <a:pt x="12" y="17"/>
                  </a:cubicBezTo>
                  <a:cubicBezTo>
                    <a:pt x="9" y="18"/>
                    <a:pt x="8" y="15"/>
                    <a:pt x="4" y="16"/>
                  </a:cubicBezTo>
                  <a:cubicBezTo>
                    <a:pt x="6" y="14"/>
                    <a:pt x="7" y="11"/>
                    <a:pt x="5" y="8"/>
                  </a:cubicBezTo>
                  <a:cubicBezTo>
                    <a:pt x="4" y="8"/>
                    <a:pt x="3" y="8"/>
                    <a:pt x="3" y="9"/>
                  </a:cubicBezTo>
                  <a:cubicBezTo>
                    <a:pt x="0" y="9"/>
                    <a:pt x="2" y="5"/>
                    <a:pt x="2" y="3"/>
                  </a:cubicBezTo>
                  <a:cubicBezTo>
                    <a:pt x="3" y="3"/>
                    <a:pt x="4" y="3"/>
                    <a:pt x="4" y="4"/>
                  </a:cubicBezTo>
                  <a:cubicBezTo>
                    <a:pt x="5" y="2"/>
                    <a:pt x="11" y="5"/>
                    <a:pt x="11" y="2"/>
                  </a:cubicBezTo>
                  <a:cubicBezTo>
                    <a:pt x="13" y="2"/>
                    <a:pt x="12" y="4"/>
                    <a:pt x="12" y="6"/>
                  </a:cubicBezTo>
                  <a:cubicBezTo>
                    <a:pt x="17" y="6"/>
                    <a:pt x="21" y="0"/>
                    <a:pt x="22" y="7"/>
                  </a:cubicBezTo>
                  <a:cubicBezTo>
                    <a:pt x="25" y="7"/>
                    <a:pt x="26" y="5"/>
                    <a:pt x="25" y="2"/>
                  </a:cubicBezTo>
                  <a:cubicBezTo>
                    <a:pt x="28" y="3"/>
                    <a:pt x="32" y="3"/>
                    <a:pt x="37" y="3"/>
                  </a:cubicBezTo>
                  <a:cubicBezTo>
                    <a:pt x="37" y="3"/>
                    <a:pt x="38" y="5"/>
                    <a:pt x="38" y="3"/>
                  </a:cubicBezTo>
                  <a:cubicBezTo>
                    <a:pt x="41" y="4"/>
                    <a:pt x="38" y="9"/>
                    <a:pt x="43" y="7"/>
                  </a:cubicBezTo>
                  <a:cubicBezTo>
                    <a:pt x="43" y="8"/>
                    <a:pt x="42" y="8"/>
                    <a:pt x="42" y="9"/>
                  </a:cubicBezTo>
                  <a:cubicBezTo>
                    <a:pt x="43" y="8"/>
                    <a:pt x="48" y="10"/>
                    <a:pt x="48" y="8"/>
                  </a:cubicBezTo>
                  <a:cubicBezTo>
                    <a:pt x="49" y="9"/>
                    <a:pt x="50" y="11"/>
                    <a:pt x="55" y="10"/>
                  </a:cubicBezTo>
                  <a:cubicBezTo>
                    <a:pt x="53" y="12"/>
                    <a:pt x="54" y="12"/>
                    <a:pt x="56" y="13"/>
                  </a:cubicBezTo>
                  <a:cubicBezTo>
                    <a:pt x="56" y="13"/>
                    <a:pt x="56" y="14"/>
                    <a:pt x="57" y="14"/>
                  </a:cubicBezTo>
                  <a:cubicBezTo>
                    <a:pt x="59" y="14"/>
                    <a:pt x="57" y="15"/>
                    <a:pt x="58" y="16"/>
                  </a:cubicBezTo>
                  <a:cubicBezTo>
                    <a:pt x="59" y="17"/>
                    <a:pt x="60" y="16"/>
                    <a:pt x="61" y="16"/>
                  </a:cubicBezTo>
                  <a:cubicBezTo>
                    <a:pt x="61" y="17"/>
                    <a:pt x="60" y="18"/>
                    <a:pt x="61" y="19"/>
                  </a:cubicBezTo>
                  <a:cubicBezTo>
                    <a:pt x="61" y="19"/>
                    <a:pt x="63" y="18"/>
                    <a:pt x="63" y="19"/>
                  </a:cubicBezTo>
                  <a:cubicBezTo>
                    <a:pt x="64" y="20"/>
                    <a:pt x="63" y="21"/>
                    <a:pt x="64" y="22"/>
                  </a:cubicBezTo>
                  <a:cubicBezTo>
                    <a:pt x="66" y="22"/>
                    <a:pt x="67" y="20"/>
                    <a:pt x="68" y="22"/>
                  </a:cubicBezTo>
                  <a:cubicBezTo>
                    <a:pt x="69" y="25"/>
                    <a:pt x="65" y="23"/>
                    <a:pt x="64" y="24"/>
                  </a:cubicBezTo>
                  <a:cubicBezTo>
                    <a:pt x="64" y="24"/>
                    <a:pt x="64" y="26"/>
                    <a:pt x="64" y="26"/>
                  </a:cubicBezTo>
                  <a:cubicBezTo>
                    <a:pt x="61" y="26"/>
                    <a:pt x="56" y="25"/>
                    <a:pt x="52" y="26"/>
                  </a:cubicBezTo>
                  <a:cubicBezTo>
                    <a:pt x="51" y="22"/>
                    <a:pt x="52" y="23"/>
                    <a:pt x="52" y="19"/>
                  </a:cubicBezTo>
                  <a:cubicBezTo>
                    <a:pt x="51" y="15"/>
                    <a:pt x="43" y="15"/>
                    <a:pt x="41" y="17"/>
                  </a:cubicBezTo>
                  <a:cubicBezTo>
                    <a:pt x="39" y="17"/>
                    <a:pt x="40" y="20"/>
                    <a:pt x="39" y="21"/>
                  </a:cubicBezTo>
                  <a:cubicBezTo>
                    <a:pt x="39" y="21"/>
                    <a:pt x="37" y="20"/>
                    <a:pt x="37" y="21"/>
                  </a:cubicBezTo>
                  <a:cubicBezTo>
                    <a:pt x="36" y="22"/>
                    <a:pt x="37" y="24"/>
                    <a:pt x="35" y="23"/>
                  </a:cubicBezTo>
                  <a:cubicBezTo>
                    <a:pt x="34" y="24"/>
                    <a:pt x="35" y="24"/>
                    <a:pt x="36" y="24"/>
                  </a:cubicBezTo>
                  <a:cubicBezTo>
                    <a:pt x="36" y="26"/>
                    <a:pt x="34" y="25"/>
                    <a:pt x="32" y="26"/>
                  </a:cubicBezTo>
                  <a:cubicBezTo>
                    <a:pt x="31" y="29"/>
                    <a:pt x="32" y="28"/>
                    <a:pt x="32" y="33"/>
                  </a:cubicBezTo>
                  <a:cubicBezTo>
                    <a:pt x="28" y="34"/>
                    <a:pt x="18" y="34"/>
                    <a:pt x="17" y="28"/>
                  </a:cubicBezTo>
                  <a:cubicBezTo>
                    <a:pt x="19" y="28"/>
                    <a:pt x="20" y="27"/>
                    <a:pt x="21" y="26"/>
                  </a:cubicBezTo>
                  <a:cubicBezTo>
                    <a:pt x="24" y="25"/>
                    <a:pt x="23" y="28"/>
                    <a:pt x="25" y="26"/>
                  </a:cubicBezTo>
                  <a:cubicBezTo>
                    <a:pt x="25" y="24"/>
                    <a:pt x="22" y="24"/>
                    <a:pt x="24" y="23"/>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00" name="Freeform 102"/>
            <p:cNvSpPr>
              <a:spLocks/>
            </p:cNvSpPr>
            <p:nvPr/>
          </p:nvSpPr>
          <p:spPr bwMode="auto">
            <a:xfrm>
              <a:off x="8530814" y="1317474"/>
              <a:ext cx="120650" cy="66675"/>
            </a:xfrm>
            <a:custGeom>
              <a:avLst/>
              <a:gdLst>
                <a:gd name="T0" fmla="*/ 76 w 32"/>
                <a:gd name="T1" fmla="*/ 7 h 18"/>
                <a:gd name="T2" fmla="*/ 76 w 32"/>
                <a:gd name="T3" fmla="*/ 16 h 18"/>
                <a:gd name="T4" fmla="*/ 71 w 32"/>
                <a:gd name="T5" fmla="*/ 16 h 18"/>
                <a:gd name="T6" fmla="*/ 71 w 32"/>
                <a:gd name="T7" fmla="*/ 23 h 18"/>
                <a:gd name="T8" fmla="*/ 62 w 32"/>
                <a:gd name="T9" fmla="*/ 30 h 18"/>
                <a:gd name="T10" fmla="*/ 52 w 32"/>
                <a:gd name="T11" fmla="*/ 21 h 18"/>
                <a:gd name="T12" fmla="*/ 45 w 32"/>
                <a:gd name="T13" fmla="*/ 26 h 18"/>
                <a:gd name="T14" fmla="*/ 33 w 32"/>
                <a:gd name="T15" fmla="*/ 37 h 18"/>
                <a:gd name="T16" fmla="*/ 2 w 32"/>
                <a:gd name="T17" fmla="*/ 37 h 18"/>
                <a:gd name="T18" fmla="*/ 0 w 32"/>
                <a:gd name="T19" fmla="*/ 26 h 18"/>
                <a:gd name="T20" fmla="*/ 12 w 32"/>
                <a:gd name="T21" fmla="*/ 30 h 18"/>
                <a:gd name="T22" fmla="*/ 24 w 32"/>
                <a:gd name="T23" fmla="*/ 21 h 18"/>
                <a:gd name="T24" fmla="*/ 29 w 32"/>
                <a:gd name="T25" fmla="*/ 16 h 18"/>
                <a:gd name="T26" fmla="*/ 36 w 32"/>
                <a:gd name="T27" fmla="*/ 12 h 18"/>
                <a:gd name="T28" fmla="*/ 40 w 32"/>
                <a:gd name="T29" fmla="*/ 12 h 18"/>
                <a:gd name="T30" fmla="*/ 45 w 32"/>
                <a:gd name="T31" fmla="*/ 7 h 18"/>
                <a:gd name="T32" fmla="*/ 57 w 32"/>
                <a:gd name="T33" fmla="*/ 7 h 18"/>
                <a:gd name="T34" fmla="*/ 76 w 32"/>
                <a:gd name="T35" fmla="*/ 7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 h="18">
                  <a:moveTo>
                    <a:pt x="32" y="3"/>
                  </a:moveTo>
                  <a:cubicBezTo>
                    <a:pt x="31" y="4"/>
                    <a:pt x="32" y="6"/>
                    <a:pt x="32" y="7"/>
                  </a:cubicBezTo>
                  <a:cubicBezTo>
                    <a:pt x="32" y="7"/>
                    <a:pt x="30" y="6"/>
                    <a:pt x="30" y="7"/>
                  </a:cubicBezTo>
                  <a:cubicBezTo>
                    <a:pt x="30" y="7"/>
                    <a:pt x="31" y="10"/>
                    <a:pt x="30" y="10"/>
                  </a:cubicBezTo>
                  <a:cubicBezTo>
                    <a:pt x="28" y="10"/>
                    <a:pt x="27" y="8"/>
                    <a:pt x="26" y="13"/>
                  </a:cubicBezTo>
                  <a:cubicBezTo>
                    <a:pt x="24" y="12"/>
                    <a:pt x="25" y="9"/>
                    <a:pt x="22" y="9"/>
                  </a:cubicBezTo>
                  <a:cubicBezTo>
                    <a:pt x="20" y="8"/>
                    <a:pt x="21" y="11"/>
                    <a:pt x="19" y="11"/>
                  </a:cubicBezTo>
                  <a:cubicBezTo>
                    <a:pt x="18" y="13"/>
                    <a:pt x="14" y="13"/>
                    <a:pt x="14" y="16"/>
                  </a:cubicBezTo>
                  <a:cubicBezTo>
                    <a:pt x="9" y="18"/>
                    <a:pt x="7" y="17"/>
                    <a:pt x="1" y="16"/>
                  </a:cubicBezTo>
                  <a:cubicBezTo>
                    <a:pt x="1" y="14"/>
                    <a:pt x="0" y="14"/>
                    <a:pt x="0" y="11"/>
                  </a:cubicBezTo>
                  <a:cubicBezTo>
                    <a:pt x="1" y="12"/>
                    <a:pt x="3" y="13"/>
                    <a:pt x="5" y="13"/>
                  </a:cubicBezTo>
                  <a:cubicBezTo>
                    <a:pt x="7" y="13"/>
                    <a:pt x="7" y="9"/>
                    <a:pt x="10" y="9"/>
                  </a:cubicBezTo>
                  <a:cubicBezTo>
                    <a:pt x="10" y="9"/>
                    <a:pt x="11" y="6"/>
                    <a:pt x="12" y="7"/>
                  </a:cubicBezTo>
                  <a:cubicBezTo>
                    <a:pt x="14" y="9"/>
                    <a:pt x="12" y="6"/>
                    <a:pt x="15" y="5"/>
                  </a:cubicBezTo>
                  <a:cubicBezTo>
                    <a:pt x="16" y="5"/>
                    <a:pt x="16" y="6"/>
                    <a:pt x="17" y="5"/>
                  </a:cubicBezTo>
                  <a:cubicBezTo>
                    <a:pt x="17" y="5"/>
                    <a:pt x="19" y="3"/>
                    <a:pt x="19" y="3"/>
                  </a:cubicBezTo>
                  <a:cubicBezTo>
                    <a:pt x="20" y="3"/>
                    <a:pt x="22" y="3"/>
                    <a:pt x="24" y="3"/>
                  </a:cubicBezTo>
                  <a:cubicBezTo>
                    <a:pt x="25" y="3"/>
                    <a:pt x="29" y="0"/>
                    <a:pt x="32" y="3"/>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01" name="Freeform 103"/>
            <p:cNvSpPr>
              <a:spLocks/>
            </p:cNvSpPr>
            <p:nvPr/>
          </p:nvSpPr>
          <p:spPr bwMode="auto">
            <a:xfrm>
              <a:off x="8861014" y="1342874"/>
              <a:ext cx="123825" cy="63500"/>
            </a:xfrm>
            <a:custGeom>
              <a:avLst/>
              <a:gdLst>
                <a:gd name="T0" fmla="*/ 71 w 33"/>
                <a:gd name="T1" fmla="*/ 5 h 17"/>
                <a:gd name="T2" fmla="*/ 78 w 33"/>
                <a:gd name="T3" fmla="*/ 31 h 17"/>
                <a:gd name="T4" fmla="*/ 73 w 33"/>
                <a:gd name="T5" fmla="*/ 26 h 17"/>
                <a:gd name="T6" fmla="*/ 73 w 33"/>
                <a:gd name="T7" fmla="*/ 35 h 17"/>
                <a:gd name="T8" fmla="*/ 61 w 33"/>
                <a:gd name="T9" fmla="*/ 38 h 17"/>
                <a:gd name="T10" fmla="*/ 59 w 33"/>
                <a:gd name="T11" fmla="*/ 40 h 17"/>
                <a:gd name="T12" fmla="*/ 52 w 33"/>
                <a:gd name="T13" fmla="*/ 40 h 17"/>
                <a:gd name="T14" fmla="*/ 52 w 33"/>
                <a:gd name="T15" fmla="*/ 31 h 17"/>
                <a:gd name="T16" fmla="*/ 24 w 33"/>
                <a:gd name="T17" fmla="*/ 26 h 17"/>
                <a:gd name="T18" fmla="*/ 0 w 33"/>
                <a:gd name="T19" fmla="*/ 14 h 17"/>
                <a:gd name="T20" fmla="*/ 5 w 33"/>
                <a:gd name="T21" fmla="*/ 7 h 17"/>
                <a:gd name="T22" fmla="*/ 9 w 33"/>
                <a:gd name="T23" fmla="*/ 9 h 17"/>
                <a:gd name="T24" fmla="*/ 24 w 33"/>
                <a:gd name="T25" fmla="*/ 16 h 17"/>
                <a:gd name="T26" fmla="*/ 28 w 33"/>
                <a:gd name="T27" fmla="*/ 16 h 17"/>
                <a:gd name="T28" fmla="*/ 31 w 33"/>
                <a:gd name="T29" fmla="*/ 21 h 17"/>
                <a:gd name="T30" fmla="*/ 35 w 33"/>
                <a:gd name="T31" fmla="*/ 9 h 17"/>
                <a:gd name="T32" fmla="*/ 40 w 33"/>
                <a:gd name="T33" fmla="*/ 16 h 17"/>
                <a:gd name="T34" fmla="*/ 71 w 33"/>
                <a:gd name="T35" fmla="*/ 5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 h="17">
                  <a:moveTo>
                    <a:pt x="30" y="2"/>
                  </a:moveTo>
                  <a:cubicBezTo>
                    <a:pt x="28" y="8"/>
                    <a:pt x="33" y="8"/>
                    <a:pt x="33" y="13"/>
                  </a:cubicBezTo>
                  <a:cubicBezTo>
                    <a:pt x="33" y="13"/>
                    <a:pt x="32" y="11"/>
                    <a:pt x="31" y="11"/>
                  </a:cubicBezTo>
                  <a:cubicBezTo>
                    <a:pt x="30" y="12"/>
                    <a:pt x="32" y="14"/>
                    <a:pt x="31" y="15"/>
                  </a:cubicBezTo>
                  <a:cubicBezTo>
                    <a:pt x="30" y="16"/>
                    <a:pt x="28" y="16"/>
                    <a:pt x="26" y="16"/>
                  </a:cubicBezTo>
                  <a:cubicBezTo>
                    <a:pt x="26" y="16"/>
                    <a:pt x="26" y="17"/>
                    <a:pt x="25" y="17"/>
                  </a:cubicBezTo>
                  <a:cubicBezTo>
                    <a:pt x="24" y="17"/>
                    <a:pt x="23" y="17"/>
                    <a:pt x="22" y="17"/>
                  </a:cubicBezTo>
                  <a:cubicBezTo>
                    <a:pt x="20" y="16"/>
                    <a:pt x="20" y="14"/>
                    <a:pt x="22" y="13"/>
                  </a:cubicBezTo>
                  <a:cubicBezTo>
                    <a:pt x="18" y="15"/>
                    <a:pt x="15" y="11"/>
                    <a:pt x="10" y="11"/>
                  </a:cubicBezTo>
                  <a:cubicBezTo>
                    <a:pt x="9" y="7"/>
                    <a:pt x="3" y="8"/>
                    <a:pt x="0" y="6"/>
                  </a:cubicBezTo>
                  <a:cubicBezTo>
                    <a:pt x="1" y="5"/>
                    <a:pt x="1" y="3"/>
                    <a:pt x="2" y="3"/>
                  </a:cubicBezTo>
                  <a:cubicBezTo>
                    <a:pt x="3" y="3"/>
                    <a:pt x="3" y="4"/>
                    <a:pt x="4" y="4"/>
                  </a:cubicBezTo>
                  <a:cubicBezTo>
                    <a:pt x="6" y="5"/>
                    <a:pt x="9" y="5"/>
                    <a:pt x="10" y="7"/>
                  </a:cubicBezTo>
                  <a:cubicBezTo>
                    <a:pt x="10" y="7"/>
                    <a:pt x="12" y="6"/>
                    <a:pt x="12" y="7"/>
                  </a:cubicBezTo>
                  <a:cubicBezTo>
                    <a:pt x="13" y="7"/>
                    <a:pt x="12" y="9"/>
                    <a:pt x="13" y="9"/>
                  </a:cubicBezTo>
                  <a:cubicBezTo>
                    <a:pt x="17" y="8"/>
                    <a:pt x="12" y="6"/>
                    <a:pt x="15" y="4"/>
                  </a:cubicBezTo>
                  <a:cubicBezTo>
                    <a:pt x="17" y="3"/>
                    <a:pt x="17" y="7"/>
                    <a:pt x="17" y="7"/>
                  </a:cubicBezTo>
                  <a:cubicBezTo>
                    <a:pt x="21" y="7"/>
                    <a:pt x="23" y="0"/>
                    <a:pt x="30" y="2"/>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02" name="Freeform 104"/>
            <p:cNvSpPr>
              <a:spLocks/>
            </p:cNvSpPr>
            <p:nvPr/>
          </p:nvSpPr>
          <p:spPr bwMode="auto">
            <a:xfrm>
              <a:off x="8629239" y="1346049"/>
              <a:ext cx="217488" cy="82550"/>
            </a:xfrm>
            <a:custGeom>
              <a:avLst/>
              <a:gdLst>
                <a:gd name="T0" fmla="*/ 61 w 58"/>
                <a:gd name="T1" fmla="*/ 19 h 22"/>
                <a:gd name="T2" fmla="*/ 90 w 58"/>
                <a:gd name="T3" fmla="*/ 31 h 22"/>
                <a:gd name="T4" fmla="*/ 90 w 58"/>
                <a:gd name="T5" fmla="*/ 17 h 22"/>
                <a:gd name="T6" fmla="*/ 80 w 58"/>
                <a:gd name="T7" fmla="*/ 5 h 22"/>
                <a:gd name="T8" fmla="*/ 99 w 58"/>
                <a:gd name="T9" fmla="*/ 2 h 22"/>
                <a:gd name="T10" fmla="*/ 106 w 58"/>
                <a:gd name="T11" fmla="*/ 7 h 22"/>
                <a:gd name="T12" fmla="*/ 106 w 58"/>
                <a:gd name="T13" fmla="*/ 14 h 22"/>
                <a:gd name="T14" fmla="*/ 116 w 58"/>
                <a:gd name="T15" fmla="*/ 21 h 22"/>
                <a:gd name="T16" fmla="*/ 125 w 58"/>
                <a:gd name="T17" fmla="*/ 17 h 22"/>
                <a:gd name="T18" fmla="*/ 135 w 58"/>
                <a:gd name="T19" fmla="*/ 21 h 22"/>
                <a:gd name="T20" fmla="*/ 137 w 58"/>
                <a:gd name="T21" fmla="*/ 28 h 22"/>
                <a:gd name="T22" fmla="*/ 135 w 58"/>
                <a:gd name="T23" fmla="*/ 38 h 22"/>
                <a:gd name="T24" fmla="*/ 116 w 58"/>
                <a:gd name="T25" fmla="*/ 40 h 22"/>
                <a:gd name="T26" fmla="*/ 106 w 58"/>
                <a:gd name="T27" fmla="*/ 38 h 22"/>
                <a:gd name="T28" fmla="*/ 80 w 58"/>
                <a:gd name="T29" fmla="*/ 45 h 22"/>
                <a:gd name="T30" fmla="*/ 76 w 58"/>
                <a:gd name="T31" fmla="*/ 45 h 22"/>
                <a:gd name="T32" fmla="*/ 66 w 58"/>
                <a:gd name="T33" fmla="*/ 47 h 22"/>
                <a:gd name="T34" fmla="*/ 38 w 58"/>
                <a:gd name="T35" fmla="*/ 52 h 22"/>
                <a:gd name="T36" fmla="*/ 64 w 58"/>
                <a:gd name="T37" fmla="*/ 45 h 22"/>
                <a:gd name="T38" fmla="*/ 50 w 58"/>
                <a:gd name="T39" fmla="*/ 38 h 22"/>
                <a:gd name="T40" fmla="*/ 38 w 58"/>
                <a:gd name="T41" fmla="*/ 33 h 22"/>
                <a:gd name="T42" fmla="*/ 28 w 58"/>
                <a:gd name="T43" fmla="*/ 38 h 22"/>
                <a:gd name="T44" fmla="*/ 19 w 58"/>
                <a:gd name="T45" fmla="*/ 35 h 22"/>
                <a:gd name="T46" fmla="*/ 0 w 58"/>
                <a:gd name="T47" fmla="*/ 33 h 22"/>
                <a:gd name="T48" fmla="*/ 5 w 58"/>
                <a:gd name="T49" fmla="*/ 28 h 22"/>
                <a:gd name="T50" fmla="*/ 9 w 58"/>
                <a:gd name="T51" fmla="*/ 19 h 22"/>
                <a:gd name="T52" fmla="*/ 19 w 58"/>
                <a:gd name="T53" fmla="*/ 17 h 22"/>
                <a:gd name="T54" fmla="*/ 17 w 58"/>
                <a:gd name="T55" fmla="*/ 12 h 22"/>
                <a:gd name="T56" fmla="*/ 21 w 58"/>
                <a:gd name="T57" fmla="*/ 12 h 22"/>
                <a:gd name="T58" fmla="*/ 31 w 58"/>
                <a:gd name="T59" fmla="*/ 7 h 22"/>
                <a:gd name="T60" fmla="*/ 45 w 58"/>
                <a:gd name="T61" fmla="*/ 12 h 22"/>
                <a:gd name="T62" fmla="*/ 47 w 58"/>
                <a:gd name="T63" fmla="*/ 17 h 22"/>
                <a:gd name="T64" fmla="*/ 52 w 58"/>
                <a:gd name="T65" fmla="*/ 17 h 22"/>
                <a:gd name="T66" fmla="*/ 52 w 58"/>
                <a:gd name="T67" fmla="*/ 24 h 22"/>
                <a:gd name="T68" fmla="*/ 61 w 58"/>
                <a:gd name="T69" fmla="*/ 19 h 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8" h="22">
                  <a:moveTo>
                    <a:pt x="26" y="8"/>
                  </a:moveTo>
                  <a:cubicBezTo>
                    <a:pt x="25" y="12"/>
                    <a:pt x="35" y="10"/>
                    <a:pt x="38" y="13"/>
                  </a:cubicBezTo>
                  <a:cubicBezTo>
                    <a:pt x="40" y="8"/>
                    <a:pt x="30" y="7"/>
                    <a:pt x="38" y="7"/>
                  </a:cubicBezTo>
                  <a:cubicBezTo>
                    <a:pt x="39" y="2"/>
                    <a:pt x="32" y="7"/>
                    <a:pt x="34" y="2"/>
                  </a:cubicBezTo>
                  <a:cubicBezTo>
                    <a:pt x="38" y="3"/>
                    <a:pt x="38" y="0"/>
                    <a:pt x="42" y="1"/>
                  </a:cubicBezTo>
                  <a:cubicBezTo>
                    <a:pt x="41" y="3"/>
                    <a:pt x="44" y="3"/>
                    <a:pt x="45" y="3"/>
                  </a:cubicBezTo>
                  <a:cubicBezTo>
                    <a:pt x="45" y="4"/>
                    <a:pt x="44" y="5"/>
                    <a:pt x="45" y="6"/>
                  </a:cubicBezTo>
                  <a:cubicBezTo>
                    <a:pt x="46" y="7"/>
                    <a:pt x="48" y="7"/>
                    <a:pt x="49" y="9"/>
                  </a:cubicBezTo>
                  <a:cubicBezTo>
                    <a:pt x="51" y="8"/>
                    <a:pt x="51" y="7"/>
                    <a:pt x="53" y="7"/>
                  </a:cubicBezTo>
                  <a:cubicBezTo>
                    <a:pt x="55" y="7"/>
                    <a:pt x="56" y="8"/>
                    <a:pt x="57" y="9"/>
                  </a:cubicBezTo>
                  <a:cubicBezTo>
                    <a:pt x="57" y="9"/>
                    <a:pt x="58" y="11"/>
                    <a:pt x="58" y="12"/>
                  </a:cubicBezTo>
                  <a:cubicBezTo>
                    <a:pt x="56" y="13"/>
                    <a:pt x="58" y="13"/>
                    <a:pt x="57" y="16"/>
                  </a:cubicBezTo>
                  <a:cubicBezTo>
                    <a:pt x="54" y="13"/>
                    <a:pt x="52" y="17"/>
                    <a:pt x="49" y="17"/>
                  </a:cubicBezTo>
                  <a:cubicBezTo>
                    <a:pt x="47" y="18"/>
                    <a:pt x="47" y="16"/>
                    <a:pt x="45" y="16"/>
                  </a:cubicBezTo>
                  <a:cubicBezTo>
                    <a:pt x="41" y="16"/>
                    <a:pt x="37" y="18"/>
                    <a:pt x="34" y="19"/>
                  </a:cubicBezTo>
                  <a:cubicBezTo>
                    <a:pt x="34" y="19"/>
                    <a:pt x="32" y="18"/>
                    <a:pt x="32" y="19"/>
                  </a:cubicBezTo>
                  <a:cubicBezTo>
                    <a:pt x="31" y="20"/>
                    <a:pt x="30" y="19"/>
                    <a:pt x="28" y="20"/>
                  </a:cubicBezTo>
                  <a:cubicBezTo>
                    <a:pt x="27" y="20"/>
                    <a:pt x="21" y="22"/>
                    <a:pt x="16" y="22"/>
                  </a:cubicBezTo>
                  <a:cubicBezTo>
                    <a:pt x="17" y="18"/>
                    <a:pt x="23" y="19"/>
                    <a:pt x="27" y="19"/>
                  </a:cubicBezTo>
                  <a:cubicBezTo>
                    <a:pt x="28" y="14"/>
                    <a:pt x="23" y="17"/>
                    <a:pt x="21" y="16"/>
                  </a:cubicBezTo>
                  <a:cubicBezTo>
                    <a:pt x="19" y="16"/>
                    <a:pt x="19" y="15"/>
                    <a:pt x="16" y="14"/>
                  </a:cubicBezTo>
                  <a:cubicBezTo>
                    <a:pt x="14" y="13"/>
                    <a:pt x="14" y="16"/>
                    <a:pt x="12" y="16"/>
                  </a:cubicBezTo>
                  <a:cubicBezTo>
                    <a:pt x="10" y="17"/>
                    <a:pt x="10" y="15"/>
                    <a:pt x="8" y="15"/>
                  </a:cubicBezTo>
                  <a:cubicBezTo>
                    <a:pt x="6" y="15"/>
                    <a:pt x="2" y="16"/>
                    <a:pt x="0" y="14"/>
                  </a:cubicBezTo>
                  <a:cubicBezTo>
                    <a:pt x="0" y="12"/>
                    <a:pt x="2" y="12"/>
                    <a:pt x="2" y="12"/>
                  </a:cubicBezTo>
                  <a:cubicBezTo>
                    <a:pt x="3" y="11"/>
                    <a:pt x="3" y="8"/>
                    <a:pt x="4" y="8"/>
                  </a:cubicBezTo>
                  <a:cubicBezTo>
                    <a:pt x="5" y="7"/>
                    <a:pt x="7" y="8"/>
                    <a:pt x="8" y="7"/>
                  </a:cubicBezTo>
                  <a:cubicBezTo>
                    <a:pt x="9" y="6"/>
                    <a:pt x="4" y="5"/>
                    <a:pt x="7" y="5"/>
                  </a:cubicBezTo>
                  <a:cubicBezTo>
                    <a:pt x="8" y="4"/>
                    <a:pt x="9" y="5"/>
                    <a:pt x="9" y="5"/>
                  </a:cubicBezTo>
                  <a:cubicBezTo>
                    <a:pt x="11" y="4"/>
                    <a:pt x="12" y="3"/>
                    <a:pt x="13" y="3"/>
                  </a:cubicBezTo>
                  <a:cubicBezTo>
                    <a:pt x="14" y="3"/>
                    <a:pt x="18" y="4"/>
                    <a:pt x="19" y="5"/>
                  </a:cubicBezTo>
                  <a:cubicBezTo>
                    <a:pt x="20" y="5"/>
                    <a:pt x="19" y="6"/>
                    <a:pt x="20" y="7"/>
                  </a:cubicBezTo>
                  <a:cubicBezTo>
                    <a:pt x="20" y="7"/>
                    <a:pt x="22" y="7"/>
                    <a:pt x="22" y="7"/>
                  </a:cubicBezTo>
                  <a:cubicBezTo>
                    <a:pt x="23" y="8"/>
                    <a:pt x="20" y="11"/>
                    <a:pt x="22" y="10"/>
                  </a:cubicBezTo>
                  <a:cubicBezTo>
                    <a:pt x="23" y="10"/>
                    <a:pt x="24" y="7"/>
                    <a:pt x="26" y="8"/>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03" name="Freeform 105"/>
            <p:cNvSpPr>
              <a:spLocks/>
            </p:cNvSpPr>
            <p:nvPr/>
          </p:nvSpPr>
          <p:spPr bwMode="auto">
            <a:xfrm>
              <a:off x="8478427" y="1433362"/>
              <a:ext cx="173038" cy="115887"/>
            </a:xfrm>
            <a:custGeom>
              <a:avLst/>
              <a:gdLst>
                <a:gd name="T0" fmla="*/ 14 w 46"/>
                <a:gd name="T1" fmla="*/ 0 h 31"/>
                <a:gd name="T2" fmla="*/ 62 w 46"/>
                <a:gd name="T3" fmla="*/ 5 h 31"/>
                <a:gd name="T4" fmla="*/ 66 w 46"/>
                <a:gd name="T5" fmla="*/ 5 h 31"/>
                <a:gd name="T6" fmla="*/ 78 w 46"/>
                <a:gd name="T7" fmla="*/ 7 h 31"/>
                <a:gd name="T8" fmla="*/ 90 w 46"/>
                <a:gd name="T9" fmla="*/ 7 h 31"/>
                <a:gd name="T10" fmla="*/ 92 w 46"/>
                <a:gd name="T11" fmla="*/ 9 h 31"/>
                <a:gd name="T12" fmla="*/ 109 w 46"/>
                <a:gd name="T13" fmla="*/ 21 h 31"/>
                <a:gd name="T14" fmla="*/ 83 w 46"/>
                <a:gd name="T15" fmla="*/ 26 h 31"/>
                <a:gd name="T16" fmla="*/ 81 w 46"/>
                <a:gd name="T17" fmla="*/ 31 h 31"/>
                <a:gd name="T18" fmla="*/ 76 w 46"/>
                <a:gd name="T19" fmla="*/ 28 h 31"/>
                <a:gd name="T20" fmla="*/ 73 w 46"/>
                <a:gd name="T21" fmla="*/ 31 h 31"/>
                <a:gd name="T22" fmla="*/ 76 w 46"/>
                <a:gd name="T23" fmla="*/ 33 h 31"/>
                <a:gd name="T24" fmla="*/ 69 w 46"/>
                <a:gd name="T25" fmla="*/ 38 h 31"/>
                <a:gd name="T26" fmla="*/ 69 w 46"/>
                <a:gd name="T27" fmla="*/ 42 h 31"/>
                <a:gd name="T28" fmla="*/ 64 w 46"/>
                <a:gd name="T29" fmla="*/ 42 h 31"/>
                <a:gd name="T30" fmla="*/ 59 w 46"/>
                <a:gd name="T31" fmla="*/ 47 h 31"/>
                <a:gd name="T32" fmla="*/ 59 w 46"/>
                <a:gd name="T33" fmla="*/ 59 h 31"/>
                <a:gd name="T34" fmla="*/ 26 w 46"/>
                <a:gd name="T35" fmla="*/ 68 h 31"/>
                <a:gd name="T36" fmla="*/ 0 w 46"/>
                <a:gd name="T37" fmla="*/ 52 h 31"/>
                <a:gd name="T38" fmla="*/ 7 w 46"/>
                <a:gd name="T39" fmla="*/ 45 h 31"/>
                <a:gd name="T40" fmla="*/ 12 w 46"/>
                <a:gd name="T41" fmla="*/ 40 h 31"/>
                <a:gd name="T42" fmla="*/ 7 w 46"/>
                <a:gd name="T43" fmla="*/ 28 h 31"/>
                <a:gd name="T44" fmla="*/ 14 w 46"/>
                <a:gd name="T45" fmla="*/ 26 h 31"/>
                <a:gd name="T46" fmla="*/ 19 w 46"/>
                <a:gd name="T47" fmla="*/ 14 h 31"/>
                <a:gd name="T48" fmla="*/ 14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6" h="31">
                  <a:moveTo>
                    <a:pt x="6" y="0"/>
                  </a:moveTo>
                  <a:cubicBezTo>
                    <a:pt x="13" y="1"/>
                    <a:pt x="21" y="0"/>
                    <a:pt x="26" y="2"/>
                  </a:cubicBezTo>
                  <a:cubicBezTo>
                    <a:pt x="26" y="2"/>
                    <a:pt x="28" y="1"/>
                    <a:pt x="28" y="2"/>
                  </a:cubicBezTo>
                  <a:cubicBezTo>
                    <a:pt x="29" y="3"/>
                    <a:pt x="32" y="2"/>
                    <a:pt x="33" y="3"/>
                  </a:cubicBezTo>
                  <a:cubicBezTo>
                    <a:pt x="35" y="5"/>
                    <a:pt x="33" y="1"/>
                    <a:pt x="38" y="3"/>
                  </a:cubicBezTo>
                  <a:cubicBezTo>
                    <a:pt x="38" y="3"/>
                    <a:pt x="38" y="4"/>
                    <a:pt x="39" y="4"/>
                  </a:cubicBezTo>
                  <a:cubicBezTo>
                    <a:pt x="40" y="4"/>
                    <a:pt x="46" y="6"/>
                    <a:pt x="46" y="9"/>
                  </a:cubicBezTo>
                  <a:cubicBezTo>
                    <a:pt x="42" y="9"/>
                    <a:pt x="38" y="10"/>
                    <a:pt x="35" y="11"/>
                  </a:cubicBezTo>
                  <a:cubicBezTo>
                    <a:pt x="34" y="11"/>
                    <a:pt x="35" y="13"/>
                    <a:pt x="34" y="13"/>
                  </a:cubicBezTo>
                  <a:cubicBezTo>
                    <a:pt x="33" y="14"/>
                    <a:pt x="33" y="12"/>
                    <a:pt x="32" y="12"/>
                  </a:cubicBezTo>
                  <a:cubicBezTo>
                    <a:pt x="32" y="12"/>
                    <a:pt x="30" y="14"/>
                    <a:pt x="31" y="13"/>
                  </a:cubicBezTo>
                  <a:cubicBezTo>
                    <a:pt x="30" y="14"/>
                    <a:pt x="32" y="15"/>
                    <a:pt x="32" y="14"/>
                  </a:cubicBezTo>
                  <a:cubicBezTo>
                    <a:pt x="31" y="16"/>
                    <a:pt x="30" y="15"/>
                    <a:pt x="29" y="16"/>
                  </a:cubicBezTo>
                  <a:cubicBezTo>
                    <a:pt x="29" y="16"/>
                    <a:pt x="30" y="18"/>
                    <a:pt x="29" y="18"/>
                  </a:cubicBezTo>
                  <a:cubicBezTo>
                    <a:pt x="29" y="18"/>
                    <a:pt x="27" y="18"/>
                    <a:pt x="27" y="18"/>
                  </a:cubicBezTo>
                  <a:cubicBezTo>
                    <a:pt x="26" y="19"/>
                    <a:pt x="26" y="20"/>
                    <a:pt x="25" y="20"/>
                  </a:cubicBezTo>
                  <a:cubicBezTo>
                    <a:pt x="25" y="22"/>
                    <a:pt x="25" y="24"/>
                    <a:pt x="25" y="25"/>
                  </a:cubicBezTo>
                  <a:cubicBezTo>
                    <a:pt x="19" y="25"/>
                    <a:pt x="20" y="31"/>
                    <a:pt x="11" y="29"/>
                  </a:cubicBezTo>
                  <a:cubicBezTo>
                    <a:pt x="12" y="22"/>
                    <a:pt x="4" y="23"/>
                    <a:pt x="0" y="22"/>
                  </a:cubicBezTo>
                  <a:cubicBezTo>
                    <a:pt x="0" y="20"/>
                    <a:pt x="3" y="20"/>
                    <a:pt x="3" y="19"/>
                  </a:cubicBezTo>
                  <a:cubicBezTo>
                    <a:pt x="4" y="19"/>
                    <a:pt x="1" y="16"/>
                    <a:pt x="5" y="17"/>
                  </a:cubicBezTo>
                  <a:cubicBezTo>
                    <a:pt x="5" y="15"/>
                    <a:pt x="3" y="14"/>
                    <a:pt x="3" y="12"/>
                  </a:cubicBezTo>
                  <a:cubicBezTo>
                    <a:pt x="5" y="14"/>
                    <a:pt x="5" y="13"/>
                    <a:pt x="6" y="11"/>
                  </a:cubicBezTo>
                  <a:cubicBezTo>
                    <a:pt x="6" y="9"/>
                    <a:pt x="8" y="10"/>
                    <a:pt x="8" y="6"/>
                  </a:cubicBezTo>
                  <a:cubicBezTo>
                    <a:pt x="9" y="3"/>
                    <a:pt x="4" y="5"/>
                    <a:pt x="6"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04" name="Freeform 106"/>
            <p:cNvSpPr>
              <a:spLocks/>
            </p:cNvSpPr>
            <p:nvPr/>
          </p:nvSpPr>
          <p:spPr bwMode="auto">
            <a:xfrm>
              <a:off x="8827677" y="1455587"/>
              <a:ext cx="36513" cy="26987"/>
            </a:xfrm>
            <a:custGeom>
              <a:avLst/>
              <a:gdLst>
                <a:gd name="T0" fmla="*/ 2 w 10"/>
                <a:gd name="T1" fmla="*/ 0 h 7"/>
                <a:gd name="T2" fmla="*/ 18 w 10"/>
                <a:gd name="T3" fmla="*/ 0 h 7"/>
                <a:gd name="T4" fmla="*/ 21 w 10"/>
                <a:gd name="T5" fmla="*/ 12 h 7"/>
                <a:gd name="T6" fmla="*/ 16 w 10"/>
                <a:gd name="T7" fmla="*/ 17 h 7"/>
                <a:gd name="T8" fmla="*/ 0 w 10"/>
                <a:gd name="T9" fmla="*/ 10 h 7"/>
                <a:gd name="T10" fmla="*/ 2 w 10"/>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7">
                  <a:moveTo>
                    <a:pt x="1" y="0"/>
                  </a:moveTo>
                  <a:cubicBezTo>
                    <a:pt x="4" y="0"/>
                    <a:pt x="6" y="0"/>
                    <a:pt x="8" y="0"/>
                  </a:cubicBezTo>
                  <a:cubicBezTo>
                    <a:pt x="8" y="2"/>
                    <a:pt x="10" y="3"/>
                    <a:pt x="9" y="5"/>
                  </a:cubicBezTo>
                  <a:cubicBezTo>
                    <a:pt x="7" y="5"/>
                    <a:pt x="7" y="6"/>
                    <a:pt x="7" y="7"/>
                  </a:cubicBezTo>
                  <a:cubicBezTo>
                    <a:pt x="5" y="6"/>
                    <a:pt x="4" y="3"/>
                    <a:pt x="0" y="4"/>
                  </a:cubicBezTo>
                  <a:cubicBezTo>
                    <a:pt x="1" y="3"/>
                    <a:pt x="1" y="2"/>
                    <a:pt x="1"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05" name="Freeform 107"/>
            <p:cNvSpPr>
              <a:spLocks/>
            </p:cNvSpPr>
            <p:nvPr/>
          </p:nvSpPr>
          <p:spPr bwMode="auto">
            <a:xfrm>
              <a:off x="9018177" y="1444474"/>
              <a:ext cx="87313" cy="60325"/>
            </a:xfrm>
            <a:custGeom>
              <a:avLst/>
              <a:gdLst>
                <a:gd name="T0" fmla="*/ 50 w 23"/>
                <a:gd name="T1" fmla="*/ 2 h 16"/>
                <a:gd name="T2" fmla="*/ 53 w 23"/>
                <a:gd name="T3" fmla="*/ 17 h 16"/>
                <a:gd name="T4" fmla="*/ 48 w 23"/>
                <a:gd name="T5" fmla="*/ 21 h 16"/>
                <a:gd name="T6" fmla="*/ 33 w 23"/>
                <a:gd name="T7" fmla="*/ 24 h 16"/>
                <a:gd name="T8" fmla="*/ 10 w 23"/>
                <a:gd name="T9" fmla="*/ 38 h 16"/>
                <a:gd name="T10" fmla="*/ 7 w 23"/>
                <a:gd name="T11" fmla="*/ 26 h 16"/>
                <a:gd name="T12" fmla="*/ 2 w 23"/>
                <a:gd name="T13" fmla="*/ 21 h 16"/>
                <a:gd name="T14" fmla="*/ 2 w 23"/>
                <a:gd name="T15" fmla="*/ 7 h 16"/>
                <a:gd name="T16" fmla="*/ 7 w 23"/>
                <a:gd name="T17" fmla="*/ 2 h 16"/>
                <a:gd name="T18" fmla="*/ 17 w 23"/>
                <a:gd name="T19" fmla="*/ 0 h 16"/>
                <a:gd name="T20" fmla="*/ 38 w 23"/>
                <a:gd name="T21" fmla="*/ 5 h 16"/>
                <a:gd name="T22" fmla="*/ 50 w 23"/>
                <a:gd name="T23" fmla="*/ 2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 h="16">
                  <a:moveTo>
                    <a:pt x="21" y="1"/>
                  </a:moveTo>
                  <a:cubicBezTo>
                    <a:pt x="23" y="1"/>
                    <a:pt x="21" y="5"/>
                    <a:pt x="22" y="7"/>
                  </a:cubicBezTo>
                  <a:cubicBezTo>
                    <a:pt x="20" y="6"/>
                    <a:pt x="20" y="8"/>
                    <a:pt x="20" y="9"/>
                  </a:cubicBezTo>
                  <a:cubicBezTo>
                    <a:pt x="16" y="7"/>
                    <a:pt x="15" y="14"/>
                    <a:pt x="14" y="10"/>
                  </a:cubicBezTo>
                  <a:cubicBezTo>
                    <a:pt x="11" y="13"/>
                    <a:pt x="9" y="16"/>
                    <a:pt x="4" y="16"/>
                  </a:cubicBezTo>
                  <a:cubicBezTo>
                    <a:pt x="3" y="15"/>
                    <a:pt x="3" y="14"/>
                    <a:pt x="3" y="11"/>
                  </a:cubicBezTo>
                  <a:cubicBezTo>
                    <a:pt x="2" y="10"/>
                    <a:pt x="1" y="10"/>
                    <a:pt x="1" y="9"/>
                  </a:cubicBezTo>
                  <a:cubicBezTo>
                    <a:pt x="0" y="7"/>
                    <a:pt x="1" y="5"/>
                    <a:pt x="1" y="3"/>
                  </a:cubicBezTo>
                  <a:cubicBezTo>
                    <a:pt x="3" y="4"/>
                    <a:pt x="3" y="2"/>
                    <a:pt x="3" y="1"/>
                  </a:cubicBezTo>
                  <a:cubicBezTo>
                    <a:pt x="5" y="1"/>
                    <a:pt x="6" y="1"/>
                    <a:pt x="7" y="0"/>
                  </a:cubicBezTo>
                  <a:cubicBezTo>
                    <a:pt x="8" y="2"/>
                    <a:pt x="14" y="0"/>
                    <a:pt x="16" y="2"/>
                  </a:cubicBezTo>
                  <a:cubicBezTo>
                    <a:pt x="18" y="2"/>
                    <a:pt x="21" y="3"/>
                    <a:pt x="21" y="1"/>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06" name="Freeform 108"/>
            <p:cNvSpPr>
              <a:spLocks/>
            </p:cNvSpPr>
            <p:nvPr/>
          </p:nvSpPr>
          <p:spPr bwMode="auto">
            <a:xfrm>
              <a:off x="3638900" y="1681882"/>
              <a:ext cx="190500" cy="93662"/>
            </a:xfrm>
            <a:custGeom>
              <a:avLst/>
              <a:gdLst>
                <a:gd name="T0" fmla="*/ 87 w 51"/>
                <a:gd name="T1" fmla="*/ 0 h 25"/>
                <a:gd name="T2" fmla="*/ 99 w 51"/>
                <a:gd name="T3" fmla="*/ 7 h 25"/>
                <a:gd name="T4" fmla="*/ 106 w 51"/>
                <a:gd name="T5" fmla="*/ 9 h 25"/>
                <a:gd name="T6" fmla="*/ 104 w 51"/>
                <a:gd name="T7" fmla="*/ 14 h 25"/>
                <a:gd name="T8" fmla="*/ 118 w 51"/>
                <a:gd name="T9" fmla="*/ 24 h 25"/>
                <a:gd name="T10" fmla="*/ 108 w 51"/>
                <a:gd name="T11" fmla="*/ 40 h 25"/>
                <a:gd name="T12" fmla="*/ 101 w 51"/>
                <a:gd name="T13" fmla="*/ 42 h 25"/>
                <a:gd name="T14" fmla="*/ 89 w 51"/>
                <a:gd name="T15" fmla="*/ 47 h 25"/>
                <a:gd name="T16" fmla="*/ 82 w 51"/>
                <a:gd name="T17" fmla="*/ 52 h 25"/>
                <a:gd name="T18" fmla="*/ 75 w 51"/>
                <a:gd name="T19" fmla="*/ 54 h 25"/>
                <a:gd name="T20" fmla="*/ 42 w 51"/>
                <a:gd name="T21" fmla="*/ 57 h 25"/>
                <a:gd name="T22" fmla="*/ 40 w 51"/>
                <a:gd name="T23" fmla="*/ 54 h 25"/>
                <a:gd name="T24" fmla="*/ 28 w 51"/>
                <a:gd name="T25" fmla="*/ 47 h 25"/>
                <a:gd name="T26" fmla="*/ 24 w 51"/>
                <a:gd name="T27" fmla="*/ 45 h 25"/>
                <a:gd name="T28" fmla="*/ 28 w 51"/>
                <a:gd name="T29" fmla="*/ 42 h 25"/>
                <a:gd name="T30" fmla="*/ 21 w 51"/>
                <a:gd name="T31" fmla="*/ 38 h 25"/>
                <a:gd name="T32" fmla="*/ 21 w 51"/>
                <a:gd name="T33" fmla="*/ 21 h 25"/>
                <a:gd name="T34" fmla="*/ 5 w 51"/>
                <a:gd name="T35" fmla="*/ 24 h 25"/>
                <a:gd name="T36" fmla="*/ 9 w 51"/>
                <a:gd name="T37" fmla="*/ 12 h 25"/>
                <a:gd name="T38" fmla="*/ 31 w 51"/>
                <a:gd name="T39" fmla="*/ 12 h 25"/>
                <a:gd name="T40" fmla="*/ 35 w 51"/>
                <a:gd name="T41" fmla="*/ 24 h 25"/>
                <a:gd name="T42" fmla="*/ 42 w 51"/>
                <a:gd name="T43" fmla="*/ 12 h 25"/>
                <a:gd name="T44" fmla="*/ 59 w 51"/>
                <a:gd name="T45" fmla="*/ 19 h 25"/>
                <a:gd name="T46" fmla="*/ 64 w 51"/>
                <a:gd name="T47" fmla="*/ 12 h 25"/>
                <a:gd name="T48" fmla="*/ 82 w 51"/>
                <a:gd name="T49" fmla="*/ 9 h 25"/>
                <a:gd name="T50" fmla="*/ 87 w 51"/>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1" h="25">
                  <a:moveTo>
                    <a:pt x="37" y="0"/>
                  </a:moveTo>
                  <a:cubicBezTo>
                    <a:pt x="38" y="1"/>
                    <a:pt x="40" y="2"/>
                    <a:pt x="42" y="3"/>
                  </a:cubicBezTo>
                  <a:cubicBezTo>
                    <a:pt x="42" y="3"/>
                    <a:pt x="45" y="4"/>
                    <a:pt x="45" y="4"/>
                  </a:cubicBezTo>
                  <a:cubicBezTo>
                    <a:pt x="45" y="4"/>
                    <a:pt x="44" y="6"/>
                    <a:pt x="44" y="6"/>
                  </a:cubicBezTo>
                  <a:cubicBezTo>
                    <a:pt x="44" y="8"/>
                    <a:pt x="47" y="11"/>
                    <a:pt x="50" y="10"/>
                  </a:cubicBezTo>
                  <a:cubicBezTo>
                    <a:pt x="51" y="13"/>
                    <a:pt x="49" y="15"/>
                    <a:pt x="46" y="17"/>
                  </a:cubicBezTo>
                  <a:cubicBezTo>
                    <a:pt x="45" y="18"/>
                    <a:pt x="44" y="18"/>
                    <a:pt x="43" y="18"/>
                  </a:cubicBezTo>
                  <a:cubicBezTo>
                    <a:pt x="41" y="19"/>
                    <a:pt x="41" y="20"/>
                    <a:pt x="38" y="20"/>
                  </a:cubicBezTo>
                  <a:cubicBezTo>
                    <a:pt x="38" y="20"/>
                    <a:pt x="35" y="22"/>
                    <a:pt x="35" y="22"/>
                  </a:cubicBezTo>
                  <a:cubicBezTo>
                    <a:pt x="34" y="23"/>
                    <a:pt x="34" y="22"/>
                    <a:pt x="32" y="23"/>
                  </a:cubicBezTo>
                  <a:cubicBezTo>
                    <a:pt x="31" y="23"/>
                    <a:pt x="22" y="25"/>
                    <a:pt x="18" y="24"/>
                  </a:cubicBezTo>
                  <a:cubicBezTo>
                    <a:pt x="18" y="24"/>
                    <a:pt x="18" y="23"/>
                    <a:pt x="17" y="23"/>
                  </a:cubicBezTo>
                  <a:cubicBezTo>
                    <a:pt x="15" y="23"/>
                    <a:pt x="14" y="21"/>
                    <a:pt x="12" y="20"/>
                  </a:cubicBezTo>
                  <a:cubicBezTo>
                    <a:pt x="11" y="20"/>
                    <a:pt x="11" y="19"/>
                    <a:pt x="10" y="19"/>
                  </a:cubicBezTo>
                  <a:cubicBezTo>
                    <a:pt x="10" y="18"/>
                    <a:pt x="11" y="18"/>
                    <a:pt x="12" y="18"/>
                  </a:cubicBezTo>
                  <a:cubicBezTo>
                    <a:pt x="12" y="17"/>
                    <a:pt x="9" y="17"/>
                    <a:pt x="9" y="16"/>
                  </a:cubicBezTo>
                  <a:cubicBezTo>
                    <a:pt x="8" y="14"/>
                    <a:pt x="9" y="12"/>
                    <a:pt x="9" y="9"/>
                  </a:cubicBezTo>
                  <a:cubicBezTo>
                    <a:pt x="4" y="7"/>
                    <a:pt x="4" y="13"/>
                    <a:pt x="2" y="10"/>
                  </a:cubicBezTo>
                  <a:cubicBezTo>
                    <a:pt x="0" y="6"/>
                    <a:pt x="5" y="9"/>
                    <a:pt x="4" y="5"/>
                  </a:cubicBezTo>
                  <a:cubicBezTo>
                    <a:pt x="9" y="6"/>
                    <a:pt x="8" y="5"/>
                    <a:pt x="13" y="5"/>
                  </a:cubicBezTo>
                  <a:cubicBezTo>
                    <a:pt x="14" y="8"/>
                    <a:pt x="17" y="7"/>
                    <a:pt x="15" y="10"/>
                  </a:cubicBezTo>
                  <a:cubicBezTo>
                    <a:pt x="18" y="10"/>
                    <a:pt x="18" y="8"/>
                    <a:pt x="18" y="5"/>
                  </a:cubicBezTo>
                  <a:cubicBezTo>
                    <a:pt x="19" y="7"/>
                    <a:pt x="29" y="2"/>
                    <a:pt x="25" y="8"/>
                  </a:cubicBezTo>
                  <a:cubicBezTo>
                    <a:pt x="28" y="9"/>
                    <a:pt x="27" y="6"/>
                    <a:pt x="27" y="5"/>
                  </a:cubicBezTo>
                  <a:cubicBezTo>
                    <a:pt x="29" y="4"/>
                    <a:pt x="32" y="5"/>
                    <a:pt x="35" y="4"/>
                  </a:cubicBezTo>
                  <a:cubicBezTo>
                    <a:pt x="36" y="3"/>
                    <a:pt x="37" y="2"/>
                    <a:pt x="37"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07" name="Freeform 109"/>
            <p:cNvSpPr>
              <a:spLocks/>
            </p:cNvSpPr>
            <p:nvPr/>
          </p:nvSpPr>
          <p:spPr bwMode="auto">
            <a:xfrm>
              <a:off x="9172164" y="1706412"/>
              <a:ext cx="112713" cy="82550"/>
            </a:xfrm>
            <a:custGeom>
              <a:avLst/>
              <a:gdLst>
                <a:gd name="T0" fmla="*/ 19 w 30"/>
                <a:gd name="T1" fmla="*/ 0 h 22"/>
                <a:gd name="T2" fmla="*/ 36 w 30"/>
                <a:gd name="T3" fmla="*/ 17 h 22"/>
                <a:gd name="T4" fmla="*/ 40 w 30"/>
                <a:gd name="T5" fmla="*/ 14 h 22"/>
                <a:gd name="T6" fmla="*/ 50 w 30"/>
                <a:gd name="T7" fmla="*/ 24 h 22"/>
                <a:gd name="T8" fmla="*/ 62 w 30"/>
                <a:gd name="T9" fmla="*/ 38 h 22"/>
                <a:gd name="T10" fmla="*/ 71 w 30"/>
                <a:gd name="T11" fmla="*/ 40 h 22"/>
                <a:gd name="T12" fmla="*/ 36 w 30"/>
                <a:gd name="T13" fmla="*/ 43 h 22"/>
                <a:gd name="T14" fmla="*/ 21 w 30"/>
                <a:gd name="T15" fmla="*/ 52 h 22"/>
                <a:gd name="T16" fmla="*/ 0 w 30"/>
                <a:gd name="T17" fmla="*/ 43 h 22"/>
                <a:gd name="T18" fmla="*/ 5 w 30"/>
                <a:gd name="T19" fmla="*/ 40 h 22"/>
                <a:gd name="T20" fmla="*/ 7 w 30"/>
                <a:gd name="T21" fmla="*/ 33 h 22"/>
                <a:gd name="T22" fmla="*/ 7 w 30"/>
                <a:gd name="T23" fmla="*/ 9 h 22"/>
                <a:gd name="T24" fmla="*/ 19 w 30"/>
                <a:gd name="T25" fmla="*/ 0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22">
                  <a:moveTo>
                    <a:pt x="8" y="0"/>
                  </a:moveTo>
                  <a:cubicBezTo>
                    <a:pt x="10" y="3"/>
                    <a:pt x="16" y="2"/>
                    <a:pt x="15" y="7"/>
                  </a:cubicBezTo>
                  <a:cubicBezTo>
                    <a:pt x="16" y="8"/>
                    <a:pt x="18" y="6"/>
                    <a:pt x="17" y="6"/>
                  </a:cubicBezTo>
                  <a:cubicBezTo>
                    <a:pt x="19" y="7"/>
                    <a:pt x="18" y="10"/>
                    <a:pt x="21" y="10"/>
                  </a:cubicBezTo>
                  <a:cubicBezTo>
                    <a:pt x="23" y="10"/>
                    <a:pt x="24" y="14"/>
                    <a:pt x="26" y="16"/>
                  </a:cubicBezTo>
                  <a:cubicBezTo>
                    <a:pt x="29" y="15"/>
                    <a:pt x="28" y="15"/>
                    <a:pt x="30" y="17"/>
                  </a:cubicBezTo>
                  <a:cubicBezTo>
                    <a:pt x="28" y="20"/>
                    <a:pt x="20" y="17"/>
                    <a:pt x="15" y="18"/>
                  </a:cubicBezTo>
                  <a:cubicBezTo>
                    <a:pt x="13" y="19"/>
                    <a:pt x="10" y="19"/>
                    <a:pt x="9" y="22"/>
                  </a:cubicBezTo>
                  <a:cubicBezTo>
                    <a:pt x="6" y="20"/>
                    <a:pt x="5" y="17"/>
                    <a:pt x="0" y="18"/>
                  </a:cubicBezTo>
                  <a:cubicBezTo>
                    <a:pt x="0" y="17"/>
                    <a:pt x="1" y="17"/>
                    <a:pt x="2" y="17"/>
                  </a:cubicBezTo>
                  <a:cubicBezTo>
                    <a:pt x="1" y="15"/>
                    <a:pt x="1" y="14"/>
                    <a:pt x="3" y="14"/>
                  </a:cubicBezTo>
                  <a:cubicBezTo>
                    <a:pt x="1" y="10"/>
                    <a:pt x="4" y="9"/>
                    <a:pt x="3" y="4"/>
                  </a:cubicBezTo>
                  <a:cubicBezTo>
                    <a:pt x="6" y="3"/>
                    <a:pt x="8" y="3"/>
                    <a:pt x="8"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08" name="Freeform 110"/>
            <p:cNvSpPr>
              <a:spLocks/>
            </p:cNvSpPr>
            <p:nvPr/>
          </p:nvSpPr>
          <p:spPr bwMode="auto">
            <a:xfrm>
              <a:off x="5791550" y="3005857"/>
              <a:ext cx="187325" cy="201612"/>
            </a:xfrm>
            <a:custGeom>
              <a:avLst/>
              <a:gdLst>
                <a:gd name="T0" fmla="*/ 9 w 50"/>
                <a:gd name="T1" fmla="*/ 19 h 54"/>
                <a:gd name="T2" fmla="*/ 5 w 50"/>
                <a:gd name="T3" fmla="*/ 16 h 54"/>
                <a:gd name="T4" fmla="*/ 0 w 50"/>
                <a:gd name="T5" fmla="*/ 7 h 54"/>
                <a:gd name="T6" fmla="*/ 21 w 50"/>
                <a:gd name="T7" fmla="*/ 5 h 54"/>
                <a:gd name="T8" fmla="*/ 33 w 50"/>
                <a:gd name="T9" fmla="*/ 9 h 54"/>
                <a:gd name="T10" fmla="*/ 33 w 50"/>
                <a:gd name="T11" fmla="*/ 16 h 54"/>
                <a:gd name="T12" fmla="*/ 38 w 50"/>
                <a:gd name="T13" fmla="*/ 21 h 54"/>
                <a:gd name="T14" fmla="*/ 50 w 50"/>
                <a:gd name="T15" fmla="*/ 26 h 54"/>
                <a:gd name="T16" fmla="*/ 68 w 50"/>
                <a:gd name="T17" fmla="*/ 42 h 54"/>
                <a:gd name="T18" fmla="*/ 76 w 50"/>
                <a:gd name="T19" fmla="*/ 52 h 54"/>
                <a:gd name="T20" fmla="*/ 83 w 50"/>
                <a:gd name="T21" fmla="*/ 54 h 54"/>
                <a:gd name="T22" fmla="*/ 87 w 50"/>
                <a:gd name="T23" fmla="*/ 59 h 54"/>
                <a:gd name="T24" fmla="*/ 87 w 50"/>
                <a:gd name="T25" fmla="*/ 66 h 54"/>
                <a:gd name="T26" fmla="*/ 94 w 50"/>
                <a:gd name="T27" fmla="*/ 71 h 54"/>
                <a:gd name="T28" fmla="*/ 101 w 50"/>
                <a:gd name="T29" fmla="*/ 80 h 54"/>
                <a:gd name="T30" fmla="*/ 109 w 50"/>
                <a:gd name="T31" fmla="*/ 85 h 54"/>
                <a:gd name="T32" fmla="*/ 113 w 50"/>
                <a:gd name="T33" fmla="*/ 99 h 54"/>
                <a:gd name="T34" fmla="*/ 116 w 50"/>
                <a:gd name="T35" fmla="*/ 111 h 54"/>
                <a:gd name="T36" fmla="*/ 118 w 50"/>
                <a:gd name="T37" fmla="*/ 118 h 54"/>
                <a:gd name="T38" fmla="*/ 104 w 50"/>
                <a:gd name="T39" fmla="*/ 120 h 54"/>
                <a:gd name="T40" fmla="*/ 94 w 50"/>
                <a:gd name="T41" fmla="*/ 120 h 54"/>
                <a:gd name="T42" fmla="*/ 94 w 50"/>
                <a:gd name="T43" fmla="*/ 115 h 54"/>
                <a:gd name="T44" fmla="*/ 87 w 50"/>
                <a:gd name="T45" fmla="*/ 115 h 54"/>
                <a:gd name="T46" fmla="*/ 76 w 50"/>
                <a:gd name="T47" fmla="*/ 103 h 54"/>
                <a:gd name="T48" fmla="*/ 78 w 50"/>
                <a:gd name="T49" fmla="*/ 99 h 54"/>
                <a:gd name="T50" fmla="*/ 76 w 50"/>
                <a:gd name="T51" fmla="*/ 99 h 54"/>
                <a:gd name="T52" fmla="*/ 71 w 50"/>
                <a:gd name="T53" fmla="*/ 94 h 54"/>
                <a:gd name="T54" fmla="*/ 66 w 50"/>
                <a:gd name="T55" fmla="*/ 94 h 54"/>
                <a:gd name="T56" fmla="*/ 54 w 50"/>
                <a:gd name="T57" fmla="*/ 82 h 54"/>
                <a:gd name="T58" fmla="*/ 50 w 50"/>
                <a:gd name="T59" fmla="*/ 64 h 54"/>
                <a:gd name="T60" fmla="*/ 47 w 50"/>
                <a:gd name="T61" fmla="*/ 68 h 54"/>
                <a:gd name="T62" fmla="*/ 40 w 50"/>
                <a:gd name="T63" fmla="*/ 54 h 54"/>
                <a:gd name="T64" fmla="*/ 35 w 50"/>
                <a:gd name="T65" fmla="*/ 49 h 54"/>
                <a:gd name="T66" fmla="*/ 31 w 50"/>
                <a:gd name="T67" fmla="*/ 45 h 54"/>
                <a:gd name="T68" fmla="*/ 28 w 50"/>
                <a:gd name="T69" fmla="*/ 35 h 54"/>
                <a:gd name="T70" fmla="*/ 19 w 50"/>
                <a:gd name="T71" fmla="*/ 28 h 54"/>
                <a:gd name="T72" fmla="*/ 14 w 50"/>
                <a:gd name="T73" fmla="*/ 24 h 54"/>
                <a:gd name="T74" fmla="*/ 9 w 50"/>
                <a:gd name="T75" fmla="*/ 19 h 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0" h="54">
                  <a:moveTo>
                    <a:pt x="4" y="8"/>
                  </a:moveTo>
                  <a:cubicBezTo>
                    <a:pt x="5" y="6"/>
                    <a:pt x="3" y="7"/>
                    <a:pt x="2" y="7"/>
                  </a:cubicBezTo>
                  <a:cubicBezTo>
                    <a:pt x="1" y="6"/>
                    <a:pt x="2" y="3"/>
                    <a:pt x="0" y="3"/>
                  </a:cubicBezTo>
                  <a:cubicBezTo>
                    <a:pt x="3" y="0"/>
                    <a:pt x="5" y="4"/>
                    <a:pt x="9" y="2"/>
                  </a:cubicBezTo>
                  <a:cubicBezTo>
                    <a:pt x="9" y="5"/>
                    <a:pt x="12" y="3"/>
                    <a:pt x="14" y="4"/>
                  </a:cubicBezTo>
                  <a:cubicBezTo>
                    <a:pt x="14" y="4"/>
                    <a:pt x="13" y="6"/>
                    <a:pt x="14" y="7"/>
                  </a:cubicBezTo>
                  <a:cubicBezTo>
                    <a:pt x="15" y="7"/>
                    <a:pt x="17" y="7"/>
                    <a:pt x="16" y="9"/>
                  </a:cubicBezTo>
                  <a:cubicBezTo>
                    <a:pt x="19" y="8"/>
                    <a:pt x="18" y="11"/>
                    <a:pt x="21" y="11"/>
                  </a:cubicBezTo>
                  <a:cubicBezTo>
                    <a:pt x="23" y="11"/>
                    <a:pt x="26" y="18"/>
                    <a:pt x="29" y="18"/>
                  </a:cubicBezTo>
                  <a:cubicBezTo>
                    <a:pt x="32" y="18"/>
                    <a:pt x="30" y="21"/>
                    <a:pt x="32" y="22"/>
                  </a:cubicBezTo>
                  <a:cubicBezTo>
                    <a:pt x="32" y="23"/>
                    <a:pt x="34" y="22"/>
                    <a:pt x="35" y="23"/>
                  </a:cubicBezTo>
                  <a:cubicBezTo>
                    <a:pt x="36" y="23"/>
                    <a:pt x="37" y="25"/>
                    <a:pt x="37" y="25"/>
                  </a:cubicBezTo>
                  <a:cubicBezTo>
                    <a:pt x="38" y="26"/>
                    <a:pt x="37" y="27"/>
                    <a:pt x="37" y="28"/>
                  </a:cubicBezTo>
                  <a:cubicBezTo>
                    <a:pt x="38" y="29"/>
                    <a:pt x="39" y="29"/>
                    <a:pt x="40" y="30"/>
                  </a:cubicBezTo>
                  <a:cubicBezTo>
                    <a:pt x="41" y="31"/>
                    <a:pt x="41" y="34"/>
                    <a:pt x="43" y="34"/>
                  </a:cubicBezTo>
                  <a:cubicBezTo>
                    <a:pt x="44" y="34"/>
                    <a:pt x="45" y="36"/>
                    <a:pt x="46" y="36"/>
                  </a:cubicBezTo>
                  <a:cubicBezTo>
                    <a:pt x="47" y="37"/>
                    <a:pt x="46" y="42"/>
                    <a:pt x="48" y="42"/>
                  </a:cubicBezTo>
                  <a:cubicBezTo>
                    <a:pt x="49" y="42"/>
                    <a:pt x="49" y="45"/>
                    <a:pt x="49" y="47"/>
                  </a:cubicBezTo>
                  <a:cubicBezTo>
                    <a:pt x="49" y="49"/>
                    <a:pt x="47" y="50"/>
                    <a:pt x="50" y="50"/>
                  </a:cubicBezTo>
                  <a:cubicBezTo>
                    <a:pt x="50" y="54"/>
                    <a:pt x="47" y="52"/>
                    <a:pt x="44" y="51"/>
                  </a:cubicBezTo>
                  <a:cubicBezTo>
                    <a:pt x="43" y="51"/>
                    <a:pt x="41" y="52"/>
                    <a:pt x="40" y="51"/>
                  </a:cubicBezTo>
                  <a:cubicBezTo>
                    <a:pt x="39" y="51"/>
                    <a:pt x="40" y="49"/>
                    <a:pt x="40" y="49"/>
                  </a:cubicBezTo>
                  <a:cubicBezTo>
                    <a:pt x="39" y="49"/>
                    <a:pt x="38" y="49"/>
                    <a:pt x="37" y="49"/>
                  </a:cubicBezTo>
                  <a:cubicBezTo>
                    <a:pt x="36" y="48"/>
                    <a:pt x="34" y="44"/>
                    <a:pt x="32" y="44"/>
                  </a:cubicBezTo>
                  <a:cubicBezTo>
                    <a:pt x="32" y="43"/>
                    <a:pt x="33" y="43"/>
                    <a:pt x="33" y="42"/>
                  </a:cubicBezTo>
                  <a:cubicBezTo>
                    <a:pt x="32" y="41"/>
                    <a:pt x="32" y="41"/>
                    <a:pt x="32" y="42"/>
                  </a:cubicBezTo>
                  <a:cubicBezTo>
                    <a:pt x="30" y="42"/>
                    <a:pt x="31" y="40"/>
                    <a:pt x="30" y="40"/>
                  </a:cubicBezTo>
                  <a:cubicBezTo>
                    <a:pt x="30" y="39"/>
                    <a:pt x="28" y="40"/>
                    <a:pt x="28" y="40"/>
                  </a:cubicBezTo>
                  <a:cubicBezTo>
                    <a:pt x="26" y="38"/>
                    <a:pt x="26" y="35"/>
                    <a:pt x="23" y="35"/>
                  </a:cubicBezTo>
                  <a:cubicBezTo>
                    <a:pt x="25" y="30"/>
                    <a:pt x="21" y="30"/>
                    <a:pt x="21" y="27"/>
                  </a:cubicBezTo>
                  <a:cubicBezTo>
                    <a:pt x="20" y="27"/>
                    <a:pt x="20" y="28"/>
                    <a:pt x="20" y="29"/>
                  </a:cubicBezTo>
                  <a:cubicBezTo>
                    <a:pt x="18" y="28"/>
                    <a:pt x="19" y="25"/>
                    <a:pt x="17" y="23"/>
                  </a:cubicBezTo>
                  <a:cubicBezTo>
                    <a:pt x="17" y="22"/>
                    <a:pt x="16" y="21"/>
                    <a:pt x="15" y="21"/>
                  </a:cubicBezTo>
                  <a:cubicBezTo>
                    <a:pt x="14" y="20"/>
                    <a:pt x="14" y="19"/>
                    <a:pt x="13" y="19"/>
                  </a:cubicBezTo>
                  <a:cubicBezTo>
                    <a:pt x="13" y="17"/>
                    <a:pt x="12" y="16"/>
                    <a:pt x="12" y="15"/>
                  </a:cubicBezTo>
                  <a:cubicBezTo>
                    <a:pt x="11" y="13"/>
                    <a:pt x="9" y="13"/>
                    <a:pt x="8" y="12"/>
                  </a:cubicBezTo>
                  <a:cubicBezTo>
                    <a:pt x="8" y="12"/>
                    <a:pt x="6" y="10"/>
                    <a:pt x="6" y="10"/>
                  </a:cubicBezTo>
                  <a:cubicBezTo>
                    <a:pt x="5" y="8"/>
                    <a:pt x="9" y="6"/>
                    <a:pt x="4" y="8"/>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09" name="Freeform 111"/>
            <p:cNvSpPr>
              <a:spLocks/>
            </p:cNvSpPr>
            <p:nvPr/>
          </p:nvSpPr>
          <p:spPr bwMode="auto">
            <a:xfrm>
              <a:off x="4853338" y="3320182"/>
              <a:ext cx="134938" cy="247650"/>
            </a:xfrm>
            <a:custGeom>
              <a:avLst/>
              <a:gdLst>
                <a:gd name="T0" fmla="*/ 64 w 36"/>
                <a:gd name="T1" fmla="*/ 0 h 66"/>
                <a:gd name="T2" fmla="*/ 76 w 36"/>
                <a:gd name="T3" fmla="*/ 2 h 66"/>
                <a:gd name="T4" fmla="*/ 71 w 36"/>
                <a:gd name="T5" fmla="*/ 54 h 66"/>
                <a:gd name="T6" fmla="*/ 64 w 36"/>
                <a:gd name="T7" fmla="*/ 87 h 66"/>
                <a:gd name="T8" fmla="*/ 57 w 36"/>
                <a:gd name="T9" fmla="*/ 102 h 66"/>
                <a:gd name="T10" fmla="*/ 52 w 36"/>
                <a:gd name="T11" fmla="*/ 118 h 66"/>
                <a:gd name="T12" fmla="*/ 52 w 36"/>
                <a:gd name="T13" fmla="*/ 123 h 66"/>
                <a:gd name="T14" fmla="*/ 47 w 36"/>
                <a:gd name="T15" fmla="*/ 125 h 66"/>
                <a:gd name="T16" fmla="*/ 45 w 36"/>
                <a:gd name="T17" fmla="*/ 142 h 66"/>
                <a:gd name="T18" fmla="*/ 43 w 36"/>
                <a:gd name="T19" fmla="*/ 144 h 66"/>
                <a:gd name="T20" fmla="*/ 40 w 36"/>
                <a:gd name="T21" fmla="*/ 154 h 66"/>
                <a:gd name="T22" fmla="*/ 12 w 36"/>
                <a:gd name="T23" fmla="*/ 156 h 66"/>
                <a:gd name="T24" fmla="*/ 9 w 36"/>
                <a:gd name="T25" fmla="*/ 142 h 66"/>
                <a:gd name="T26" fmla="*/ 7 w 36"/>
                <a:gd name="T27" fmla="*/ 137 h 66"/>
                <a:gd name="T28" fmla="*/ 0 w 36"/>
                <a:gd name="T29" fmla="*/ 135 h 66"/>
                <a:gd name="T30" fmla="*/ 0 w 36"/>
                <a:gd name="T31" fmla="*/ 123 h 66"/>
                <a:gd name="T32" fmla="*/ 2 w 36"/>
                <a:gd name="T33" fmla="*/ 121 h 66"/>
                <a:gd name="T34" fmla="*/ 0 w 36"/>
                <a:gd name="T35" fmla="*/ 118 h 66"/>
                <a:gd name="T36" fmla="*/ 7 w 36"/>
                <a:gd name="T37" fmla="*/ 106 h 66"/>
                <a:gd name="T38" fmla="*/ 7 w 36"/>
                <a:gd name="T39" fmla="*/ 102 h 66"/>
                <a:gd name="T40" fmla="*/ 12 w 36"/>
                <a:gd name="T41" fmla="*/ 97 h 66"/>
                <a:gd name="T42" fmla="*/ 17 w 36"/>
                <a:gd name="T43" fmla="*/ 85 h 66"/>
                <a:gd name="T44" fmla="*/ 12 w 36"/>
                <a:gd name="T45" fmla="*/ 76 h 66"/>
                <a:gd name="T46" fmla="*/ 12 w 36"/>
                <a:gd name="T47" fmla="*/ 59 h 66"/>
                <a:gd name="T48" fmla="*/ 17 w 36"/>
                <a:gd name="T49" fmla="*/ 54 h 66"/>
                <a:gd name="T50" fmla="*/ 26 w 36"/>
                <a:gd name="T51" fmla="*/ 47 h 66"/>
                <a:gd name="T52" fmla="*/ 40 w 36"/>
                <a:gd name="T53" fmla="*/ 38 h 66"/>
                <a:gd name="T54" fmla="*/ 47 w 36"/>
                <a:gd name="T55" fmla="*/ 40 h 66"/>
                <a:gd name="T56" fmla="*/ 50 w 36"/>
                <a:gd name="T57" fmla="*/ 24 h 66"/>
                <a:gd name="T58" fmla="*/ 59 w 36"/>
                <a:gd name="T59" fmla="*/ 19 h 66"/>
                <a:gd name="T60" fmla="*/ 64 w 36"/>
                <a:gd name="T61" fmla="*/ 0 h 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6" h="66">
                  <a:moveTo>
                    <a:pt x="27" y="0"/>
                  </a:moveTo>
                  <a:cubicBezTo>
                    <a:pt x="28" y="1"/>
                    <a:pt x="30" y="2"/>
                    <a:pt x="32" y="1"/>
                  </a:cubicBezTo>
                  <a:cubicBezTo>
                    <a:pt x="30" y="7"/>
                    <a:pt x="36" y="18"/>
                    <a:pt x="30" y="23"/>
                  </a:cubicBezTo>
                  <a:cubicBezTo>
                    <a:pt x="30" y="28"/>
                    <a:pt x="29" y="32"/>
                    <a:pt x="27" y="37"/>
                  </a:cubicBezTo>
                  <a:cubicBezTo>
                    <a:pt x="27" y="39"/>
                    <a:pt x="26" y="42"/>
                    <a:pt x="24" y="43"/>
                  </a:cubicBezTo>
                  <a:cubicBezTo>
                    <a:pt x="25" y="46"/>
                    <a:pt x="23" y="48"/>
                    <a:pt x="22" y="50"/>
                  </a:cubicBezTo>
                  <a:cubicBezTo>
                    <a:pt x="22" y="50"/>
                    <a:pt x="23" y="52"/>
                    <a:pt x="22" y="52"/>
                  </a:cubicBezTo>
                  <a:cubicBezTo>
                    <a:pt x="22" y="52"/>
                    <a:pt x="20" y="53"/>
                    <a:pt x="20" y="53"/>
                  </a:cubicBezTo>
                  <a:cubicBezTo>
                    <a:pt x="19" y="55"/>
                    <a:pt x="20" y="58"/>
                    <a:pt x="19" y="60"/>
                  </a:cubicBezTo>
                  <a:cubicBezTo>
                    <a:pt x="19" y="61"/>
                    <a:pt x="18" y="60"/>
                    <a:pt x="18" y="61"/>
                  </a:cubicBezTo>
                  <a:cubicBezTo>
                    <a:pt x="18" y="62"/>
                    <a:pt x="16" y="63"/>
                    <a:pt x="17" y="65"/>
                  </a:cubicBezTo>
                  <a:cubicBezTo>
                    <a:pt x="14" y="66"/>
                    <a:pt x="9" y="66"/>
                    <a:pt x="5" y="66"/>
                  </a:cubicBezTo>
                  <a:cubicBezTo>
                    <a:pt x="5" y="63"/>
                    <a:pt x="3" y="64"/>
                    <a:pt x="4" y="60"/>
                  </a:cubicBezTo>
                  <a:cubicBezTo>
                    <a:pt x="3" y="60"/>
                    <a:pt x="3" y="59"/>
                    <a:pt x="3" y="58"/>
                  </a:cubicBezTo>
                  <a:cubicBezTo>
                    <a:pt x="1" y="58"/>
                    <a:pt x="0" y="58"/>
                    <a:pt x="0" y="57"/>
                  </a:cubicBezTo>
                  <a:cubicBezTo>
                    <a:pt x="0" y="55"/>
                    <a:pt x="0" y="54"/>
                    <a:pt x="0" y="52"/>
                  </a:cubicBezTo>
                  <a:cubicBezTo>
                    <a:pt x="0" y="51"/>
                    <a:pt x="1" y="51"/>
                    <a:pt x="1" y="51"/>
                  </a:cubicBezTo>
                  <a:cubicBezTo>
                    <a:pt x="2" y="50"/>
                    <a:pt x="0" y="50"/>
                    <a:pt x="0" y="50"/>
                  </a:cubicBezTo>
                  <a:cubicBezTo>
                    <a:pt x="1" y="48"/>
                    <a:pt x="2" y="46"/>
                    <a:pt x="3" y="45"/>
                  </a:cubicBezTo>
                  <a:cubicBezTo>
                    <a:pt x="3" y="45"/>
                    <a:pt x="2" y="43"/>
                    <a:pt x="3" y="43"/>
                  </a:cubicBezTo>
                  <a:cubicBezTo>
                    <a:pt x="3" y="43"/>
                    <a:pt x="5" y="42"/>
                    <a:pt x="5" y="41"/>
                  </a:cubicBezTo>
                  <a:cubicBezTo>
                    <a:pt x="5" y="39"/>
                    <a:pt x="3" y="32"/>
                    <a:pt x="7" y="36"/>
                  </a:cubicBezTo>
                  <a:cubicBezTo>
                    <a:pt x="8" y="33"/>
                    <a:pt x="5" y="34"/>
                    <a:pt x="5" y="32"/>
                  </a:cubicBezTo>
                  <a:cubicBezTo>
                    <a:pt x="5" y="30"/>
                    <a:pt x="5" y="27"/>
                    <a:pt x="5" y="25"/>
                  </a:cubicBezTo>
                  <a:cubicBezTo>
                    <a:pt x="7" y="25"/>
                    <a:pt x="7" y="24"/>
                    <a:pt x="7" y="23"/>
                  </a:cubicBezTo>
                  <a:cubicBezTo>
                    <a:pt x="10" y="23"/>
                    <a:pt x="10" y="21"/>
                    <a:pt x="11" y="20"/>
                  </a:cubicBezTo>
                  <a:cubicBezTo>
                    <a:pt x="12" y="19"/>
                    <a:pt x="17" y="20"/>
                    <a:pt x="17" y="16"/>
                  </a:cubicBezTo>
                  <a:cubicBezTo>
                    <a:pt x="19" y="15"/>
                    <a:pt x="19" y="17"/>
                    <a:pt x="20" y="17"/>
                  </a:cubicBezTo>
                  <a:cubicBezTo>
                    <a:pt x="19" y="13"/>
                    <a:pt x="21" y="12"/>
                    <a:pt x="21" y="10"/>
                  </a:cubicBezTo>
                  <a:cubicBezTo>
                    <a:pt x="25" y="12"/>
                    <a:pt x="24" y="2"/>
                    <a:pt x="25" y="8"/>
                  </a:cubicBezTo>
                  <a:cubicBezTo>
                    <a:pt x="29" y="7"/>
                    <a:pt x="25" y="2"/>
                    <a:pt x="27" y="0"/>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sp>
          <p:nvSpPr>
            <p:cNvPr id="110" name="Freeform 112"/>
            <p:cNvSpPr>
              <a:spLocks/>
            </p:cNvSpPr>
            <p:nvPr/>
          </p:nvSpPr>
          <p:spPr bwMode="auto">
            <a:xfrm>
              <a:off x="6110638" y="3309069"/>
              <a:ext cx="727075" cy="533400"/>
            </a:xfrm>
            <a:custGeom>
              <a:avLst/>
              <a:gdLst>
                <a:gd name="T0" fmla="*/ 267 w 194"/>
                <a:gd name="T1" fmla="*/ 26 h 142"/>
                <a:gd name="T2" fmla="*/ 255 w 194"/>
                <a:gd name="T3" fmla="*/ 33 h 142"/>
                <a:gd name="T4" fmla="*/ 269 w 194"/>
                <a:gd name="T5" fmla="*/ 50 h 142"/>
                <a:gd name="T6" fmla="*/ 307 w 194"/>
                <a:gd name="T7" fmla="*/ 71 h 142"/>
                <a:gd name="T8" fmla="*/ 319 w 194"/>
                <a:gd name="T9" fmla="*/ 54 h 142"/>
                <a:gd name="T10" fmla="*/ 321 w 194"/>
                <a:gd name="T11" fmla="*/ 45 h 142"/>
                <a:gd name="T12" fmla="*/ 323 w 194"/>
                <a:gd name="T13" fmla="*/ 19 h 142"/>
                <a:gd name="T14" fmla="*/ 333 w 194"/>
                <a:gd name="T15" fmla="*/ 5 h 142"/>
                <a:gd name="T16" fmla="*/ 340 w 194"/>
                <a:gd name="T17" fmla="*/ 17 h 142"/>
                <a:gd name="T18" fmla="*/ 354 w 194"/>
                <a:gd name="T19" fmla="*/ 45 h 142"/>
                <a:gd name="T20" fmla="*/ 368 w 194"/>
                <a:gd name="T21" fmla="*/ 64 h 142"/>
                <a:gd name="T22" fmla="*/ 382 w 194"/>
                <a:gd name="T23" fmla="*/ 83 h 142"/>
                <a:gd name="T24" fmla="*/ 392 w 194"/>
                <a:gd name="T25" fmla="*/ 104 h 142"/>
                <a:gd name="T26" fmla="*/ 399 w 194"/>
                <a:gd name="T27" fmla="*/ 111 h 142"/>
                <a:gd name="T28" fmla="*/ 416 w 194"/>
                <a:gd name="T29" fmla="*/ 123 h 142"/>
                <a:gd name="T30" fmla="*/ 430 w 194"/>
                <a:gd name="T31" fmla="*/ 149 h 142"/>
                <a:gd name="T32" fmla="*/ 434 w 194"/>
                <a:gd name="T33" fmla="*/ 156 h 142"/>
                <a:gd name="T34" fmla="*/ 451 w 194"/>
                <a:gd name="T35" fmla="*/ 166 h 142"/>
                <a:gd name="T36" fmla="*/ 458 w 194"/>
                <a:gd name="T37" fmla="*/ 213 h 142"/>
                <a:gd name="T38" fmla="*/ 449 w 194"/>
                <a:gd name="T39" fmla="*/ 237 h 142"/>
                <a:gd name="T40" fmla="*/ 449 w 194"/>
                <a:gd name="T41" fmla="*/ 244 h 142"/>
                <a:gd name="T42" fmla="*/ 444 w 194"/>
                <a:gd name="T43" fmla="*/ 260 h 142"/>
                <a:gd name="T44" fmla="*/ 427 w 194"/>
                <a:gd name="T45" fmla="*/ 274 h 142"/>
                <a:gd name="T46" fmla="*/ 413 w 194"/>
                <a:gd name="T47" fmla="*/ 317 h 142"/>
                <a:gd name="T48" fmla="*/ 387 w 194"/>
                <a:gd name="T49" fmla="*/ 329 h 142"/>
                <a:gd name="T50" fmla="*/ 378 w 194"/>
                <a:gd name="T51" fmla="*/ 336 h 142"/>
                <a:gd name="T52" fmla="*/ 354 w 194"/>
                <a:gd name="T53" fmla="*/ 331 h 142"/>
                <a:gd name="T54" fmla="*/ 305 w 194"/>
                <a:gd name="T55" fmla="*/ 322 h 142"/>
                <a:gd name="T56" fmla="*/ 302 w 194"/>
                <a:gd name="T57" fmla="*/ 305 h 142"/>
                <a:gd name="T58" fmla="*/ 300 w 194"/>
                <a:gd name="T59" fmla="*/ 298 h 142"/>
                <a:gd name="T60" fmla="*/ 276 w 194"/>
                <a:gd name="T61" fmla="*/ 282 h 142"/>
                <a:gd name="T62" fmla="*/ 267 w 194"/>
                <a:gd name="T63" fmla="*/ 267 h 142"/>
                <a:gd name="T64" fmla="*/ 243 w 194"/>
                <a:gd name="T65" fmla="*/ 258 h 142"/>
                <a:gd name="T66" fmla="*/ 231 w 194"/>
                <a:gd name="T67" fmla="*/ 253 h 142"/>
                <a:gd name="T68" fmla="*/ 179 w 194"/>
                <a:gd name="T69" fmla="*/ 241 h 142"/>
                <a:gd name="T70" fmla="*/ 151 w 194"/>
                <a:gd name="T71" fmla="*/ 251 h 142"/>
                <a:gd name="T72" fmla="*/ 142 w 194"/>
                <a:gd name="T73" fmla="*/ 256 h 142"/>
                <a:gd name="T74" fmla="*/ 132 w 194"/>
                <a:gd name="T75" fmla="*/ 265 h 142"/>
                <a:gd name="T76" fmla="*/ 127 w 194"/>
                <a:gd name="T77" fmla="*/ 265 h 142"/>
                <a:gd name="T78" fmla="*/ 76 w 194"/>
                <a:gd name="T79" fmla="*/ 272 h 142"/>
                <a:gd name="T80" fmla="*/ 68 w 194"/>
                <a:gd name="T81" fmla="*/ 277 h 142"/>
                <a:gd name="T82" fmla="*/ 21 w 194"/>
                <a:gd name="T83" fmla="*/ 286 h 142"/>
                <a:gd name="T84" fmla="*/ 26 w 194"/>
                <a:gd name="T85" fmla="*/ 256 h 142"/>
                <a:gd name="T86" fmla="*/ 21 w 194"/>
                <a:gd name="T87" fmla="*/ 239 h 142"/>
                <a:gd name="T88" fmla="*/ 21 w 194"/>
                <a:gd name="T89" fmla="*/ 227 h 142"/>
                <a:gd name="T90" fmla="*/ 12 w 194"/>
                <a:gd name="T91" fmla="*/ 211 h 142"/>
                <a:gd name="T92" fmla="*/ 9 w 194"/>
                <a:gd name="T93" fmla="*/ 196 h 142"/>
                <a:gd name="T94" fmla="*/ 5 w 194"/>
                <a:gd name="T95" fmla="*/ 180 h 142"/>
                <a:gd name="T96" fmla="*/ 7 w 194"/>
                <a:gd name="T97" fmla="*/ 166 h 142"/>
                <a:gd name="T98" fmla="*/ 7 w 194"/>
                <a:gd name="T99" fmla="*/ 130 h 142"/>
                <a:gd name="T100" fmla="*/ 38 w 194"/>
                <a:gd name="T101" fmla="*/ 111 h 142"/>
                <a:gd name="T102" fmla="*/ 73 w 194"/>
                <a:gd name="T103" fmla="*/ 102 h 142"/>
                <a:gd name="T104" fmla="*/ 94 w 194"/>
                <a:gd name="T105" fmla="*/ 95 h 142"/>
                <a:gd name="T106" fmla="*/ 102 w 194"/>
                <a:gd name="T107" fmla="*/ 64 h 142"/>
                <a:gd name="T108" fmla="*/ 127 w 194"/>
                <a:gd name="T109" fmla="*/ 64 h 142"/>
                <a:gd name="T110" fmla="*/ 132 w 194"/>
                <a:gd name="T111" fmla="*/ 45 h 142"/>
                <a:gd name="T112" fmla="*/ 153 w 194"/>
                <a:gd name="T113" fmla="*/ 31 h 142"/>
                <a:gd name="T114" fmla="*/ 170 w 194"/>
                <a:gd name="T115" fmla="*/ 38 h 142"/>
                <a:gd name="T116" fmla="*/ 177 w 194"/>
                <a:gd name="T117" fmla="*/ 40 h 142"/>
                <a:gd name="T118" fmla="*/ 182 w 194"/>
                <a:gd name="T119" fmla="*/ 35 h 142"/>
                <a:gd name="T120" fmla="*/ 201 w 194"/>
                <a:gd name="T121" fmla="*/ 19 h 142"/>
                <a:gd name="T122" fmla="*/ 215 w 194"/>
                <a:gd name="T123" fmla="*/ 14 h 1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4" h="142">
                  <a:moveTo>
                    <a:pt x="113" y="6"/>
                  </a:moveTo>
                  <a:cubicBezTo>
                    <a:pt x="113" y="8"/>
                    <a:pt x="113" y="10"/>
                    <a:pt x="113" y="11"/>
                  </a:cubicBezTo>
                  <a:cubicBezTo>
                    <a:pt x="111" y="11"/>
                    <a:pt x="110" y="11"/>
                    <a:pt x="109" y="11"/>
                  </a:cubicBezTo>
                  <a:cubicBezTo>
                    <a:pt x="110" y="13"/>
                    <a:pt x="110" y="14"/>
                    <a:pt x="108" y="14"/>
                  </a:cubicBezTo>
                  <a:cubicBezTo>
                    <a:pt x="110" y="16"/>
                    <a:pt x="108" y="15"/>
                    <a:pt x="108" y="19"/>
                  </a:cubicBezTo>
                  <a:cubicBezTo>
                    <a:pt x="109" y="20"/>
                    <a:pt x="111" y="21"/>
                    <a:pt x="114" y="21"/>
                  </a:cubicBezTo>
                  <a:cubicBezTo>
                    <a:pt x="114" y="26"/>
                    <a:pt x="122" y="24"/>
                    <a:pt x="122" y="29"/>
                  </a:cubicBezTo>
                  <a:cubicBezTo>
                    <a:pt x="125" y="29"/>
                    <a:pt x="129" y="29"/>
                    <a:pt x="130" y="30"/>
                  </a:cubicBezTo>
                  <a:cubicBezTo>
                    <a:pt x="132" y="30"/>
                    <a:pt x="130" y="25"/>
                    <a:pt x="135" y="27"/>
                  </a:cubicBezTo>
                  <a:cubicBezTo>
                    <a:pt x="134" y="26"/>
                    <a:pt x="133" y="23"/>
                    <a:pt x="135" y="23"/>
                  </a:cubicBezTo>
                  <a:cubicBezTo>
                    <a:pt x="136" y="23"/>
                    <a:pt x="135" y="21"/>
                    <a:pt x="135" y="20"/>
                  </a:cubicBezTo>
                  <a:cubicBezTo>
                    <a:pt x="135" y="20"/>
                    <a:pt x="136" y="19"/>
                    <a:pt x="136" y="19"/>
                  </a:cubicBezTo>
                  <a:cubicBezTo>
                    <a:pt x="136" y="17"/>
                    <a:pt x="138" y="16"/>
                    <a:pt x="137" y="14"/>
                  </a:cubicBezTo>
                  <a:cubicBezTo>
                    <a:pt x="137" y="13"/>
                    <a:pt x="136" y="11"/>
                    <a:pt x="137" y="8"/>
                  </a:cubicBezTo>
                  <a:cubicBezTo>
                    <a:pt x="137" y="8"/>
                    <a:pt x="139" y="8"/>
                    <a:pt x="140" y="8"/>
                  </a:cubicBezTo>
                  <a:cubicBezTo>
                    <a:pt x="141" y="7"/>
                    <a:pt x="140" y="3"/>
                    <a:pt x="141" y="2"/>
                  </a:cubicBezTo>
                  <a:cubicBezTo>
                    <a:pt x="143" y="2"/>
                    <a:pt x="142" y="6"/>
                    <a:pt x="143" y="7"/>
                  </a:cubicBezTo>
                  <a:cubicBezTo>
                    <a:pt x="143" y="7"/>
                    <a:pt x="144" y="7"/>
                    <a:pt x="144" y="7"/>
                  </a:cubicBezTo>
                  <a:cubicBezTo>
                    <a:pt x="145" y="9"/>
                    <a:pt x="146" y="11"/>
                    <a:pt x="147" y="13"/>
                  </a:cubicBezTo>
                  <a:cubicBezTo>
                    <a:pt x="148" y="15"/>
                    <a:pt x="150" y="16"/>
                    <a:pt x="150" y="19"/>
                  </a:cubicBezTo>
                  <a:cubicBezTo>
                    <a:pt x="153" y="15"/>
                    <a:pt x="151" y="20"/>
                    <a:pt x="155" y="20"/>
                  </a:cubicBezTo>
                  <a:cubicBezTo>
                    <a:pt x="155" y="22"/>
                    <a:pt x="154" y="25"/>
                    <a:pt x="156" y="27"/>
                  </a:cubicBezTo>
                  <a:cubicBezTo>
                    <a:pt x="158" y="29"/>
                    <a:pt x="156" y="31"/>
                    <a:pt x="157" y="35"/>
                  </a:cubicBezTo>
                  <a:cubicBezTo>
                    <a:pt x="160" y="31"/>
                    <a:pt x="158" y="35"/>
                    <a:pt x="162" y="35"/>
                  </a:cubicBezTo>
                  <a:cubicBezTo>
                    <a:pt x="162" y="37"/>
                    <a:pt x="161" y="37"/>
                    <a:pt x="161" y="39"/>
                  </a:cubicBezTo>
                  <a:cubicBezTo>
                    <a:pt x="163" y="40"/>
                    <a:pt x="166" y="40"/>
                    <a:pt x="166" y="44"/>
                  </a:cubicBezTo>
                  <a:cubicBezTo>
                    <a:pt x="166" y="45"/>
                    <a:pt x="168" y="44"/>
                    <a:pt x="169" y="44"/>
                  </a:cubicBezTo>
                  <a:cubicBezTo>
                    <a:pt x="169" y="45"/>
                    <a:pt x="169" y="46"/>
                    <a:pt x="169" y="47"/>
                  </a:cubicBezTo>
                  <a:cubicBezTo>
                    <a:pt x="169" y="47"/>
                    <a:pt x="171" y="46"/>
                    <a:pt x="171" y="47"/>
                  </a:cubicBezTo>
                  <a:cubicBezTo>
                    <a:pt x="173" y="49"/>
                    <a:pt x="173" y="52"/>
                    <a:pt x="176" y="52"/>
                  </a:cubicBezTo>
                  <a:cubicBezTo>
                    <a:pt x="176" y="54"/>
                    <a:pt x="178" y="58"/>
                    <a:pt x="180" y="60"/>
                  </a:cubicBezTo>
                  <a:cubicBezTo>
                    <a:pt x="180" y="61"/>
                    <a:pt x="181" y="62"/>
                    <a:pt x="182" y="63"/>
                  </a:cubicBezTo>
                  <a:cubicBezTo>
                    <a:pt x="182" y="64"/>
                    <a:pt x="184" y="63"/>
                    <a:pt x="184" y="63"/>
                  </a:cubicBezTo>
                  <a:cubicBezTo>
                    <a:pt x="185" y="64"/>
                    <a:pt x="184" y="65"/>
                    <a:pt x="184" y="66"/>
                  </a:cubicBezTo>
                  <a:cubicBezTo>
                    <a:pt x="185" y="66"/>
                    <a:pt x="187" y="66"/>
                    <a:pt x="187" y="66"/>
                  </a:cubicBezTo>
                  <a:cubicBezTo>
                    <a:pt x="189" y="68"/>
                    <a:pt x="187" y="71"/>
                    <a:pt x="191" y="70"/>
                  </a:cubicBezTo>
                  <a:cubicBezTo>
                    <a:pt x="189" y="74"/>
                    <a:pt x="192" y="78"/>
                    <a:pt x="193" y="83"/>
                  </a:cubicBezTo>
                  <a:cubicBezTo>
                    <a:pt x="193" y="86"/>
                    <a:pt x="191" y="89"/>
                    <a:pt x="194" y="90"/>
                  </a:cubicBezTo>
                  <a:cubicBezTo>
                    <a:pt x="191" y="92"/>
                    <a:pt x="192" y="94"/>
                    <a:pt x="191" y="99"/>
                  </a:cubicBezTo>
                  <a:cubicBezTo>
                    <a:pt x="191" y="98"/>
                    <a:pt x="189" y="99"/>
                    <a:pt x="190" y="100"/>
                  </a:cubicBezTo>
                  <a:cubicBezTo>
                    <a:pt x="190" y="100"/>
                    <a:pt x="191" y="100"/>
                    <a:pt x="191" y="100"/>
                  </a:cubicBezTo>
                  <a:cubicBezTo>
                    <a:pt x="191" y="100"/>
                    <a:pt x="191" y="103"/>
                    <a:pt x="190" y="103"/>
                  </a:cubicBezTo>
                  <a:cubicBezTo>
                    <a:pt x="190" y="104"/>
                    <a:pt x="188" y="104"/>
                    <a:pt x="188" y="105"/>
                  </a:cubicBezTo>
                  <a:cubicBezTo>
                    <a:pt x="187" y="106"/>
                    <a:pt x="190" y="108"/>
                    <a:pt x="188" y="110"/>
                  </a:cubicBezTo>
                  <a:cubicBezTo>
                    <a:pt x="186" y="110"/>
                    <a:pt x="186" y="114"/>
                    <a:pt x="183" y="113"/>
                  </a:cubicBezTo>
                  <a:cubicBezTo>
                    <a:pt x="184" y="115"/>
                    <a:pt x="183" y="116"/>
                    <a:pt x="181" y="116"/>
                  </a:cubicBezTo>
                  <a:cubicBezTo>
                    <a:pt x="182" y="121"/>
                    <a:pt x="179" y="122"/>
                    <a:pt x="180" y="127"/>
                  </a:cubicBezTo>
                  <a:cubicBezTo>
                    <a:pt x="175" y="126"/>
                    <a:pt x="176" y="131"/>
                    <a:pt x="175" y="134"/>
                  </a:cubicBezTo>
                  <a:cubicBezTo>
                    <a:pt x="173" y="134"/>
                    <a:pt x="171" y="134"/>
                    <a:pt x="171" y="135"/>
                  </a:cubicBezTo>
                  <a:cubicBezTo>
                    <a:pt x="171" y="137"/>
                    <a:pt x="167" y="137"/>
                    <a:pt x="164" y="139"/>
                  </a:cubicBezTo>
                  <a:cubicBezTo>
                    <a:pt x="164" y="139"/>
                    <a:pt x="163" y="141"/>
                    <a:pt x="162" y="141"/>
                  </a:cubicBezTo>
                  <a:cubicBezTo>
                    <a:pt x="161" y="142"/>
                    <a:pt x="160" y="141"/>
                    <a:pt x="160" y="142"/>
                  </a:cubicBezTo>
                  <a:cubicBezTo>
                    <a:pt x="157" y="141"/>
                    <a:pt x="156" y="138"/>
                    <a:pt x="153" y="137"/>
                  </a:cubicBezTo>
                  <a:cubicBezTo>
                    <a:pt x="150" y="136"/>
                    <a:pt x="151" y="139"/>
                    <a:pt x="150" y="140"/>
                  </a:cubicBezTo>
                  <a:cubicBezTo>
                    <a:pt x="148" y="141"/>
                    <a:pt x="144" y="140"/>
                    <a:pt x="142" y="142"/>
                  </a:cubicBezTo>
                  <a:cubicBezTo>
                    <a:pt x="138" y="140"/>
                    <a:pt x="135" y="137"/>
                    <a:pt x="129" y="136"/>
                  </a:cubicBezTo>
                  <a:cubicBezTo>
                    <a:pt x="130" y="135"/>
                    <a:pt x="130" y="133"/>
                    <a:pt x="129" y="130"/>
                  </a:cubicBezTo>
                  <a:cubicBezTo>
                    <a:pt x="129" y="130"/>
                    <a:pt x="128" y="130"/>
                    <a:pt x="128" y="129"/>
                  </a:cubicBezTo>
                  <a:cubicBezTo>
                    <a:pt x="128" y="129"/>
                    <a:pt x="128" y="128"/>
                    <a:pt x="128" y="128"/>
                  </a:cubicBezTo>
                  <a:cubicBezTo>
                    <a:pt x="127" y="127"/>
                    <a:pt x="125" y="126"/>
                    <a:pt x="127" y="126"/>
                  </a:cubicBezTo>
                  <a:cubicBezTo>
                    <a:pt x="126" y="125"/>
                    <a:pt x="121" y="122"/>
                    <a:pt x="121" y="125"/>
                  </a:cubicBezTo>
                  <a:cubicBezTo>
                    <a:pt x="119" y="123"/>
                    <a:pt x="119" y="120"/>
                    <a:pt x="117" y="119"/>
                  </a:cubicBezTo>
                  <a:cubicBezTo>
                    <a:pt x="117" y="116"/>
                    <a:pt x="118" y="116"/>
                    <a:pt x="118" y="114"/>
                  </a:cubicBezTo>
                  <a:cubicBezTo>
                    <a:pt x="117" y="113"/>
                    <a:pt x="116" y="114"/>
                    <a:pt x="113" y="113"/>
                  </a:cubicBezTo>
                  <a:cubicBezTo>
                    <a:pt x="110" y="114"/>
                    <a:pt x="110" y="118"/>
                    <a:pt x="105" y="117"/>
                  </a:cubicBezTo>
                  <a:cubicBezTo>
                    <a:pt x="107" y="113"/>
                    <a:pt x="102" y="114"/>
                    <a:pt x="103" y="109"/>
                  </a:cubicBezTo>
                  <a:cubicBezTo>
                    <a:pt x="100" y="109"/>
                    <a:pt x="100" y="107"/>
                    <a:pt x="96" y="108"/>
                  </a:cubicBezTo>
                  <a:cubicBezTo>
                    <a:pt x="96" y="107"/>
                    <a:pt x="97" y="107"/>
                    <a:pt x="98" y="107"/>
                  </a:cubicBezTo>
                  <a:cubicBezTo>
                    <a:pt x="95" y="103"/>
                    <a:pt x="93" y="106"/>
                    <a:pt x="87" y="106"/>
                  </a:cubicBezTo>
                  <a:cubicBezTo>
                    <a:pt x="83" y="105"/>
                    <a:pt x="79" y="104"/>
                    <a:pt x="76" y="102"/>
                  </a:cubicBezTo>
                  <a:cubicBezTo>
                    <a:pt x="73" y="103"/>
                    <a:pt x="70" y="103"/>
                    <a:pt x="69" y="106"/>
                  </a:cubicBezTo>
                  <a:cubicBezTo>
                    <a:pt x="67" y="106"/>
                    <a:pt x="66" y="106"/>
                    <a:pt x="64" y="106"/>
                  </a:cubicBezTo>
                  <a:cubicBezTo>
                    <a:pt x="63" y="106"/>
                    <a:pt x="63" y="107"/>
                    <a:pt x="63" y="107"/>
                  </a:cubicBezTo>
                  <a:cubicBezTo>
                    <a:pt x="61" y="107"/>
                    <a:pt x="62" y="105"/>
                    <a:pt x="60" y="108"/>
                  </a:cubicBezTo>
                  <a:cubicBezTo>
                    <a:pt x="59" y="109"/>
                    <a:pt x="58" y="109"/>
                    <a:pt x="58" y="110"/>
                  </a:cubicBezTo>
                  <a:cubicBezTo>
                    <a:pt x="57" y="109"/>
                    <a:pt x="56" y="107"/>
                    <a:pt x="56" y="112"/>
                  </a:cubicBezTo>
                  <a:cubicBezTo>
                    <a:pt x="55" y="111"/>
                    <a:pt x="55" y="110"/>
                    <a:pt x="54" y="110"/>
                  </a:cubicBezTo>
                  <a:cubicBezTo>
                    <a:pt x="52" y="110"/>
                    <a:pt x="53" y="112"/>
                    <a:pt x="54" y="112"/>
                  </a:cubicBezTo>
                  <a:cubicBezTo>
                    <a:pt x="52" y="114"/>
                    <a:pt x="49" y="113"/>
                    <a:pt x="48" y="116"/>
                  </a:cubicBezTo>
                  <a:cubicBezTo>
                    <a:pt x="45" y="114"/>
                    <a:pt x="37" y="116"/>
                    <a:pt x="32" y="115"/>
                  </a:cubicBezTo>
                  <a:cubicBezTo>
                    <a:pt x="31" y="115"/>
                    <a:pt x="32" y="117"/>
                    <a:pt x="31" y="117"/>
                  </a:cubicBezTo>
                  <a:cubicBezTo>
                    <a:pt x="31" y="118"/>
                    <a:pt x="30" y="117"/>
                    <a:pt x="29" y="117"/>
                  </a:cubicBezTo>
                  <a:cubicBezTo>
                    <a:pt x="28" y="118"/>
                    <a:pt x="27" y="118"/>
                    <a:pt x="25" y="119"/>
                  </a:cubicBezTo>
                  <a:cubicBezTo>
                    <a:pt x="22" y="119"/>
                    <a:pt x="16" y="122"/>
                    <a:pt x="9" y="121"/>
                  </a:cubicBezTo>
                  <a:cubicBezTo>
                    <a:pt x="10" y="118"/>
                    <a:pt x="9" y="114"/>
                    <a:pt x="12" y="114"/>
                  </a:cubicBezTo>
                  <a:cubicBezTo>
                    <a:pt x="12" y="112"/>
                    <a:pt x="14" y="108"/>
                    <a:pt x="11" y="108"/>
                  </a:cubicBezTo>
                  <a:cubicBezTo>
                    <a:pt x="8" y="108"/>
                    <a:pt x="12" y="107"/>
                    <a:pt x="11" y="103"/>
                  </a:cubicBezTo>
                  <a:cubicBezTo>
                    <a:pt x="10" y="100"/>
                    <a:pt x="10" y="106"/>
                    <a:pt x="9" y="101"/>
                  </a:cubicBezTo>
                  <a:cubicBezTo>
                    <a:pt x="9" y="101"/>
                    <a:pt x="9" y="99"/>
                    <a:pt x="9" y="99"/>
                  </a:cubicBezTo>
                  <a:cubicBezTo>
                    <a:pt x="7" y="97"/>
                    <a:pt x="9" y="98"/>
                    <a:pt x="9" y="96"/>
                  </a:cubicBezTo>
                  <a:cubicBezTo>
                    <a:pt x="9" y="94"/>
                    <a:pt x="6" y="92"/>
                    <a:pt x="8" y="90"/>
                  </a:cubicBezTo>
                  <a:cubicBezTo>
                    <a:pt x="8" y="89"/>
                    <a:pt x="6" y="90"/>
                    <a:pt x="5" y="89"/>
                  </a:cubicBezTo>
                  <a:cubicBezTo>
                    <a:pt x="5" y="89"/>
                    <a:pt x="6" y="87"/>
                    <a:pt x="5" y="87"/>
                  </a:cubicBezTo>
                  <a:cubicBezTo>
                    <a:pt x="5" y="87"/>
                    <a:pt x="4" y="83"/>
                    <a:pt x="4" y="83"/>
                  </a:cubicBezTo>
                  <a:cubicBezTo>
                    <a:pt x="3" y="82"/>
                    <a:pt x="5" y="83"/>
                    <a:pt x="4" y="81"/>
                  </a:cubicBezTo>
                  <a:cubicBezTo>
                    <a:pt x="4" y="79"/>
                    <a:pt x="1" y="79"/>
                    <a:pt x="2" y="76"/>
                  </a:cubicBezTo>
                  <a:cubicBezTo>
                    <a:pt x="5" y="77"/>
                    <a:pt x="3" y="72"/>
                    <a:pt x="5" y="72"/>
                  </a:cubicBezTo>
                  <a:cubicBezTo>
                    <a:pt x="6" y="70"/>
                    <a:pt x="3" y="71"/>
                    <a:pt x="3" y="70"/>
                  </a:cubicBezTo>
                  <a:cubicBezTo>
                    <a:pt x="2" y="69"/>
                    <a:pt x="4" y="66"/>
                    <a:pt x="1" y="67"/>
                  </a:cubicBezTo>
                  <a:cubicBezTo>
                    <a:pt x="0" y="61"/>
                    <a:pt x="3" y="59"/>
                    <a:pt x="3" y="55"/>
                  </a:cubicBezTo>
                  <a:cubicBezTo>
                    <a:pt x="4" y="57"/>
                    <a:pt x="9" y="56"/>
                    <a:pt x="9" y="53"/>
                  </a:cubicBezTo>
                  <a:cubicBezTo>
                    <a:pt x="9" y="50"/>
                    <a:pt x="17" y="52"/>
                    <a:pt x="16" y="47"/>
                  </a:cubicBezTo>
                  <a:cubicBezTo>
                    <a:pt x="23" y="48"/>
                    <a:pt x="26" y="45"/>
                    <a:pt x="31" y="44"/>
                  </a:cubicBezTo>
                  <a:cubicBezTo>
                    <a:pt x="33" y="45"/>
                    <a:pt x="32" y="43"/>
                    <a:pt x="31" y="43"/>
                  </a:cubicBezTo>
                  <a:cubicBezTo>
                    <a:pt x="33" y="41"/>
                    <a:pt x="37" y="43"/>
                    <a:pt x="37" y="39"/>
                  </a:cubicBezTo>
                  <a:cubicBezTo>
                    <a:pt x="38" y="39"/>
                    <a:pt x="38" y="40"/>
                    <a:pt x="40" y="40"/>
                  </a:cubicBezTo>
                  <a:cubicBezTo>
                    <a:pt x="42" y="40"/>
                    <a:pt x="39" y="34"/>
                    <a:pt x="43" y="36"/>
                  </a:cubicBezTo>
                  <a:cubicBezTo>
                    <a:pt x="42" y="31"/>
                    <a:pt x="43" y="32"/>
                    <a:pt x="43" y="27"/>
                  </a:cubicBezTo>
                  <a:cubicBezTo>
                    <a:pt x="46" y="27"/>
                    <a:pt x="48" y="28"/>
                    <a:pt x="50" y="29"/>
                  </a:cubicBezTo>
                  <a:cubicBezTo>
                    <a:pt x="51" y="28"/>
                    <a:pt x="51" y="26"/>
                    <a:pt x="54" y="27"/>
                  </a:cubicBezTo>
                  <a:cubicBezTo>
                    <a:pt x="52" y="24"/>
                    <a:pt x="57" y="22"/>
                    <a:pt x="54" y="22"/>
                  </a:cubicBezTo>
                  <a:cubicBezTo>
                    <a:pt x="54" y="21"/>
                    <a:pt x="56" y="21"/>
                    <a:pt x="56" y="19"/>
                  </a:cubicBezTo>
                  <a:cubicBezTo>
                    <a:pt x="60" y="19"/>
                    <a:pt x="57" y="14"/>
                    <a:pt x="62" y="16"/>
                  </a:cubicBezTo>
                  <a:cubicBezTo>
                    <a:pt x="63" y="15"/>
                    <a:pt x="64" y="14"/>
                    <a:pt x="65" y="13"/>
                  </a:cubicBezTo>
                  <a:cubicBezTo>
                    <a:pt x="67" y="14"/>
                    <a:pt x="69" y="14"/>
                    <a:pt x="71" y="14"/>
                  </a:cubicBezTo>
                  <a:cubicBezTo>
                    <a:pt x="69" y="16"/>
                    <a:pt x="72" y="15"/>
                    <a:pt x="72" y="16"/>
                  </a:cubicBezTo>
                  <a:cubicBezTo>
                    <a:pt x="73" y="16"/>
                    <a:pt x="72" y="17"/>
                    <a:pt x="72" y="17"/>
                  </a:cubicBezTo>
                  <a:cubicBezTo>
                    <a:pt x="73" y="18"/>
                    <a:pt x="75" y="17"/>
                    <a:pt x="75" y="17"/>
                  </a:cubicBezTo>
                  <a:cubicBezTo>
                    <a:pt x="75" y="18"/>
                    <a:pt x="76" y="21"/>
                    <a:pt x="80" y="20"/>
                  </a:cubicBezTo>
                  <a:cubicBezTo>
                    <a:pt x="81" y="20"/>
                    <a:pt x="80" y="14"/>
                    <a:pt x="77" y="15"/>
                  </a:cubicBezTo>
                  <a:cubicBezTo>
                    <a:pt x="78" y="14"/>
                    <a:pt x="79" y="13"/>
                    <a:pt x="81" y="13"/>
                  </a:cubicBezTo>
                  <a:cubicBezTo>
                    <a:pt x="81" y="10"/>
                    <a:pt x="82" y="8"/>
                    <a:pt x="85" y="8"/>
                  </a:cubicBezTo>
                  <a:cubicBezTo>
                    <a:pt x="85" y="5"/>
                    <a:pt x="86" y="4"/>
                    <a:pt x="89" y="4"/>
                  </a:cubicBezTo>
                  <a:cubicBezTo>
                    <a:pt x="87" y="8"/>
                    <a:pt x="88" y="6"/>
                    <a:pt x="91" y="6"/>
                  </a:cubicBezTo>
                  <a:cubicBezTo>
                    <a:pt x="96" y="0"/>
                    <a:pt x="106" y="6"/>
                    <a:pt x="113" y="6"/>
                  </a:cubicBezTo>
                  <a:close/>
                </a:path>
              </a:pathLst>
            </a:custGeom>
            <a:grpFill/>
            <a:ln w="12700">
              <a:noFill/>
              <a:round/>
              <a:headEnd/>
              <a:tailEnd/>
            </a:ln>
            <a:effectLst/>
            <a:extLst/>
          </p:spPr>
          <p:txBody>
            <a:bodyPr rtlCol="0" anchor="ctr"/>
            <a:lstStyle/>
            <a:p>
              <a:pPr algn="ctr"/>
              <a:endParaRPr lang="zh-CN" altLang="en-US" sz="1600" kern="0">
                <a:solidFill>
                  <a:srgbClr val="1F223E"/>
                </a:solidFill>
                <a:latin typeface="Broadway" pitchFamily="82" charset="0"/>
              </a:endParaRPr>
            </a:p>
          </p:txBody>
        </p:sp>
      </p:grpSp>
      <p:sp>
        <p:nvSpPr>
          <p:cNvPr id="111" name="椭圆 110"/>
          <p:cNvSpPr/>
          <p:nvPr/>
        </p:nvSpPr>
        <p:spPr>
          <a:xfrm>
            <a:off x="4674440" y="3539385"/>
            <a:ext cx="281131" cy="274574"/>
          </a:xfrm>
          <a:prstGeom prst="ellipse">
            <a:avLst/>
          </a:prstGeom>
          <a:solidFill>
            <a:srgbClr val="07206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sp>
        <p:nvSpPr>
          <p:cNvPr id="112" name="椭圆 111"/>
          <p:cNvSpPr/>
          <p:nvPr/>
        </p:nvSpPr>
        <p:spPr>
          <a:xfrm>
            <a:off x="8059215" y="2445607"/>
            <a:ext cx="1171770" cy="1006997"/>
          </a:xfrm>
          <a:prstGeom prst="ellipse">
            <a:avLst/>
          </a:prstGeom>
          <a:solidFill>
            <a:srgbClr val="07206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sp>
        <p:nvSpPr>
          <p:cNvPr id="113" name="椭圆 112"/>
          <p:cNvSpPr/>
          <p:nvPr/>
        </p:nvSpPr>
        <p:spPr>
          <a:xfrm>
            <a:off x="9365682" y="3720667"/>
            <a:ext cx="708644" cy="608995"/>
          </a:xfrm>
          <a:prstGeom prst="ellipse">
            <a:avLst/>
          </a:prstGeom>
          <a:solidFill>
            <a:srgbClr val="07206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sp>
        <p:nvSpPr>
          <p:cNvPr id="114" name="椭圆 113"/>
          <p:cNvSpPr/>
          <p:nvPr/>
        </p:nvSpPr>
        <p:spPr>
          <a:xfrm>
            <a:off x="2095195" y="4329662"/>
            <a:ext cx="304069" cy="321912"/>
          </a:xfrm>
          <a:prstGeom prst="ellipse">
            <a:avLst/>
          </a:prstGeom>
          <a:solidFill>
            <a:srgbClr val="07206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sp>
        <p:nvSpPr>
          <p:cNvPr id="115" name="椭圆 114"/>
          <p:cNvSpPr/>
          <p:nvPr/>
        </p:nvSpPr>
        <p:spPr>
          <a:xfrm>
            <a:off x="1964836" y="2363155"/>
            <a:ext cx="1024498" cy="974240"/>
          </a:xfrm>
          <a:prstGeom prst="ellipse">
            <a:avLst/>
          </a:prstGeom>
          <a:solidFill>
            <a:srgbClr val="07206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sp>
        <p:nvSpPr>
          <p:cNvPr id="116" name="椭圆 115"/>
          <p:cNvSpPr/>
          <p:nvPr/>
        </p:nvSpPr>
        <p:spPr>
          <a:xfrm>
            <a:off x="5202533" y="4281797"/>
            <a:ext cx="405575" cy="375414"/>
          </a:xfrm>
          <a:prstGeom prst="ellipse">
            <a:avLst/>
          </a:prstGeom>
          <a:solidFill>
            <a:srgbClr val="07206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grpSp>
        <p:nvGrpSpPr>
          <p:cNvPr id="117" name="组合 116"/>
          <p:cNvGrpSpPr/>
          <p:nvPr/>
        </p:nvGrpSpPr>
        <p:grpSpPr>
          <a:xfrm>
            <a:off x="169806" y="1535124"/>
            <a:ext cx="2362854" cy="1407000"/>
            <a:chOff x="253812" y="889413"/>
            <a:chExt cx="1772373" cy="1228079"/>
          </a:xfrm>
        </p:grpSpPr>
        <p:sp>
          <p:nvSpPr>
            <p:cNvPr id="118" name="任意多边形 117"/>
            <p:cNvSpPr/>
            <p:nvPr/>
          </p:nvSpPr>
          <p:spPr>
            <a:xfrm flipH="1">
              <a:off x="1518185" y="1333704"/>
              <a:ext cx="508000" cy="696685"/>
            </a:xfrm>
            <a:custGeom>
              <a:avLst/>
              <a:gdLst>
                <a:gd name="connsiteX0" fmla="*/ 0 w 508000"/>
                <a:gd name="connsiteY0" fmla="*/ 696685 h 696685"/>
                <a:gd name="connsiteX1" fmla="*/ 246743 w 508000"/>
                <a:gd name="connsiteY1" fmla="*/ 0 h 696685"/>
                <a:gd name="connsiteX2" fmla="*/ 508000 w 508000"/>
                <a:gd name="connsiteY2" fmla="*/ 0 h 696685"/>
              </a:gdLst>
              <a:ahLst/>
              <a:cxnLst>
                <a:cxn ang="0">
                  <a:pos x="connsiteX0" y="connsiteY0"/>
                </a:cxn>
                <a:cxn ang="0">
                  <a:pos x="connsiteX1" y="connsiteY1"/>
                </a:cxn>
                <a:cxn ang="0">
                  <a:pos x="connsiteX2" y="connsiteY2"/>
                </a:cxn>
              </a:cxnLst>
              <a:rect l="l" t="t" r="r" b="b"/>
              <a:pathLst>
                <a:path w="508000" h="696685">
                  <a:moveTo>
                    <a:pt x="0" y="696685"/>
                  </a:moveTo>
                  <a:lnTo>
                    <a:pt x="246743" y="0"/>
                  </a:lnTo>
                  <a:lnTo>
                    <a:pt x="50800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grpSp>
          <p:nvGrpSpPr>
            <p:cNvPr id="119" name="组合 118"/>
            <p:cNvGrpSpPr/>
            <p:nvPr/>
          </p:nvGrpSpPr>
          <p:grpSpPr>
            <a:xfrm>
              <a:off x="253812" y="889413"/>
              <a:ext cx="1630253" cy="1228079"/>
              <a:chOff x="-564318" y="930369"/>
              <a:chExt cx="1630253" cy="1228079"/>
            </a:xfrm>
          </p:grpSpPr>
          <p:sp>
            <p:nvSpPr>
              <p:cNvPr id="120" name="TextBox 119"/>
              <p:cNvSpPr txBox="1"/>
              <p:nvPr/>
            </p:nvSpPr>
            <p:spPr>
              <a:xfrm>
                <a:off x="55669" y="930369"/>
                <a:ext cx="1010266" cy="510412"/>
              </a:xfrm>
              <a:prstGeom prst="rect">
                <a:avLst/>
              </a:prstGeom>
              <a:noFill/>
            </p:spPr>
            <p:txBody>
              <a:bodyPr wrap="none" rtlCol="0">
                <a:spAutoFit/>
              </a:bodyPr>
              <a:lstStyle/>
              <a:p>
                <a:pPr algn="ctr"/>
                <a:r>
                  <a:rPr lang="en-US" altLang="zh-CN" sz="3200" b="1" smtClean="0">
                    <a:solidFill>
                      <a:schemeClr val="tx1">
                        <a:lumMod val="65000"/>
                        <a:lumOff val="35000"/>
                      </a:schemeClr>
                    </a:solidFill>
                  </a:rPr>
                  <a:t>12.1%</a:t>
                </a:r>
                <a:endParaRPr lang="zh-CN" altLang="en-US" sz="3200" b="1" dirty="0">
                  <a:solidFill>
                    <a:schemeClr val="tx1">
                      <a:lumMod val="65000"/>
                      <a:lumOff val="35000"/>
                    </a:schemeClr>
                  </a:solidFill>
                </a:endParaRPr>
              </a:p>
            </p:txBody>
          </p:sp>
          <p:sp>
            <p:nvSpPr>
              <p:cNvPr id="121" name="TextBox 120"/>
              <p:cNvSpPr txBox="1"/>
              <p:nvPr/>
            </p:nvSpPr>
            <p:spPr>
              <a:xfrm>
                <a:off x="-564318" y="1325671"/>
                <a:ext cx="1485217" cy="832777"/>
              </a:xfrm>
              <a:prstGeom prst="rect">
                <a:avLst/>
              </a:prstGeom>
              <a:noFill/>
            </p:spPr>
            <p:txBody>
              <a:bodyPr wrap="none" rtlCol="0">
                <a:spAutoFit/>
              </a:bodyPr>
              <a:lstStyle/>
              <a:p>
                <a:pPr algn="ctr"/>
                <a:r>
                  <a:rPr lang="zh-CN" altLang="en-US" sz="1400" b="1" smtClean="0">
                    <a:solidFill>
                      <a:srgbClr val="2B3C6B"/>
                    </a:solidFill>
                  </a:rPr>
                  <a:t>荷兰、比利时、西班牙</a:t>
                </a:r>
                <a:endParaRPr lang="en-US" altLang="zh-CN" sz="1400" b="1" smtClean="0">
                  <a:solidFill>
                    <a:srgbClr val="2B3C6B"/>
                  </a:solidFill>
                </a:endParaRPr>
              </a:p>
              <a:p>
                <a:pPr algn="ctr"/>
                <a:r>
                  <a:rPr lang="zh-CN" altLang="en-US" sz="1400" b="1" smtClean="0">
                    <a:solidFill>
                      <a:srgbClr val="2B3C6B"/>
                    </a:solidFill>
                  </a:rPr>
                  <a:t>挪威、瑞典、葡萄牙</a:t>
                </a:r>
                <a:endParaRPr lang="en-US" altLang="zh-CN" sz="1400" b="1" smtClean="0">
                  <a:solidFill>
                    <a:srgbClr val="2B3C6B"/>
                  </a:solidFill>
                </a:endParaRPr>
              </a:p>
              <a:p>
                <a:pPr algn="ctr"/>
                <a:r>
                  <a:rPr lang="zh-CN" altLang="en-US" sz="1400" b="1" smtClean="0">
                    <a:solidFill>
                      <a:srgbClr val="2B3C6B"/>
                    </a:solidFill>
                  </a:rPr>
                  <a:t>冰岛、丹麦、法国、</a:t>
                </a:r>
                <a:endParaRPr lang="en-US" altLang="zh-CN" sz="1400" b="1" smtClean="0">
                  <a:solidFill>
                    <a:srgbClr val="2B3C6B"/>
                  </a:solidFill>
                </a:endParaRPr>
              </a:p>
              <a:p>
                <a:pPr algn="ctr"/>
                <a:r>
                  <a:rPr lang="zh-CN" altLang="en-US" sz="1400" b="1" smtClean="0">
                    <a:solidFill>
                      <a:srgbClr val="2B3C6B"/>
                    </a:solidFill>
                  </a:rPr>
                  <a:t>英国等</a:t>
                </a:r>
                <a:r>
                  <a:rPr lang="en-US" altLang="zh-CN" sz="1400" b="1" smtClean="0">
                    <a:solidFill>
                      <a:srgbClr val="2B3C6B"/>
                    </a:solidFill>
                  </a:rPr>
                  <a:t>28</a:t>
                </a:r>
                <a:r>
                  <a:rPr lang="zh-CN" altLang="en-US" sz="1400" b="1" smtClean="0">
                    <a:solidFill>
                      <a:srgbClr val="2B3C6B"/>
                    </a:solidFill>
                  </a:rPr>
                  <a:t>个国家</a:t>
                </a:r>
                <a:endParaRPr lang="zh-CN" altLang="en-US" sz="1400" b="1" dirty="0">
                  <a:solidFill>
                    <a:srgbClr val="2B3C6B"/>
                  </a:solidFill>
                </a:endParaRPr>
              </a:p>
            </p:txBody>
          </p:sp>
        </p:grpSp>
      </p:grpSp>
      <p:grpSp>
        <p:nvGrpSpPr>
          <p:cNvPr id="122" name="组合 121"/>
          <p:cNvGrpSpPr/>
          <p:nvPr/>
        </p:nvGrpSpPr>
        <p:grpSpPr>
          <a:xfrm>
            <a:off x="4860250" y="2477118"/>
            <a:ext cx="2179320" cy="1158165"/>
            <a:chOff x="3785611" y="1282264"/>
            <a:chExt cx="1634703" cy="1010886"/>
          </a:xfrm>
        </p:grpSpPr>
        <p:sp>
          <p:nvSpPr>
            <p:cNvPr id="123" name="任意多边形 122"/>
            <p:cNvSpPr/>
            <p:nvPr/>
          </p:nvSpPr>
          <p:spPr>
            <a:xfrm>
              <a:off x="3785611" y="1596465"/>
              <a:ext cx="795181" cy="696685"/>
            </a:xfrm>
            <a:custGeom>
              <a:avLst/>
              <a:gdLst>
                <a:gd name="connsiteX0" fmla="*/ 0 w 508000"/>
                <a:gd name="connsiteY0" fmla="*/ 696685 h 696685"/>
                <a:gd name="connsiteX1" fmla="*/ 246743 w 508000"/>
                <a:gd name="connsiteY1" fmla="*/ 0 h 696685"/>
                <a:gd name="connsiteX2" fmla="*/ 508000 w 508000"/>
                <a:gd name="connsiteY2" fmla="*/ 0 h 696685"/>
              </a:gdLst>
              <a:ahLst/>
              <a:cxnLst>
                <a:cxn ang="0">
                  <a:pos x="connsiteX0" y="connsiteY0"/>
                </a:cxn>
                <a:cxn ang="0">
                  <a:pos x="connsiteX1" y="connsiteY1"/>
                </a:cxn>
                <a:cxn ang="0">
                  <a:pos x="connsiteX2" y="connsiteY2"/>
                </a:cxn>
              </a:cxnLst>
              <a:rect l="l" t="t" r="r" b="b"/>
              <a:pathLst>
                <a:path w="508000" h="696685">
                  <a:moveTo>
                    <a:pt x="0" y="696685"/>
                  </a:moveTo>
                  <a:lnTo>
                    <a:pt x="246743" y="0"/>
                  </a:lnTo>
                  <a:lnTo>
                    <a:pt x="50800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grpSp>
          <p:nvGrpSpPr>
            <p:cNvPr id="124" name="组合 123"/>
            <p:cNvGrpSpPr/>
            <p:nvPr/>
          </p:nvGrpSpPr>
          <p:grpSpPr>
            <a:xfrm>
              <a:off x="4580792" y="1282264"/>
              <a:ext cx="839522" cy="678381"/>
              <a:chOff x="272985" y="1108154"/>
              <a:chExt cx="839522" cy="678381"/>
            </a:xfrm>
          </p:grpSpPr>
          <p:sp>
            <p:nvSpPr>
              <p:cNvPr id="125" name="TextBox 124"/>
              <p:cNvSpPr txBox="1"/>
              <p:nvPr/>
            </p:nvSpPr>
            <p:spPr>
              <a:xfrm>
                <a:off x="272985" y="1108154"/>
                <a:ext cx="839522" cy="510412"/>
              </a:xfrm>
              <a:prstGeom prst="rect">
                <a:avLst/>
              </a:prstGeom>
              <a:noFill/>
            </p:spPr>
            <p:txBody>
              <a:bodyPr wrap="none" rtlCol="0">
                <a:spAutoFit/>
              </a:bodyPr>
              <a:lstStyle/>
              <a:p>
                <a:pPr algn="ctr"/>
                <a:r>
                  <a:rPr lang="en-US" altLang="zh-CN" sz="3200" b="1" smtClean="0">
                    <a:solidFill>
                      <a:srgbClr val="595959"/>
                    </a:solidFill>
                  </a:rPr>
                  <a:t>0.4%</a:t>
                </a:r>
                <a:endParaRPr lang="zh-CN" altLang="en-US" sz="3200" b="1" dirty="0">
                  <a:solidFill>
                    <a:srgbClr val="595959"/>
                  </a:solidFill>
                </a:endParaRPr>
              </a:p>
            </p:txBody>
          </p:sp>
          <p:sp>
            <p:nvSpPr>
              <p:cNvPr id="126" name="TextBox 125"/>
              <p:cNvSpPr txBox="1"/>
              <p:nvPr/>
            </p:nvSpPr>
            <p:spPr>
              <a:xfrm>
                <a:off x="459899" y="1517897"/>
                <a:ext cx="407857" cy="268638"/>
              </a:xfrm>
              <a:prstGeom prst="rect">
                <a:avLst/>
              </a:prstGeom>
              <a:noFill/>
            </p:spPr>
            <p:txBody>
              <a:bodyPr wrap="none" rtlCol="0">
                <a:spAutoFit/>
              </a:bodyPr>
              <a:lstStyle/>
              <a:p>
                <a:pPr algn="ctr"/>
                <a:r>
                  <a:rPr lang="zh-CN" altLang="en-US" sz="1400" b="1" smtClean="0">
                    <a:solidFill>
                      <a:srgbClr val="072063"/>
                    </a:solidFill>
                  </a:rPr>
                  <a:t>台湾</a:t>
                </a:r>
                <a:endParaRPr lang="zh-CN" altLang="en-US" sz="1400" b="1" dirty="0">
                  <a:solidFill>
                    <a:srgbClr val="072063"/>
                  </a:solidFill>
                </a:endParaRPr>
              </a:p>
            </p:txBody>
          </p:sp>
        </p:grpSp>
      </p:grpSp>
      <p:grpSp>
        <p:nvGrpSpPr>
          <p:cNvPr id="127" name="组合 126"/>
          <p:cNvGrpSpPr/>
          <p:nvPr/>
        </p:nvGrpSpPr>
        <p:grpSpPr>
          <a:xfrm>
            <a:off x="6899491" y="1107628"/>
            <a:ext cx="1696211" cy="1787776"/>
            <a:chOff x="5301728" y="521365"/>
            <a:chExt cx="1272324" cy="1560433"/>
          </a:xfrm>
        </p:grpSpPr>
        <p:sp>
          <p:nvSpPr>
            <p:cNvPr id="128" name="任意多边形 127"/>
            <p:cNvSpPr/>
            <p:nvPr/>
          </p:nvSpPr>
          <p:spPr>
            <a:xfrm flipH="1">
              <a:off x="5967439" y="1166193"/>
              <a:ext cx="606613" cy="915605"/>
            </a:xfrm>
            <a:custGeom>
              <a:avLst/>
              <a:gdLst>
                <a:gd name="connsiteX0" fmla="*/ 0 w 508000"/>
                <a:gd name="connsiteY0" fmla="*/ 696685 h 696685"/>
                <a:gd name="connsiteX1" fmla="*/ 246743 w 508000"/>
                <a:gd name="connsiteY1" fmla="*/ 0 h 696685"/>
                <a:gd name="connsiteX2" fmla="*/ 508000 w 508000"/>
                <a:gd name="connsiteY2" fmla="*/ 0 h 696685"/>
              </a:gdLst>
              <a:ahLst/>
              <a:cxnLst>
                <a:cxn ang="0">
                  <a:pos x="connsiteX0" y="connsiteY0"/>
                </a:cxn>
                <a:cxn ang="0">
                  <a:pos x="connsiteX1" y="connsiteY1"/>
                </a:cxn>
                <a:cxn ang="0">
                  <a:pos x="connsiteX2" y="connsiteY2"/>
                </a:cxn>
              </a:cxnLst>
              <a:rect l="l" t="t" r="r" b="b"/>
              <a:pathLst>
                <a:path w="508000" h="696685">
                  <a:moveTo>
                    <a:pt x="0" y="696685"/>
                  </a:moveTo>
                  <a:lnTo>
                    <a:pt x="246743" y="0"/>
                  </a:lnTo>
                  <a:lnTo>
                    <a:pt x="50800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grpSp>
          <p:nvGrpSpPr>
            <p:cNvPr id="129" name="组合 128"/>
            <p:cNvGrpSpPr/>
            <p:nvPr/>
          </p:nvGrpSpPr>
          <p:grpSpPr>
            <a:xfrm>
              <a:off x="5301728" y="521365"/>
              <a:ext cx="839522" cy="1059538"/>
              <a:chOff x="-1899072" y="522323"/>
              <a:chExt cx="839522" cy="1059538"/>
            </a:xfrm>
          </p:grpSpPr>
          <p:sp>
            <p:nvSpPr>
              <p:cNvPr id="130" name="TextBox 129"/>
              <p:cNvSpPr txBox="1"/>
              <p:nvPr/>
            </p:nvSpPr>
            <p:spPr>
              <a:xfrm>
                <a:off x="-1899072" y="522323"/>
                <a:ext cx="839522" cy="510412"/>
              </a:xfrm>
              <a:prstGeom prst="rect">
                <a:avLst/>
              </a:prstGeom>
              <a:noFill/>
            </p:spPr>
            <p:txBody>
              <a:bodyPr wrap="none" rtlCol="0">
                <a:spAutoFit/>
              </a:bodyPr>
              <a:lstStyle/>
              <a:p>
                <a:pPr algn="ctr"/>
                <a:r>
                  <a:rPr lang="en-US" altLang="zh-CN" sz="3200" b="1" smtClean="0">
                    <a:solidFill>
                      <a:schemeClr val="tx1">
                        <a:lumMod val="65000"/>
                        <a:lumOff val="35000"/>
                      </a:schemeClr>
                    </a:solidFill>
                  </a:rPr>
                  <a:t>1.3%</a:t>
                </a:r>
                <a:endParaRPr lang="zh-CN" altLang="en-US" sz="3200" b="1" dirty="0">
                  <a:solidFill>
                    <a:schemeClr val="tx1">
                      <a:lumMod val="65000"/>
                      <a:lumOff val="35000"/>
                    </a:schemeClr>
                  </a:solidFill>
                </a:endParaRPr>
              </a:p>
            </p:txBody>
          </p:sp>
          <p:sp>
            <p:nvSpPr>
              <p:cNvPr id="131" name="TextBox 130"/>
              <p:cNvSpPr txBox="1"/>
              <p:nvPr/>
            </p:nvSpPr>
            <p:spPr>
              <a:xfrm>
                <a:off x="-1807978" y="937129"/>
                <a:ext cx="542527" cy="644732"/>
              </a:xfrm>
              <a:prstGeom prst="rect">
                <a:avLst/>
              </a:prstGeom>
              <a:noFill/>
            </p:spPr>
            <p:txBody>
              <a:bodyPr wrap="none" rtlCol="0">
                <a:spAutoFit/>
              </a:bodyPr>
              <a:lstStyle/>
              <a:p>
                <a:pPr algn="ctr"/>
                <a:r>
                  <a:rPr lang="zh-CN" altLang="en-US" sz="1400" b="1" smtClean="0">
                    <a:solidFill>
                      <a:srgbClr val="2B3C6B"/>
                    </a:solidFill>
                  </a:rPr>
                  <a:t>加拿大</a:t>
                </a:r>
                <a:endParaRPr lang="en-US" altLang="zh-CN" sz="1400" b="1" smtClean="0">
                  <a:solidFill>
                    <a:srgbClr val="2B3C6B"/>
                  </a:solidFill>
                </a:endParaRPr>
              </a:p>
              <a:p>
                <a:pPr algn="ctr"/>
                <a:r>
                  <a:rPr lang="zh-CN" altLang="en-US" sz="1400" b="1" smtClean="0">
                    <a:solidFill>
                      <a:srgbClr val="2B3C6B"/>
                    </a:solidFill>
                  </a:rPr>
                  <a:t>美国</a:t>
                </a:r>
                <a:endParaRPr lang="en-US" altLang="zh-CN" sz="1400" b="1" smtClean="0">
                  <a:solidFill>
                    <a:srgbClr val="2B3C6B"/>
                  </a:solidFill>
                </a:endParaRPr>
              </a:p>
              <a:p>
                <a:pPr algn="ctr"/>
                <a:r>
                  <a:rPr lang="zh-CN" altLang="en-US" sz="1400" b="1">
                    <a:solidFill>
                      <a:srgbClr val="2B3C6B"/>
                    </a:solidFill>
                  </a:rPr>
                  <a:t>墨西哥</a:t>
                </a:r>
                <a:endParaRPr lang="zh-CN" altLang="en-US" sz="1400" b="1" dirty="0">
                  <a:solidFill>
                    <a:srgbClr val="2B3C6B"/>
                  </a:solidFill>
                </a:endParaRPr>
              </a:p>
            </p:txBody>
          </p:sp>
        </p:grpSp>
      </p:grpSp>
      <p:grpSp>
        <p:nvGrpSpPr>
          <p:cNvPr id="132" name="组合 131"/>
          <p:cNvGrpSpPr/>
          <p:nvPr/>
        </p:nvGrpSpPr>
        <p:grpSpPr>
          <a:xfrm>
            <a:off x="9855748" y="2899411"/>
            <a:ext cx="1691255" cy="1828201"/>
            <a:chOff x="7519216" y="2242629"/>
            <a:chExt cx="1268607" cy="1595717"/>
          </a:xfrm>
        </p:grpSpPr>
        <p:sp>
          <p:nvSpPr>
            <p:cNvPr id="133" name="任意多边形 132"/>
            <p:cNvSpPr/>
            <p:nvPr/>
          </p:nvSpPr>
          <p:spPr>
            <a:xfrm>
              <a:off x="7519216" y="2638883"/>
              <a:ext cx="508000" cy="696685"/>
            </a:xfrm>
            <a:custGeom>
              <a:avLst/>
              <a:gdLst>
                <a:gd name="connsiteX0" fmla="*/ 0 w 508000"/>
                <a:gd name="connsiteY0" fmla="*/ 696685 h 696685"/>
                <a:gd name="connsiteX1" fmla="*/ 246743 w 508000"/>
                <a:gd name="connsiteY1" fmla="*/ 0 h 696685"/>
                <a:gd name="connsiteX2" fmla="*/ 508000 w 508000"/>
                <a:gd name="connsiteY2" fmla="*/ 0 h 696685"/>
              </a:gdLst>
              <a:ahLst/>
              <a:cxnLst>
                <a:cxn ang="0">
                  <a:pos x="connsiteX0" y="connsiteY0"/>
                </a:cxn>
                <a:cxn ang="0">
                  <a:pos x="connsiteX1" y="connsiteY1"/>
                </a:cxn>
                <a:cxn ang="0">
                  <a:pos x="connsiteX2" y="connsiteY2"/>
                </a:cxn>
              </a:cxnLst>
              <a:rect l="l" t="t" r="r" b="b"/>
              <a:pathLst>
                <a:path w="508000" h="696685">
                  <a:moveTo>
                    <a:pt x="0" y="696685"/>
                  </a:moveTo>
                  <a:lnTo>
                    <a:pt x="246743" y="0"/>
                  </a:lnTo>
                  <a:lnTo>
                    <a:pt x="50800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grpSp>
          <p:nvGrpSpPr>
            <p:cNvPr id="134" name="组合 133"/>
            <p:cNvGrpSpPr/>
            <p:nvPr/>
          </p:nvGrpSpPr>
          <p:grpSpPr>
            <a:xfrm>
              <a:off x="7886452" y="2242629"/>
              <a:ext cx="901371" cy="1595717"/>
              <a:chOff x="325612" y="1006350"/>
              <a:chExt cx="901371" cy="1595717"/>
            </a:xfrm>
          </p:grpSpPr>
          <p:sp>
            <p:nvSpPr>
              <p:cNvPr id="135" name="TextBox 134"/>
              <p:cNvSpPr txBox="1"/>
              <p:nvPr/>
            </p:nvSpPr>
            <p:spPr>
              <a:xfrm>
                <a:off x="387461" y="1006350"/>
                <a:ext cx="839522" cy="510412"/>
              </a:xfrm>
              <a:prstGeom prst="rect">
                <a:avLst/>
              </a:prstGeom>
              <a:noFill/>
            </p:spPr>
            <p:txBody>
              <a:bodyPr wrap="none" rtlCol="0">
                <a:spAutoFit/>
              </a:bodyPr>
              <a:lstStyle/>
              <a:p>
                <a:pPr algn="ctr"/>
                <a:r>
                  <a:rPr lang="en-US" altLang="zh-CN" sz="3200" b="1" smtClean="0">
                    <a:solidFill>
                      <a:srgbClr val="595959"/>
                    </a:solidFill>
                  </a:rPr>
                  <a:t>2.6%</a:t>
                </a:r>
                <a:endParaRPr lang="zh-CN" altLang="en-US" sz="3200" b="1" dirty="0">
                  <a:solidFill>
                    <a:srgbClr val="595959"/>
                  </a:solidFill>
                </a:endParaRPr>
              </a:p>
            </p:txBody>
          </p:sp>
          <p:sp>
            <p:nvSpPr>
              <p:cNvPr id="136" name="TextBox 135"/>
              <p:cNvSpPr txBox="1"/>
              <p:nvPr/>
            </p:nvSpPr>
            <p:spPr>
              <a:xfrm>
                <a:off x="325612" y="1393196"/>
                <a:ext cx="677196" cy="1208871"/>
              </a:xfrm>
              <a:prstGeom prst="rect">
                <a:avLst/>
              </a:prstGeom>
              <a:noFill/>
            </p:spPr>
            <p:txBody>
              <a:bodyPr wrap="none" rtlCol="0">
                <a:spAutoFit/>
              </a:bodyPr>
              <a:lstStyle/>
              <a:p>
                <a:pPr algn="ctr"/>
                <a:r>
                  <a:rPr lang="zh-CN" altLang="en-US" sz="1400" b="1" smtClean="0">
                    <a:solidFill>
                      <a:srgbClr val="072063"/>
                    </a:solidFill>
                  </a:rPr>
                  <a:t>阿根廷</a:t>
                </a:r>
                <a:endParaRPr lang="en-US" altLang="zh-CN" sz="1400" b="1" smtClean="0">
                  <a:solidFill>
                    <a:srgbClr val="072063"/>
                  </a:solidFill>
                </a:endParaRPr>
              </a:p>
              <a:p>
                <a:pPr algn="ctr"/>
                <a:r>
                  <a:rPr lang="zh-CN" altLang="en-US" sz="1400" b="1" smtClean="0">
                    <a:solidFill>
                      <a:srgbClr val="072063"/>
                    </a:solidFill>
                  </a:rPr>
                  <a:t>乌拉圭</a:t>
                </a:r>
                <a:endParaRPr lang="en-US" altLang="zh-CN" sz="1400" b="1" smtClean="0">
                  <a:solidFill>
                    <a:srgbClr val="072063"/>
                  </a:solidFill>
                </a:endParaRPr>
              </a:p>
              <a:p>
                <a:pPr algn="ctr"/>
                <a:r>
                  <a:rPr lang="zh-CN" altLang="en-US" sz="1400" b="1" smtClean="0">
                    <a:solidFill>
                      <a:srgbClr val="072063"/>
                    </a:solidFill>
                  </a:rPr>
                  <a:t>巴西</a:t>
                </a:r>
                <a:endParaRPr lang="en-US" altLang="zh-CN" sz="1400" b="1" smtClean="0">
                  <a:solidFill>
                    <a:srgbClr val="072063"/>
                  </a:solidFill>
                </a:endParaRPr>
              </a:p>
              <a:p>
                <a:pPr algn="ctr"/>
                <a:r>
                  <a:rPr lang="zh-CN" altLang="en-US" sz="1400" b="1" smtClean="0">
                    <a:solidFill>
                      <a:srgbClr val="072063"/>
                    </a:solidFill>
                  </a:rPr>
                  <a:t>哥伦比亚</a:t>
                </a:r>
                <a:endParaRPr lang="en-US" altLang="zh-CN" sz="1400" b="1" smtClean="0">
                  <a:solidFill>
                    <a:srgbClr val="072063"/>
                  </a:solidFill>
                </a:endParaRPr>
              </a:p>
              <a:p>
                <a:pPr algn="ctr"/>
                <a:r>
                  <a:rPr lang="zh-CN" altLang="en-US" sz="1400" b="1" smtClean="0">
                    <a:solidFill>
                      <a:srgbClr val="072063"/>
                    </a:solidFill>
                  </a:rPr>
                  <a:t>厄瓜多尔</a:t>
                </a:r>
                <a:endParaRPr lang="en-US" altLang="zh-CN" sz="1400" b="1" smtClean="0">
                  <a:solidFill>
                    <a:srgbClr val="072063"/>
                  </a:solidFill>
                </a:endParaRPr>
              </a:p>
              <a:p>
                <a:pPr algn="ctr"/>
                <a:r>
                  <a:rPr lang="zh-CN" altLang="en-US" sz="1400" b="1">
                    <a:solidFill>
                      <a:srgbClr val="072063"/>
                    </a:solidFill>
                  </a:rPr>
                  <a:t>智利</a:t>
                </a:r>
                <a:endParaRPr lang="zh-CN" altLang="en-US" sz="1400" b="1" dirty="0">
                  <a:solidFill>
                    <a:srgbClr val="072063"/>
                  </a:solidFill>
                </a:endParaRPr>
              </a:p>
            </p:txBody>
          </p:sp>
        </p:grpSp>
      </p:grpSp>
      <p:grpSp>
        <p:nvGrpSpPr>
          <p:cNvPr id="137" name="组合 136"/>
          <p:cNvGrpSpPr/>
          <p:nvPr/>
        </p:nvGrpSpPr>
        <p:grpSpPr>
          <a:xfrm>
            <a:off x="5475559" y="3902079"/>
            <a:ext cx="2219352" cy="966985"/>
            <a:chOff x="4233645" y="3245372"/>
            <a:chExt cx="1664731" cy="844018"/>
          </a:xfrm>
        </p:grpSpPr>
        <p:sp>
          <p:nvSpPr>
            <p:cNvPr id="138" name="任意多边形 137"/>
            <p:cNvSpPr/>
            <p:nvPr/>
          </p:nvSpPr>
          <p:spPr>
            <a:xfrm>
              <a:off x="4233645" y="3607497"/>
              <a:ext cx="828469" cy="52590"/>
            </a:xfrm>
            <a:custGeom>
              <a:avLst/>
              <a:gdLst>
                <a:gd name="connsiteX0" fmla="*/ 0 w 508000"/>
                <a:gd name="connsiteY0" fmla="*/ 696685 h 696685"/>
                <a:gd name="connsiteX1" fmla="*/ 246743 w 508000"/>
                <a:gd name="connsiteY1" fmla="*/ 0 h 696685"/>
                <a:gd name="connsiteX2" fmla="*/ 508000 w 508000"/>
                <a:gd name="connsiteY2" fmla="*/ 0 h 696685"/>
              </a:gdLst>
              <a:ahLst/>
              <a:cxnLst>
                <a:cxn ang="0">
                  <a:pos x="connsiteX0" y="connsiteY0"/>
                </a:cxn>
                <a:cxn ang="0">
                  <a:pos x="connsiteX1" y="connsiteY1"/>
                </a:cxn>
                <a:cxn ang="0">
                  <a:pos x="connsiteX2" y="connsiteY2"/>
                </a:cxn>
              </a:cxnLst>
              <a:rect l="l" t="t" r="r" b="b"/>
              <a:pathLst>
                <a:path w="508000" h="696685">
                  <a:moveTo>
                    <a:pt x="0" y="696685"/>
                  </a:moveTo>
                  <a:lnTo>
                    <a:pt x="246743" y="0"/>
                  </a:lnTo>
                  <a:lnTo>
                    <a:pt x="50800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grpSp>
          <p:nvGrpSpPr>
            <p:cNvPr id="139" name="组合 138"/>
            <p:cNvGrpSpPr/>
            <p:nvPr/>
          </p:nvGrpSpPr>
          <p:grpSpPr>
            <a:xfrm>
              <a:off x="5058854" y="3245372"/>
              <a:ext cx="839522" cy="844018"/>
              <a:chOff x="265952" y="1005862"/>
              <a:chExt cx="839522" cy="844018"/>
            </a:xfrm>
          </p:grpSpPr>
          <p:sp>
            <p:nvSpPr>
              <p:cNvPr id="140" name="TextBox 139"/>
              <p:cNvSpPr txBox="1"/>
              <p:nvPr/>
            </p:nvSpPr>
            <p:spPr>
              <a:xfrm>
                <a:off x="265952" y="1005862"/>
                <a:ext cx="839522" cy="510412"/>
              </a:xfrm>
              <a:prstGeom prst="rect">
                <a:avLst/>
              </a:prstGeom>
              <a:noFill/>
            </p:spPr>
            <p:txBody>
              <a:bodyPr wrap="none" rtlCol="0">
                <a:spAutoFit/>
              </a:bodyPr>
              <a:lstStyle/>
              <a:p>
                <a:pPr algn="ctr"/>
                <a:r>
                  <a:rPr lang="en-US" altLang="zh-CN" sz="3200" b="1" smtClean="0">
                    <a:solidFill>
                      <a:srgbClr val="595959"/>
                    </a:solidFill>
                  </a:rPr>
                  <a:t>0.8%</a:t>
                </a:r>
                <a:endParaRPr lang="zh-CN" altLang="en-US" sz="3200" b="1" dirty="0">
                  <a:solidFill>
                    <a:srgbClr val="595959"/>
                  </a:solidFill>
                </a:endParaRPr>
              </a:p>
            </p:txBody>
          </p:sp>
          <p:sp>
            <p:nvSpPr>
              <p:cNvPr id="141" name="TextBox 140"/>
              <p:cNvSpPr txBox="1"/>
              <p:nvPr/>
            </p:nvSpPr>
            <p:spPr>
              <a:xfrm>
                <a:off x="325612" y="1393196"/>
                <a:ext cx="677197" cy="456684"/>
              </a:xfrm>
              <a:prstGeom prst="rect">
                <a:avLst/>
              </a:prstGeom>
              <a:noFill/>
            </p:spPr>
            <p:txBody>
              <a:bodyPr wrap="none" rtlCol="0">
                <a:spAutoFit/>
              </a:bodyPr>
              <a:lstStyle/>
              <a:p>
                <a:pPr algn="ctr"/>
                <a:r>
                  <a:rPr lang="zh-CN" altLang="en-US" sz="1400" b="1" smtClean="0">
                    <a:solidFill>
                      <a:srgbClr val="072063"/>
                    </a:solidFill>
                  </a:rPr>
                  <a:t>新西兰</a:t>
                </a:r>
                <a:endParaRPr lang="en-US" altLang="zh-CN" sz="1400" b="1" smtClean="0">
                  <a:solidFill>
                    <a:srgbClr val="072063"/>
                  </a:solidFill>
                </a:endParaRPr>
              </a:p>
              <a:p>
                <a:pPr algn="ctr"/>
                <a:r>
                  <a:rPr lang="zh-CN" altLang="en-US" sz="1400" b="1">
                    <a:solidFill>
                      <a:srgbClr val="072063"/>
                    </a:solidFill>
                  </a:rPr>
                  <a:t>澳大利亚</a:t>
                </a:r>
                <a:endParaRPr lang="zh-CN" altLang="en-US" sz="1400" b="1" dirty="0">
                  <a:solidFill>
                    <a:srgbClr val="072063"/>
                  </a:solidFill>
                </a:endParaRPr>
              </a:p>
            </p:txBody>
          </p:sp>
        </p:grpSp>
      </p:grpSp>
      <p:grpSp>
        <p:nvGrpSpPr>
          <p:cNvPr id="142" name="组合 141"/>
          <p:cNvGrpSpPr/>
          <p:nvPr/>
        </p:nvGrpSpPr>
        <p:grpSpPr>
          <a:xfrm>
            <a:off x="2271749" y="4485829"/>
            <a:ext cx="1818863" cy="935920"/>
            <a:chOff x="1754500" y="3533272"/>
            <a:chExt cx="1364324" cy="816903"/>
          </a:xfrm>
        </p:grpSpPr>
        <p:sp>
          <p:nvSpPr>
            <p:cNvPr id="143" name="任意多边形 142"/>
            <p:cNvSpPr/>
            <p:nvPr/>
          </p:nvSpPr>
          <p:spPr>
            <a:xfrm flipV="1">
              <a:off x="1754500" y="3533272"/>
              <a:ext cx="508000" cy="530668"/>
            </a:xfrm>
            <a:custGeom>
              <a:avLst/>
              <a:gdLst>
                <a:gd name="connsiteX0" fmla="*/ 0 w 508000"/>
                <a:gd name="connsiteY0" fmla="*/ 696685 h 696685"/>
                <a:gd name="connsiteX1" fmla="*/ 246743 w 508000"/>
                <a:gd name="connsiteY1" fmla="*/ 0 h 696685"/>
                <a:gd name="connsiteX2" fmla="*/ 508000 w 508000"/>
                <a:gd name="connsiteY2" fmla="*/ 0 h 696685"/>
              </a:gdLst>
              <a:ahLst/>
              <a:cxnLst>
                <a:cxn ang="0">
                  <a:pos x="connsiteX0" y="connsiteY0"/>
                </a:cxn>
                <a:cxn ang="0">
                  <a:pos x="connsiteX1" y="connsiteY1"/>
                </a:cxn>
                <a:cxn ang="0">
                  <a:pos x="connsiteX2" y="connsiteY2"/>
                </a:cxn>
              </a:cxnLst>
              <a:rect l="l" t="t" r="r" b="b"/>
              <a:pathLst>
                <a:path w="508000" h="696685">
                  <a:moveTo>
                    <a:pt x="0" y="696685"/>
                  </a:moveTo>
                  <a:lnTo>
                    <a:pt x="246743" y="0"/>
                  </a:lnTo>
                  <a:lnTo>
                    <a:pt x="50800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223E"/>
                </a:solidFill>
              </a:endParaRPr>
            </a:p>
          </p:txBody>
        </p:sp>
        <p:grpSp>
          <p:nvGrpSpPr>
            <p:cNvPr id="144" name="组合 143"/>
            <p:cNvGrpSpPr/>
            <p:nvPr/>
          </p:nvGrpSpPr>
          <p:grpSpPr>
            <a:xfrm>
              <a:off x="2279303" y="3704785"/>
              <a:ext cx="839521" cy="645390"/>
              <a:chOff x="108432" y="1491471"/>
              <a:chExt cx="839521" cy="645390"/>
            </a:xfrm>
          </p:grpSpPr>
          <p:sp>
            <p:nvSpPr>
              <p:cNvPr id="145" name="TextBox 144"/>
              <p:cNvSpPr txBox="1"/>
              <p:nvPr/>
            </p:nvSpPr>
            <p:spPr>
              <a:xfrm>
                <a:off x="108432" y="1491471"/>
                <a:ext cx="839521" cy="510412"/>
              </a:xfrm>
              <a:prstGeom prst="rect">
                <a:avLst/>
              </a:prstGeom>
              <a:noFill/>
            </p:spPr>
            <p:txBody>
              <a:bodyPr wrap="none" rtlCol="0">
                <a:spAutoFit/>
              </a:bodyPr>
              <a:lstStyle/>
              <a:p>
                <a:pPr algn="ctr"/>
                <a:r>
                  <a:rPr lang="en-US" altLang="zh-CN" sz="3200" b="1" smtClean="0">
                    <a:solidFill>
                      <a:srgbClr val="595959"/>
                    </a:solidFill>
                  </a:rPr>
                  <a:t>0.4%</a:t>
                </a:r>
                <a:endParaRPr lang="zh-CN" altLang="en-US" sz="3200" b="1" dirty="0">
                  <a:solidFill>
                    <a:srgbClr val="595959"/>
                  </a:solidFill>
                </a:endParaRPr>
              </a:p>
            </p:txBody>
          </p:sp>
          <p:sp>
            <p:nvSpPr>
              <p:cNvPr id="146" name="TextBox 145"/>
              <p:cNvSpPr txBox="1"/>
              <p:nvPr/>
            </p:nvSpPr>
            <p:spPr>
              <a:xfrm>
                <a:off x="253162" y="1868223"/>
                <a:ext cx="407857" cy="268638"/>
              </a:xfrm>
              <a:prstGeom prst="rect">
                <a:avLst/>
              </a:prstGeom>
              <a:noFill/>
            </p:spPr>
            <p:txBody>
              <a:bodyPr wrap="none" rtlCol="0">
                <a:spAutoFit/>
              </a:bodyPr>
              <a:lstStyle/>
              <a:p>
                <a:pPr algn="ctr"/>
                <a:r>
                  <a:rPr lang="zh-CN" altLang="en-US" sz="1400" b="1" smtClean="0">
                    <a:solidFill>
                      <a:srgbClr val="072063"/>
                    </a:solidFill>
                  </a:rPr>
                  <a:t>南非</a:t>
                </a:r>
                <a:endParaRPr lang="zh-CN" altLang="en-US" sz="1400" b="1" dirty="0">
                  <a:solidFill>
                    <a:srgbClr val="072063"/>
                  </a:solidFill>
                </a:endParaRPr>
              </a:p>
            </p:txBody>
          </p:sp>
        </p:grpSp>
      </p:grpSp>
      <p:sp>
        <p:nvSpPr>
          <p:cNvPr id="148" name="TextBox 147"/>
          <p:cNvSpPr txBox="1"/>
          <p:nvPr/>
        </p:nvSpPr>
        <p:spPr>
          <a:xfrm>
            <a:off x="2959454" y="5761900"/>
            <a:ext cx="7280742" cy="553998"/>
          </a:xfrm>
          <a:prstGeom prst="rect">
            <a:avLst/>
          </a:prstGeom>
          <a:noFill/>
        </p:spPr>
        <p:txBody>
          <a:bodyPr wrap="square" rtlCol="0">
            <a:spAutoFit/>
          </a:bodyPr>
          <a:lstStyle/>
          <a:p>
            <a:pPr>
              <a:lnSpc>
                <a:spcPct val="150000"/>
              </a:lnSpc>
            </a:pPr>
            <a:r>
              <a:rPr lang="zh-CN" altLang="en-US" sz="2000" b="1" smtClean="0"/>
              <a:t>全世界</a:t>
            </a:r>
            <a:r>
              <a:rPr lang="en-US" altLang="zh-CN" sz="2000" b="1" smtClean="0"/>
              <a:t>230</a:t>
            </a:r>
            <a:r>
              <a:rPr lang="zh-CN" altLang="en-US" sz="2000" b="1" smtClean="0"/>
              <a:t>个国家，只有</a:t>
            </a:r>
            <a:r>
              <a:rPr lang="en-US" altLang="zh-CN" sz="2000" b="1" smtClean="0"/>
              <a:t>41</a:t>
            </a:r>
            <a:r>
              <a:rPr lang="zh-CN" altLang="en-US" sz="2000" b="1" smtClean="0"/>
              <a:t>（</a:t>
            </a:r>
            <a:r>
              <a:rPr lang="en-US" altLang="zh-CN" sz="2000" b="1" smtClean="0"/>
              <a:t>17.8%</a:t>
            </a:r>
            <a:r>
              <a:rPr lang="zh-CN" altLang="en-US" sz="2000" b="1" smtClean="0"/>
              <a:t>）个国家公开接纳同性恋。</a:t>
            </a:r>
            <a:endParaRPr lang="zh-CN" altLang="en-US" sz="2000" b="1" dirty="0"/>
          </a:p>
        </p:txBody>
      </p:sp>
      <p:sp>
        <p:nvSpPr>
          <p:cNvPr id="149" name="标题 1"/>
          <p:cNvSpPr txBox="1">
            <a:spLocks/>
          </p:cNvSpPr>
          <p:nvPr/>
        </p:nvSpPr>
        <p:spPr>
          <a:xfrm>
            <a:off x="609522" y="337220"/>
            <a:ext cx="10971372" cy="571500"/>
          </a:xfrm>
          <a:prstGeom prst="rect">
            <a:avLst/>
          </a:prstGeom>
        </p:spPr>
        <p:txBody>
          <a:bodyPr/>
          <a:lstStyle>
            <a:lvl1pPr algn="ctr" defTabSz="914400" rtl="0" eaLnBrk="1" latinLnBrk="0" hangingPunct="1">
              <a:spcBef>
                <a:spcPct val="0"/>
              </a:spcBef>
              <a:buNone/>
              <a:defRPr lang="zh-CN" altLang="en-US" sz="2800" b="1" kern="1200" dirty="0">
                <a:solidFill>
                  <a:srgbClr val="072063"/>
                </a:solidFill>
                <a:latin typeface="+mn-lt"/>
                <a:ea typeface="+mn-ea"/>
                <a:cs typeface="+mn-cs"/>
              </a:defRPr>
            </a:lvl1pPr>
          </a:lstStyle>
          <a:p>
            <a:r>
              <a:rPr lang="zh-CN" altLang="en-US" smtClean="0"/>
              <a:t>正向：同性恋群体的认同</a:t>
            </a:r>
            <a:endParaRPr lang="zh-CN" altLang="en-US" dirty="0"/>
          </a:p>
        </p:txBody>
      </p:sp>
      <p:cxnSp>
        <p:nvCxnSpPr>
          <p:cNvPr id="150" name="直接连接符 149"/>
          <p:cNvCxnSpPr/>
          <p:nvPr/>
        </p:nvCxnSpPr>
        <p:spPr>
          <a:xfrm>
            <a:off x="0" y="836712"/>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577269"/>
      </p:ext>
    </p:extLst>
  </p:cSld>
  <p:clrMapOvr>
    <a:masterClrMapping/>
  </p:clrMapOvr>
  <mc:AlternateContent xmlns:mc="http://schemas.openxmlformats.org/markup-compatibility/2006" xmlns:p14="http://schemas.microsoft.com/office/powerpoint/2010/main">
    <mc:Choice Requires="p14">
      <p:transition spd="med" p14:dur="700" advTm="3358">
        <p:fade/>
      </p:transition>
    </mc:Choice>
    <mc:Fallback xmlns="">
      <p:transition spd="med" advTm="33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wipe(left)">
                                      <p:cBhvr>
                                        <p:cTn id="7" dur="500"/>
                                        <p:tgtEl>
                                          <p:spTgt spid="15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cBhvr>
                                        <p:cTn id="11" dur="500" fill="hold"/>
                                        <p:tgtEl>
                                          <p:spTgt spid="149"/>
                                        </p:tgtEl>
                                        <p:attrNameLst>
                                          <p:attrName>ppt_w</p:attrName>
                                        </p:attrNameLst>
                                      </p:cBhvr>
                                      <p:tavLst>
                                        <p:tav tm="0">
                                          <p:val>
                                            <p:fltVal val="0"/>
                                          </p:val>
                                        </p:tav>
                                        <p:tav tm="100000">
                                          <p:val>
                                            <p:strVal val="#ppt_w"/>
                                          </p:val>
                                        </p:tav>
                                      </p:tavLst>
                                    </p:anim>
                                    <p:anim calcmode="lin" valueType="num">
                                      <p:cBhvr>
                                        <p:cTn id="12" dur="500" fill="hold"/>
                                        <p:tgtEl>
                                          <p:spTgt spid="149"/>
                                        </p:tgtEl>
                                        <p:attrNameLst>
                                          <p:attrName>ppt_h</p:attrName>
                                        </p:attrNameLst>
                                      </p:cBhvr>
                                      <p:tavLst>
                                        <p:tav tm="0">
                                          <p:val>
                                            <p:fltVal val="0"/>
                                          </p:val>
                                        </p:tav>
                                        <p:tav tm="100000">
                                          <p:val>
                                            <p:strVal val="#ppt_h"/>
                                          </p:val>
                                        </p:tav>
                                      </p:tavLst>
                                    </p:anim>
                                    <p:animEffect transition="in" filter="fade">
                                      <p:cBhvr>
                                        <p:cTn id="13" dur="500"/>
                                        <p:tgtEl>
                                          <p:spTgt spid="149"/>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15"/>
                                        </p:tgtEl>
                                        <p:attrNameLst>
                                          <p:attrName>style.visibility</p:attrName>
                                        </p:attrNameLst>
                                      </p:cBhvr>
                                      <p:to>
                                        <p:strVal val="visible"/>
                                      </p:to>
                                    </p:set>
                                    <p:anim calcmode="lin" valueType="num">
                                      <p:cBhvr>
                                        <p:cTn id="23" dur="500" fill="hold"/>
                                        <p:tgtEl>
                                          <p:spTgt spid="115"/>
                                        </p:tgtEl>
                                        <p:attrNameLst>
                                          <p:attrName>ppt_w</p:attrName>
                                        </p:attrNameLst>
                                      </p:cBhvr>
                                      <p:tavLst>
                                        <p:tav tm="0">
                                          <p:val>
                                            <p:fltVal val="0"/>
                                          </p:val>
                                        </p:tav>
                                        <p:tav tm="100000">
                                          <p:val>
                                            <p:strVal val="#ppt_w"/>
                                          </p:val>
                                        </p:tav>
                                      </p:tavLst>
                                    </p:anim>
                                    <p:anim calcmode="lin" valueType="num">
                                      <p:cBhvr>
                                        <p:cTn id="24" dur="500" fill="hold"/>
                                        <p:tgtEl>
                                          <p:spTgt spid="115"/>
                                        </p:tgtEl>
                                        <p:attrNameLst>
                                          <p:attrName>ppt_h</p:attrName>
                                        </p:attrNameLst>
                                      </p:cBhvr>
                                      <p:tavLst>
                                        <p:tav tm="0">
                                          <p:val>
                                            <p:fltVal val="0"/>
                                          </p:val>
                                        </p:tav>
                                        <p:tav tm="100000">
                                          <p:val>
                                            <p:strVal val="#ppt_h"/>
                                          </p:val>
                                        </p:tav>
                                      </p:tavLst>
                                    </p:anim>
                                    <p:animEffect transition="in" filter="fade">
                                      <p:cBhvr>
                                        <p:cTn id="25" dur="500"/>
                                        <p:tgtEl>
                                          <p:spTgt spid="115"/>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14"/>
                                        </p:tgtEl>
                                        <p:attrNameLst>
                                          <p:attrName>style.visibility</p:attrName>
                                        </p:attrNameLst>
                                      </p:cBhvr>
                                      <p:to>
                                        <p:strVal val="visible"/>
                                      </p:to>
                                    </p:set>
                                    <p:anim calcmode="lin" valueType="num">
                                      <p:cBhvr>
                                        <p:cTn id="28" dur="500" fill="hold"/>
                                        <p:tgtEl>
                                          <p:spTgt spid="114"/>
                                        </p:tgtEl>
                                        <p:attrNameLst>
                                          <p:attrName>ppt_w</p:attrName>
                                        </p:attrNameLst>
                                      </p:cBhvr>
                                      <p:tavLst>
                                        <p:tav tm="0">
                                          <p:val>
                                            <p:fltVal val="0"/>
                                          </p:val>
                                        </p:tav>
                                        <p:tav tm="100000">
                                          <p:val>
                                            <p:strVal val="#ppt_w"/>
                                          </p:val>
                                        </p:tav>
                                      </p:tavLst>
                                    </p:anim>
                                    <p:anim calcmode="lin" valueType="num">
                                      <p:cBhvr>
                                        <p:cTn id="29" dur="500" fill="hold"/>
                                        <p:tgtEl>
                                          <p:spTgt spid="114"/>
                                        </p:tgtEl>
                                        <p:attrNameLst>
                                          <p:attrName>ppt_h</p:attrName>
                                        </p:attrNameLst>
                                      </p:cBhvr>
                                      <p:tavLst>
                                        <p:tav tm="0">
                                          <p:val>
                                            <p:fltVal val="0"/>
                                          </p:val>
                                        </p:tav>
                                        <p:tav tm="100000">
                                          <p:val>
                                            <p:strVal val="#ppt_h"/>
                                          </p:val>
                                        </p:tav>
                                      </p:tavLst>
                                    </p:anim>
                                    <p:animEffect transition="in" filter="fade">
                                      <p:cBhvr>
                                        <p:cTn id="30" dur="500"/>
                                        <p:tgtEl>
                                          <p:spTgt spid="1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11"/>
                                        </p:tgtEl>
                                        <p:attrNameLst>
                                          <p:attrName>style.visibility</p:attrName>
                                        </p:attrNameLst>
                                      </p:cBhvr>
                                      <p:to>
                                        <p:strVal val="visible"/>
                                      </p:to>
                                    </p:set>
                                    <p:anim calcmode="lin" valueType="num">
                                      <p:cBhvr>
                                        <p:cTn id="33" dur="500" fill="hold"/>
                                        <p:tgtEl>
                                          <p:spTgt spid="111"/>
                                        </p:tgtEl>
                                        <p:attrNameLst>
                                          <p:attrName>ppt_w</p:attrName>
                                        </p:attrNameLst>
                                      </p:cBhvr>
                                      <p:tavLst>
                                        <p:tav tm="0">
                                          <p:val>
                                            <p:fltVal val="0"/>
                                          </p:val>
                                        </p:tav>
                                        <p:tav tm="100000">
                                          <p:val>
                                            <p:strVal val="#ppt_w"/>
                                          </p:val>
                                        </p:tav>
                                      </p:tavLst>
                                    </p:anim>
                                    <p:anim calcmode="lin" valueType="num">
                                      <p:cBhvr>
                                        <p:cTn id="34" dur="500" fill="hold"/>
                                        <p:tgtEl>
                                          <p:spTgt spid="111"/>
                                        </p:tgtEl>
                                        <p:attrNameLst>
                                          <p:attrName>ppt_h</p:attrName>
                                        </p:attrNameLst>
                                      </p:cBhvr>
                                      <p:tavLst>
                                        <p:tav tm="0">
                                          <p:val>
                                            <p:fltVal val="0"/>
                                          </p:val>
                                        </p:tav>
                                        <p:tav tm="100000">
                                          <p:val>
                                            <p:strVal val="#ppt_h"/>
                                          </p:val>
                                        </p:tav>
                                      </p:tavLst>
                                    </p:anim>
                                    <p:animEffect transition="in" filter="fade">
                                      <p:cBhvr>
                                        <p:cTn id="35" dur="500"/>
                                        <p:tgtEl>
                                          <p:spTgt spid="11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16"/>
                                        </p:tgtEl>
                                        <p:attrNameLst>
                                          <p:attrName>style.visibility</p:attrName>
                                        </p:attrNameLst>
                                      </p:cBhvr>
                                      <p:to>
                                        <p:strVal val="visible"/>
                                      </p:to>
                                    </p:set>
                                    <p:anim calcmode="lin" valueType="num">
                                      <p:cBhvr>
                                        <p:cTn id="38" dur="500" fill="hold"/>
                                        <p:tgtEl>
                                          <p:spTgt spid="116"/>
                                        </p:tgtEl>
                                        <p:attrNameLst>
                                          <p:attrName>ppt_w</p:attrName>
                                        </p:attrNameLst>
                                      </p:cBhvr>
                                      <p:tavLst>
                                        <p:tav tm="0">
                                          <p:val>
                                            <p:fltVal val="0"/>
                                          </p:val>
                                        </p:tav>
                                        <p:tav tm="100000">
                                          <p:val>
                                            <p:strVal val="#ppt_w"/>
                                          </p:val>
                                        </p:tav>
                                      </p:tavLst>
                                    </p:anim>
                                    <p:anim calcmode="lin" valueType="num">
                                      <p:cBhvr>
                                        <p:cTn id="39" dur="500" fill="hold"/>
                                        <p:tgtEl>
                                          <p:spTgt spid="116"/>
                                        </p:tgtEl>
                                        <p:attrNameLst>
                                          <p:attrName>ppt_h</p:attrName>
                                        </p:attrNameLst>
                                      </p:cBhvr>
                                      <p:tavLst>
                                        <p:tav tm="0">
                                          <p:val>
                                            <p:fltVal val="0"/>
                                          </p:val>
                                        </p:tav>
                                        <p:tav tm="100000">
                                          <p:val>
                                            <p:strVal val="#ppt_h"/>
                                          </p:val>
                                        </p:tav>
                                      </p:tavLst>
                                    </p:anim>
                                    <p:animEffect transition="in" filter="fade">
                                      <p:cBhvr>
                                        <p:cTn id="40" dur="500"/>
                                        <p:tgtEl>
                                          <p:spTgt spid="1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anim calcmode="lin" valueType="num">
                                      <p:cBhvr>
                                        <p:cTn id="43" dur="500" fill="hold"/>
                                        <p:tgtEl>
                                          <p:spTgt spid="112"/>
                                        </p:tgtEl>
                                        <p:attrNameLst>
                                          <p:attrName>ppt_w</p:attrName>
                                        </p:attrNameLst>
                                      </p:cBhvr>
                                      <p:tavLst>
                                        <p:tav tm="0">
                                          <p:val>
                                            <p:fltVal val="0"/>
                                          </p:val>
                                        </p:tav>
                                        <p:tav tm="100000">
                                          <p:val>
                                            <p:strVal val="#ppt_w"/>
                                          </p:val>
                                        </p:tav>
                                      </p:tavLst>
                                    </p:anim>
                                    <p:anim calcmode="lin" valueType="num">
                                      <p:cBhvr>
                                        <p:cTn id="44" dur="500" fill="hold"/>
                                        <p:tgtEl>
                                          <p:spTgt spid="112"/>
                                        </p:tgtEl>
                                        <p:attrNameLst>
                                          <p:attrName>ppt_h</p:attrName>
                                        </p:attrNameLst>
                                      </p:cBhvr>
                                      <p:tavLst>
                                        <p:tav tm="0">
                                          <p:val>
                                            <p:fltVal val="0"/>
                                          </p:val>
                                        </p:tav>
                                        <p:tav tm="100000">
                                          <p:val>
                                            <p:strVal val="#ppt_h"/>
                                          </p:val>
                                        </p:tav>
                                      </p:tavLst>
                                    </p:anim>
                                    <p:animEffect transition="in" filter="fade">
                                      <p:cBhvr>
                                        <p:cTn id="45" dur="500"/>
                                        <p:tgtEl>
                                          <p:spTgt spid="11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13"/>
                                        </p:tgtEl>
                                        <p:attrNameLst>
                                          <p:attrName>style.visibility</p:attrName>
                                        </p:attrNameLst>
                                      </p:cBhvr>
                                      <p:to>
                                        <p:strVal val="visible"/>
                                      </p:to>
                                    </p:set>
                                    <p:anim calcmode="lin" valueType="num">
                                      <p:cBhvr>
                                        <p:cTn id="48" dur="500" fill="hold"/>
                                        <p:tgtEl>
                                          <p:spTgt spid="113"/>
                                        </p:tgtEl>
                                        <p:attrNameLst>
                                          <p:attrName>ppt_w</p:attrName>
                                        </p:attrNameLst>
                                      </p:cBhvr>
                                      <p:tavLst>
                                        <p:tav tm="0">
                                          <p:val>
                                            <p:fltVal val="0"/>
                                          </p:val>
                                        </p:tav>
                                        <p:tav tm="100000">
                                          <p:val>
                                            <p:strVal val="#ppt_w"/>
                                          </p:val>
                                        </p:tav>
                                      </p:tavLst>
                                    </p:anim>
                                    <p:anim calcmode="lin" valueType="num">
                                      <p:cBhvr>
                                        <p:cTn id="49" dur="500" fill="hold"/>
                                        <p:tgtEl>
                                          <p:spTgt spid="113"/>
                                        </p:tgtEl>
                                        <p:attrNameLst>
                                          <p:attrName>ppt_h</p:attrName>
                                        </p:attrNameLst>
                                      </p:cBhvr>
                                      <p:tavLst>
                                        <p:tav tm="0">
                                          <p:val>
                                            <p:fltVal val="0"/>
                                          </p:val>
                                        </p:tav>
                                        <p:tav tm="100000">
                                          <p:val>
                                            <p:strVal val="#ppt_h"/>
                                          </p:val>
                                        </p:tav>
                                      </p:tavLst>
                                    </p:anim>
                                    <p:animEffect transition="in" filter="fade">
                                      <p:cBhvr>
                                        <p:cTn id="50" dur="500"/>
                                        <p:tgtEl>
                                          <p:spTgt spid="113"/>
                                        </p:tgtEl>
                                      </p:cBhvr>
                                    </p:animEffect>
                                  </p:childTnLst>
                                </p:cTn>
                              </p:par>
                            </p:childTnLst>
                          </p:cTn>
                        </p:par>
                        <p:par>
                          <p:cTn id="51" fill="hold">
                            <p:stCondLst>
                              <p:cond delay="2000"/>
                            </p:stCondLst>
                            <p:childTnLst>
                              <p:par>
                                <p:cTn id="52" presetID="22" presetClass="entr" presetSubtype="8" fill="hold" nodeType="afterEffect">
                                  <p:stCondLst>
                                    <p:cond delay="0"/>
                                  </p:stCondLst>
                                  <p:childTnLst>
                                    <p:set>
                                      <p:cBhvr>
                                        <p:cTn id="53" dur="1" fill="hold">
                                          <p:stCondLst>
                                            <p:cond delay="0"/>
                                          </p:stCondLst>
                                        </p:cTn>
                                        <p:tgtEl>
                                          <p:spTgt spid="122"/>
                                        </p:tgtEl>
                                        <p:attrNameLst>
                                          <p:attrName>style.visibility</p:attrName>
                                        </p:attrNameLst>
                                      </p:cBhvr>
                                      <p:to>
                                        <p:strVal val="visible"/>
                                      </p:to>
                                    </p:set>
                                    <p:animEffect transition="in" filter="wipe(left)">
                                      <p:cBhvr>
                                        <p:cTn id="54" dur="500"/>
                                        <p:tgtEl>
                                          <p:spTgt spid="122"/>
                                        </p:tgtEl>
                                      </p:cBhvr>
                                    </p:animEffect>
                                  </p:childTnLst>
                                </p:cTn>
                              </p:par>
                              <p:par>
                                <p:cTn id="55" presetID="22" presetClass="entr" presetSubtype="8" fill="hold" nodeType="withEffect">
                                  <p:stCondLst>
                                    <p:cond delay="0"/>
                                  </p:stCondLst>
                                  <p:childTnLst>
                                    <p:set>
                                      <p:cBhvr>
                                        <p:cTn id="56" dur="1" fill="hold">
                                          <p:stCondLst>
                                            <p:cond delay="0"/>
                                          </p:stCondLst>
                                        </p:cTn>
                                        <p:tgtEl>
                                          <p:spTgt spid="137"/>
                                        </p:tgtEl>
                                        <p:attrNameLst>
                                          <p:attrName>style.visibility</p:attrName>
                                        </p:attrNameLst>
                                      </p:cBhvr>
                                      <p:to>
                                        <p:strVal val="visible"/>
                                      </p:to>
                                    </p:set>
                                    <p:animEffect transition="in" filter="wipe(left)">
                                      <p:cBhvr>
                                        <p:cTn id="57" dur="500"/>
                                        <p:tgtEl>
                                          <p:spTgt spid="137"/>
                                        </p:tgtEl>
                                      </p:cBhvr>
                                    </p:animEffect>
                                  </p:childTnLst>
                                </p:cTn>
                              </p:par>
                              <p:par>
                                <p:cTn id="58" presetID="22" presetClass="entr" presetSubtype="8" fill="hold" nodeType="withEffect">
                                  <p:stCondLst>
                                    <p:cond delay="0"/>
                                  </p:stCondLst>
                                  <p:childTnLst>
                                    <p:set>
                                      <p:cBhvr>
                                        <p:cTn id="59" dur="1" fill="hold">
                                          <p:stCondLst>
                                            <p:cond delay="0"/>
                                          </p:stCondLst>
                                        </p:cTn>
                                        <p:tgtEl>
                                          <p:spTgt spid="127"/>
                                        </p:tgtEl>
                                        <p:attrNameLst>
                                          <p:attrName>style.visibility</p:attrName>
                                        </p:attrNameLst>
                                      </p:cBhvr>
                                      <p:to>
                                        <p:strVal val="visible"/>
                                      </p:to>
                                    </p:set>
                                    <p:animEffect transition="in" filter="wipe(left)">
                                      <p:cBhvr>
                                        <p:cTn id="60" dur="500"/>
                                        <p:tgtEl>
                                          <p:spTgt spid="127"/>
                                        </p:tgtEl>
                                      </p:cBhvr>
                                    </p:animEffect>
                                  </p:childTnLst>
                                </p:cTn>
                              </p:par>
                              <p:par>
                                <p:cTn id="61" presetID="22" presetClass="entr" presetSubtype="8" fill="hold" nodeType="withEffect">
                                  <p:stCondLst>
                                    <p:cond delay="0"/>
                                  </p:stCondLst>
                                  <p:childTnLst>
                                    <p:set>
                                      <p:cBhvr>
                                        <p:cTn id="62" dur="1" fill="hold">
                                          <p:stCondLst>
                                            <p:cond delay="0"/>
                                          </p:stCondLst>
                                        </p:cTn>
                                        <p:tgtEl>
                                          <p:spTgt spid="132"/>
                                        </p:tgtEl>
                                        <p:attrNameLst>
                                          <p:attrName>style.visibility</p:attrName>
                                        </p:attrNameLst>
                                      </p:cBhvr>
                                      <p:to>
                                        <p:strVal val="visible"/>
                                      </p:to>
                                    </p:set>
                                    <p:animEffect transition="in" filter="wipe(left)">
                                      <p:cBhvr>
                                        <p:cTn id="63" dur="500"/>
                                        <p:tgtEl>
                                          <p:spTgt spid="132"/>
                                        </p:tgtEl>
                                      </p:cBhvr>
                                    </p:animEffect>
                                  </p:childTnLst>
                                </p:cTn>
                              </p:par>
                              <p:par>
                                <p:cTn id="64" presetID="22" presetClass="entr" presetSubtype="4" fill="hold" nodeType="withEffect">
                                  <p:stCondLst>
                                    <p:cond delay="0"/>
                                  </p:stCondLst>
                                  <p:childTnLst>
                                    <p:set>
                                      <p:cBhvr>
                                        <p:cTn id="65" dur="1" fill="hold">
                                          <p:stCondLst>
                                            <p:cond delay="0"/>
                                          </p:stCondLst>
                                        </p:cTn>
                                        <p:tgtEl>
                                          <p:spTgt spid="117"/>
                                        </p:tgtEl>
                                        <p:attrNameLst>
                                          <p:attrName>style.visibility</p:attrName>
                                        </p:attrNameLst>
                                      </p:cBhvr>
                                      <p:to>
                                        <p:strVal val="visible"/>
                                      </p:to>
                                    </p:set>
                                    <p:animEffect transition="in" filter="wipe(down)">
                                      <p:cBhvr>
                                        <p:cTn id="66" dur="500"/>
                                        <p:tgtEl>
                                          <p:spTgt spid="117"/>
                                        </p:tgtEl>
                                      </p:cBhvr>
                                    </p:animEffect>
                                  </p:childTnLst>
                                </p:cTn>
                              </p:par>
                              <p:par>
                                <p:cTn id="67" presetID="22" presetClass="entr" presetSubtype="1" fill="hold" nodeType="with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wipe(up)">
                                      <p:cBhvr>
                                        <p:cTn id="69" dur="500"/>
                                        <p:tgtEl>
                                          <p:spTgt spid="142"/>
                                        </p:tgtEl>
                                      </p:cBhvr>
                                    </p:animEffect>
                                  </p:childTnLst>
                                </p:cTn>
                              </p:par>
                            </p:childTnLst>
                          </p:cTn>
                        </p:par>
                        <p:par>
                          <p:cTn id="70" fill="hold">
                            <p:stCondLst>
                              <p:cond delay="2500"/>
                            </p:stCondLst>
                            <p:childTnLst>
                              <p:par>
                                <p:cTn id="71" presetID="10" presetClass="entr" presetSubtype="0" fill="hold" grpId="0" nodeType="afterEffect">
                                  <p:stCondLst>
                                    <p:cond delay="0"/>
                                  </p:stCondLst>
                                  <p:childTnLst>
                                    <p:set>
                                      <p:cBhvr>
                                        <p:cTn id="72" dur="1" fill="hold">
                                          <p:stCondLst>
                                            <p:cond delay="0"/>
                                          </p:stCondLst>
                                        </p:cTn>
                                        <p:tgtEl>
                                          <p:spTgt spid="148"/>
                                        </p:tgtEl>
                                        <p:attrNameLst>
                                          <p:attrName>style.visibility</p:attrName>
                                        </p:attrNameLst>
                                      </p:cBhvr>
                                      <p:to>
                                        <p:strVal val="visible"/>
                                      </p:to>
                                    </p:set>
                                    <p:animEffect transition="in" filter="fade">
                                      <p:cBhvr>
                                        <p:cTn id="73"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3" grpId="0" animBg="1"/>
      <p:bldP spid="114" grpId="0" animBg="1"/>
      <p:bldP spid="115" grpId="0" animBg="1"/>
      <p:bldP spid="116" grpId="0" animBg="1"/>
      <p:bldP spid="148" grpId="0"/>
      <p:bldP spid="14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d879e12cd6e5e36c62c38ef62a4c24c867ce4"/>
  <p:tag name="ISPRING_SCORM_RATE_SLIDES" val="1"/>
  <p:tag name="ISPRING_PRESENTATION_TITLE" val="论文"/>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1765</Words>
  <Application>Microsoft Office PowerPoint</Application>
  <PresentationFormat>自定义</PresentationFormat>
  <Paragraphs>126</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MStiffHei HKS UltraBold</vt:lpstr>
      <vt:lpstr>宋体</vt:lpstr>
      <vt:lpstr>微软雅黑</vt:lpstr>
      <vt:lpstr>Arial</vt:lpstr>
      <vt:lpstr>Broadway</vt:lpstr>
      <vt:lpstr>Calibri</vt:lpstr>
      <vt:lpstr>Office 主题</vt:lpstr>
      <vt:lpstr>PowerPoint 演示文稿</vt:lpstr>
      <vt:lpstr>目录页</vt:lpstr>
      <vt:lpstr>民意为何</vt:lpstr>
      <vt:lpstr>PowerPoint 演示文稿</vt:lpstr>
      <vt:lpstr>PowerPoint 演示文稿</vt:lpstr>
      <vt:lpstr>民意属性</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dc:title>
  <dc:creator>ABC</dc:creator>
  <cp:lastModifiedBy>龙东恒</cp:lastModifiedBy>
  <cp:revision>166</cp:revision>
  <dcterms:created xsi:type="dcterms:W3CDTF">2014-01-24T11:37:25Z</dcterms:created>
  <dcterms:modified xsi:type="dcterms:W3CDTF">2017-11-17T14:12:14Z</dcterms:modified>
</cp:coreProperties>
</file>