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57" r:id="rId2"/>
    <p:sldMasterId id="2147483769" r:id="rId3"/>
    <p:sldMasterId id="2147483781" r:id="rId4"/>
    <p:sldMasterId id="2147483794" r:id="rId5"/>
  </p:sldMasterIdLst>
  <p:notesMasterIdLst>
    <p:notesMasterId r:id="rId23"/>
  </p:notesMasterIdLst>
  <p:sldIdLst>
    <p:sldId id="257" r:id="rId6"/>
    <p:sldId id="459" r:id="rId7"/>
    <p:sldId id="460" r:id="rId8"/>
    <p:sldId id="463" r:id="rId9"/>
    <p:sldId id="466" r:id="rId10"/>
    <p:sldId id="477" r:id="rId11"/>
    <p:sldId id="467" r:id="rId12"/>
    <p:sldId id="469" r:id="rId13"/>
    <p:sldId id="468" r:id="rId14"/>
    <p:sldId id="473" r:id="rId15"/>
    <p:sldId id="474" r:id="rId16"/>
    <p:sldId id="476" r:id="rId17"/>
    <p:sldId id="475" r:id="rId18"/>
    <p:sldId id="471" r:id="rId19"/>
    <p:sldId id="464" r:id="rId20"/>
    <p:sldId id="472" r:id="rId21"/>
    <p:sldId id="470" r:id="rId2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0D3B9-2F35-4DA8-9894-B35E1DEBF1AA}">
          <p14:sldIdLst>
            <p14:sldId id="257"/>
            <p14:sldId id="459"/>
          </p14:sldIdLst>
        </p14:section>
        <p14:section name="Trust 委托/信任/代理" id="{5647D83E-15BE-49FA-AEC0-BB2881425E0F}">
          <p14:sldIdLst>
            <p14:sldId id="460"/>
            <p14:sldId id="463"/>
            <p14:sldId id="466"/>
            <p14:sldId id="477"/>
            <p14:sldId id="467"/>
            <p14:sldId id="469"/>
            <p14:sldId id="468"/>
            <p14:sldId id="473"/>
            <p14:sldId id="474"/>
            <p14:sldId id="476"/>
            <p14:sldId id="475"/>
          </p14:sldIdLst>
        </p14:section>
        <p14:section name="Trust 委托链类型" id="{EE8A081B-EE72-4619-AEE6-F0042259DA8F}">
          <p14:sldIdLst>
            <p14:sldId id="471"/>
            <p14:sldId id="464"/>
          </p14:sldIdLst>
        </p14:section>
        <p14:section name="Trust 配置修改" id="{BA033D40-1CEB-4BF2-BA95-B2F2B489CDBD}">
          <p14:sldIdLst>
            <p14:sldId id="472"/>
          </p14:sldIdLst>
        </p14:section>
        <p14:section name="Q &amp; A" id="{9A539B06-AAE4-4DC7-81C6-0E17214E7469}">
          <p14:sldIdLst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5D0B9"/>
    <a:srgbClr val="DBD7C3"/>
    <a:srgbClr val="0066FF"/>
    <a:srgbClr val="FFE593"/>
    <a:srgbClr val="7F7F7F"/>
    <a:srgbClr val="E6E6E6"/>
    <a:srgbClr val="FFABAB"/>
    <a:srgbClr val="ADAD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301" autoAdjust="0"/>
  </p:normalViewPr>
  <p:slideViewPr>
    <p:cSldViewPr snapToGrid="0" snapToObjects="1">
      <p:cViewPr>
        <p:scale>
          <a:sx n="75" d="100"/>
          <a:sy n="75" d="100"/>
        </p:scale>
        <p:origin x="1170" y="-3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9239B3-E907-4AA0-A238-496853A00075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BB7537-6264-44EB-A3B9-5BAF4DCB0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9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问题：就在我看</a:t>
            </a:r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trust</a:t>
            </a:r>
            <a:r>
              <a:rPr kumimoji="1" lang="zh-CN" altLang="en-US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 链建立的源码的时候，发现一个很奇怪的问题，按常理来说，委托的代理应该是通过被委托人去进行的。比如说我拜托王帅帮我把下周的</a:t>
            </a:r>
            <a:r>
              <a:rPr kumimoji="1" lang="en-US" altLang="zh-CN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PPT</a:t>
            </a:r>
            <a:r>
              <a:rPr kumimoji="1" lang="zh-CN" altLang="en-US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做了，结果王帅又找了子墨去帮我做</a:t>
            </a:r>
            <a:r>
              <a:rPr kumimoji="1" lang="en-US" altLang="zh-CN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PPT</a:t>
            </a:r>
            <a:r>
              <a:rPr kumimoji="1" lang="zh-CN" altLang="en-US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，这是正常的，因为我把委托交给了王帅，我就不管怎么执行的。但是从</a:t>
            </a:r>
            <a:r>
              <a:rPr kumimoji="1" lang="en-US" altLang="zh-CN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Trust</a:t>
            </a:r>
            <a:r>
              <a:rPr kumimoji="1" lang="zh-CN" altLang="en-US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创建的方法上，发现是基于委托这件事本身的，难道这个委托还能这么做？</a:t>
            </a:r>
            <a:endParaRPr kumimoji="1" lang="en-US" altLang="zh-CN" sz="1000" i="0" kern="1200" smtClean="0">
              <a:solidFill>
                <a:schemeClr val="tx1"/>
              </a:solidFill>
              <a:effectLst/>
              <a:latin typeface="+mn-lt"/>
              <a:ea typeface="+mn-ea"/>
              <a:cs typeface="宋体" charset="0"/>
            </a:endParaRPr>
          </a:p>
          <a:p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The user creating the trust must be the trustor.</a:t>
            </a:r>
          </a:p>
          <a:p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创建委托的人是委托的</a:t>
            </a:r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trustor</a:t>
            </a:r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，受委托的人是</a:t>
            </a:r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Trustee</a:t>
            </a:r>
          </a:p>
          <a:p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只有</a:t>
            </a:r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Trustee</a:t>
            </a:r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才能够再次进行委托</a:t>
            </a:r>
            <a:endParaRPr lang="zh-CN" altLang="en-US" sz="1000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9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蝙蝠侠生活在哥谭市；超人生活在纽约；美队到处乱飞。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8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Remainning _uses</a:t>
            </a:r>
            <a:r>
              <a:rPr lang="en-US" altLang="zh-CN" baseline="0" smtClean="0"/>
              <a:t> :</a:t>
            </a:r>
            <a:r>
              <a:rPr lang="zh-CN" altLang="en-US" baseline="0" smtClean="0"/>
              <a:t> 剩余可用次数指的是 为这个</a:t>
            </a:r>
            <a:r>
              <a:rPr lang="en-US" altLang="zh-CN" baseline="0" smtClean="0"/>
              <a:t>trust</a:t>
            </a:r>
            <a:r>
              <a:rPr lang="zh-CN" altLang="en-US" baseline="0" smtClean="0"/>
              <a:t>颁发一个</a:t>
            </a:r>
            <a:r>
              <a:rPr lang="en-US" altLang="zh-CN" baseline="0" smtClean="0"/>
              <a:t>token</a:t>
            </a:r>
            <a:r>
              <a:rPr lang="zh-CN" altLang="en-US" baseline="0" smtClean="0"/>
              <a:t>就消耗一次</a:t>
            </a:r>
            <a:endParaRPr lang="en-US" altLang="zh-CN" baseline="0" smtClean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We consume a trust use only when we are using</a:t>
            </a:r>
            <a:r>
              <a:rPr kumimoji="1"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  </a:t>
            </a:r>
            <a:r>
              <a:rPr kumimoji="1"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trusts and have successfully issued a token.</a:t>
            </a:r>
            <a:endParaRPr lang="zh-CN" altLang="en-US" i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4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3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9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mtClean="0"/>
              <a:t>只有</a:t>
            </a:r>
            <a:r>
              <a:rPr lang="en-US" altLang="zh-CN" smtClean="0"/>
              <a:t>trustor</a:t>
            </a:r>
            <a:r>
              <a:rPr lang="zh-CN" altLang="en-US" smtClean="0"/>
              <a:t>和</a:t>
            </a:r>
            <a:r>
              <a:rPr lang="en-US" altLang="zh-CN" smtClean="0"/>
              <a:t>trustee</a:t>
            </a:r>
            <a:r>
              <a:rPr lang="zh-CN" altLang="en-US" smtClean="0"/>
              <a:t>才能够看到</a:t>
            </a:r>
            <a:r>
              <a:rPr lang="en-US" altLang="zh-CN" smtClean="0"/>
              <a:t>trust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只有</a:t>
            </a:r>
            <a:r>
              <a:rPr lang="en-US" altLang="zh-CN" smtClean="0"/>
              <a:t>trustor</a:t>
            </a:r>
            <a:r>
              <a:rPr lang="zh-CN" altLang="en-US" smtClean="0"/>
              <a:t>和</a:t>
            </a:r>
            <a:r>
              <a:rPr lang="en-US" altLang="zh-CN" smtClean="0"/>
              <a:t>project</a:t>
            </a:r>
            <a:r>
              <a:rPr lang="zh-CN" altLang="en-US" smtClean="0"/>
              <a:t>才有</a:t>
            </a:r>
            <a:r>
              <a:rPr lang="en-US" altLang="zh-CN" smtClean="0"/>
              <a:t>role</a:t>
            </a:r>
            <a:r>
              <a:rPr lang="zh-CN" altLang="en-US" smtClean="0"/>
              <a:t>，</a:t>
            </a:r>
            <a:r>
              <a:rPr lang="en-US" altLang="zh-CN" smtClean="0"/>
              <a:t>trsutee</a:t>
            </a:r>
            <a:r>
              <a:rPr lang="zh-CN" altLang="en-US" smtClean="0"/>
              <a:t>和</a:t>
            </a:r>
            <a:r>
              <a:rPr lang="en-US" altLang="zh-CN" smtClean="0"/>
              <a:t>project</a:t>
            </a:r>
            <a:r>
              <a:rPr lang="zh-CN" altLang="en-US" smtClean="0"/>
              <a:t>是没有</a:t>
            </a:r>
            <a:r>
              <a:rPr lang="en-US" altLang="zh-CN" smtClean="0"/>
              <a:t>role</a:t>
            </a:r>
            <a:r>
              <a:rPr lang="zh-CN" altLang="en-US" smtClean="0"/>
              <a:t>的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找到最原始的</a:t>
            </a:r>
            <a:r>
              <a:rPr lang="en-US" altLang="zh-CN" smtClean="0"/>
              <a:t>trust</a:t>
            </a:r>
            <a:r>
              <a:rPr lang="zh-CN" altLang="en-US" smtClean="0"/>
              <a:t>去判断的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回到最原始的委托，子委托的角色是父委托角色的子集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实验目的：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A</a:t>
            </a:r>
            <a:r>
              <a:rPr lang="zh-CN" altLang="en-US" baseline="0" smtClean="0"/>
              <a:t> 传递型代理验证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9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mtClean="0"/>
              <a:t>谁来创建这个委托的？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只有</a:t>
            </a:r>
            <a:r>
              <a:rPr lang="en-US" altLang="zh-CN" smtClean="0"/>
              <a:t>trustor </a:t>
            </a:r>
            <a:r>
              <a:rPr lang="zh-CN" altLang="en-US" smtClean="0"/>
              <a:t>和</a:t>
            </a:r>
            <a:r>
              <a:rPr lang="en-US" altLang="zh-CN" smtClean="0"/>
              <a:t> trustee </a:t>
            </a:r>
            <a:r>
              <a:rPr lang="zh-CN" altLang="en-US" smtClean="0"/>
              <a:t>才能看到自己所属的</a:t>
            </a:r>
            <a:r>
              <a:rPr lang="en-US" altLang="zh-CN" smtClean="0"/>
              <a:t>trust</a:t>
            </a:r>
            <a:r>
              <a:rPr lang="zh-CN" altLang="en-US" baseline="0" smtClean="0"/>
              <a:t> </a:t>
            </a:r>
            <a:r>
              <a:rPr lang="en-US" altLang="zh-CN" baseline="0" smtClean="0">
                <a:sym typeface="Wingdings" panose="05000000000000000000" pitchFamily="2" charset="2"/>
              </a:rPr>
              <a:t> trustor </a:t>
            </a:r>
            <a:r>
              <a:rPr lang="zh-CN" altLang="en-US" baseline="0" smtClean="0">
                <a:sym typeface="Wingdings" panose="05000000000000000000" pitchFamily="2" charset="2"/>
              </a:rPr>
              <a:t>对这个现在的委托再一次进行代理；原本应该是</a:t>
            </a:r>
            <a:r>
              <a:rPr lang="en-US" altLang="zh-CN" baseline="0" smtClean="0">
                <a:sym typeface="Wingdings" panose="05000000000000000000" pitchFamily="2" charset="2"/>
              </a:rPr>
              <a:t>trustee</a:t>
            </a:r>
            <a:r>
              <a:rPr lang="zh-CN" altLang="en-US" baseline="0" smtClean="0">
                <a:sym typeface="Wingdings" panose="05000000000000000000" pitchFamily="2" charset="2"/>
              </a:rPr>
              <a:t>做的才对</a:t>
            </a:r>
            <a:endParaRPr lang="en-US" altLang="zh-CN" baseline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smtClean="0">
                <a:sym typeface="Wingdings" panose="05000000000000000000" pitchFamily="2" charset="2"/>
              </a:rPr>
              <a:t>委托的受委托方没有进行检验。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2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问题：就在我看</a:t>
            </a:r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trust</a:t>
            </a:r>
            <a:r>
              <a:rPr kumimoji="1" lang="zh-CN" altLang="en-US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 链建立的源码的时候，发现一个很奇怪的问题，按常理来说，委托的代理应该是通过被委托人去进行的。比如说我拜托王帅帮我把下周的</a:t>
            </a:r>
            <a:r>
              <a:rPr kumimoji="1" lang="en-US" altLang="zh-CN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PPT</a:t>
            </a:r>
            <a:r>
              <a:rPr kumimoji="1" lang="zh-CN" altLang="en-US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做了，结果王帅又找了子墨去帮我做</a:t>
            </a:r>
            <a:r>
              <a:rPr kumimoji="1" lang="en-US" altLang="zh-CN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PPT</a:t>
            </a:r>
            <a:r>
              <a:rPr kumimoji="1" lang="zh-CN" altLang="en-US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，这是正常的，因为我把委托交给了王帅，我就不管怎么执行的。但是从</a:t>
            </a:r>
            <a:r>
              <a:rPr kumimoji="1" lang="en-US" altLang="zh-CN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Trust</a:t>
            </a:r>
            <a:r>
              <a:rPr kumimoji="1" lang="zh-CN" altLang="en-US" sz="10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创建的方法上，发现是基于委托这件事本身的，难道这个委托还能这么做？</a:t>
            </a:r>
            <a:endParaRPr kumimoji="1" lang="en-US" altLang="zh-CN" sz="1000" i="0" kern="1200" smtClean="0">
              <a:solidFill>
                <a:schemeClr val="tx1"/>
              </a:solidFill>
              <a:effectLst/>
              <a:latin typeface="+mn-lt"/>
              <a:ea typeface="+mn-ea"/>
              <a:cs typeface="宋体" charset="0"/>
            </a:endParaRPr>
          </a:p>
          <a:p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The user creating the trust must be the trustor.</a:t>
            </a:r>
          </a:p>
          <a:p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创建委托的人是委托的</a:t>
            </a:r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trustor</a:t>
            </a:r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，受委托的人是</a:t>
            </a:r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Trustee</a:t>
            </a:r>
          </a:p>
          <a:p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只有</a:t>
            </a:r>
            <a:r>
              <a:rPr kumimoji="1" lang="en-US" altLang="zh-CN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Trustee</a:t>
            </a:r>
            <a:r>
              <a:rPr kumimoji="1" lang="zh-CN" altLang="en-US" sz="1000" i="0" kern="1200" smtClean="0">
                <a:solidFill>
                  <a:schemeClr val="tx1"/>
                </a:solidFill>
                <a:effectLst/>
                <a:latin typeface="+mn-lt"/>
                <a:ea typeface="+mn-ea"/>
              </a:rPr>
              <a:t>才能够再次进行委托</a:t>
            </a:r>
            <a:endParaRPr lang="zh-CN" altLang="en-US" sz="1000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4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AFA885B2-CFDA-4F0E-A75A-8FD1275110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6348-6E73-4375-A1FE-2E0DF1EA1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55C0-FDAD-4346-B742-1221D0C99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16C0-0A61-4AC5-9EBA-5FFF24105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D71A-448F-490D-9F12-FD665CD09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DC58-5443-4F1C-84BD-1E95CCEB9F08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3F8-5355-4B7E-90C6-C3D09FD15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8005-63BB-4268-A16D-5107AF65A47D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E4-54E0-43B0-A043-950210C7E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2EFE-B823-4A0D-A257-F0AEF6117008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175D-24A0-443A-8031-E84A7929B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608A-0457-46C0-AD52-76287E92C3D8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6023-0332-4691-8A4C-DC9B5521E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55D7-3E4C-4CC8-A14C-6E0C97E64253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ECF5-2024-4455-9F30-D65525455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E73DD-959F-48B4-BDEB-54BFC9DD2F3C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53D6-1CAD-4F91-B7A9-E45326CA2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9517-CDF3-4524-969F-F73D133798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4D7-EA4B-45D2-842D-1B48D1A6D1E8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BFE4-1FA1-4B3C-AAC9-434E098AA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0CCE-CA81-4CB1-A21C-07E9E9450271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06D6-C611-4107-9D7A-FDF92CE53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9CEE-EF59-4188-BD9D-E67C6CE05A34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204A-14BB-4A99-8E57-40923B77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A272-A0B4-437B-8304-887DBCEB3E40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1F0-B014-4219-AD02-C8BB42E3D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0C0D-2F3D-466C-88C9-223ABD4C5D14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3144-DEFD-4CBB-A8F9-83BBD7245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69A-F2F0-4E2D-9B15-922E59893FEE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63EA-90C5-4196-B41C-1AF541CBD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FFE-AA6F-403E-9394-09F5B2352DB0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DE48-74AF-4238-B1F0-91F954890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0E7D-065D-4AB3-95D5-4C550DEE2A10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FC50-4A19-472E-AEB3-26AF74139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9065-8512-4D65-8DAE-215CE7BC5813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AC6-88C2-4ACC-930E-7D2B584CA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A887-5E82-4B46-A633-15D0504752CE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ADB3-403D-48EE-9AB8-92B742A1A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5A7C1-B4CA-49D7-814A-541C3CFC4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CD26-E32B-4963-B8FF-DCCCE176207A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7900-1AE9-48A6-A9E6-1E5327EDE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3B1D-B5D1-4D84-80EF-1186CB6CE69A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D7E-A43F-401D-B082-E321BD642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F701-5A48-4CCB-8B5A-658A4342FC4B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75E9-E66B-4F5B-8DE3-BBAABD06E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C301-B8B4-4D15-BF7B-150B9F821467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BA8F-209B-4A65-BF71-053111AD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7B5-0B3C-408C-B4F4-EAABAECD27AC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A70E1-3BB8-4206-951C-AAC13988C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958F-BEFE-4210-B0EB-50DD54EADB6B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2152-3913-4410-AC9C-6769C69D5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C111-1CD5-4479-864F-5136C2C14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E970-6C64-49D1-987F-A6A8D0E2261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44BA-1090-4494-B2E6-C4F7858BEF4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E849-851D-4A0A-A6F6-C99EA2D4A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36AA-6D69-43EF-A60E-750D1A8FA2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FB15-D9BA-46B4-86AB-9D4C638497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F463-780E-40BB-8CEA-E0C76DB2BC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7B65-F9DF-4FE0-B91C-7432953C21C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3F7C-D400-47EF-891A-40EC63E42D1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5C43-1583-4A38-AFC9-526A744CBC4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16C4-0CBF-44E8-A5C6-4B6EA108AC0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1B68-80F3-48EE-92B5-2B37F4B366B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D4BB-53AE-49CF-9186-663D611B3B4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AF984-505B-4C2F-B7E7-B37189FA16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2C57-608E-4FC5-91CB-A5940315E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B5FC-B92D-401F-9CF6-EBA57A75F85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4C708-9233-40F0-A4F9-775274054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6ADB-C950-4F53-B1C5-FA70078A0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42D1-DA77-4384-9E86-DA0B3F935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26" descr="PKU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1331B1-7080-43C9-9F2C-84AA06E7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  <p:sldLayoutId id="2147484612" r:id="rId12"/>
    <p:sldLayoutId id="2147484613" r:id="rId13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幼圆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  <a:cs typeface="幼圆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幼圆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499949-20AB-4B1B-B982-5EEB93BD3FE0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1E1D10-4881-4899-BE40-A88C67980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65D8A52-F56F-48D6-9AE6-CE897B1705CD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41D4FA-F558-4E80-909E-108D7D0D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•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/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5"/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0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2553AB-804F-4D8E-A8E5-EBD559A8F38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2017/11/16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charset="0"/>
                <a:ea typeface="幼圆" charset="0"/>
                <a:cs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单击编辑大纲文本格式</a:t>
            </a:r>
          </a:p>
          <a:p>
            <a:pPr lvl="1"/>
            <a:r>
              <a:rPr lang="zh-CN" altLang="en-GB" smtClean="0"/>
              <a:t>二级大纲</a:t>
            </a:r>
          </a:p>
          <a:p>
            <a:pPr lvl="2"/>
            <a:r>
              <a:rPr lang="zh-CN" altLang="en-GB" smtClean="0"/>
              <a:t>三级大纲</a:t>
            </a:r>
          </a:p>
          <a:p>
            <a:pPr lvl="3"/>
            <a:r>
              <a:rPr lang="zh-CN" altLang="en-GB" smtClean="0"/>
              <a:t>四级大纲</a:t>
            </a:r>
          </a:p>
          <a:p>
            <a:pPr lvl="4"/>
            <a:r>
              <a:rPr lang="zh-CN" altLang="en-GB" smtClean="0"/>
              <a:t>五级大纲</a:t>
            </a:r>
          </a:p>
          <a:p>
            <a:pPr lvl="4"/>
            <a:r>
              <a:rPr lang="zh-CN" altLang="en-GB" smtClean="0"/>
              <a:t>六级大纲</a:t>
            </a:r>
          </a:p>
          <a:p>
            <a:pPr lvl="4"/>
            <a:r>
              <a:rPr lang="zh-CN" altLang="en-GB" smtClean="0"/>
              <a:t>七级大纲</a:t>
            </a:r>
          </a:p>
          <a:p>
            <a:pPr lvl="4"/>
            <a:r>
              <a:rPr lang="zh-CN" altLang="en-GB" smtClean="0"/>
              <a:t>八级大纲</a:t>
            </a:r>
          </a:p>
          <a:p>
            <a:pPr lvl="4"/>
            <a:r>
              <a:rPr lang="zh-CN" altLang="en-GB" smtClean="0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  <p:sldLayoutId id="2147484660" r:id="rId13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›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1872382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4400" smtClean="0">
                <a:latin typeface="黑体" panose="02010609060101010101" pitchFamily="49" charset="-122"/>
                <a:ea typeface="黑体" panose="02010609060101010101" pitchFamily="49" charset="-122"/>
              </a:rPr>
              <a:t>Keystone </a:t>
            </a:r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权限</a:t>
            </a:r>
            <a:r>
              <a:rPr lang="zh-CN" altLang="en-US" sz="4400" smtClean="0">
                <a:latin typeface="黑体" panose="02010609060101010101" pitchFamily="49" charset="-122"/>
                <a:ea typeface="黑体" panose="02010609060101010101" pitchFamily="49" charset="-122"/>
              </a:rPr>
              <a:t>委托</a:t>
            </a:r>
            <a:endParaRPr lang="zh-CN" altLang="en-US" sz="4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3294528"/>
            <a:ext cx="7772400" cy="1783909"/>
          </a:xfrm>
        </p:spPr>
        <p:txBody>
          <a:bodyPr/>
          <a:lstStyle/>
          <a:p>
            <a:pPr marL="0" indent="0" algn="ctr" eaLnBrk="1" hangingPunct="1">
              <a:buClrTx/>
              <a:buNone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龙东恒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buClrTx/>
              <a:buNone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dhlong@pku.edu.cn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代理委托创建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" y="915987"/>
            <a:ext cx="4458645" cy="56753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223452" y="1371600"/>
            <a:ext cx="2527300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判断是否存在父委托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09428" y="2273300"/>
            <a:ext cx="2955348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判断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Project/role</a:t>
            </a:r>
            <a:r>
              <a:rPr lang="zh-CN" altLang="en-US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是否合法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23452" y="3252786"/>
            <a:ext cx="2527300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创建者必须是 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Trustor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23452" y="4232272"/>
            <a:ext cx="2527300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是否存在合法 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Trustee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883727" y="5211758"/>
            <a:ext cx="3206750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判断权限是否与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Project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匹配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 bwMode="auto">
          <a:xfrm>
            <a:off x="6487102" y="1854200"/>
            <a:ext cx="0" cy="419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endCxn id="10" idx="0"/>
          </p:cNvCxnSpPr>
          <p:nvPr/>
        </p:nvCxnSpPr>
        <p:spPr bwMode="auto">
          <a:xfrm>
            <a:off x="6487102" y="2755900"/>
            <a:ext cx="0" cy="4968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endCxn id="11" idx="0"/>
          </p:cNvCxnSpPr>
          <p:nvPr/>
        </p:nvCxnSpPr>
        <p:spPr bwMode="auto">
          <a:xfrm>
            <a:off x="6487102" y="3753643"/>
            <a:ext cx="0" cy="47862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>
            <a:endCxn id="12" idx="0"/>
          </p:cNvCxnSpPr>
          <p:nvPr/>
        </p:nvCxnSpPr>
        <p:spPr bwMode="auto">
          <a:xfrm>
            <a:off x="6487102" y="4714872"/>
            <a:ext cx="0" cy="4968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57801" y="2664265"/>
            <a:ext cx="7368599" cy="133623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1.Trsutor &amp; Trustee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的身份是否相同没有判断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没有对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Trustor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的身份进行限制。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是父委托的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Trustor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还是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Trustee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382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550"/>
            <a:ext cx="4381500" cy="5924670"/>
          </a:xfrm>
          <a:prstGeom prst="rect">
            <a:avLst/>
          </a:prstGeom>
        </p:spPr>
      </p:pic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代理委托创建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80386" y="1339850"/>
            <a:ext cx="2790248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判断是否可以代理委托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5665354" y="1854200"/>
            <a:ext cx="0" cy="419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4381500" y="2305050"/>
            <a:ext cx="2294010" cy="800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不可代理：</a:t>
            </a:r>
            <a:endParaRPr kumimoji="1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判断</a:t>
            </a:r>
            <a:r>
              <a:rPr lang="zh-CN" altLang="en-US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剩余可有次数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89204" y="3283188"/>
            <a:ext cx="2941710" cy="980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可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代理：</a:t>
            </a:r>
            <a:endParaRPr kumimoji="1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判断代理深度，以及是否存在</a:t>
            </a:r>
            <a:r>
              <a:rPr lang="zh-CN" altLang="en-US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剩余可有次数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 bwMode="auto">
          <a:xfrm>
            <a:off x="7460059" y="1854200"/>
            <a:ext cx="0" cy="14289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657801" y="2664265"/>
            <a:ext cx="7368599" cy="133623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1.Trsutor &amp; Trustee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的身份是否相同没有判断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没有对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Trustor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的身份进行限制。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是父委托的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Trustor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还是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Trustee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218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90575"/>
            <a:ext cx="6191250" cy="5276850"/>
          </a:xfrm>
          <a:prstGeom prst="rect">
            <a:avLst/>
          </a:prstGeom>
        </p:spPr>
      </p:pic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代理委托创建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781800" y="2393950"/>
            <a:ext cx="1879600" cy="1949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外键的组成：</a:t>
            </a:r>
            <a:endParaRPr kumimoji="1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Trustor_user_id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Trustee_user_id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Project_id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Impersonation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Expires_at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7801" y="2664265"/>
            <a:ext cx="7368599" cy="133623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1.Trsutor &amp; Trustee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的身份是否相同没有判断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没有对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Trustor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的身份进行限制。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是父委托的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Trustor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还是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Trustee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108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代理委托创建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59702" y="2336801"/>
            <a:ext cx="7368599" cy="162559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Question:</a:t>
            </a: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1.Trsutor &amp; Trustee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的身份是否相同没有判断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没有对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Trustor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的身份进行限制。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是父委托的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Trustor 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还是 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Trustee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690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委托链非传递型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2103122" y="2312981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A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370299"/>
            <a:ext cx="870743" cy="87074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2" y="1378334"/>
            <a:ext cx="870743" cy="870743"/>
          </a:xfrm>
          <a:prstGeom prst="rect">
            <a:avLst/>
          </a:prstGeom>
        </p:spPr>
      </p:pic>
      <p:cxnSp>
        <p:nvCxnSpPr>
          <p:cNvPr id="40" name="直接箭头连接符 39"/>
          <p:cNvCxnSpPr/>
          <p:nvPr/>
        </p:nvCxnSpPr>
        <p:spPr bwMode="auto">
          <a:xfrm>
            <a:off x="2533470" y="1813706"/>
            <a:ext cx="762000" cy="0"/>
          </a:xfrm>
          <a:prstGeom prst="straightConnector1">
            <a:avLst/>
          </a:prstGeom>
          <a:ln w="76200">
            <a:prstDash val="sysDot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 bwMode="auto">
          <a:xfrm>
            <a:off x="2103121" y="4915555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B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99" y="3972873"/>
            <a:ext cx="870743" cy="870743"/>
          </a:xfrm>
          <a:prstGeom prst="rect">
            <a:avLst/>
          </a:prstGeom>
        </p:spPr>
      </p:pic>
      <p:cxnSp>
        <p:nvCxnSpPr>
          <p:cNvPr id="46" name="直接箭头连接符 45"/>
          <p:cNvCxnSpPr/>
          <p:nvPr/>
        </p:nvCxnSpPr>
        <p:spPr bwMode="auto">
          <a:xfrm>
            <a:off x="2533469" y="4416280"/>
            <a:ext cx="762000" cy="0"/>
          </a:xfrm>
          <a:prstGeom prst="straightConnector1">
            <a:avLst/>
          </a:prstGeom>
          <a:ln w="76200">
            <a:prstDash val="sysDot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21" y="4062032"/>
            <a:ext cx="853523" cy="8535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34496" y="2142453"/>
            <a:ext cx="3987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单层结构</a:t>
            </a:r>
            <a:endParaRPr lang="en-US" altLang="zh-CN" sz="2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根委托不允许进行再委托。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34496" y="2962599"/>
            <a:ext cx="3987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有限次数访问</a:t>
            </a:r>
            <a:endParaRPr lang="en-US" altLang="zh-CN" sz="2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Trustee 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访问控制在有限次数内。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34496" y="3940499"/>
            <a:ext cx="3987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次数计算规则</a:t>
            </a:r>
            <a:endParaRPr lang="en-US" altLang="zh-CN" sz="2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Trustee 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Token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获得次数。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50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委托链传递型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377440" y="1506308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0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966652" y="2624000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1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966652" y="3578132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2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777619" y="4609011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… 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2377440" y="2245587"/>
            <a:ext cx="0" cy="2713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endCxn id="10" idx="0"/>
          </p:cNvCxnSpPr>
          <p:nvPr/>
        </p:nvCxnSpPr>
        <p:spPr bwMode="auto">
          <a:xfrm>
            <a:off x="1684202" y="3306807"/>
            <a:ext cx="0" cy="2713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3478110" y="4193900"/>
            <a:ext cx="0" cy="4129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A6A6A6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3877128" y="2251936"/>
            <a:ext cx="0" cy="2713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圆角矩形 31"/>
          <p:cNvSpPr/>
          <p:nvPr/>
        </p:nvSpPr>
        <p:spPr bwMode="auto">
          <a:xfrm>
            <a:off x="3698240" y="2624000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1’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760560" y="3578131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2’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4627460" y="3578132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2’’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944256" y="3279775"/>
            <a:ext cx="0" cy="2713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4998356" y="3306807"/>
            <a:ext cx="0" cy="2713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657802" y="1766477"/>
            <a:ext cx="0" cy="3237323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0" y="1064219"/>
            <a:ext cx="186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Parent = Redelegated_trust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78" y="5179438"/>
            <a:ext cx="186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Child = trust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616200" y="1204338"/>
            <a:ext cx="119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entaur" panose="02030504050205020304" pitchFamily="18" charset="0"/>
              </a:rPr>
              <a:t>A </a:t>
            </a:r>
            <a:r>
              <a:rPr lang="en-US" altLang="zh-CN" sz="1600" smtClean="0">
                <a:latin typeface="Centaur" panose="02030504050205020304" pitchFamily="18" charset="0"/>
                <a:sym typeface="Wingdings" panose="05000000000000000000" pitchFamily="2" charset="2"/>
              </a:rPr>
              <a:t> B</a:t>
            </a:r>
            <a:endParaRPr lang="zh-CN" altLang="en-US" sz="1600">
              <a:latin typeface="Centaur" panose="020305040502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29290" y="2316165"/>
            <a:ext cx="119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Centaur" panose="02030504050205020304" pitchFamily="18" charset="0"/>
              </a:rPr>
              <a:t>B</a:t>
            </a:r>
            <a:r>
              <a:rPr lang="en-US" altLang="zh-CN" sz="1600" smtClean="0">
                <a:latin typeface="Centaur" panose="02030504050205020304" pitchFamily="18" charset="0"/>
              </a:rPr>
              <a:t> </a:t>
            </a:r>
            <a:r>
              <a:rPr lang="en-US" altLang="zh-CN" sz="1600" smtClean="0">
                <a:latin typeface="Centaur" panose="02030504050205020304" pitchFamily="18" charset="0"/>
                <a:sym typeface="Wingdings" panose="05000000000000000000" pitchFamily="2" charset="2"/>
              </a:rPr>
              <a:t> D</a:t>
            </a:r>
            <a:endParaRPr lang="zh-CN" altLang="en-US" sz="1600">
              <a:latin typeface="Centaur" panose="020305040502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2519" y="2336885"/>
            <a:ext cx="119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entaur" panose="02030504050205020304" pitchFamily="18" charset="0"/>
              </a:rPr>
              <a:t>A </a:t>
            </a:r>
            <a:r>
              <a:rPr lang="en-US" altLang="zh-CN" sz="1600" smtClean="0">
                <a:latin typeface="Centaur" panose="02030504050205020304" pitchFamily="18" charset="0"/>
                <a:sym typeface="Wingdings" panose="05000000000000000000" pitchFamily="2" charset="2"/>
              </a:rPr>
              <a:t> C</a:t>
            </a:r>
            <a:endParaRPr lang="zh-CN" altLang="en-US" sz="1600">
              <a:latin typeface="Centaur" panose="020305040502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982550" y="3289708"/>
            <a:ext cx="119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entaur" panose="02030504050205020304" pitchFamily="18" charset="0"/>
              </a:rPr>
              <a:t>D </a:t>
            </a:r>
            <a:r>
              <a:rPr lang="en-US" altLang="zh-CN" sz="1600" smtClean="0">
                <a:latin typeface="Centaur" panose="02030504050205020304" pitchFamily="18" charset="0"/>
                <a:sym typeface="Wingdings" panose="05000000000000000000" pitchFamily="2" charset="2"/>
              </a:rPr>
              <a:t> E</a:t>
            </a:r>
            <a:endParaRPr lang="zh-CN" altLang="en-US" sz="1600">
              <a:latin typeface="Centaur" panose="020305040502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67272" y="3306912"/>
            <a:ext cx="119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entaur" panose="02030504050205020304" pitchFamily="18" charset="0"/>
              </a:rPr>
              <a:t>D </a:t>
            </a:r>
            <a:r>
              <a:rPr lang="en-US" altLang="zh-CN" sz="1600" smtClean="0">
                <a:latin typeface="Centaur" panose="02030504050205020304" pitchFamily="18" charset="0"/>
                <a:sym typeface="Wingdings" panose="05000000000000000000" pitchFamily="2" charset="2"/>
              </a:rPr>
              <a:t> F</a:t>
            </a:r>
            <a:endParaRPr lang="zh-CN" altLang="en-US" sz="1600">
              <a:latin typeface="Centaur" panose="020305040502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078180" y="5179438"/>
            <a:ext cx="218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Centaur" panose="02030504050205020304" pitchFamily="18" charset="0"/>
              </a:rPr>
              <a:t>PS: Trustor </a:t>
            </a:r>
            <a:r>
              <a:rPr lang="en-US" altLang="zh-CN" b="1" smtClean="0">
                <a:latin typeface="Centaur" panose="02030504050205020304" pitchFamily="18" charset="0"/>
                <a:sym typeface="Wingdings" panose="05000000000000000000" pitchFamily="2" charset="2"/>
              </a:rPr>
              <a:t> Trustee</a:t>
            </a:r>
            <a:endParaRPr lang="zh-CN" altLang="en-US" b="1">
              <a:latin typeface="Centaur" panose="020305040502050203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flipH="1" flipV="1">
            <a:off x="2580698" y="1028700"/>
            <a:ext cx="3184427" cy="324883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326832" y="1161729"/>
            <a:ext cx="41033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Pedigree 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委托族谱</a:t>
            </a:r>
            <a:endParaRPr lang="en-US" altLang="zh-CN" sz="2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[ childN, childN-1,  …, Root ]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flipV="1">
            <a:off x="1182935" y="984902"/>
            <a:ext cx="1863147" cy="406853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225630" y="2071277"/>
            <a:ext cx="37913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Redelegated Depth 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子委托深度</a:t>
            </a:r>
            <a:endParaRPr lang="en-US" altLang="zh-CN" sz="2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默认根委托可重授权的最大次数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166977" y="2980825"/>
            <a:ext cx="3012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One to Many 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树状结构</a:t>
            </a:r>
            <a:endParaRPr lang="en-US" altLang="zh-CN" sz="2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一父多子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2"/>
          <p:cNvSpPr txBox="1"/>
          <p:nvPr/>
        </p:nvSpPr>
        <p:spPr>
          <a:xfrm>
            <a:off x="6166977" y="3735297"/>
            <a:ext cx="288552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9pPr>
          </a:lstStyle>
          <a:p>
            <a:r>
              <a:rPr lang="en-US" altLang="zh-CN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Role 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逐级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缩小</a:t>
            </a:r>
            <a:endParaRPr lang="en-US" altLang="zh-CN" sz="2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权限会不断缩小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2"/>
          <p:cNvSpPr txBox="1"/>
          <p:nvPr/>
        </p:nvSpPr>
        <p:spPr>
          <a:xfrm>
            <a:off x="6230476" y="4585733"/>
            <a:ext cx="288552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9pPr>
          </a:lstStyle>
          <a:p>
            <a:r>
              <a:rPr lang="en-US" altLang="zh-CN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Time 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最早过期值</a:t>
            </a:r>
            <a:endParaRPr lang="en-US" altLang="zh-CN" sz="2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全链过期时间相同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91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配置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2" y="1181100"/>
            <a:ext cx="6553200" cy="46101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6502400" y="2057400"/>
            <a:ext cx="1927802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是否启用</a:t>
            </a:r>
            <a:r>
              <a:rPr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Trust</a:t>
            </a: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400800" y="3124200"/>
            <a:ext cx="2131002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是否可以重代理</a:t>
            </a: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502400" y="4114800"/>
            <a:ext cx="1927802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最大授权深度</a:t>
            </a: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502400" y="5092700"/>
            <a:ext cx="1927802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底层数据库</a:t>
            </a: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598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09900"/>
            <a:ext cx="7772400" cy="838200"/>
          </a:xfrm>
        </p:spPr>
        <p:txBody>
          <a:bodyPr/>
          <a:lstStyle/>
          <a:p>
            <a:r>
              <a:rPr lang="en-US" altLang="zh-CN" smtClean="0"/>
              <a:t>Q &amp; 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40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内容简介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0352" y="1676400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Trust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权限委托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Trust 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角色及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1600" b="0" smtClean="0">
                <a:latin typeface="黑体" panose="02010609060101010101" pitchFamily="49" charset="-122"/>
                <a:ea typeface="黑体" panose="02010609060101010101" pitchFamily="49" charset="-122"/>
              </a:rPr>
              <a:t>Trust </a:t>
            </a:r>
            <a:r>
              <a:rPr lang="zh-CN" altLang="en-US" sz="1600" b="0" smtClean="0">
                <a:latin typeface="黑体" panose="02010609060101010101" pitchFamily="49" charset="-122"/>
                <a:ea typeface="黑体" panose="02010609060101010101" pitchFamily="49" charset="-122"/>
              </a:rPr>
              <a:t>初始委托创建</a:t>
            </a:r>
            <a:endParaRPr lang="en-US" altLang="zh-CN" sz="16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1600" b="0" smtClean="0">
                <a:latin typeface="黑体" panose="02010609060101010101" pitchFamily="49" charset="-122"/>
                <a:ea typeface="黑体" panose="02010609060101010101" pitchFamily="49" charset="-122"/>
              </a:rPr>
              <a:t>Trust </a:t>
            </a:r>
            <a:r>
              <a:rPr lang="zh-CN" altLang="en-US" sz="1600" b="0" smtClean="0">
                <a:latin typeface="黑体" panose="02010609060101010101" pitchFamily="49" charset="-122"/>
                <a:ea typeface="黑体" panose="02010609060101010101" pitchFamily="49" charset="-122"/>
              </a:rPr>
              <a:t>代理委托创建</a:t>
            </a:r>
            <a:endParaRPr lang="en-US" altLang="zh-CN" sz="16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1600" b="0" smtClean="0">
                <a:latin typeface="黑体" panose="02010609060101010101" pitchFamily="49" charset="-122"/>
                <a:ea typeface="黑体" panose="02010609060101010101" pitchFamily="49" charset="-122"/>
              </a:rPr>
              <a:t>Trust </a:t>
            </a:r>
            <a:r>
              <a:rPr lang="zh-CN" altLang="en-US" sz="1600" b="0" smtClean="0">
                <a:latin typeface="黑体" panose="02010609060101010101" pitchFamily="49" charset="-122"/>
                <a:ea typeface="黑体" panose="02010609060101010101" pitchFamily="49" charset="-122"/>
              </a:rPr>
              <a:t>委托策略</a:t>
            </a:r>
            <a:endParaRPr lang="en-US" altLang="zh-CN" sz="16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Trust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委托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1600" b="0">
                <a:latin typeface="黑体" panose="02010609060101010101" pitchFamily="49" charset="-122"/>
                <a:ea typeface="黑体" panose="02010609060101010101" pitchFamily="49" charset="-122"/>
              </a:rPr>
              <a:t>委托</a:t>
            </a:r>
            <a:r>
              <a:rPr lang="zh-CN" altLang="en-US" sz="1600" b="0" smtClean="0">
                <a:latin typeface="黑体" panose="02010609060101010101" pitchFamily="49" charset="-122"/>
                <a:ea typeface="黑体" panose="02010609060101010101" pitchFamily="49" charset="-122"/>
              </a:rPr>
              <a:t>链传递型，存在传递深度</a:t>
            </a:r>
            <a:endParaRPr lang="en-US" altLang="zh-CN" sz="16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1600" b="0">
                <a:latin typeface="黑体" panose="02010609060101010101" pitchFamily="49" charset="-122"/>
                <a:ea typeface="黑体" panose="02010609060101010101" pitchFamily="49" charset="-122"/>
              </a:rPr>
              <a:t>委托</a:t>
            </a:r>
            <a:r>
              <a:rPr lang="zh-CN" altLang="en-US" sz="1600" b="0" smtClean="0">
                <a:latin typeface="黑体" panose="02010609060101010101" pitchFamily="49" charset="-122"/>
                <a:ea typeface="黑体" panose="02010609060101010101" pitchFamily="49" charset="-122"/>
              </a:rPr>
              <a:t>链非传递托，存在有限使用次数</a:t>
            </a:r>
            <a:endParaRPr lang="en-US" altLang="zh-CN" sz="16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Trust 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可选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endParaRPr lang="en-US" altLang="zh-CN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 </a:t>
            </a:r>
            <a:r>
              <a:rPr lang="zh-CN" altLang="en-US" sz="3200" smtClean="0">
                <a:solidFill>
                  <a:srgbClr val="FF0000"/>
                </a:solidFill>
              </a:rPr>
              <a:t>用户间权限委托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0" y="1765503"/>
            <a:ext cx="1951969" cy="1951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43" y="1765503"/>
            <a:ext cx="1951969" cy="19519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868" y="1765503"/>
            <a:ext cx="1951969" cy="19519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2" y="4069080"/>
            <a:ext cx="685800" cy="68580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 bwMode="auto">
          <a:xfrm>
            <a:off x="552363" y="4899660"/>
            <a:ext cx="988118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通缉令</a:t>
            </a:r>
          </a:p>
        </p:txBody>
      </p:sp>
      <p:sp>
        <p:nvSpPr>
          <p:cNvPr id="22" name="矩形标注 21"/>
          <p:cNvSpPr/>
          <p:nvPr/>
        </p:nvSpPr>
        <p:spPr bwMode="auto">
          <a:xfrm>
            <a:off x="1121845" y="1039346"/>
            <a:ext cx="1018054" cy="586740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纽约！</a:t>
            </a:r>
          </a:p>
        </p:txBody>
      </p:sp>
      <p:sp>
        <p:nvSpPr>
          <p:cNvPr id="23" name="矩形标注 22"/>
          <p:cNvSpPr/>
          <p:nvPr/>
        </p:nvSpPr>
        <p:spPr bwMode="auto">
          <a:xfrm>
            <a:off x="3078327" y="1026363"/>
            <a:ext cx="1018054" cy="586740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哥谭！</a:t>
            </a:r>
          </a:p>
        </p:txBody>
      </p:sp>
      <p:sp>
        <p:nvSpPr>
          <p:cNvPr id="24" name="矩形标注 23"/>
          <p:cNvSpPr/>
          <p:nvPr/>
        </p:nvSpPr>
        <p:spPr bwMode="auto">
          <a:xfrm>
            <a:off x="5039158" y="1039346"/>
            <a:ext cx="1018054" cy="586740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随便</a:t>
            </a:r>
            <a:r>
              <a: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95" y="4069080"/>
            <a:ext cx="685800" cy="685800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 bwMode="auto">
          <a:xfrm>
            <a:off x="2599236" y="4899660"/>
            <a:ext cx="988118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通缉令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0" y="4069080"/>
            <a:ext cx="685800" cy="685800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 bwMode="auto">
          <a:xfrm>
            <a:off x="4648591" y="4899660"/>
            <a:ext cx="988118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通缉令</a:t>
            </a:r>
          </a:p>
        </p:txBody>
      </p:sp>
      <p:cxnSp>
        <p:nvCxnSpPr>
          <p:cNvPr id="32" name="曲线连接符 31"/>
          <p:cNvCxnSpPr>
            <a:stCxn id="19" idx="2"/>
            <a:endCxn id="27" idx="2"/>
          </p:cNvCxnSpPr>
          <p:nvPr/>
        </p:nvCxnSpPr>
        <p:spPr bwMode="auto">
          <a:xfrm rot="16200000" flipH="1">
            <a:off x="2069858" y="4333423"/>
            <a:ext cx="12700" cy="2046873"/>
          </a:xfrm>
          <a:prstGeom prst="curvedConnector3">
            <a:avLst>
              <a:gd name="adj1" fmla="val 4080000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曲线连接符 37"/>
          <p:cNvCxnSpPr>
            <a:stCxn id="27" idx="2"/>
            <a:endCxn id="30" idx="2"/>
          </p:cNvCxnSpPr>
          <p:nvPr/>
        </p:nvCxnSpPr>
        <p:spPr bwMode="auto">
          <a:xfrm rot="16200000" flipH="1">
            <a:off x="4117972" y="4332182"/>
            <a:ext cx="12700" cy="2049355"/>
          </a:xfrm>
          <a:prstGeom prst="curvedConnector3">
            <a:avLst>
              <a:gd name="adj1" fmla="val 3960000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1" name="曲线连接符 40"/>
          <p:cNvCxnSpPr>
            <a:stCxn id="19" idx="2"/>
            <a:endCxn id="30" idx="2"/>
          </p:cNvCxnSpPr>
          <p:nvPr/>
        </p:nvCxnSpPr>
        <p:spPr bwMode="auto">
          <a:xfrm rot="16200000" flipH="1">
            <a:off x="3094536" y="3308746"/>
            <a:ext cx="12700" cy="4096228"/>
          </a:xfrm>
          <a:prstGeom prst="curvedConnector3">
            <a:avLst>
              <a:gd name="adj1" fmla="val 8520000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6474837" y="1332716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/>
              <a:t>Trustor</a:t>
            </a:r>
          </a:p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委托的持有者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sz="2400" b="1" smtClean="0"/>
              <a:t>Trustee</a:t>
            </a:r>
            <a:endParaRPr lang="en-US" altLang="zh-CN" b="1" smtClean="0"/>
          </a:p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委托的代理接受者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sz="2400" b="1" smtClean="0"/>
              <a:t>Trust</a:t>
            </a:r>
            <a:endParaRPr lang="en-US" altLang="zh-CN" b="1" smtClean="0"/>
          </a:p>
          <a:p>
            <a:r>
              <a:rPr lang="en-US" altLang="zh-CN" sz="1600" smtClean="0">
                <a:latin typeface="Centaur" panose="02030504050205020304" pitchFamily="18" charset="0"/>
              </a:rPr>
              <a:t>= X</a:t>
            </a:r>
            <a:r>
              <a:rPr lang="zh-CN" altLang="en-US" sz="1600" smtClean="0">
                <a:latin typeface="Centaur" panose="02030504050205020304" pitchFamily="18" charset="0"/>
              </a:rPr>
              <a:t> </a:t>
            </a:r>
            <a:r>
              <a:rPr lang="en-US" altLang="zh-CN" sz="1600" smtClean="0">
                <a:latin typeface="Centaur" panose="02030504050205020304" pitchFamily="18" charset="0"/>
              </a:rPr>
              <a:t>+ Trustor + Trustee</a:t>
            </a:r>
          </a:p>
          <a:p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sz="2400" b="1" smtClean="0"/>
              <a:t>Redelegation</a:t>
            </a:r>
            <a:endParaRPr lang="en-US" altLang="zh-CN" b="1" smtClean="0"/>
          </a:p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委托持有者将委托进行授权代理的过程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916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TrustModel &amp; TrustRole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" y="871537"/>
            <a:ext cx="6029325" cy="5114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89" y="1175467"/>
            <a:ext cx="3554047" cy="439983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368300" y="1251667"/>
            <a:ext cx="2209800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委托发起人</a:t>
            </a:r>
            <a:endParaRPr kumimoji="1" lang="zh-CN" altLang="en-US" sz="2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68300" y="2053201"/>
            <a:ext cx="2209800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委托受托人</a:t>
            </a:r>
            <a:endParaRPr kumimoji="1" lang="zh-CN" altLang="en-US" sz="2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68300" y="2856064"/>
            <a:ext cx="2209800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委托项目</a:t>
            </a:r>
            <a:endParaRPr kumimoji="1" lang="zh-CN" altLang="en-US" sz="2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944389" y="1251667"/>
            <a:ext cx="2209800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是否可扮演</a:t>
            </a:r>
            <a:endParaRPr kumimoji="1" lang="zh-CN" altLang="en-US" sz="2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44389" y="2046134"/>
            <a:ext cx="2209800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到期时间</a:t>
            </a:r>
            <a:endParaRPr kumimoji="1" lang="zh-CN" altLang="en-US" sz="2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909734" y="2860156"/>
            <a:ext cx="2244455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剩余可用次数</a:t>
            </a:r>
            <a:endParaRPr kumimoji="1" lang="zh-CN" altLang="en-US" sz="2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909733" y="3674178"/>
            <a:ext cx="2244455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删除时间</a:t>
            </a:r>
            <a:endParaRPr kumimoji="1" lang="zh-CN" altLang="en-US" sz="2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68299" y="3658926"/>
            <a:ext cx="2209800" cy="10400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委托所拥有的角色</a:t>
            </a:r>
            <a:endParaRPr kumimoji="1" lang="zh-CN" altLang="en-US" sz="2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644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4203184"/>
            <a:ext cx="6153150" cy="2095500"/>
          </a:xfrm>
          <a:prstGeom prst="rect">
            <a:avLst/>
          </a:prstGeom>
        </p:spPr>
      </p:pic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Trust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委托创建要求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6100" y="1282700"/>
            <a:ext cx="788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433452" y="1028700"/>
            <a:ext cx="7772400" cy="302260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必须</a:t>
            </a:r>
            <a:r>
              <a:rPr lang="zh-CN" altLang="en-US" sz="2000" u="sng" smtClean="0">
                <a:latin typeface="新宋体" panose="02010609030101010101" pitchFamily="49" charset="-122"/>
                <a:ea typeface="新宋体" panose="02010609030101010101" pitchFamily="49" charset="-122"/>
              </a:rPr>
              <a:t>存在且可用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的用户 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User 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作为委托发起方 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Trustor;</a:t>
            </a:r>
          </a:p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必须</a:t>
            </a:r>
            <a:r>
              <a:rPr lang="zh-CN" altLang="en-US" sz="2000" u="sng" smtClean="0">
                <a:latin typeface="新宋体" panose="02010609030101010101" pitchFamily="49" charset="-122"/>
                <a:ea typeface="新宋体" panose="02010609030101010101" pitchFamily="49" charset="-122"/>
              </a:rPr>
              <a:t>存在且可用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的用户 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User 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作为委托受托方 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Trustee;</a:t>
            </a:r>
          </a:p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必须</a:t>
            </a:r>
            <a:r>
              <a:rPr lang="zh-CN" altLang="en-US" sz="2000" u="sng" smtClean="0">
                <a:latin typeface="新宋体" panose="02010609030101010101" pitchFamily="49" charset="-122"/>
                <a:ea typeface="新宋体" panose="02010609030101010101" pitchFamily="49" charset="-122"/>
              </a:rPr>
              <a:t>存在且可用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的项目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 Project 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作为委托的实体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必须</a:t>
            </a:r>
            <a:r>
              <a:rPr lang="zh-CN" altLang="en-US" sz="2000" u="sng" smtClean="0">
                <a:latin typeface="新宋体" panose="02010609030101010101" pitchFamily="49" charset="-122"/>
                <a:ea typeface="新宋体" panose="02010609030101010101" pitchFamily="49" charset="-122"/>
              </a:rPr>
              <a:t>存在且有效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的角色分配；</a:t>
            </a:r>
            <a:endParaRPr lang="en-US" altLang="zh-CN" sz="2000" b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必须指明过期时间；</a:t>
            </a:r>
            <a:endParaRPr lang="en-US" altLang="zh-CN" sz="2000" b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Trustor 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不应该赋予 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Trustee 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所有角色，也不能不赋予角色；</a:t>
            </a:r>
            <a:endParaRPr lang="en-US" altLang="zh-CN" sz="2000" b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Trustor 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的角色来源于 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Project;</a:t>
            </a:r>
          </a:p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必须明确 </a:t>
            </a:r>
            <a:r>
              <a:rPr lang="en-US" altLang="zh-CN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Trust </a:t>
            </a:r>
            <a:r>
              <a:rPr lang="zh-CN" altLang="en-US" sz="2000" b="0" smtClean="0">
                <a:latin typeface="新宋体" panose="02010609030101010101" pitchFamily="49" charset="-122"/>
                <a:ea typeface="新宋体" panose="02010609030101010101" pitchFamily="49" charset="-122"/>
              </a:rPr>
              <a:t>使用策略：可传递型，亦或单层限制型。</a:t>
            </a:r>
            <a:endParaRPr lang="en-US" altLang="zh-CN" sz="2000" b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0"/>
              </a:spcBef>
              <a:buClr>
                <a:srgbClr val="A6A6A6"/>
              </a:buClr>
              <a:buFont typeface="Wingdings" panose="05000000000000000000" pitchFamily="2" charset="2"/>
              <a:buChar char="l"/>
            </a:pPr>
            <a:endParaRPr lang="zh-CN" altLang="en-US" sz="2000" b="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806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Trust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委托策略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206500"/>
            <a:ext cx="6819900" cy="4648200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 bwMode="auto">
          <a:xfrm>
            <a:off x="3479800" y="2794000"/>
            <a:ext cx="3251200" cy="482600"/>
          </a:xfrm>
          <a:prstGeom prst="wedgeRectCallout">
            <a:avLst>
              <a:gd name="adj1" fmla="val -57598"/>
              <a:gd name="adj2" fmla="val -2117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非传递型：表示剩余可用次数</a:t>
            </a:r>
            <a:endParaRPr kumimoji="1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3479800" y="3867150"/>
            <a:ext cx="3975100" cy="996950"/>
          </a:xfrm>
          <a:prstGeom prst="wedgeRectCallout">
            <a:avLst>
              <a:gd name="adj1" fmla="val -57598"/>
              <a:gd name="adj2" fmla="val -2117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传递型：</a:t>
            </a:r>
            <a:endParaRPr lang="en-US" altLang="zh-CN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系统默认配置是否支持可授权委托</a:t>
            </a:r>
            <a:endParaRPr kumimoji="1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当前剩余可授权委托链深度</a:t>
            </a:r>
            <a:endParaRPr kumimoji="1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632700" y="2019300"/>
            <a:ext cx="1028700" cy="2463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两者</a:t>
            </a:r>
            <a:endParaRPr lang="en-US" altLang="zh-CN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</a:t>
            </a:r>
            <a:endParaRPr lang="en-US" altLang="zh-CN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共存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104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初始</a:t>
            </a:r>
            <a:r>
              <a:rPr lang="zh-CN" altLang="en-US" sz="3200" smtClean="0">
                <a:solidFill>
                  <a:srgbClr val="FF0000"/>
                </a:solidFill>
              </a:rPr>
              <a:t>委托创建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30" y="1280753"/>
            <a:ext cx="870743" cy="8707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52" y="1288788"/>
            <a:ext cx="870743" cy="87074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36830" y="1385605"/>
            <a:ext cx="2374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Trustor &amp; Trustee </a:t>
            </a:r>
            <a:r>
              <a:rPr lang="zh-CN" altLang="en-US" smtClean="0"/>
              <a:t>存在且可用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36830" y="2394021"/>
            <a:ext cx="2374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Project</a:t>
            </a:r>
            <a:endParaRPr lang="en-US" altLang="zh-CN" sz="2000" b="1"/>
          </a:p>
          <a:p>
            <a:r>
              <a:rPr lang="zh-CN" altLang="en-US" smtClean="0"/>
              <a:t>存在且可用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36830" y="3313654"/>
            <a:ext cx="2374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Roles</a:t>
            </a:r>
          </a:p>
          <a:p>
            <a:r>
              <a:rPr lang="zh-CN" altLang="en-US" smtClean="0"/>
              <a:t>有效、适量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36830" y="4233287"/>
            <a:ext cx="2374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Expires_at</a:t>
            </a:r>
            <a:endParaRPr lang="en-US" altLang="zh-CN" sz="2000" b="1"/>
          </a:p>
          <a:p>
            <a:r>
              <a:rPr lang="zh-CN" altLang="en-US" smtClean="0"/>
              <a:t>时间期限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36830" y="5148415"/>
            <a:ext cx="2374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Strategy</a:t>
            </a:r>
            <a:endParaRPr lang="en-US" altLang="zh-CN" sz="2000" b="1"/>
          </a:p>
          <a:p>
            <a:r>
              <a:rPr lang="zh-CN" altLang="en-US" smtClean="0"/>
              <a:t>委托执行策略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 bwMode="auto">
          <a:xfrm>
            <a:off x="3085133" y="3199469"/>
            <a:ext cx="1739900" cy="10106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1.</a:t>
            </a:r>
            <a:r>
              <a:rPr lang="zh-CN" altLang="en-US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创建虚拟机</a:t>
            </a:r>
            <a:endParaRPr lang="en-US" altLang="zh-CN" sz="200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2.</a:t>
            </a:r>
            <a:r>
              <a:rPr lang="zh-CN" altLang="en-US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删除虚拟机</a:t>
            </a:r>
            <a:endParaRPr lang="en-US" altLang="zh-CN" sz="200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3.</a:t>
            </a:r>
            <a:r>
              <a:rPr lang="zh-CN" altLang="en-US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监控流量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32382" y="2503700"/>
            <a:ext cx="1739900" cy="4577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Project VM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069273" y="3303917"/>
            <a:ext cx="1739900" cy="7912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1.</a:t>
            </a:r>
            <a:r>
              <a:rPr lang="zh-CN" altLang="en-US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监控流量</a:t>
            </a:r>
            <a:endParaRPr lang="en-US" altLang="zh-CN" sz="200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sng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rPr>
              <a:t>2.</a:t>
            </a:r>
            <a:r>
              <a:rPr lang="zh-CN" altLang="en-US" sz="2000" b="1" strike="sngStrike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修改虚拟机</a:t>
            </a:r>
            <a:endParaRPr kumimoji="1" lang="zh-CN" altLang="en-US" sz="2000" b="1" i="0" u="none" strike="sng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077151" y="4361287"/>
            <a:ext cx="4732022" cy="421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到期时间：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2017.12.12</a:t>
            </a:r>
            <a:r>
              <a:rPr kumimoji="1" lang="en-US" altLang="zh-CN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23:59:59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096506" y="5109596"/>
            <a:ext cx="4732022" cy="7547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非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传递策略：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Remaining_uses</a:t>
            </a:r>
            <a:r>
              <a:rPr kumimoji="1" lang="en-US" altLang="zh-CN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= 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aseline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传递策略：</a:t>
            </a:r>
            <a:r>
              <a:rPr lang="en-US" altLang="zh-CN" sz="2000" baseline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Redelegated_count</a:t>
            </a:r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= 3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74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代理委托创建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99638" y="1324461"/>
            <a:ext cx="2884965" cy="1507651"/>
            <a:chOff x="387530" y="2322395"/>
            <a:chExt cx="2884965" cy="150765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030152" y="3265077"/>
              <a:ext cx="1435100" cy="5649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smtClean="0">
                  <a:solidFill>
                    <a:schemeClr val="bg1"/>
                  </a:solidFill>
                  <a:latin typeface="Centaur" panose="02030504050205020304" pitchFamily="18" charset="0"/>
                  <a:ea typeface="宋体" charset="-122"/>
                </a:rPr>
                <a:t>Trust 0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30" y="2322395"/>
              <a:ext cx="870743" cy="8707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752" y="2330430"/>
              <a:ext cx="870743" cy="870743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/>
            <p:nvPr/>
          </p:nvCxnSpPr>
          <p:spPr bwMode="auto">
            <a:xfrm>
              <a:off x="1460500" y="2765802"/>
              <a:ext cx="762000" cy="0"/>
            </a:xfrm>
            <a:prstGeom prst="straightConnector1">
              <a:avLst/>
            </a:prstGeom>
            <a:ln w="76200">
              <a:prstDash val="sysDot"/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880088" y="1187460"/>
            <a:ext cx="2947238" cy="1690819"/>
            <a:chOff x="4880088" y="1187460"/>
            <a:chExt cx="2947238" cy="1690819"/>
          </a:xfrm>
        </p:grpSpPr>
        <p:grpSp>
          <p:nvGrpSpPr>
            <p:cNvPr id="33" name="组合 32"/>
            <p:cNvGrpSpPr/>
            <p:nvPr/>
          </p:nvGrpSpPr>
          <p:grpSpPr>
            <a:xfrm>
              <a:off x="4880088" y="1324461"/>
              <a:ext cx="2947238" cy="1553818"/>
              <a:chOff x="5466534" y="2004660"/>
              <a:chExt cx="2947238" cy="1553818"/>
            </a:xfrm>
          </p:grpSpPr>
          <p:sp>
            <p:nvSpPr>
              <p:cNvPr id="15" name="圆角矩形 14"/>
              <p:cNvSpPr/>
              <p:nvPr/>
            </p:nvSpPr>
            <p:spPr bwMode="auto">
              <a:xfrm>
                <a:off x="6218947" y="2993509"/>
                <a:ext cx="1435100" cy="56496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smtClean="0">
                    <a:solidFill>
                      <a:schemeClr val="bg1"/>
                    </a:solidFill>
                    <a:latin typeface="Centaur" panose="02030504050205020304" pitchFamily="18" charset="0"/>
                    <a:ea typeface="宋体" charset="-122"/>
                  </a:rPr>
                  <a:t>Trust 1</a:t>
                </a:r>
                <a:endParaRPr kumimoji="1" lang="zh-CN" altLang="en-US" sz="28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0249" y="2004660"/>
                <a:ext cx="853523" cy="853523"/>
              </a:xfrm>
              <a:prstGeom prst="rect">
                <a:avLst/>
              </a:prstGeom>
            </p:spPr>
          </p:pic>
          <p:cxnSp>
            <p:nvCxnSpPr>
              <p:cNvPr id="30" name="直接箭头连接符 29"/>
              <p:cNvCxnSpPr/>
              <p:nvPr/>
            </p:nvCxnSpPr>
            <p:spPr bwMode="auto">
              <a:xfrm>
                <a:off x="6555497" y="2428623"/>
                <a:ext cx="762000" cy="0"/>
              </a:xfrm>
              <a:prstGeom prst="straightConnector1">
                <a:avLst/>
              </a:prstGeom>
              <a:ln w="76200">
                <a:prstDash val="sysDot"/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6534" y="2073803"/>
                <a:ext cx="870743" cy="870743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31" y="1187460"/>
              <a:ext cx="1195485" cy="1195485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4880088" y="3615779"/>
            <a:ext cx="2995099" cy="1492943"/>
            <a:chOff x="4880088" y="3615779"/>
            <a:chExt cx="2995099" cy="1492943"/>
          </a:xfrm>
        </p:grpSpPr>
        <p:grpSp>
          <p:nvGrpSpPr>
            <p:cNvPr id="5" name="组合 4"/>
            <p:cNvGrpSpPr/>
            <p:nvPr/>
          </p:nvGrpSpPr>
          <p:grpSpPr>
            <a:xfrm>
              <a:off x="4880088" y="3697028"/>
              <a:ext cx="2995099" cy="1411694"/>
              <a:chOff x="4882976" y="3572673"/>
              <a:chExt cx="2995099" cy="1411694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52" y="3572673"/>
                <a:ext cx="853523" cy="853523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/>
              <p:nvPr/>
            </p:nvCxnSpPr>
            <p:spPr bwMode="auto">
              <a:xfrm>
                <a:off x="6019800" y="3996636"/>
                <a:ext cx="762000" cy="0"/>
              </a:xfrm>
              <a:prstGeom prst="straightConnector1">
                <a:avLst/>
              </a:prstGeom>
              <a:ln w="76200">
                <a:prstDash val="sysDot"/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2976" y="3572673"/>
                <a:ext cx="870743" cy="870743"/>
              </a:xfrm>
              <a:prstGeom prst="rect">
                <a:avLst/>
              </a:prstGeom>
            </p:spPr>
          </p:pic>
          <p:sp>
            <p:nvSpPr>
              <p:cNvPr id="28" name="圆角矩形 27"/>
              <p:cNvSpPr/>
              <p:nvPr/>
            </p:nvSpPr>
            <p:spPr bwMode="auto">
              <a:xfrm>
                <a:off x="5589452" y="4419398"/>
                <a:ext cx="1435100" cy="56496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smtClean="0">
                    <a:solidFill>
                      <a:schemeClr val="bg1"/>
                    </a:solidFill>
                    <a:latin typeface="Centaur" panose="02030504050205020304" pitchFamily="18" charset="0"/>
                    <a:ea typeface="宋体" charset="-122"/>
                  </a:rPr>
                  <a:t>Trust 1</a:t>
                </a: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endParaRPr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31" y="3615779"/>
              <a:ext cx="1195485" cy="1195485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849539" y="3542692"/>
            <a:ext cx="2884965" cy="1661987"/>
            <a:chOff x="849539" y="3542692"/>
            <a:chExt cx="2884965" cy="1661987"/>
          </a:xfrm>
        </p:grpSpPr>
        <p:grpSp>
          <p:nvGrpSpPr>
            <p:cNvPr id="37" name="组合 36"/>
            <p:cNvGrpSpPr/>
            <p:nvPr/>
          </p:nvGrpSpPr>
          <p:grpSpPr>
            <a:xfrm>
              <a:off x="849539" y="3697028"/>
              <a:ext cx="2884965" cy="1507651"/>
              <a:chOff x="387530" y="2322395"/>
              <a:chExt cx="2884965" cy="1507651"/>
            </a:xfrm>
          </p:grpSpPr>
          <p:sp>
            <p:nvSpPr>
              <p:cNvPr id="38" name="圆角矩形 37"/>
              <p:cNvSpPr/>
              <p:nvPr/>
            </p:nvSpPr>
            <p:spPr bwMode="auto">
              <a:xfrm>
                <a:off x="1030152" y="3265077"/>
                <a:ext cx="1435100" cy="56496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smtClean="0">
                    <a:solidFill>
                      <a:schemeClr val="bg1"/>
                    </a:solidFill>
                    <a:latin typeface="Centaur" panose="02030504050205020304" pitchFamily="18" charset="0"/>
                    <a:ea typeface="宋体" charset="-122"/>
                  </a:rPr>
                  <a:t>Trust 1</a:t>
                </a: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endParaRPr>
              </a:p>
            </p:txBody>
          </p:sp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30" y="2322395"/>
                <a:ext cx="870743" cy="870743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752" y="2330430"/>
                <a:ext cx="870743" cy="870743"/>
              </a:xfrm>
              <a:prstGeom prst="rect">
                <a:avLst/>
              </a:prstGeom>
            </p:spPr>
          </p:pic>
          <p:cxnSp>
            <p:nvCxnSpPr>
              <p:cNvPr id="41" name="直接箭头连接符 40"/>
              <p:cNvCxnSpPr/>
              <p:nvPr/>
            </p:nvCxnSpPr>
            <p:spPr bwMode="auto">
              <a:xfrm>
                <a:off x="1460500" y="2765802"/>
                <a:ext cx="762000" cy="0"/>
              </a:xfrm>
              <a:prstGeom prst="straightConnector1">
                <a:avLst/>
              </a:prstGeom>
              <a:ln w="76200">
                <a:prstDash val="sysDot"/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928" y="3542692"/>
              <a:ext cx="1195485" cy="1195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671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57802" y="190500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Trust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 smtClean="0">
                <a:solidFill>
                  <a:srgbClr val="FF0000"/>
                </a:solidFill>
              </a:rPr>
              <a:t>代理委托创建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966652" y="2071277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0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66652" y="3792400"/>
            <a:ext cx="1435100" cy="564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smtClean="0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rPr>
              <a:t>Trust 1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0" y="1128595"/>
            <a:ext cx="870743" cy="8707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2" y="1136630"/>
            <a:ext cx="870743" cy="870743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 bwMode="auto">
          <a:xfrm>
            <a:off x="1397000" y="1572002"/>
            <a:ext cx="762000" cy="0"/>
          </a:xfrm>
          <a:prstGeom prst="straightConnector1">
            <a:avLst/>
          </a:prstGeom>
          <a:ln w="76200">
            <a:prstDash val="sysDot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643" y="2642138"/>
            <a:ext cx="5938631" cy="2095500"/>
          </a:xfrm>
          <a:prstGeom prst="rect">
            <a:avLst/>
          </a:prstGeom>
        </p:spPr>
      </p:pic>
      <p:sp>
        <p:nvSpPr>
          <p:cNvPr id="15" name="矩形标注 14"/>
          <p:cNvSpPr/>
          <p:nvPr/>
        </p:nvSpPr>
        <p:spPr bwMode="auto">
          <a:xfrm>
            <a:off x="95909" y="3924476"/>
            <a:ext cx="733453" cy="432893"/>
          </a:xfrm>
          <a:prstGeom prst="wedgeRectCallout">
            <a:avLst>
              <a:gd name="adj1" fmla="val 60546"/>
              <a:gd name="adj2" fmla="val -215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smtClean="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rPr>
              <a:t>trust</a:t>
            </a: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2633923" y="2110202"/>
            <a:ext cx="2151991" cy="519774"/>
          </a:xfrm>
          <a:prstGeom prst="wedgeRectCallout">
            <a:avLst>
              <a:gd name="adj1" fmla="val -55675"/>
              <a:gd name="adj2" fmla="val -162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rPr>
              <a:t>r</a:t>
            </a:r>
            <a:r>
              <a:rPr lang="en-US" altLang="zh-CN" sz="2400" smtClean="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rPr>
              <a:t>edelegated_trust</a:t>
            </a: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78517" y="2765860"/>
            <a:ext cx="7368599" cy="89225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Q1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委托的代理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竟然是委托本身，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不是委托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的受托人？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1397000" y="4985347"/>
            <a:ext cx="762000" cy="0"/>
          </a:xfrm>
          <a:prstGeom prst="straightConnector1">
            <a:avLst/>
          </a:prstGeom>
          <a:ln w="76200">
            <a:prstDash val="sysDot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4453885"/>
            <a:ext cx="1195485" cy="11954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5" y="4501623"/>
            <a:ext cx="1195485" cy="11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四章  计算机软件系统">
  <a:themeElements>
    <a:clrScheme name="自定义 1">
      <a:dk1>
        <a:srgbClr val="FFFFFF"/>
      </a:dk1>
      <a:lt1>
        <a:srgbClr val="FFFF00"/>
      </a:lt1>
      <a:dk2>
        <a:srgbClr val="FFFFFF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3、操作系统原理.pptx</Template>
  <TotalTime>15766</TotalTime>
  <Words>1122</Words>
  <Application>Microsoft Office PowerPoint</Application>
  <PresentationFormat>全屏显示(4:3)</PresentationFormat>
  <Paragraphs>195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StarSymbol</vt:lpstr>
      <vt:lpstr>黑体</vt:lpstr>
      <vt:lpstr>华文新魏</vt:lpstr>
      <vt:lpstr>宋体</vt:lpstr>
      <vt:lpstr>新宋体</vt:lpstr>
      <vt:lpstr>幼圆</vt:lpstr>
      <vt:lpstr>Arial</vt:lpstr>
      <vt:lpstr>Calibri</vt:lpstr>
      <vt:lpstr>Centaur</vt:lpstr>
      <vt:lpstr>Times New Roman</vt:lpstr>
      <vt:lpstr>Wingdings</vt:lpstr>
      <vt:lpstr>PKUSS-v01</vt:lpstr>
      <vt:lpstr>第四章  计算机软件系统</vt:lpstr>
      <vt:lpstr>Office 主题</vt:lpstr>
      <vt:lpstr>GPFS_CSTL</vt:lpstr>
      <vt:lpstr>默认设计模板</vt:lpstr>
      <vt:lpstr>Keystone 权限委托</vt:lpstr>
      <vt:lpstr>内容简介</vt:lpstr>
      <vt:lpstr>Trust 用户间权限委托</vt:lpstr>
      <vt:lpstr>TrustModel &amp; TrustRole</vt:lpstr>
      <vt:lpstr>Trust 委托创建要求</vt:lpstr>
      <vt:lpstr>Trust 委托策略</vt:lpstr>
      <vt:lpstr>Trust 初始委托创建</vt:lpstr>
      <vt:lpstr>Trust 代理委托创建</vt:lpstr>
      <vt:lpstr>Trust 代理委托创建</vt:lpstr>
      <vt:lpstr>Trust 代理委托创建</vt:lpstr>
      <vt:lpstr>Trust 代理委托创建</vt:lpstr>
      <vt:lpstr>Trust 代理委托创建</vt:lpstr>
      <vt:lpstr>Trust 代理委托创建</vt:lpstr>
      <vt:lpstr>Trust 委托链非传递型</vt:lpstr>
      <vt:lpstr>Trust 委托链传递型</vt:lpstr>
      <vt:lpstr>Trust 配置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</dc:title>
  <dc:creator>沈 晴霓</dc:creator>
  <cp:lastModifiedBy>龙东恒</cp:lastModifiedBy>
  <cp:revision>2638</cp:revision>
  <dcterms:created xsi:type="dcterms:W3CDTF">2013-10-20T13:38:21Z</dcterms:created>
  <dcterms:modified xsi:type="dcterms:W3CDTF">2017-11-16T15:14:30Z</dcterms:modified>
  <cp:contentStatus/>
</cp:coreProperties>
</file>