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  <p:sldMasterId id="2147483757" r:id="rId2"/>
    <p:sldMasterId id="2147483769" r:id="rId3"/>
    <p:sldMasterId id="2147483781" r:id="rId4"/>
    <p:sldMasterId id="2147483794" r:id="rId5"/>
  </p:sldMasterIdLst>
  <p:notesMasterIdLst>
    <p:notesMasterId r:id="rId19"/>
  </p:notesMasterIdLst>
  <p:sldIdLst>
    <p:sldId id="257" r:id="rId6"/>
    <p:sldId id="459" r:id="rId7"/>
    <p:sldId id="392" r:id="rId8"/>
    <p:sldId id="548" r:id="rId9"/>
    <p:sldId id="550" r:id="rId10"/>
    <p:sldId id="552" r:id="rId11"/>
    <p:sldId id="551" r:id="rId12"/>
    <p:sldId id="554" r:id="rId13"/>
    <p:sldId id="555" r:id="rId14"/>
    <p:sldId id="556" r:id="rId15"/>
    <p:sldId id="557" r:id="rId16"/>
    <p:sldId id="558" r:id="rId17"/>
    <p:sldId id="547" r:id="rId18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80D3B9-2F35-4DA8-9894-B35E1DEBF1AA}">
          <p14:sldIdLst>
            <p14:sldId id="257"/>
            <p14:sldId id="459"/>
          </p14:sldIdLst>
        </p14:section>
        <p14:section name="OpenId" id="{DD31A757-86E5-445C-B2B3-EB7E64D81969}">
          <p14:sldIdLst>
            <p14:sldId id="392"/>
            <p14:sldId id="548"/>
          </p14:sldIdLst>
        </p14:section>
        <p14:section name="TOTP" id="{669E97E9-0B4E-4B1C-84B5-9E5210B462B9}">
          <p14:sldIdLst>
            <p14:sldId id="550"/>
            <p14:sldId id="552"/>
          </p14:sldIdLst>
        </p14:section>
        <p14:section name="Kerberos" id="{F0628ED1-5988-4D87-907C-F77FEFCE45F1}">
          <p14:sldIdLst>
            <p14:sldId id="551"/>
            <p14:sldId id="554"/>
            <p14:sldId id="555"/>
            <p14:sldId id="556"/>
            <p14:sldId id="557"/>
          </p14:sldIdLst>
        </p14:section>
        <p14:section name="Code in Keystone" id="{B825F8DA-D99B-44B1-8053-11B848017BA8}">
          <p14:sldIdLst>
            <p14:sldId id="558"/>
          </p14:sldIdLst>
        </p14:section>
        <p14:section name="Ending" id="{87EF66D1-A6B5-438D-B7A8-0A829D6459E6}">
          <p14:sldIdLst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E593"/>
    <a:srgbClr val="7F7F7F"/>
    <a:srgbClr val="E6E6E6"/>
    <a:srgbClr val="A6A6A6"/>
    <a:srgbClr val="FFABAB"/>
    <a:srgbClr val="ADADEB"/>
    <a:srgbClr val="FFFFFF"/>
    <a:srgbClr val="00CC98"/>
    <a:srgbClr val="FFD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1250" autoAdjust="0"/>
  </p:normalViewPr>
  <p:slideViewPr>
    <p:cSldViewPr snapToGrid="0" snapToObjects="1">
      <p:cViewPr varScale="1">
        <p:scale>
          <a:sx n="59" d="100"/>
          <a:sy n="59" d="100"/>
        </p:scale>
        <p:origin x="16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F9239B3-E907-4AA0-A238-496853A00075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4BB7537-6264-44EB-A3B9-5BAF4DCB0F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98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94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0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OpenId</a:t>
            </a:r>
            <a:r>
              <a:rPr lang="zh-CN" altLang="en-US" smtClean="0"/>
              <a:t>只是验证用户的唯一标识符</a:t>
            </a:r>
            <a:r>
              <a:rPr lang="en-US" altLang="zh-CN" smtClean="0"/>
              <a:t>URL</a:t>
            </a:r>
            <a:r>
              <a:rPr lang="zh-CN" altLang="en-US" smtClean="0"/>
              <a:t>，但是却没有去检查用户的具体拥有的权限，当然</a:t>
            </a:r>
            <a:r>
              <a:rPr lang="en-US" altLang="zh-CN" smtClean="0"/>
              <a:t>OpenId</a:t>
            </a:r>
            <a:r>
              <a:rPr lang="zh-CN" altLang="en-US" smtClean="0"/>
              <a:t>本身也不具备这个服务，那问题是我们平常在使用时，为什么我们一点击就能用</a:t>
            </a:r>
            <a:r>
              <a:rPr lang="en-US" altLang="zh-CN" smtClean="0"/>
              <a:t>google</a:t>
            </a:r>
            <a:r>
              <a:rPr lang="zh-CN" altLang="en-US" smtClean="0"/>
              <a:t>的账号登陆，还能发微博呢？转发朋友圈呢？实际上就涉及到授权的问题。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8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OpenId</a:t>
            </a:r>
            <a:r>
              <a:rPr lang="zh-CN" altLang="en-US" smtClean="0"/>
              <a:t>只是验证用户的唯一标识符</a:t>
            </a:r>
            <a:r>
              <a:rPr lang="en-US" altLang="zh-CN" smtClean="0"/>
              <a:t>URL</a:t>
            </a:r>
            <a:r>
              <a:rPr lang="zh-CN" altLang="en-US" smtClean="0"/>
              <a:t>，但是却没有去检查用户的具体拥有的权限，当然</a:t>
            </a:r>
            <a:r>
              <a:rPr lang="en-US" altLang="zh-CN" smtClean="0"/>
              <a:t>OpenId</a:t>
            </a:r>
            <a:r>
              <a:rPr lang="zh-CN" altLang="en-US" smtClean="0"/>
              <a:t>本身也不具备这个服务，那问题是我们平常在使用时，为什么我们一点击就能用</a:t>
            </a:r>
            <a:r>
              <a:rPr lang="en-US" altLang="zh-CN" smtClean="0"/>
              <a:t>google</a:t>
            </a:r>
            <a:r>
              <a:rPr lang="zh-CN" altLang="en-US" smtClean="0"/>
              <a:t>的账号登陆，还能发微博呢？转发朋友圈呢？实际上就涉及到授权的问题。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44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9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Hash() </a:t>
            </a:r>
            <a:r>
              <a:rPr lang="en-US" altLang="zh-CN" baseline="0" smtClean="0"/>
              <a:t>   input           output</a:t>
            </a:r>
          </a:p>
          <a:p>
            <a:r>
              <a:rPr lang="en-US" altLang="zh-CN" baseline="0" smtClean="0"/>
              <a:t>MD5       512bits       128bits</a:t>
            </a:r>
          </a:p>
          <a:p>
            <a:r>
              <a:rPr lang="en-US" altLang="zh-CN" baseline="0" smtClean="0"/>
              <a:t>SHA1      512bits       160bits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4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42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用只存在与</a:t>
            </a:r>
            <a:r>
              <a:rPr lang="en-US" altLang="zh-CN" smtClean="0"/>
              <a:t>Client</a:t>
            </a:r>
            <a:r>
              <a:rPr lang="zh-CN" altLang="en-US" smtClean="0"/>
              <a:t>和</a:t>
            </a:r>
            <a:r>
              <a:rPr lang="en-US" altLang="zh-CN" smtClean="0"/>
              <a:t>KDC</a:t>
            </a:r>
            <a:r>
              <a:rPr lang="zh-CN" altLang="en-US" smtClean="0"/>
              <a:t>的密钥</a:t>
            </a:r>
            <a:r>
              <a:rPr lang="en-US" altLang="zh-CN" smtClean="0"/>
              <a:t>S</a:t>
            </a:r>
            <a:r>
              <a:rPr lang="en-US" altLang="zh-CN" baseline="-25000" smtClean="0"/>
              <a:t>C-KDC</a:t>
            </a:r>
            <a:r>
              <a:rPr lang="zh-CN" altLang="en-US" smtClean="0"/>
              <a:t>对</a:t>
            </a:r>
            <a:r>
              <a:rPr lang="en-US" altLang="zh-CN" smtClean="0"/>
              <a:t>client</a:t>
            </a:r>
            <a:r>
              <a:rPr lang="zh-CN" altLang="en-US" smtClean="0"/>
              <a:t>身份进行加密，然后随同</a:t>
            </a:r>
            <a:r>
              <a:rPr lang="en-US" altLang="zh-CN" smtClean="0"/>
              <a:t>TGT</a:t>
            </a:r>
            <a:r>
              <a:rPr lang="zh-CN" altLang="en-US" smtClean="0"/>
              <a:t>一起发给</a:t>
            </a:r>
            <a:r>
              <a:rPr lang="en-US" altLang="zh-CN" smtClean="0"/>
              <a:t>KDC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KDC</a:t>
            </a:r>
            <a:r>
              <a:rPr lang="zh-CN" altLang="en-US" smtClean="0"/>
              <a:t>用</a:t>
            </a:r>
            <a:r>
              <a:rPr lang="en-US" altLang="zh-CN" smtClean="0"/>
              <a:t>MK</a:t>
            </a:r>
            <a:r>
              <a:rPr lang="zh-CN" altLang="en-US" smtClean="0"/>
              <a:t>解密，取出</a:t>
            </a:r>
            <a:r>
              <a:rPr lang="en-US" altLang="zh-CN" smtClean="0"/>
              <a:t>S</a:t>
            </a:r>
            <a:r>
              <a:rPr lang="en-US" altLang="zh-CN" baseline="-25000" smtClean="0"/>
              <a:t>C-KDC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client</a:t>
            </a:r>
            <a:r>
              <a:rPr lang="zh-CN" altLang="en-US" baseline="0" smtClean="0"/>
              <a:t>的身份信息，再用这个</a:t>
            </a:r>
            <a:r>
              <a:rPr lang="en-US" altLang="zh-CN" baseline="0" smtClean="0"/>
              <a:t>S</a:t>
            </a:r>
            <a:r>
              <a:rPr lang="zh-CN" altLang="en-US" baseline="0" smtClean="0"/>
              <a:t>对信息解密，做对比。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48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KDC</a:t>
            </a:r>
            <a:r>
              <a:rPr lang="zh-CN" altLang="en-US" smtClean="0"/>
              <a:t>需要为每一个想要访问</a:t>
            </a:r>
            <a:r>
              <a:rPr lang="en-US" altLang="zh-CN" smtClean="0"/>
              <a:t>Server</a:t>
            </a:r>
            <a:r>
              <a:rPr lang="zh-CN" altLang="en-US" smtClean="0"/>
              <a:t>的</a:t>
            </a:r>
            <a:r>
              <a:rPr lang="en-US" altLang="zh-CN" smtClean="0"/>
              <a:t>client</a:t>
            </a:r>
            <a:r>
              <a:rPr lang="zh-CN" altLang="en-US" smtClean="0"/>
              <a:t>，用</a:t>
            </a:r>
            <a:r>
              <a:rPr lang="en-US" altLang="zh-CN" smtClean="0"/>
              <a:t>Server</a:t>
            </a:r>
            <a:r>
              <a:rPr lang="zh-CN" altLang="en-US" smtClean="0"/>
              <a:t>的</a:t>
            </a:r>
            <a:r>
              <a:rPr lang="en-US" altLang="zh-CN" smtClean="0"/>
              <a:t>Master Key</a:t>
            </a:r>
            <a:r>
              <a:rPr lang="zh-CN" altLang="en-US" smtClean="0"/>
              <a:t>对</a:t>
            </a:r>
            <a:r>
              <a:rPr lang="en-US" altLang="zh-CN" smtClean="0"/>
              <a:t>Session Key</a:t>
            </a:r>
            <a:r>
              <a:rPr lang="zh-CN" altLang="en-US" smtClean="0"/>
              <a:t>进行加密。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7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41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AFA885B2-CFDA-4F0E-A75A-8FD1275110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F6348-6E73-4375-A1FE-2E0DF1EA1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B55C0-FDAD-4346-B742-1221D0C99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E16C0-0A61-4AC5-9EBA-5FFF241056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1D71A-448F-490D-9F12-FD665CD095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DDC58-5443-4F1C-84BD-1E95CCEB9F08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F13F8-5355-4B7E-90C6-C3D09FD15A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68005-63BB-4268-A16D-5107AF65A47D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39EE4-54E0-43B0-A043-950210C7EC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52EFE-B823-4A0D-A257-F0AEF6117008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175D-24A0-443A-8031-E84A7929BA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6608A-0457-46C0-AD52-76287E92C3D8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36023-0332-4691-8A4C-DC9B5521EF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155D7-3E4C-4CC8-A14C-6E0C97E64253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4ECF5-2024-4455-9F30-D65525455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E73DD-959F-48B4-BDEB-54BFC9DD2F3C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053D6-1CAD-4F91-B7A9-E45326CA23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B9517-CDF3-4524-969F-F73D133798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6C4D7-EA4B-45D2-842D-1B48D1A6D1E8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1BFE4-1FA1-4B3C-AAC9-434E098AA6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B0CCE-CA81-4CB1-A21C-07E9E9450271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06D6-C611-4107-9D7A-FDF92CE53E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F9CEE-EF59-4188-BD9D-E67C6CE05A34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D204A-14BB-4A99-8E57-40923B77A7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9A272-A0B4-437B-8304-887DBCEB3E40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F01F0-B014-4219-AD02-C8BB42E3DB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10C0D-2F3D-466C-88C9-223ABD4C5D14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F3144-DEFD-4CBB-A8F9-83BBD7245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C869A-F2F0-4E2D-9B15-922E59893FEE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F63EA-90C5-4196-B41C-1AF541CBD1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solidFill>
                  <a:srgbClr val="FFFF99"/>
                </a:solidFill>
              </a:defRPr>
            </a:lvl1pPr>
            <a:lvl2pPr>
              <a:defRPr sz="24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E3FFE-AA6F-403E-9394-09F5B2352DB0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BDE48-74AF-4238-B1F0-91F954890A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20E7D-065D-4AB3-95D5-4C550DEE2A10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FC50-4A19-472E-AEB3-26AF74139E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89065-8512-4D65-8DAE-215CE7BC5813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0FAC6-88C2-4ACC-930E-7D2B584CAD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FA887-5E82-4B46-A633-15D0504752CE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1ADB3-403D-48EE-9AB8-92B742A1A1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5A7C1-B4CA-49D7-814A-541C3CFC4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DCD26-E32B-4963-B8FF-DCCCE176207A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7900-1AE9-48A6-A9E6-1E5327EDE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C3B1D-B5D1-4D84-80EF-1186CB6CE69A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96D7E-A43F-401D-B082-E321BD642A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5F701-5A48-4CCB-8B5A-658A4342FC4B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975E9-E66B-4F5B-8DE3-BBAABD06EF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8C301-B8B4-4D15-BF7B-150B9F821467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CBA8F-209B-4A65-BF71-053111AD8C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0B7B5-0B3C-408C-B4F4-EAABAECD27AC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A70E1-3BB8-4206-951C-AAC13988C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1958F-BEFE-4210-B0EB-50DD54EADB6B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12152-3913-4410-AC9C-6769C69D55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9C111-1CD5-4479-864F-5136C2C14C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175" y="2019300"/>
            <a:ext cx="7951788" cy="14668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FE970-6C64-49D1-987F-A6A8D0E2261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B44BA-1090-4494-B2E6-C4F7858BEF42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3E849-851D-4A0A-A6F6-C99EA2D4A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36AA-6D69-43EF-A60E-750D1A8FA2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33513"/>
            <a:ext cx="3979863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CFB15-D9BA-46B4-86AB-9D4C638497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EF463-780E-40BB-8CEA-E0C76DB2BC0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37B65-F9DF-4FE0-B91C-7432953C21C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13F7C-D400-47EF-891A-40EC63E42D1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A5C43-1583-4A38-AFC9-526A744CBC4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216C4-0CBF-44E8-A5C6-4B6EA108AC0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E1B68-80F3-48EE-92B5-2B37F4B366B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1925" y="463550"/>
            <a:ext cx="2119313" cy="58372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988" y="463550"/>
            <a:ext cx="6205537" cy="58372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6D4BB-53AE-49CF-9186-663D611B3B4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33513"/>
            <a:ext cx="3979863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AF984-505B-4C2F-B7E7-B37189FA16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12C57-608E-4FC5-91CB-A5940315E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433513"/>
            <a:ext cx="3979863" cy="2357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3943350"/>
            <a:ext cx="3979863" cy="23574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9B5FC-B92D-401F-9CF6-EBA57A75F85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4C708-9233-40F0-A4F9-7752740543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D6ADB-C950-4F53-B1C5-FA70078A04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42D1-DA77-4384-9E86-DA0B3F935B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9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26" descr="PKU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1331B1-7080-43C9-9F2C-84AA06E76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kumimoji="0"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02" r:id="rId2"/>
    <p:sldLayoutId id="2147484603" r:id="rId3"/>
    <p:sldLayoutId id="2147484604" r:id="rId4"/>
    <p:sldLayoutId id="2147484605" r:id="rId5"/>
    <p:sldLayoutId id="2147484606" r:id="rId6"/>
    <p:sldLayoutId id="2147484607" r:id="rId7"/>
    <p:sldLayoutId id="2147484608" r:id="rId8"/>
    <p:sldLayoutId id="2147484609" r:id="rId9"/>
    <p:sldLayoutId id="2147484610" r:id="rId10"/>
    <p:sldLayoutId id="2147484611" r:id="rId11"/>
    <p:sldLayoutId id="2147484612" r:id="rId12"/>
    <p:sldLayoutId id="2147484613" r:id="rId13"/>
  </p:sldLayoutIdLst>
  <p:transition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5pPr>
      <a:lvl6pPr marL="4572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6pPr>
      <a:lvl7pPr marL="9144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7pPr>
      <a:lvl8pPr marL="13716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8pPr>
      <a:lvl9pPr marL="18288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u"/>
        <a:defRPr kumimoji="1" sz="3200" b="1">
          <a:solidFill>
            <a:schemeClr val="tx1"/>
          </a:solidFill>
          <a:latin typeface="+mn-lt"/>
          <a:ea typeface="+mn-ea"/>
          <a:cs typeface="幼圆" charset="0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  <a:cs typeface="幼圆" charset="0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幼圆" charset="0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  <a:cs typeface="幼圆" charset="0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  <a:cs typeface="幼圆" charset="0"/>
        </a:defRPr>
      </a:lvl5pPr>
      <a:lvl6pPr marL="25146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FFFFFF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6499949-20AB-4B1B-B982-5EEB93BD3FE0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FFFFFF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31E1D10-4881-4899-BE40-A88C67980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4" r:id="rId1"/>
    <p:sldLayoutId id="2147484615" r:id="rId2"/>
    <p:sldLayoutId id="2147484616" r:id="rId3"/>
    <p:sldLayoutId id="2147484617" r:id="rId4"/>
    <p:sldLayoutId id="2147484618" r:id="rId5"/>
    <p:sldLayoutId id="2147484619" r:id="rId6"/>
    <p:sldLayoutId id="2147484620" r:id="rId7"/>
    <p:sldLayoutId id="2147484621" r:id="rId8"/>
    <p:sldLayoutId id="2147484622" r:id="rId9"/>
    <p:sldLayoutId id="2147484623" r:id="rId10"/>
    <p:sldLayoutId id="214748462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rgbClr val="FFFF99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65D8A52-F56F-48D6-9AE6-CE897B1705CD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A41D4FA-F558-4E80-909E-108D7D0D8B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28" r:id="rId4"/>
    <p:sldLayoutId id="2147484629" r:id="rId5"/>
    <p:sldLayoutId id="2147484630" r:id="rId6"/>
    <p:sldLayoutId id="2147484631" r:id="rId7"/>
    <p:sldLayoutId id="2147484632" r:id="rId8"/>
    <p:sldLayoutId id="2147484633" r:id="rId9"/>
    <p:sldLayoutId id="2147484634" r:id="rId10"/>
    <p:sldLayoutId id="214748463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600" b="1" kern="1200">
          <a:solidFill>
            <a:srgbClr val="FFFF99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1741488"/>
            <a:ext cx="91440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1588" y="5175250"/>
            <a:ext cx="9144001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1588" y="-1588"/>
            <a:ext cx="9144001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7324725" y="6270625"/>
            <a:ext cx="1549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9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altLang="zh-CN" sz="1000">
                <a:solidFill>
                  <a:srgbClr val="FFFFFF"/>
                </a:solidFill>
                <a:latin typeface="Arial" pitchFamily="34" charset="0"/>
              </a:rPr>
              <a:t>© 2009 IBM Corporation</a:t>
            </a:r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 flipV="1">
            <a:off x="1863725" y="4214813"/>
            <a:ext cx="1588" cy="947737"/>
          </a:xfrm>
          <a:prstGeom prst="line">
            <a:avLst/>
          </a:prstGeom>
          <a:noFill/>
          <a:ln w="12600">
            <a:solidFill>
              <a:srgbClr val="99A46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127" name="Group 6"/>
          <p:cNvGrpSpPr>
            <a:grpSpLocks/>
          </p:cNvGrpSpPr>
          <p:nvPr/>
        </p:nvGrpSpPr>
        <p:grpSpPr bwMode="auto">
          <a:xfrm>
            <a:off x="7524750" y="661988"/>
            <a:ext cx="1122363" cy="409575"/>
            <a:chOff x="4740" y="417"/>
            <a:chExt cx="707" cy="258"/>
          </a:xfrm>
        </p:grpSpPr>
        <p:pic>
          <p:nvPicPr>
            <p:cNvPr id="5129" name="Picture 7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4740" y="417"/>
              <a:ext cx="63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0" name="Picture 8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5379" y="612"/>
              <a:ext cx="69" cy="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2019300"/>
            <a:ext cx="7951788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单击编辑标题文本格式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  <p:sldLayoutId id="2147484647" r:id="rId12"/>
  </p:sldLayoutIdLst>
  <p:transition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+mj-lt"/>
          <a:ea typeface="宋体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5pPr>
      <a:lvl6pPr marL="15367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•"/>
        <a:defRPr sz="3200" b="1">
          <a:solidFill>
            <a:srgbClr val="000000"/>
          </a:solidFill>
          <a:latin typeface="+mn-lt"/>
          <a:ea typeface="宋体" charset="0"/>
          <a:cs typeface="+mn-cs"/>
        </a:defRPr>
      </a:lvl1pPr>
      <a:lvl2pPr marL="461963" indent="-4763" algn="ctr" defTabSz="449263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2pPr>
      <a:lvl3pPr marL="914400" algn="ctr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3pPr>
      <a:lvl4pPr marL="1371600" algn="ctr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828800" algn="ct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kumimoji="1" sz="1400">
          <a:solidFill>
            <a:srgbClr val="000000"/>
          </a:solidFill>
          <a:latin typeface="+mn-lt"/>
          <a:ea typeface="Arial" charset="0"/>
          <a:cs typeface="+mn-cs"/>
        </a:defRPr>
      </a:lvl5pPr>
      <a:lvl6pPr marL="22860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6pPr>
      <a:lvl7pPr marL="27432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7pPr>
      <a:lvl8pPr marL="32004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8pPr>
      <a:lvl9pPr marL="36576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15875" y="4932363"/>
            <a:ext cx="9128125" cy="1557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FC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zh-CN" altLang="en-US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5"/>
          <a:srcRect b="94411"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461375" y="61913"/>
            <a:ext cx="622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15"/>
          <a:srcRect t="94279"/>
          <a:stretch>
            <a:fillRect/>
          </a:stretch>
        </p:blipFill>
        <p:spPr bwMode="auto">
          <a:xfrm>
            <a:off x="0" y="6473825"/>
            <a:ext cx="9144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2000"/>
              </a:lnSpc>
              <a:spcBef>
                <a:spcPts val="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 sz="10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2553AB-804F-4D8E-A8E5-EBD559A8F38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72138" y="6499225"/>
            <a:ext cx="33591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9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altLang="zh-CN" sz="1000">
                <a:solidFill>
                  <a:srgbClr val="FFFFFF"/>
                </a:solidFill>
                <a:latin typeface="Arial" pitchFamily="34" charset="0"/>
              </a:rPr>
              <a:t>© 2009 IBM Corporation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idx="2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>
                <a:latin typeface="Arial" charset="0"/>
                <a:ea typeface="幼圆" charset="0"/>
                <a:cs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15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463550"/>
            <a:ext cx="82423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单击编辑标题文本格式</a:t>
            </a:r>
          </a:p>
        </p:txBody>
      </p:sp>
      <p:sp>
        <p:nvSpPr>
          <p:cNvPr id="61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3" y="1433513"/>
            <a:ext cx="81121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单击编辑大纲文本格式</a:t>
            </a:r>
          </a:p>
          <a:p>
            <a:pPr lvl="1"/>
            <a:r>
              <a:rPr lang="zh-CN" altLang="en-GB" smtClean="0"/>
              <a:t>二级大纲</a:t>
            </a:r>
          </a:p>
          <a:p>
            <a:pPr lvl="2"/>
            <a:r>
              <a:rPr lang="zh-CN" altLang="en-GB" smtClean="0"/>
              <a:t>三级大纲</a:t>
            </a:r>
          </a:p>
          <a:p>
            <a:pPr lvl="3"/>
            <a:r>
              <a:rPr lang="zh-CN" altLang="en-GB" smtClean="0"/>
              <a:t>四级大纲</a:t>
            </a:r>
          </a:p>
          <a:p>
            <a:pPr lvl="4"/>
            <a:r>
              <a:rPr lang="zh-CN" altLang="en-GB" smtClean="0"/>
              <a:t>五级大纲</a:t>
            </a:r>
          </a:p>
          <a:p>
            <a:pPr lvl="4"/>
            <a:r>
              <a:rPr lang="zh-CN" altLang="en-GB" smtClean="0"/>
              <a:t>六级大纲</a:t>
            </a:r>
          </a:p>
          <a:p>
            <a:pPr lvl="4"/>
            <a:r>
              <a:rPr lang="zh-CN" altLang="en-GB" smtClean="0"/>
              <a:t>七级大纲</a:t>
            </a:r>
          </a:p>
          <a:p>
            <a:pPr lvl="4"/>
            <a:r>
              <a:rPr lang="zh-CN" altLang="en-GB" smtClean="0"/>
              <a:t>八级大纲</a:t>
            </a:r>
          </a:p>
          <a:p>
            <a:pPr lvl="4"/>
            <a:r>
              <a:rPr lang="zh-CN" altLang="en-GB" smtClean="0"/>
              <a:t>九级大纲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59" r:id="rId12"/>
    <p:sldLayoutId id="2147484660" r:id="rId13"/>
  </p:sldLayoutIdLst>
  <p:transition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+mj-lt"/>
          <a:ea typeface="宋体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5pPr>
      <a:lvl6pPr marL="15367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166688" indent="-166688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3200" b="1">
          <a:solidFill>
            <a:srgbClr val="000000"/>
          </a:solidFill>
          <a:latin typeface="+mn-lt"/>
          <a:ea typeface="宋体" charset="0"/>
          <a:cs typeface="+mn-cs"/>
        </a:defRPr>
      </a:lvl1pPr>
      <a:lvl2pPr marL="628650" indent="-163513" algn="l" defTabSz="449263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2pPr>
      <a:lvl3pPr marL="1023938" indent="-109538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3pPr>
      <a:lvl4pPr marL="1543050" indent="-1714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938338" indent="-109538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›"/>
        <a:defRPr kumimoji="1" sz="1400">
          <a:solidFill>
            <a:srgbClr val="000000"/>
          </a:solidFill>
          <a:latin typeface="+mn-lt"/>
          <a:ea typeface="Arial" charset="0"/>
          <a:cs typeface="+mn-cs"/>
        </a:defRPr>
      </a:lvl5pPr>
      <a:lvl6pPr marL="23955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6pPr>
      <a:lvl7pPr marL="28527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7pPr>
      <a:lvl8pPr marL="33099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8pPr>
      <a:lvl9pPr marL="37671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6.png"/><Relationship Id="rId5" Type="http://schemas.openxmlformats.org/officeDocument/2006/relationships/image" Target="../media/image41.png"/><Relationship Id="rId10" Type="http://schemas.openxmlformats.org/officeDocument/2006/relationships/image" Target="../media/image15.png"/><Relationship Id="rId4" Type="http://schemas.openxmlformats.org/officeDocument/2006/relationships/image" Target="../media/image34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6.png"/><Relationship Id="rId3" Type="http://schemas.openxmlformats.org/officeDocument/2006/relationships/image" Target="../media/image34.png"/><Relationship Id="rId7" Type="http://schemas.openxmlformats.org/officeDocument/2006/relationships/image" Target="../media/image13.png"/><Relationship Id="rId12" Type="http://schemas.openxmlformats.org/officeDocument/2006/relationships/image" Target="../media/image48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15.png"/><Relationship Id="rId5" Type="http://schemas.openxmlformats.org/officeDocument/2006/relationships/image" Target="../media/image32.png"/><Relationship Id="rId15" Type="http://schemas.openxmlformats.org/officeDocument/2006/relationships/image" Target="../media/image50.png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46.png"/><Relationship Id="rId1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6.png"/><Relationship Id="rId5" Type="http://schemas.openxmlformats.org/officeDocument/2006/relationships/image" Target="../media/image35.png"/><Relationship Id="rId10" Type="http://schemas.openxmlformats.org/officeDocument/2006/relationships/image" Target="../media/image15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0" y="1872382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Keystone 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身份</a:t>
            </a:r>
            <a:r>
              <a:rPr lang="zh-CN" altLang="en-US" sz="4400" smtClean="0">
                <a:latin typeface="宋体" panose="02010600030101010101" pitchFamily="2" charset="-122"/>
                <a:ea typeface="宋体" panose="02010600030101010101" pitchFamily="2" charset="-122"/>
              </a:rPr>
              <a:t>识别服务（二）</a:t>
            </a:r>
            <a:endParaRPr lang="zh-CN" altLang="en-US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85800" y="3294528"/>
            <a:ext cx="7772400" cy="1783909"/>
          </a:xfrm>
        </p:spPr>
        <p:txBody>
          <a:bodyPr/>
          <a:lstStyle/>
          <a:p>
            <a:pPr marL="0" indent="0" algn="ctr" eaLnBrk="1" hangingPunct="1">
              <a:buClrTx/>
              <a:buNone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龙东恒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buClrTx/>
              <a:buNone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dhlong@pku.edu.cn</a:t>
            </a:r>
            <a:endParaRPr lang="zh-CN" altLang="en-US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572000" y="261989"/>
            <a:ext cx="4363639" cy="530019"/>
          </a:xfrm>
          <a:prstGeom prst="rect">
            <a:avLst/>
          </a:prstGeom>
          <a:solidFill>
            <a:srgbClr val="FFE593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Client Server Exchange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8" y="2907637"/>
            <a:ext cx="1466850" cy="121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58" y="2657266"/>
            <a:ext cx="1469571" cy="1469571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 bwMode="auto">
          <a:xfrm>
            <a:off x="2236316" y="2996667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 flipH="1">
            <a:off x="2236316" y="3409409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 bwMode="auto">
              <a:xfrm>
                <a:off x="5866530" y="4820652"/>
                <a:ext cx="2032836" cy="535120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 smtClean="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𝑠𝑒𝑟𝑣𝑒𝑟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</a:t>
                </a:r>
                <a:r>
                  <a:rPr lang="en-US" altLang="zh-CN" sz="2400"/>
                  <a:t>]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6530" y="4820652"/>
                <a:ext cx="2032836" cy="535120"/>
              </a:xfrm>
              <a:prstGeom prst="rect">
                <a:avLst/>
              </a:prstGeom>
              <a:blipFill>
                <a:blip r:embed="rId5"/>
                <a:stretch>
                  <a:fillRect t="-4124" b="-5155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 bwMode="auto">
              <a:xfrm>
                <a:off x="114544" y="4780831"/>
                <a:ext cx="3249141" cy="1250461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 smtClean="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𝑐𝑙𝑖𝑒𝑛𝑡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] [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𝑇𝐺𝑇</m:t>
                    </m:r>
                  </m:oMath>
                </a14:m>
                <a:r>
                  <a:rPr lang="en-US" altLang="zh-CN" sz="2400" smtClean="0"/>
                  <a:t> ] </a:t>
                </a:r>
              </a:p>
              <a:p>
                <a:pPr algn="ctr" defTabSz="914400"/>
                <a:r>
                  <a:rPr lang="en-US" altLang="zh-CN" sz="2400"/>
                  <a:t>[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𝐾𝐷𝐶</m:t>
                    </m:r>
                  </m:oMath>
                </a14:m>
                <a:r>
                  <a:rPr lang="en-US" altLang="zh-CN" sz="2400" smtClean="0"/>
                  <a:t>] </a:t>
                </a:r>
                <a:r>
                  <a:rPr lang="en-US" altLang="zh-CN" sz="2400"/>
                  <a:t>[ 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aseline="-2500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altLang="zh-CN" sz="2400" baseline="-25000"/>
                  <a:t>-S  </a:t>
                </a:r>
                <a:r>
                  <a:rPr lang="en-US" altLang="zh-CN" sz="2400"/>
                  <a:t> </a:t>
                </a:r>
                <a:r>
                  <a:rPr lang="en-US" altLang="zh-CN" sz="2400" smtClean="0"/>
                  <a:t>]</a:t>
                </a:r>
              </a:p>
              <a:p>
                <a:pPr algn="ctr" defTabSz="914400"/>
                <a:r>
                  <a:rPr lang="en-US" altLang="zh-CN" sz="2400"/>
                  <a:t>[ { Id</a:t>
                </a:r>
                <a:r>
                  <a:rPr lang="en-US" altLang="zh-CN" sz="2400" baseline="-25000"/>
                  <a:t>c</a:t>
                </a:r>
                <a:r>
                  <a:rPr lang="en-US" altLang="zh-CN" sz="2400"/>
                  <a:t>, S</a:t>
                </a:r>
                <a:r>
                  <a:rPr lang="en-US" altLang="zh-CN" sz="2400" baseline="-25000"/>
                  <a:t>C-S </a:t>
                </a:r>
                <a:r>
                  <a:rPr lang="en-US" altLang="zh-CN" sz="2400"/>
                  <a:t>}</a:t>
                </a:r>
                <a:r>
                  <a:rPr lang="en-US" altLang="zh-CN" sz="2400" baseline="-25000"/>
                  <a:t>MK-Server</a:t>
                </a:r>
                <a:r>
                  <a:rPr lang="en-US" altLang="zh-CN" sz="2400"/>
                  <a:t> </a:t>
                </a:r>
                <a:r>
                  <a:rPr lang="en-US" altLang="zh-CN" sz="2400" smtClean="0"/>
                  <a:t>]</a:t>
                </a:r>
                <a:endParaRPr lang="en-US" altLang="zh-CN" sz="2400"/>
              </a:p>
              <a:p>
                <a:pPr algn="ctr" defTabSz="914400"/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544" y="4780831"/>
                <a:ext cx="3249141" cy="1250461"/>
              </a:xfrm>
              <a:prstGeom prst="rect">
                <a:avLst/>
              </a:prstGeom>
              <a:blipFill>
                <a:blip r:embed="rId6"/>
                <a:stretch>
                  <a:fillRect t="-1869" b="-3738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76673" y="4360199"/>
            <a:ext cx="158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Centaur" panose="02030504050205020304" pitchFamily="18" charset="0"/>
              </a:rPr>
              <a:t>Client</a:t>
            </a:r>
            <a:endParaRPr lang="en-US" altLang="zh-CN" b="1" smtClean="0">
              <a:latin typeface="Centaur" panose="020305040502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79101" y="4340147"/>
            <a:ext cx="360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Centaur" panose="02030504050205020304" pitchFamily="18" charset="0"/>
              </a:rPr>
              <a:t>Server</a:t>
            </a:r>
            <a:endParaRPr lang="en-US" altLang="zh-CN" b="1" smtClean="0">
              <a:latin typeface="Centaur" panose="020305040502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861" y="1421285"/>
            <a:ext cx="2764996" cy="1279982"/>
            <a:chOff x="10861" y="1421285"/>
            <a:chExt cx="2764996" cy="1279982"/>
          </a:xfrm>
        </p:grpSpPr>
        <p:sp>
          <p:nvSpPr>
            <p:cNvPr id="15" name="矩形标注 14"/>
            <p:cNvSpPr/>
            <p:nvPr/>
          </p:nvSpPr>
          <p:spPr bwMode="auto">
            <a:xfrm>
              <a:off x="397538" y="1936629"/>
              <a:ext cx="2378319" cy="764638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000"/>
                <a:t>{ Id</a:t>
              </a:r>
              <a:r>
                <a:rPr lang="en-US" altLang="zh-CN" sz="2000" baseline="-25000"/>
                <a:t>c</a:t>
              </a:r>
              <a:r>
                <a:rPr lang="en-US" altLang="zh-CN" sz="2000"/>
                <a:t>, S</a:t>
              </a:r>
              <a:r>
                <a:rPr lang="en-US" altLang="zh-CN" sz="2000" baseline="-25000"/>
                <a:t>C-S </a:t>
              </a:r>
              <a:r>
                <a:rPr lang="en-US" altLang="zh-CN" sz="2000"/>
                <a:t>}</a:t>
              </a:r>
              <a:r>
                <a:rPr lang="en-US" altLang="zh-CN" sz="2000" baseline="-25000"/>
                <a:t>MK-Server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{ Authticator}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SC-S</a:t>
              </a:r>
              <a:endParaRPr kumimoji="1" lang="en-US" altLang="zh-CN" sz="200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1" y="1421285"/>
              <a:ext cx="723017" cy="723017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4410210" y="1203415"/>
            <a:ext cx="4603157" cy="1356553"/>
            <a:chOff x="4767510" y="1312951"/>
            <a:chExt cx="4197790" cy="1128563"/>
          </a:xfrm>
        </p:grpSpPr>
        <p:sp>
          <p:nvSpPr>
            <p:cNvPr id="18" name="矩形标注 17"/>
            <p:cNvSpPr/>
            <p:nvPr/>
          </p:nvSpPr>
          <p:spPr bwMode="auto">
            <a:xfrm>
              <a:off x="5331759" y="1675422"/>
              <a:ext cx="3633541" cy="766092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1. </a:t>
              </a:r>
              <a:r>
                <a:rPr lang="en-US" altLang="zh-CN" sz="2000"/>
                <a:t>{ Id</a:t>
              </a:r>
              <a:r>
                <a:rPr lang="en-US" altLang="zh-CN" sz="2000" baseline="-25000"/>
                <a:t>c</a:t>
              </a:r>
              <a:r>
                <a:rPr lang="en-US" altLang="zh-CN" sz="2000"/>
                <a:t>, S</a:t>
              </a:r>
              <a:r>
                <a:rPr lang="en-US" altLang="zh-CN" sz="2000" baseline="-25000"/>
                <a:t>C-S </a:t>
              </a:r>
              <a:r>
                <a:rPr lang="en-US" altLang="zh-CN" sz="2000"/>
                <a:t>}</a:t>
              </a:r>
              <a:r>
                <a:rPr lang="en-US" altLang="zh-CN" sz="2000" baseline="-25000"/>
                <a:t>MK-Server</a:t>
              </a:r>
              <a:r>
                <a:rPr lang="en-US" altLang="zh-CN" sz="2000" baseline="-2500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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C-S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+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2.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C-S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 Authticator 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</a:t>
              </a:r>
              <a:endParaRPr lang="en-US" altLang="zh-CN" sz="2000" smtClean="0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  <a:sym typeface="Wingdings" panose="05000000000000000000" pitchFamily="2" charset="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10" y="1312951"/>
              <a:ext cx="609986" cy="609986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5166962" y="5039973"/>
            <a:ext cx="2732403" cy="991319"/>
            <a:chOff x="2268524" y="4347397"/>
            <a:chExt cx="2732403" cy="9913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 bwMode="auto">
                <a:xfrm>
                  <a:off x="2961100" y="4822644"/>
                  <a:ext cx="2039827" cy="516072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S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aseline="-25000">
                          <a:latin typeface="Cambria Math" panose="02040503050406030204" pitchFamily="18" charset="0"/>
                        </a:rPr>
                        <m:t>C</m:t>
                      </m:r>
                    </m:oMath>
                  </a14:m>
                  <a:r>
                    <a:rPr lang="en-US" altLang="zh-CN" sz="2400" baseline="-25000" smtClean="0"/>
                    <a:t>-S  </a:t>
                  </a:r>
                  <a:r>
                    <a:rPr lang="en-US" altLang="zh-CN" sz="2400" smtClean="0"/>
                    <a:t> ]</a:t>
                  </a:r>
                  <a:endParaRPr lang="zh-CN" altLang="en-US" sz="240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1100" y="4822644"/>
                  <a:ext cx="2039827" cy="516072"/>
                </a:xfrm>
                <a:prstGeom prst="rect">
                  <a:avLst/>
                </a:prstGeom>
                <a:blipFill>
                  <a:blip r:embed="rId9"/>
                  <a:stretch>
                    <a:fillRect t="-4301" b="-9677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524" y="4347397"/>
              <a:ext cx="692576" cy="692576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419806" y="2714127"/>
            <a:ext cx="7880503" cy="1497415"/>
            <a:chOff x="2151157" y="3594372"/>
            <a:chExt cx="7880503" cy="1497415"/>
          </a:xfrm>
        </p:grpSpPr>
        <p:sp>
          <p:nvSpPr>
            <p:cNvPr id="27" name="矩形 26"/>
            <p:cNvSpPr/>
            <p:nvPr/>
          </p:nvSpPr>
          <p:spPr bwMode="auto">
            <a:xfrm>
              <a:off x="2419347" y="4070769"/>
              <a:ext cx="7612313" cy="1021018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800" b="1" smtClean="0">
                  <a:latin typeface="Centaur" panose="02030504050205020304" pitchFamily="18" charset="0"/>
                </a:rPr>
                <a:t>Think:</a:t>
              </a:r>
            </a:p>
            <a:p>
              <a:pPr defTabSz="914400"/>
              <a:r>
                <a:rPr lang="en-US" altLang="zh-CN" sz="2800" b="1" smtClean="0">
                  <a:latin typeface="Centaur" panose="02030504050205020304" pitchFamily="18" charset="0"/>
                </a:rPr>
                <a:t>What will happen if many clients access the same Server?</a:t>
              </a:r>
              <a:endParaRPr lang="zh-CN" altLang="en-US" sz="2800" b="1" baseline="-25000">
                <a:latin typeface="Centaur" panose="02030504050205020304" pitchFamily="18" charset="0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1157" y="3594372"/>
              <a:ext cx="669353" cy="669353"/>
            </a:xfrm>
            <a:prstGeom prst="rect">
              <a:avLst/>
            </a:prstGeom>
          </p:spPr>
        </p:pic>
      </p:grpSp>
      <p:sp>
        <p:nvSpPr>
          <p:cNvPr id="29" name="文本框 28"/>
          <p:cNvSpPr txBox="1"/>
          <p:nvPr/>
        </p:nvSpPr>
        <p:spPr>
          <a:xfrm>
            <a:off x="114545" y="6237407"/>
            <a:ext cx="359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entaur" panose="02030504050205020304" pitchFamily="18" charset="0"/>
              </a:rPr>
              <a:t>PS: TGT</a:t>
            </a:r>
            <a:r>
              <a:rPr lang="en-US" altLang="zh-CN" baseline="-25000" smtClean="0">
                <a:latin typeface="Centaur" panose="02030504050205020304" pitchFamily="18" charset="0"/>
              </a:rPr>
              <a:t>client</a:t>
            </a:r>
            <a:r>
              <a:rPr lang="en-US" altLang="zh-CN" smtClean="0">
                <a:latin typeface="Centaur" panose="02030504050205020304" pitchFamily="18" charset="0"/>
              </a:rPr>
              <a:t> = 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{Id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client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, S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C-KDC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 }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MK-KDC</a:t>
            </a:r>
            <a:endParaRPr lang="zh-CN" altLang="en-US" baseline="-2500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53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448677" y="261989"/>
            <a:ext cx="4486961" cy="530019"/>
          </a:xfrm>
          <a:prstGeom prst="rect">
            <a:avLst/>
          </a:prstGeom>
          <a:solidFill>
            <a:srgbClr val="FFE593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User2User before TGS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2" y="3889320"/>
            <a:ext cx="1021290" cy="1021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 bwMode="auto">
              <a:xfrm>
                <a:off x="389726" y="5098235"/>
                <a:ext cx="2032836" cy="535120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 smtClean="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𝑠𝑒𝑟𝑣𝑒𝑟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</a:t>
                </a:r>
                <a:r>
                  <a:rPr lang="en-US" altLang="zh-CN" sz="2400"/>
                  <a:t>]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726" y="5098235"/>
                <a:ext cx="2032836" cy="535120"/>
              </a:xfrm>
              <a:prstGeom prst="rect">
                <a:avLst/>
              </a:prstGeom>
              <a:blipFill>
                <a:blip r:embed="rId4"/>
                <a:stretch>
                  <a:fillRect t="-4124" b="-5155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4" y="1557088"/>
            <a:ext cx="1178266" cy="117164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73771" y="853903"/>
            <a:ext cx="2636772" cy="530019"/>
          </a:xfrm>
          <a:prstGeom prst="rect">
            <a:avLst/>
          </a:prstGeom>
          <a:solidFill>
            <a:srgbClr val="FFE593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AS for</a:t>
            </a:r>
            <a:r>
              <a:rPr kumimoji="1" lang="en-US" altLang="zh-CN" sz="32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 Server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V="1">
            <a:off x="1272930" y="2843038"/>
            <a:ext cx="0" cy="84129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17" name="组合 16"/>
          <p:cNvGrpSpPr/>
          <p:nvPr/>
        </p:nvGrpSpPr>
        <p:grpSpPr>
          <a:xfrm>
            <a:off x="375739" y="5459471"/>
            <a:ext cx="2546168" cy="1153599"/>
            <a:chOff x="375739" y="5459471"/>
            <a:chExt cx="2546168" cy="1153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 bwMode="auto">
                <a:xfrm>
                  <a:off x="375739" y="5733753"/>
                  <a:ext cx="2032836" cy="879317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𝑇𝐺𝑇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𝑠𝑒𝑟𝑣𝑒𝑟</m:t>
                      </m:r>
                    </m:oMath>
                  </a14:m>
                  <a:r>
                    <a:rPr lang="en-US" altLang="zh-CN" sz="2400" baseline="-25000" smtClean="0"/>
                    <a:t>  </a:t>
                  </a:r>
                  <a:r>
                    <a:rPr lang="en-US" altLang="zh-CN" sz="2400" smtClean="0"/>
                    <a:t> ]</a:t>
                  </a:r>
                </a:p>
                <a:p>
                  <a:pPr algn="ctr" defTabSz="914400"/>
                  <a:r>
                    <a:rPr lang="en-US" altLang="zh-CN" sz="2400" smtClean="0"/>
                    <a:t>[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𝐾𝐷𝐶</m:t>
                      </m:r>
                    </m:oMath>
                  </a14:m>
                  <a:r>
                    <a:rPr lang="en-US" altLang="zh-CN" sz="2400" smtClean="0"/>
                    <a:t>]</a:t>
                  </a:r>
                  <a:endParaRPr lang="zh-CN" altLang="en-US" sz="2400"/>
                </a:p>
                <a:p>
                  <a:pPr algn="ctr" defTabSz="914400"/>
                  <a:endParaRPr lang="zh-CN" altLang="en-US" sz="240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5739" y="5733753"/>
                  <a:ext cx="2032836" cy="879317"/>
                </a:xfrm>
                <a:prstGeom prst="rect">
                  <a:avLst/>
                </a:prstGeom>
                <a:blipFill>
                  <a:blip r:embed="rId6"/>
                  <a:stretch>
                    <a:fillRect t="-2614" b="-5882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890" y="5459471"/>
              <a:ext cx="723017" cy="723017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02" y="3790365"/>
            <a:ext cx="1466850" cy="121920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 bwMode="auto">
          <a:xfrm flipH="1">
            <a:off x="2073030" y="4516489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 bwMode="auto">
              <a:xfrm>
                <a:off x="5241715" y="5108523"/>
                <a:ext cx="3249141" cy="954768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 smtClean="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𝑐𝑙𝑖𝑒𝑛𝑡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] [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𝑇𝐺𝑇</m:t>
                    </m:r>
                  </m:oMath>
                </a14:m>
                <a:r>
                  <a:rPr lang="en-US" altLang="zh-CN" sz="2400" smtClean="0"/>
                  <a:t> ] </a:t>
                </a:r>
              </a:p>
              <a:p>
                <a:pPr algn="ctr" defTabSz="914400"/>
                <a:r>
                  <a:rPr lang="en-US" altLang="zh-CN" sz="2400"/>
                  <a:t>[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𝐾𝐷𝐶</m:t>
                    </m:r>
                  </m:oMath>
                </a14:m>
                <a:r>
                  <a:rPr lang="en-US" altLang="zh-CN" sz="2400" smtClean="0"/>
                  <a:t>] 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1715" y="5108523"/>
                <a:ext cx="3249141" cy="954768"/>
              </a:xfrm>
              <a:prstGeom prst="rect">
                <a:avLst/>
              </a:prstGeom>
              <a:blipFill>
                <a:blip r:embed="rId9"/>
                <a:stretch>
                  <a:fillRect t="-2410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/>
          <p:nvPr/>
        </p:nvCxnSpPr>
        <p:spPr bwMode="auto">
          <a:xfrm>
            <a:off x="2198890" y="4090681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6" name="组合 25"/>
          <p:cNvGrpSpPr/>
          <p:nvPr/>
        </p:nvGrpSpPr>
        <p:grpSpPr>
          <a:xfrm>
            <a:off x="2810062" y="2829679"/>
            <a:ext cx="2331191" cy="1140430"/>
            <a:chOff x="2660279" y="2700055"/>
            <a:chExt cx="2331191" cy="11404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 bwMode="auto">
                <a:xfrm>
                  <a:off x="2660279" y="3196686"/>
                  <a:ext cx="2032836" cy="643799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𝑇𝐺𝑇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𝑠𝑒𝑟𝑣𝑒𝑟</m:t>
                      </m:r>
                    </m:oMath>
                  </a14:m>
                  <a:r>
                    <a:rPr lang="en-US" altLang="zh-CN" sz="2400" baseline="-25000" smtClean="0"/>
                    <a:t>  </a:t>
                  </a:r>
                  <a:r>
                    <a:rPr lang="en-US" altLang="zh-CN" sz="2400" smtClean="0"/>
                    <a:t> ]</a:t>
                  </a:r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0279" y="3196686"/>
                  <a:ext cx="2032836" cy="643799"/>
                </a:xfrm>
                <a:prstGeom prst="rect">
                  <a:avLst/>
                </a:prstGeom>
                <a:blipFill>
                  <a:blip r:embed="rId10"/>
                  <a:stretch>
                    <a:fillRect t="-3509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894" y="2700055"/>
              <a:ext cx="692576" cy="692576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4715473" y="4551065"/>
            <a:ext cx="3775383" cy="1901955"/>
            <a:chOff x="4715473" y="4711115"/>
            <a:chExt cx="3775383" cy="19019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 bwMode="auto">
                <a:xfrm>
                  <a:off x="5241715" y="5122270"/>
                  <a:ext cx="3249141" cy="1490800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𝑀𝐾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𝑐𝑙𝑖𝑒𝑛𝑡</m:t>
                      </m:r>
                    </m:oMath>
                  </a14:m>
                  <a:r>
                    <a:rPr lang="en-US" altLang="zh-CN" sz="2400" baseline="-25000" smtClean="0"/>
                    <a:t>  </a:t>
                  </a:r>
                  <a:r>
                    <a:rPr lang="en-US" altLang="zh-CN" sz="2400" smtClean="0"/>
                    <a:t> ] [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𝑇𝐺𝑇</m:t>
                      </m:r>
                    </m:oMath>
                  </a14:m>
                  <a:r>
                    <a:rPr lang="en-US" altLang="zh-CN" sz="2400" smtClean="0"/>
                    <a:t> ] </a:t>
                  </a:r>
                </a:p>
                <a:p>
                  <a:pPr algn="ctr" defTabSz="914400"/>
                  <a:r>
                    <a:rPr lang="en-US" altLang="zh-CN" sz="2400"/>
                    <a:t>[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𝐾𝐷𝐶</m:t>
                      </m:r>
                    </m:oMath>
                  </a14:m>
                  <a:r>
                    <a:rPr lang="en-US" altLang="zh-CN" sz="2400" smtClean="0"/>
                    <a:t>] </a:t>
                  </a:r>
                </a:p>
                <a:p>
                  <a:pPr algn="ctr" defTabSz="914400"/>
                  <a:r>
                    <a:rPr lang="en-US" altLang="zh-CN" sz="240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𝑻𝑮𝑻</m:t>
                      </m:r>
                      <m:r>
                        <a:rPr lang="en-US" altLang="zh-CN" sz="3600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𝑺𝒆𝒓𝒗𝒆𝒓</m:t>
                      </m:r>
                    </m:oMath>
                  </a14:m>
                  <a:r>
                    <a:rPr lang="en-US" altLang="zh-CN" sz="2400" smtClean="0"/>
                    <a:t>]</a:t>
                  </a:r>
                  <a:endParaRPr lang="en-US" altLang="zh-CN" sz="2400"/>
                </a:p>
                <a:p>
                  <a:pPr algn="ctr" defTabSz="914400"/>
                  <a:endParaRPr lang="zh-CN" altLang="en-US" sz="2400"/>
                </a:p>
                <a:p>
                  <a:pPr algn="ctr" defTabSz="914400"/>
                  <a:endParaRPr lang="zh-CN" altLang="en-US" sz="240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1715" y="5122270"/>
                  <a:ext cx="3249141" cy="1490800"/>
                </a:xfrm>
                <a:prstGeom prst="rect">
                  <a:avLst/>
                </a:prstGeom>
                <a:blipFill>
                  <a:blip r:embed="rId12"/>
                  <a:stretch>
                    <a:fillRect t="-1575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73" y="4711115"/>
              <a:ext cx="669353" cy="669353"/>
            </a:xfrm>
            <a:prstGeom prst="rect">
              <a:avLst/>
            </a:prstGeom>
          </p:spPr>
        </p:pic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52" y="1564993"/>
            <a:ext cx="1178266" cy="1171647"/>
          </a:xfrm>
          <a:prstGeom prst="rect">
            <a:avLst/>
          </a:prstGeom>
        </p:spPr>
      </p:pic>
      <p:cxnSp>
        <p:nvCxnSpPr>
          <p:cNvPr id="31" name="直接箭头连接符 30"/>
          <p:cNvCxnSpPr/>
          <p:nvPr/>
        </p:nvCxnSpPr>
        <p:spPr bwMode="auto">
          <a:xfrm flipV="1">
            <a:off x="6678385" y="2817740"/>
            <a:ext cx="0" cy="84129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4" name="组合 33"/>
          <p:cNvGrpSpPr/>
          <p:nvPr/>
        </p:nvGrpSpPr>
        <p:grpSpPr>
          <a:xfrm>
            <a:off x="3357225" y="775038"/>
            <a:ext cx="2970268" cy="1736344"/>
            <a:chOff x="3357225" y="775038"/>
            <a:chExt cx="2970268" cy="1736344"/>
          </a:xfrm>
        </p:grpSpPr>
        <p:sp>
          <p:nvSpPr>
            <p:cNvPr id="33" name="矩形标注 32"/>
            <p:cNvSpPr/>
            <p:nvPr/>
          </p:nvSpPr>
          <p:spPr bwMode="auto">
            <a:xfrm>
              <a:off x="3357225" y="1359987"/>
              <a:ext cx="2425427" cy="1151395"/>
            </a:xfrm>
            <a:prstGeom prst="wedgeRectCallout">
              <a:avLst>
                <a:gd name="adj1" fmla="val 57261"/>
                <a:gd name="adj2" fmla="val 1519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1.Get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S-KDC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2.Use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S-KDC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to Encrypt instead of MK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Server</a:t>
              </a:r>
              <a:endParaRPr kumimoji="1" lang="en-US" altLang="zh-CN" sz="200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412" y="775038"/>
              <a:ext cx="783081" cy="783081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4747440" y="4538535"/>
            <a:ext cx="4396560" cy="1922181"/>
            <a:chOff x="4747440" y="4538535"/>
            <a:chExt cx="4396560" cy="1922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 bwMode="auto">
                <a:xfrm>
                  <a:off x="5257313" y="4969916"/>
                  <a:ext cx="3886687" cy="1490800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𝑀𝐾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𝑐𝑙𝑖𝑒𝑛𝑡</m:t>
                      </m:r>
                    </m:oMath>
                  </a14:m>
                  <a:r>
                    <a:rPr lang="en-US" altLang="zh-CN" sz="2400" baseline="-25000" smtClean="0"/>
                    <a:t>  </a:t>
                  </a:r>
                  <a:r>
                    <a:rPr lang="en-US" altLang="zh-CN" sz="2400" smtClean="0"/>
                    <a:t> ] [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𝑇𝐺𝑇</m:t>
                      </m:r>
                    </m:oMath>
                  </a14:m>
                  <a:r>
                    <a:rPr lang="en-US" altLang="zh-CN" sz="2400" smtClean="0"/>
                    <a:t> ] [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𝐾𝐷𝐶</m:t>
                      </m:r>
                    </m:oMath>
                  </a14:m>
                  <a:r>
                    <a:rPr lang="en-US" altLang="zh-CN" sz="2400" smtClean="0"/>
                    <a:t>] </a:t>
                  </a:r>
                </a:p>
                <a:p>
                  <a:pPr algn="ctr" defTabSz="914400"/>
                  <a:r>
                    <a:rPr lang="en-US" altLang="zh-CN" sz="2400" smtClean="0"/>
                    <a:t>[</a:t>
                  </a:r>
                  <a:r>
                    <a:rPr lang="en-US" altLang="zh-CN" sz="2800" b="1">
                      <a:solidFill>
                        <a:srgbClr val="FF0000"/>
                      </a:solidFill>
                    </a:rPr>
                    <a:t>{ Id</a:t>
                  </a:r>
                  <a:r>
                    <a:rPr lang="en-US" altLang="zh-CN" sz="2800" b="1" baseline="-25000">
                      <a:solidFill>
                        <a:srgbClr val="FF0000"/>
                      </a:solidFill>
                    </a:rPr>
                    <a:t>c</a:t>
                  </a:r>
                  <a:r>
                    <a:rPr lang="en-US" altLang="zh-CN" sz="2800" b="1">
                      <a:solidFill>
                        <a:srgbClr val="FF0000"/>
                      </a:solidFill>
                    </a:rPr>
                    <a:t>, S</a:t>
                  </a:r>
                  <a:r>
                    <a:rPr lang="en-US" altLang="zh-CN" sz="2800" b="1" baseline="-25000">
                      <a:solidFill>
                        <a:srgbClr val="FF0000"/>
                      </a:solidFill>
                    </a:rPr>
                    <a:t>C-S </a:t>
                  </a:r>
                  <a:r>
                    <a:rPr lang="en-US" altLang="zh-CN" sz="2800" b="1" smtClean="0">
                      <a:solidFill>
                        <a:srgbClr val="FF0000"/>
                      </a:solidFill>
                    </a:rPr>
                    <a:t>}</a:t>
                  </a:r>
                  <a:r>
                    <a:rPr lang="en-US" altLang="zh-CN" sz="2800" b="1" baseline="-25000" smtClean="0">
                      <a:solidFill>
                        <a:srgbClr val="FF0000"/>
                      </a:solidFill>
                    </a:rPr>
                    <a:t>SS-KDC</a:t>
                  </a:r>
                  <a:r>
                    <a:rPr lang="en-US" altLang="zh-CN" sz="2800" smtClean="0"/>
                    <a:t> </a:t>
                  </a:r>
                  <a:r>
                    <a:rPr lang="en-US" altLang="zh-CN" sz="2400" smtClean="0"/>
                    <a:t>]</a:t>
                  </a:r>
                </a:p>
                <a:p>
                  <a:pPr algn="ctr" defTabSz="914400"/>
                  <a:r>
                    <a:rPr lang="en-US" altLang="zh-CN" sz="240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𝑻𝑮𝑻</m:t>
                      </m:r>
                      <m:r>
                        <a:rPr lang="en-US" altLang="zh-CN" sz="3600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𝑺𝒆𝒓𝒗𝒆𝒓</m:t>
                      </m:r>
                    </m:oMath>
                  </a14:m>
                  <a:r>
                    <a:rPr lang="en-US" altLang="zh-CN" sz="2400" smtClean="0"/>
                    <a:t>]</a:t>
                  </a:r>
                  <a:endParaRPr lang="en-US" altLang="zh-CN" sz="2400"/>
                </a:p>
                <a:p>
                  <a:pPr algn="ctr" defTabSz="914400"/>
                  <a:endParaRPr lang="zh-CN" altLang="en-US" sz="2400"/>
                </a:p>
                <a:p>
                  <a:pPr algn="ctr" defTabSz="914400"/>
                  <a:endParaRPr lang="zh-CN" altLang="en-US" sz="2400"/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57313" y="4969916"/>
                  <a:ext cx="3886687" cy="1490800"/>
                </a:xfrm>
                <a:prstGeom prst="rect">
                  <a:avLst/>
                </a:prstGeom>
                <a:blipFill>
                  <a:blip r:embed="rId15"/>
                  <a:stretch>
                    <a:fillRect t="-1575" r="-927" b="-394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440" y="4538535"/>
              <a:ext cx="664190" cy="664190"/>
            </a:xfrm>
            <a:prstGeom prst="rect">
              <a:avLst/>
            </a:prstGeom>
          </p:spPr>
        </p:pic>
      </p:grpSp>
      <p:sp>
        <p:nvSpPr>
          <p:cNvPr id="40" name="文本框 39"/>
          <p:cNvSpPr txBox="1"/>
          <p:nvPr/>
        </p:nvSpPr>
        <p:spPr>
          <a:xfrm>
            <a:off x="2652656" y="6451976"/>
            <a:ext cx="359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entaur" panose="02030504050205020304" pitchFamily="18" charset="0"/>
              </a:rPr>
              <a:t>PS: TGT</a:t>
            </a:r>
            <a:r>
              <a:rPr lang="en-US" altLang="zh-CN" baseline="-25000" smtClean="0">
                <a:latin typeface="Centaur" panose="02030504050205020304" pitchFamily="18" charset="0"/>
              </a:rPr>
              <a:t>client</a:t>
            </a:r>
            <a:r>
              <a:rPr lang="en-US" altLang="zh-CN" smtClean="0">
                <a:latin typeface="Centaur" panose="02030504050205020304" pitchFamily="18" charset="0"/>
              </a:rPr>
              <a:t> = 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{Id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client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, S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C-KDC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 }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MK-KDC</a:t>
            </a:r>
            <a:endParaRPr lang="zh-CN" altLang="en-US" baseline="-25000">
              <a:latin typeface="Centaur" panose="02030504050205020304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75600" y="2498155"/>
            <a:ext cx="8002441" cy="1399837"/>
            <a:chOff x="275600" y="2498155"/>
            <a:chExt cx="8002441" cy="1399837"/>
          </a:xfrm>
        </p:grpSpPr>
        <p:sp>
          <p:nvSpPr>
            <p:cNvPr id="42" name="矩形 41"/>
            <p:cNvSpPr/>
            <p:nvPr/>
          </p:nvSpPr>
          <p:spPr bwMode="auto">
            <a:xfrm>
              <a:off x="665728" y="2876974"/>
              <a:ext cx="7612313" cy="1021018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800" b="1" smtClean="0">
                  <a:latin typeface="Centaur" panose="02030504050205020304" pitchFamily="18" charset="0"/>
                </a:rPr>
                <a:t>Result:</a:t>
              </a:r>
            </a:p>
            <a:p>
              <a:pPr defTabSz="914400"/>
              <a:r>
                <a:rPr lang="en-US" altLang="zh-CN" sz="2800" b="1" smtClean="0">
                  <a:latin typeface="Centaur" panose="02030504050205020304" pitchFamily="18" charset="0"/>
                </a:rPr>
                <a:t>All </a:t>
              </a:r>
              <a:r>
                <a:rPr lang="en-US" altLang="zh-CN" sz="2800" b="1">
                  <a:solidFill>
                    <a:srgbClr val="FF0000"/>
                  </a:solidFill>
                </a:rPr>
                <a:t>{ Id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c</a:t>
              </a:r>
              <a:r>
                <a:rPr lang="en-US" altLang="zh-CN" sz="2800" b="1">
                  <a:solidFill>
                    <a:srgbClr val="FF0000"/>
                  </a:solidFill>
                </a:rPr>
                <a:t>, S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C-S </a:t>
              </a:r>
              <a:r>
                <a:rPr lang="en-US" altLang="zh-CN" sz="2800" b="1">
                  <a:solidFill>
                    <a:srgbClr val="FF0000"/>
                  </a:solidFill>
                </a:rPr>
                <a:t>}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MK-Server</a:t>
              </a:r>
              <a:r>
                <a:rPr lang="en-US" altLang="zh-CN" sz="2800" b="1">
                  <a:solidFill>
                    <a:srgbClr val="FF0000"/>
                  </a:solidFill>
                </a:rPr>
                <a:t> </a:t>
              </a:r>
              <a:r>
                <a:rPr lang="en-US" altLang="zh-CN" sz="2800" smtClean="0"/>
                <a:t>becomes </a:t>
              </a:r>
              <a:r>
                <a:rPr lang="en-US" altLang="zh-CN" sz="2400"/>
                <a:t>[</a:t>
              </a:r>
              <a:r>
                <a:rPr lang="en-US" altLang="zh-CN" sz="2800" b="1">
                  <a:solidFill>
                    <a:srgbClr val="FF0000"/>
                  </a:solidFill>
                </a:rPr>
                <a:t>{ Id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c</a:t>
              </a:r>
              <a:r>
                <a:rPr lang="en-US" altLang="zh-CN" sz="2800" b="1">
                  <a:solidFill>
                    <a:srgbClr val="FF0000"/>
                  </a:solidFill>
                </a:rPr>
                <a:t>, S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C-S </a:t>
              </a:r>
              <a:r>
                <a:rPr lang="en-US" altLang="zh-CN" sz="2800" b="1">
                  <a:solidFill>
                    <a:srgbClr val="FF0000"/>
                  </a:solidFill>
                </a:rPr>
                <a:t>}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SS-KDC</a:t>
              </a:r>
              <a:r>
                <a:rPr lang="en-US" altLang="zh-CN" sz="2800" smtClean="0"/>
                <a:t> </a:t>
              </a:r>
              <a:endParaRPr lang="zh-CN" altLang="en-US" sz="2800" b="1">
                <a:latin typeface="Centaur" panose="02030504050205020304" pitchFamily="18" charset="0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00" y="2498155"/>
              <a:ext cx="648786" cy="648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0237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946099"/>
            <a:ext cx="6115050" cy="5286375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733878" y="107899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FF3300"/>
                </a:solidFill>
                <a:latin typeface="+mj-lt"/>
                <a:ea typeface="黑体" pitchFamily="2" charset="-122"/>
                <a:cs typeface="华文新魏" charset="0"/>
              </a:defRPr>
            </a:lvl1pPr>
            <a:lvl2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2pPr>
            <a:lvl3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3pPr>
            <a:lvl4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4pPr>
            <a:lvl5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5pPr>
            <a:lvl6pPr marL="4572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defTabSz="914400"/>
            <a:r>
              <a:rPr lang="en-US" altLang="zh-CN" sz="3200" kern="0" smtClean="0">
                <a:solidFill>
                  <a:schemeClr val="tx1"/>
                </a:solidFill>
              </a:rPr>
              <a:t>Keystone </a:t>
            </a:r>
            <a:r>
              <a:rPr lang="zh-CN" altLang="en-US" sz="3200" kern="0" smtClean="0">
                <a:solidFill>
                  <a:schemeClr val="tx1"/>
                </a:solidFill>
              </a:rPr>
              <a:t>安全机制实现</a:t>
            </a:r>
            <a:endParaRPr lang="zh-CN" altLang="en-US" sz="3200" kern="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8021" y="3159457"/>
            <a:ext cx="2530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有</a:t>
            </a:r>
            <a:r>
              <a:rPr lang="zh-CN" altLang="en-US" sz="2000" smtClean="0"/>
              <a:t>接口，没实现</a:t>
            </a:r>
            <a:endParaRPr lang="en-US" altLang="zh-CN" sz="20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smtClean="0"/>
              <a:t>有接口，怎么用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262720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85800" y="2588795"/>
            <a:ext cx="7772400" cy="901784"/>
          </a:xfrm>
          <a:prstGeom prst="rect">
            <a:avLst/>
          </a:prstGeom>
        </p:spPr>
        <p:txBody>
          <a:bodyPr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u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5pPr>
            <a:lvl6pPr marL="25146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914400" eaLnBrk="1" hangingPunct="1">
              <a:buFont typeface="Wingdings" pitchFamily="2" charset="2"/>
              <a:buNone/>
            </a:pPr>
            <a:r>
              <a:rPr lang="en-US" altLang="zh-CN" sz="6600" kern="0" smtClean="0">
                <a:latin typeface="黑体" pitchFamily="49" charset="-122"/>
                <a:ea typeface="黑体" pitchFamily="49" charset="-122"/>
              </a:rPr>
              <a:t>THANKS!</a:t>
            </a:r>
            <a:endParaRPr lang="zh-CN" altLang="en-US" sz="6600" kern="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694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/>
              <a:t>内容简介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30352" y="1676400"/>
            <a:ext cx="77724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Keystone 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身份认证机制</a:t>
            </a: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OpenId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：一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账号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多方通行</a:t>
            </a:r>
            <a:endParaRPr lang="en-US" altLang="zh-CN" sz="2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OAuth1.0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：开放认证授权协议（</a:t>
            </a: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TOTP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：将军令</a:t>
            </a: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盾实现之谜解密</a:t>
            </a:r>
            <a:endParaRPr lang="en-US" altLang="zh-CN" sz="2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Kerberos</a:t>
            </a:r>
            <a:r>
              <a:rPr lang="zh-CN" altLang="en-US" sz="20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：地狱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之门守护</a:t>
            </a:r>
            <a:r>
              <a:rPr lang="zh-CN" altLang="en-US" sz="20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者</a:t>
            </a:r>
            <a:endPara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Keystone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疑问</a:t>
            </a: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[entry_point] 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统一加载</a:t>
            </a:r>
            <a:endParaRPr lang="en-US" altLang="zh-CN" sz="2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安全机制的实现思路</a:t>
            </a:r>
            <a:endParaRPr lang="en-US" altLang="zh-CN" sz="2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7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878" y="107899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tx1"/>
                </a:solidFill>
              </a:rPr>
              <a:t>OpenId </a:t>
            </a:r>
            <a:r>
              <a:rPr lang="zh-CN" altLang="en-US" sz="3200" smtClean="0">
                <a:solidFill>
                  <a:schemeClr val="tx1"/>
                </a:solidFill>
              </a:rPr>
              <a:t>互联网身份证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46942" y="1967719"/>
            <a:ext cx="1546273" cy="2609556"/>
            <a:chOff x="3672839" y="2234419"/>
            <a:chExt cx="1546273" cy="2609556"/>
          </a:xfrm>
        </p:grpSpPr>
        <p:sp>
          <p:nvSpPr>
            <p:cNvPr id="6" name="矩形 5"/>
            <p:cNvSpPr/>
            <p:nvPr/>
          </p:nvSpPr>
          <p:spPr bwMode="auto">
            <a:xfrm>
              <a:off x="3672839" y="2234419"/>
              <a:ext cx="1546273" cy="260955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chris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End-User</a:t>
              </a: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370" y="2797129"/>
              <a:ext cx="1058594" cy="1058594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6784146" y="1967720"/>
            <a:ext cx="1821821" cy="2609556"/>
            <a:chOff x="6587198" y="2234420"/>
            <a:chExt cx="1821821" cy="2609556"/>
          </a:xfrm>
        </p:grpSpPr>
        <p:sp>
          <p:nvSpPr>
            <p:cNvPr id="7" name="矩形 6"/>
            <p:cNvSpPr/>
            <p:nvPr/>
          </p:nvSpPr>
          <p:spPr bwMode="auto">
            <a:xfrm>
              <a:off x="6669287" y="2234420"/>
              <a:ext cx="1657642" cy="2609556"/>
            </a:xfrm>
            <a:prstGeom prst="rect">
              <a:avLst/>
            </a:prstGeom>
            <a:solidFill>
              <a:srgbClr val="7F7F7F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OpenId Provider</a:t>
              </a: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198" y="2315308"/>
              <a:ext cx="1821821" cy="1807698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4831226" y="1327638"/>
            <a:ext cx="3169774" cy="1193263"/>
            <a:chOff x="4831226" y="1594338"/>
            <a:chExt cx="3169774" cy="1193263"/>
          </a:xfrm>
        </p:grpSpPr>
        <p:cxnSp>
          <p:nvCxnSpPr>
            <p:cNvPr id="15" name="直接箭头连接符 14"/>
            <p:cNvCxnSpPr/>
            <p:nvPr/>
          </p:nvCxnSpPr>
          <p:spPr bwMode="auto">
            <a:xfrm flipV="1">
              <a:off x="5393215" y="2773533"/>
              <a:ext cx="1473020" cy="1406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709" y="1953799"/>
              <a:ext cx="723017" cy="723017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4831226" y="1594338"/>
              <a:ext cx="3169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A. User:Give me a Key Please!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31226" y="3890110"/>
            <a:ext cx="3550774" cy="1357688"/>
            <a:chOff x="4831226" y="4156810"/>
            <a:chExt cx="3550774" cy="1357688"/>
          </a:xfrm>
        </p:grpSpPr>
        <p:cxnSp>
          <p:nvCxnSpPr>
            <p:cNvPr id="17" name="直接箭头连接符 16"/>
            <p:cNvCxnSpPr/>
            <p:nvPr/>
          </p:nvCxnSpPr>
          <p:spPr bwMode="auto">
            <a:xfrm flipH="1">
              <a:off x="5393215" y="4156810"/>
              <a:ext cx="1473019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167" y="4252747"/>
              <a:ext cx="609986" cy="609986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4831226" y="4929723"/>
              <a:ext cx="35507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B. OP: Here is your identity key:</a:t>
              </a:r>
            </a:p>
            <a:p>
              <a:pPr algn="ctr"/>
              <a:r>
                <a:rPr lang="en-US" altLang="zh-CN" sz="1600" b="1" u="sng" smtClean="0">
                  <a:latin typeface="黑体" panose="02010609060101010101" pitchFamily="49" charset="-122"/>
                  <a:ea typeface="黑体" panose="02010609060101010101" pitchFamily="49" charset="-122"/>
                </a:rPr>
                <a:t>http://chris.openid.com</a:t>
              </a:r>
              <a:endParaRPr lang="zh-CN" altLang="en-US" sz="1600" b="1" u="sng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39245" y="3904224"/>
            <a:ext cx="3438504" cy="1037364"/>
            <a:chOff x="1339245" y="4170924"/>
            <a:chExt cx="3438504" cy="1037364"/>
          </a:xfrm>
        </p:grpSpPr>
        <p:cxnSp>
          <p:nvCxnSpPr>
            <p:cNvPr id="16" name="直接箭头连接符 15"/>
            <p:cNvCxnSpPr/>
            <p:nvPr/>
          </p:nvCxnSpPr>
          <p:spPr bwMode="auto">
            <a:xfrm flipV="1">
              <a:off x="2373922" y="4170924"/>
              <a:ext cx="1473020" cy="1406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209" y="4211452"/>
              <a:ext cx="692576" cy="692576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339245" y="4869734"/>
              <a:ext cx="3438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C. RP: Show me your credential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449595" y="1085798"/>
            <a:ext cx="3438504" cy="1435103"/>
            <a:chOff x="1449595" y="1352498"/>
            <a:chExt cx="3438504" cy="1435103"/>
          </a:xfrm>
        </p:grpSpPr>
        <p:cxnSp>
          <p:nvCxnSpPr>
            <p:cNvPr id="21" name="直接箭头连接符 20"/>
            <p:cNvCxnSpPr/>
            <p:nvPr/>
          </p:nvCxnSpPr>
          <p:spPr bwMode="auto">
            <a:xfrm flipH="1">
              <a:off x="2373923" y="2787601"/>
              <a:ext cx="1473019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99" y="1963733"/>
              <a:ext cx="669353" cy="669353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449595" y="1352498"/>
              <a:ext cx="3438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D: User: Here you are:</a:t>
              </a:r>
            </a:p>
            <a:p>
              <a:pPr algn="ctr"/>
              <a:r>
                <a:rPr lang="en-US" altLang="zh-CN" sz="1600" b="1" u="sng" smtClean="0">
                  <a:latin typeface="黑体" panose="02010609060101010101" pitchFamily="49" charset="-122"/>
                  <a:ea typeface="黑体" panose="02010609060101010101" pitchFamily="49" charset="-122"/>
                </a:rPr>
                <a:t>http://chris.openid.com</a:t>
              </a:r>
              <a:endParaRPr lang="zh-CN" altLang="en-US" sz="1600" b="1" u="sng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48174" y="1967720"/>
            <a:ext cx="2025749" cy="2609555"/>
            <a:chOff x="348174" y="2234420"/>
            <a:chExt cx="2025749" cy="2609555"/>
          </a:xfrm>
        </p:grpSpPr>
        <p:sp>
          <p:nvSpPr>
            <p:cNvPr id="5" name="矩形 4"/>
            <p:cNvSpPr/>
            <p:nvPr/>
          </p:nvSpPr>
          <p:spPr bwMode="auto">
            <a:xfrm>
              <a:off x="348174" y="2234420"/>
              <a:ext cx="2025749" cy="2609555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RP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Relying Part</a:t>
              </a: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" y="2264899"/>
              <a:ext cx="1777218" cy="1777218"/>
            </a:xfrm>
            <a:prstGeom prst="rect">
              <a:avLst/>
            </a:prstGeom>
          </p:spPr>
        </p:pic>
      </p:grpSp>
      <p:sp>
        <p:nvSpPr>
          <p:cNvPr id="34" name="矩形标注 33"/>
          <p:cNvSpPr/>
          <p:nvPr/>
        </p:nvSpPr>
        <p:spPr bwMode="auto">
          <a:xfrm>
            <a:off x="206429" y="5065044"/>
            <a:ext cx="2486331" cy="1293753"/>
          </a:xfrm>
          <a:prstGeom prst="wedgeRectCallout">
            <a:avLst>
              <a:gd name="adj1" fmla="val -18923"/>
              <a:gd name="adj2" fmla="val -71278"/>
            </a:avLst>
          </a:prstGeom>
          <a:solidFill>
            <a:srgbClr val="A6A6A6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RP</a:t>
            </a:r>
            <a:r>
              <a:rPr lang="zh-CN" altLang="en-US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支持 </a:t>
            </a:r>
            <a:r>
              <a:rPr lang="en-US" altLang="zh-CN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OpenId </a:t>
            </a:r>
            <a:r>
              <a:rPr lang="zh-CN" altLang="en-US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的企业机构，允许用户通过由认可</a:t>
            </a:r>
            <a:r>
              <a:rPr lang="en-US" altLang="zh-CN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</a:t>
            </a:r>
            <a:r>
              <a:rPr lang="zh-CN" altLang="en-US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颁发的唯一</a:t>
            </a:r>
            <a:r>
              <a:rPr lang="en-US" altLang="zh-CN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URL</a:t>
            </a:r>
            <a:r>
              <a:rPr lang="zh-CN" altLang="en-US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进行登陆。</a:t>
            </a:r>
            <a:endParaRPr kumimoji="1" lang="zh-CN" altLang="en-US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0" name="矩形标注 39"/>
          <p:cNvSpPr/>
          <p:nvPr/>
        </p:nvSpPr>
        <p:spPr bwMode="auto">
          <a:xfrm>
            <a:off x="3433394" y="4878650"/>
            <a:ext cx="2486331" cy="1293753"/>
          </a:xfrm>
          <a:prstGeom prst="wedgeRectCallout">
            <a:avLst>
              <a:gd name="adj1" fmla="val -16880"/>
              <a:gd name="adj2" fmla="val -68333"/>
            </a:avLst>
          </a:prstGeom>
          <a:solidFill>
            <a:srgbClr val="E6E6E6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End User</a:t>
            </a:r>
            <a:r>
              <a:rPr lang="zh-CN" altLang="en-US" sz="200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终端用户，愿意使用</a:t>
            </a:r>
            <a:r>
              <a:rPr lang="en-US" altLang="zh-CN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OpenId</a:t>
            </a:r>
            <a:r>
              <a:rPr lang="zh-CN" altLang="en-US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作为认证方式，并在合法</a:t>
            </a:r>
            <a:r>
              <a:rPr lang="en-US" altLang="zh-CN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</a:t>
            </a:r>
            <a:r>
              <a:rPr lang="zh-CN" altLang="en-US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中由独立账号。</a:t>
            </a:r>
            <a:endParaRPr lang="en-US" altLang="zh-CN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" name="矩形标注 40"/>
          <p:cNvSpPr/>
          <p:nvPr/>
        </p:nvSpPr>
        <p:spPr bwMode="auto">
          <a:xfrm>
            <a:off x="6479153" y="4941588"/>
            <a:ext cx="2486331" cy="1417209"/>
          </a:xfrm>
          <a:prstGeom prst="wedgeRectCallout">
            <a:avLst>
              <a:gd name="adj1" fmla="val 20408"/>
              <a:gd name="adj2" fmla="val -71278"/>
            </a:avLst>
          </a:prstGeom>
          <a:solidFill>
            <a:srgbClr val="7F7F7F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</a:t>
            </a:r>
            <a:r>
              <a:rPr lang="zh-CN" altLang="en-US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OpenId</a:t>
            </a:r>
            <a:r>
              <a:rPr lang="zh-CN" altLang="en-US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服务提供商，存储用户唯一标识及账号信息，对外提供认证</a:t>
            </a:r>
            <a:r>
              <a:rPr lang="en-US" altLang="zh-CN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接口。</a:t>
            </a:r>
            <a:endParaRPr lang="en-US" altLang="zh-CN" sz="200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971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878" y="107899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tx1"/>
                </a:solidFill>
              </a:rPr>
              <a:t>OpenId </a:t>
            </a:r>
            <a:r>
              <a:rPr lang="zh-CN" altLang="en-US" sz="3200" smtClean="0">
                <a:solidFill>
                  <a:schemeClr val="tx1"/>
                </a:solidFill>
              </a:rPr>
              <a:t>一账号多方通行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56046" y="2512950"/>
            <a:ext cx="1546273" cy="1781311"/>
            <a:chOff x="3672839" y="2666805"/>
            <a:chExt cx="1546273" cy="1781311"/>
          </a:xfrm>
        </p:grpSpPr>
        <p:sp>
          <p:nvSpPr>
            <p:cNvPr id="6" name="矩形 5"/>
            <p:cNvSpPr/>
            <p:nvPr/>
          </p:nvSpPr>
          <p:spPr bwMode="auto">
            <a:xfrm>
              <a:off x="3672839" y="2666805"/>
              <a:ext cx="1546273" cy="17813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chris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370" y="2797129"/>
              <a:ext cx="1058594" cy="1058594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292860" y="2482369"/>
            <a:ext cx="1821821" cy="1850486"/>
            <a:chOff x="6587198" y="2234420"/>
            <a:chExt cx="1821821" cy="1850486"/>
          </a:xfrm>
        </p:grpSpPr>
        <p:sp>
          <p:nvSpPr>
            <p:cNvPr id="7" name="矩形 6"/>
            <p:cNvSpPr/>
            <p:nvPr/>
          </p:nvSpPr>
          <p:spPr bwMode="auto">
            <a:xfrm>
              <a:off x="6669287" y="2234420"/>
              <a:ext cx="1657642" cy="1819234"/>
            </a:xfrm>
            <a:prstGeom prst="rect">
              <a:avLst/>
            </a:prstGeom>
            <a:solidFill>
              <a:srgbClr val="7F7F7F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198" y="2277208"/>
              <a:ext cx="1821821" cy="1807698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5042543" y="863087"/>
            <a:ext cx="1644682" cy="1536219"/>
            <a:chOff x="348174" y="2234421"/>
            <a:chExt cx="2025749" cy="1950720"/>
          </a:xfrm>
        </p:grpSpPr>
        <p:sp>
          <p:nvSpPr>
            <p:cNvPr id="5" name="矩形 4"/>
            <p:cNvSpPr/>
            <p:nvPr/>
          </p:nvSpPr>
          <p:spPr bwMode="auto">
            <a:xfrm>
              <a:off x="348174" y="2234421"/>
              <a:ext cx="2025749" cy="1950720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" y="2264899"/>
              <a:ext cx="1777218" cy="177721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7092318" y="2696558"/>
            <a:ext cx="1571400" cy="1553487"/>
            <a:chOff x="6621991" y="3493284"/>
            <a:chExt cx="2025749" cy="1828016"/>
          </a:xfrm>
        </p:grpSpPr>
        <p:sp>
          <p:nvSpPr>
            <p:cNvPr id="42" name="矩形 41"/>
            <p:cNvSpPr/>
            <p:nvPr/>
          </p:nvSpPr>
          <p:spPr bwMode="auto">
            <a:xfrm>
              <a:off x="6621991" y="3493284"/>
              <a:ext cx="2025749" cy="1828016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1664" y="3654091"/>
              <a:ext cx="1506402" cy="1506401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4959402" y="4534907"/>
            <a:ext cx="1644682" cy="1248426"/>
            <a:chOff x="6774391" y="3392061"/>
            <a:chExt cx="2025749" cy="1469045"/>
          </a:xfrm>
        </p:grpSpPr>
        <p:sp>
          <p:nvSpPr>
            <p:cNvPr id="45" name="矩形 44"/>
            <p:cNvSpPr/>
            <p:nvPr/>
          </p:nvSpPr>
          <p:spPr bwMode="auto">
            <a:xfrm>
              <a:off x="6774391" y="3392061"/>
              <a:ext cx="2025749" cy="1469045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1420" y="3392061"/>
              <a:ext cx="1469045" cy="1469045"/>
            </a:xfrm>
            <a:prstGeom prst="rect">
              <a:avLst/>
            </a:prstGeom>
          </p:spPr>
        </p:pic>
      </p:grpSp>
      <p:cxnSp>
        <p:nvCxnSpPr>
          <p:cNvPr id="20" name="直接箭头连接符 19"/>
          <p:cNvCxnSpPr>
            <a:stCxn id="9" idx="3"/>
          </p:cNvCxnSpPr>
          <p:nvPr/>
        </p:nvCxnSpPr>
        <p:spPr bwMode="auto">
          <a:xfrm>
            <a:off x="2114681" y="3429006"/>
            <a:ext cx="627065" cy="0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 bwMode="auto">
          <a:xfrm>
            <a:off x="4781517" y="3429006"/>
            <a:ext cx="1905708" cy="0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 bwMode="auto">
          <a:xfrm flipV="1">
            <a:off x="4126258" y="1739411"/>
            <a:ext cx="565698" cy="568863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 bwMode="auto">
          <a:xfrm>
            <a:off x="4163171" y="4661906"/>
            <a:ext cx="554763" cy="624214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13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878" y="107899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tx1"/>
                </a:solidFill>
              </a:rPr>
              <a:t>TOTP </a:t>
            </a:r>
            <a:r>
              <a:rPr lang="zh-CN" altLang="en-US" sz="3200" smtClean="0">
                <a:solidFill>
                  <a:schemeClr val="tx1"/>
                </a:solidFill>
              </a:rPr>
              <a:t>将军令</a:t>
            </a:r>
            <a:r>
              <a:rPr lang="en-US" altLang="zh-CN" sz="3200" smtClean="0">
                <a:solidFill>
                  <a:schemeClr val="tx1"/>
                </a:solidFill>
              </a:rPr>
              <a:t>U</a:t>
            </a:r>
            <a:r>
              <a:rPr lang="zh-CN" altLang="en-US" sz="3200" smtClean="0">
                <a:solidFill>
                  <a:schemeClr val="tx1"/>
                </a:solidFill>
              </a:rPr>
              <a:t>盾实现之谜解密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1072" y="1475047"/>
            <a:ext cx="1114076" cy="11140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5" y="3144258"/>
            <a:ext cx="919182" cy="9191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0" y="4565735"/>
            <a:ext cx="819405" cy="81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5147" y="1475047"/>
            <a:ext cx="26612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Centaur" panose="02030504050205020304" pitchFamily="18" charset="0"/>
              </a:rPr>
              <a:t>Time Synchronization</a:t>
            </a:r>
          </a:p>
          <a:p>
            <a:r>
              <a:rPr lang="zh-CN" altLang="en-US" smtClean="0"/>
              <a:t>设备与服务器要</a:t>
            </a:r>
            <a:r>
              <a:rPr lang="zh-CN" altLang="en-US" sz="2000" b="1" u="sng" smtClean="0">
                <a:latin typeface="黑体" panose="02010609060101010101" pitchFamily="49" charset="-122"/>
                <a:ea typeface="黑体" panose="02010609060101010101" pitchFamily="49" charset="-122"/>
              </a:rPr>
              <a:t>保证时钟同步</a:t>
            </a:r>
            <a:r>
              <a:rPr lang="zh-CN" altLang="en-US" smtClean="0"/>
              <a:t>，一般允许微小偏差。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65147" y="2909587"/>
            <a:ext cx="28644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Centaur" panose="02030504050205020304" pitchFamily="18" charset="0"/>
              </a:rPr>
              <a:t>Same Shared Secret</a:t>
            </a:r>
          </a:p>
          <a:p>
            <a:r>
              <a:rPr lang="zh-CN" altLang="en-US" smtClean="0"/>
              <a:t>设备与服务器之间存在</a:t>
            </a:r>
            <a:r>
              <a:rPr lang="zh-CN" altLang="en-US" sz="2000" b="1" u="sng" smtClean="0">
                <a:latin typeface="黑体" panose="02010609060101010101" pitchFamily="49" charset="-122"/>
                <a:ea typeface="黑体" panose="02010609060101010101" pitchFamily="49" charset="-122"/>
              </a:rPr>
              <a:t>相同的共享密钥</a:t>
            </a:r>
            <a:r>
              <a:rPr lang="zh-CN" altLang="en-US" smtClean="0"/>
              <a:t>，且密钥不可外泄。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65147" y="4359884"/>
            <a:ext cx="28644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Centaur" panose="02030504050205020304" pitchFamily="18" charset="0"/>
              </a:rPr>
              <a:t>Same Units of Time Step</a:t>
            </a:r>
          </a:p>
          <a:p>
            <a:r>
              <a:rPr lang="zh-CN" altLang="en-US" smtClean="0"/>
              <a:t>计算密钥时，设备与服务其之间要有</a:t>
            </a:r>
            <a:r>
              <a:rPr lang="zh-CN" altLang="en-US" sz="2000" b="1" u="sng" smtClean="0">
                <a:latin typeface="黑体" panose="02010609060101010101" pitchFamily="49" charset="-122"/>
                <a:ea typeface="黑体" panose="02010609060101010101" pitchFamily="49" charset="-122"/>
              </a:rPr>
              <a:t>相同的时间度量单位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4244927" y="1336431"/>
            <a:ext cx="45719" cy="44875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448128" y="1475047"/>
                <a:ext cx="4572000" cy="376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初略步骤：</a:t>
                </a:r>
                <a:endParaRPr lang="en-US" altLang="zh-CN" b="1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设备、服务器同时确定一个开始时间点记录为 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𝑬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</m:oMath>
                </a14:m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设备记录生成密钥 </a:t>
                </a:r>
                <a:r>
                  <a:rPr lang="en-US" altLang="zh-CN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Key </a:t>
                </a: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的时间点 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𝑬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</m:oMath>
                </a14:m>
                <a:endParaRPr lang="en-US" altLang="zh-CN" b="1" u="sng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求得时间步数：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𝑻𝑪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𝑭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𝑬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𝑬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)/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𝑻𝑺</m:t>
                    </m:r>
                  </m:oMath>
                </a14:m>
                <a:endParaRPr lang="en-US" altLang="zh-CN" b="1" u="sng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将 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𝒔𝒆𝒄𝒓𝒆𝒕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带入公式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𝐻𝑂𝑇𝑃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()</m:t>
                    </m:r>
                  </m:oMath>
                </a14:m>
                <a:endParaRPr lang="en-US" altLang="zh-CN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运算：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𝑻𝑶𝑻𝑷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𝑯𝑶𝑻𝑷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𝒔𝒆𝒄𝒓𝒆𝒕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𝑻𝑪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b="1" u="sng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根据出厂设置，确定口令长度 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𝒅</m:t>
                    </m:r>
                  </m:oMath>
                </a14:m>
                <a:endParaRPr lang="en-US" altLang="zh-CN" b="1" u="sng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𝑻𝑶𝑻𝑷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𝑽𝒂𝒍𝒖𝒆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= 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𝑻𝑶𝑻𝑷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𝒎𝒐𝒅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𝟏𝟎</m:t>
                    </m:r>
                    <m:r>
                      <a:rPr lang="en-US" altLang="zh-CN" b="1" i="1" u="sng" baseline="3000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𝒅</m:t>
                    </m:r>
                  </m:oMath>
                </a14:m>
                <a:r>
                  <a:rPr lang="en-US" altLang="zh-CN" baseline="3000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baseline="-2500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baseline="30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28" y="1475047"/>
                <a:ext cx="4572000" cy="3766865"/>
              </a:xfrm>
              <a:prstGeom prst="rect">
                <a:avLst/>
              </a:prstGeom>
              <a:blipFill>
                <a:blip r:embed="rId6"/>
                <a:stretch>
                  <a:fillRect l="-1200" b="-1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746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78" y="970717"/>
            <a:ext cx="7791450" cy="74295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733878" y="107899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FF3300"/>
                </a:solidFill>
                <a:latin typeface="+mj-lt"/>
                <a:ea typeface="黑体" pitchFamily="2" charset="-122"/>
                <a:cs typeface="华文新魏" charset="0"/>
              </a:defRPr>
            </a:lvl1pPr>
            <a:lvl2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2pPr>
            <a:lvl3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3pPr>
            <a:lvl4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4pPr>
            <a:lvl5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5pPr>
            <a:lvl6pPr marL="4572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defTabSz="914400"/>
            <a:r>
              <a:rPr lang="en-US" altLang="zh-CN" sz="3200" kern="0" smtClean="0">
                <a:solidFill>
                  <a:schemeClr val="tx1"/>
                </a:solidFill>
              </a:rPr>
              <a:t>TOTP </a:t>
            </a:r>
            <a:r>
              <a:rPr lang="zh-CN" altLang="en-US" sz="3200" kern="0" smtClean="0">
                <a:solidFill>
                  <a:schemeClr val="tx1"/>
                </a:solidFill>
              </a:rPr>
              <a:t>将军令</a:t>
            </a:r>
            <a:r>
              <a:rPr lang="en-US" altLang="zh-CN" sz="3200" kern="0" smtClean="0">
                <a:solidFill>
                  <a:schemeClr val="tx1"/>
                </a:solidFill>
              </a:rPr>
              <a:t>U</a:t>
            </a:r>
            <a:r>
              <a:rPr lang="zh-CN" altLang="en-US" sz="3200" kern="0" smtClean="0">
                <a:solidFill>
                  <a:schemeClr val="tx1"/>
                </a:solidFill>
              </a:rPr>
              <a:t>盾实现之谜解密</a:t>
            </a:r>
            <a:endParaRPr lang="zh-CN" altLang="en-US" sz="3200" kern="0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6465" y="1792582"/>
            <a:ext cx="4283613" cy="1733475"/>
            <a:chOff x="336465" y="1792582"/>
            <a:chExt cx="4283613" cy="1733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336465" y="1792582"/>
                  <a:ext cx="15544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−&gt;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altLang="zh-CN" sz="2400" b="1" smtClean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65" y="1792582"/>
                  <a:ext cx="155448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336465" y="2236986"/>
                  <a:ext cx="4283613" cy="1289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𝐿𝑒𝑛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mtClean="0"/>
                    <a:t> depends on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a14:m>
                  <a:endParaRPr lang="en-US" altLang="zh-CN" smtClean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𝐿𝑒𝑛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 &gt;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(),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mtClean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𝐿𝑒𝑛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 &lt;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(),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 =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|| {0…0}</m:t>
                      </m:r>
                    </m:oMath>
                  </a14:m>
                  <a:endParaRPr lang="en-US" altLang="zh-CN" smtClean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65" y="2236986"/>
                  <a:ext cx="4283613" cy="1289071"/>
                </a:xfrm>
                <a:prstGeom prst="rect">
                  <a:avLst/>
                </a:prstGeom>
                <a:blipFill>
                  <a:blip r:embed="rId5"/>
                  <a:stretch>
                    <a:fillRect l="-853" b="-56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372793" y="3683635"/>
            <a:ext cx="3982317" cy="1700943"/>
            <a:chOff x="336465" y="3452802"/>
            <a:chExt cx="3982317" cy="17009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336465" y="3452802"/>
                  <a:ext cx="8346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zh-CN" altLang="en-US" sz="2400" b="1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65" y="3452802"/>
                  <a:ext cx="83460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72793" y="3867495"/>
                  <a:ext cx="3945989" cy="12862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𝑂𝑛𝑒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𝑊𝑎𝑦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𝐶𝑜𝑚𝑝𝑟𝑒𝑠𝑠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mtClean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𝐿𝑒𝑛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𝑏𝑙𝑜𝑐𝑘𝑠𝑖𝑧𝑒</m:t>
                      </m:r>
                    </m:oMath>
                  </a14:m>
                  <a:endParaRPr lang="en-US" altLang="zh-CN" b="0" smtClean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𝐵𝑙𝑜𝑐𝑘𝑠𝑖𝑧𝑒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自定义</a:t>
                  </a:r>
                  <a:endParaRPr lang="en-US" altLang="zh-CN" smtClean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93" y="3867495"/>
                  <a:ext cx="3945989" cy="1286250"/>
                </a:xfrm>
                <a:prstGeom prst="rect">
                  <a:avLst/>
                </a:prstGeom>
                <a:blipFill>
                  <a:blip r:embed="rId7"/>
                  <a:stretch>
                    <a:fillRect l="-927" b="-56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/>
          <p:cNvGrpSpPr/>
          <p:nvPr/>
        </p:nvGrpSpPr>
        <p:grpSpPr>
          <a:xfrm>
            <a:off x="4629603" y="2236986"/>
            <a:ext cx="4267248" cy="1800493"/>
            <a:chOff x="4629603" y="1792582"/>
            <a:chExt cx="4267248" cy="1800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629603" y="1792582"/>
                  <a:ext cx="4267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𝑶𝒑𝒂𝒅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 &amp;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𝒊𝒑𝒂𝒅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𝟑𝟔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b="1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603" y="1792582"/>
                  <a:ext cx="4267248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4876752" y="2254247"/>
                  <a:ext cx="3629526" cy="13388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与</a:t>
                  </a:r>
                  <a:r>
                    <a:rPr lang="en-US" altLang="zh-CN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做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𝑏𝑙𝑜𝑐𝑘𝑠𝑖𝑧𝑒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次异或</a:t>
                  </a:r>
                  <a:r>
                    <a:rPr lang="en-US" altLang="zh-CN" smtClean="0"/>
                    <a:t> 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与</a:t>
                  </a:r>
                  <a:r>
                    <a:rPr lang="en-US" altLang="zh-CN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做</a:t>
                  </a:r>
                  <a:r>
                    <a:rPr lang="en-US" altLang="zh-CN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𝑏𝑙𝑜𝑐𝑘𝑠𝑖𝑧𝑒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次异或</a:t>
                  </a:r>
                  <a:endParaRPr lang="en-US" altLang="zh-CN" smtClean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mtClean="0"/>
                    <a:t>生成同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𝑏𝑙𝑜𝑐𝑘𝑠𝑖𝑧𝑒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同长序列</a:t>
                  </a:r>
                  <a:endParaRPr lang="en-US" altLang="zh-CN" smtClean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752" y="2254247"/>
                  <a:ext cx="3629526" cy="1338828"/>
                </a:xfrm>
                <a:prstGeom prst="rect">
                  <a:avLst/>
                </a:prstGeom>
                <a:blipFill>
                  <a:blip r:embed="rId9"/>
                  <a:stretch>
                    <a:fillRect l="-1176" r="-168" b="-18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4876752" y="4334463"/>
            <a:ext cx="3982317" cy="1288265"/>
            <a:chOff x="336465" y="3452802"/>
            <a:chExt cx="3982317" cy="1288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36465" y="3452802"/>
                  <a:ext cx="8346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𝑯𝒂𝒔𝒉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()</m:t>
                        </m:r>
                      </m:oMath>
                    </m:oMathPara>
                  </a14:m>
                  <a:endParaRPr lang="zh-CN" altLang="en-US" sz="2400" b="1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65" y="3452802"/>
                  <a:ext cx="834609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190" r="-51095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/>
            <p:cNvSpPr txBox="1"/>
            <p:nvPr/>
          </p:nvSpPr>
          <p:spPr>
            <a:xfrm>
              <a:off x="372793" y="3867495"/>
              <a:ext cx="3945989" cy="873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mtClean="0"/>
                <a:t>SHA1  – 160bits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mtClean="0"/>
                <a:t>MD5   – 128bits   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2142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878" y="107899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tx1"/>
                </a:solidFill>
              </a:rPr>
              <a:t>Kerberos </a:t>
            </a:r>
            <a:r>
              <a:rPr lang="zh-CN" altLang="en-US" sz="3200">
                <a:solidFill>
                  <a:schemeClr val="tx1"/>
                </a:solidFill>
              </a:rPr>
              <a:t>地狱之</a:t>
            </a:r>
            <a:r>
              <a:rPr lang="zh-CN" altLang="en-US" sz="3200" smtClean="0">
                <a:solidFill>
                  <a:schemeClr val="tx1"/>
                </a:solidFill>
              </a:rPr>
              <a:t>门守护者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946099"/>
            <a:ext cx="89344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38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23" y="2674274"/>
            <a:ext cx="1695450" cy="1685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8" y="2907637"/>
            <a:ext cx="1466850" cy="1219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6673" y="4360199"/>
            <a:ext cx="158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Centaur" panose="02030504050205020304" pitchFamily="18" charset="0"/>
              </a:rPr>
              <a:t>Client</a:t>
            </a:r>
            <a:endParaRPr lang="en-US" altLang="zh-CN" b="1" smtClean="0">
              <a:latin typeface="Centaur" panose="020305040502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 bwMode="auto">
              <a:xfrm>
                <a:off x="203480" y="4821865"/>
                <a:ext cx="2032836" cy="592352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𝑐𝑙𝑖𝑒𝑛𝑡</m:t>
                    </m:r>
                  </m:oMath>
                </a14:m>
                <a:r>
                  <a:rPr lang="en-US" altLang="zh-CN" sz="2400" baseline="-25000"/>
                  <a:t>  </a:t>
                </a:r>
                <a:r>
                  <a:rPr lang="en-US" altLang="zh-CN" sz="2400"/>
                  <a:t> </a:t>
                </a:r>
                <a:r>
                  <a:rPr lang="en-US" altLang="zh-CN" sz="2400" smtClean="0"/>
                  <a:t>]</a:t>
                </a:r>
                <a:endParaRPr lang="zh-CN" altLang="en-US" sz="240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480" y="4821865"/>
                <a:ext cx="2032836" cy="592352"/>
              </a:xfrm>
              <a:prstGeom prst="rect">
                <a:avLst/>
              </a:prstGeom>
              <a:blipFill>
                <a:blip r:embed="rId5"/>
                <a:stretch>
                  <a:fillRect t="-3774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 bwMode="auto">
              <a:xfrm>
                <a:off x="5866530" y="4820651"/>
                <a:ext cx="2032836" cy="1250461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𝐾𝐷𝐶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]</a:t>
                </a:r>
              </a:p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𝑐𝑙𝑖𝑒𝑛𝑡</m:t>
                    </m:r>
                  </m:oMath>
                </a14:m>
                <a:r>
                  <a:rPr lang="en-US" altLang="zh-CN" sz="2400" baseline="-25000"/>
                  <a:t>  </a:t>
                </a:r>
                <a:r>
                  <a:rPr lang="en-US" altLang="zh-CN" sz="2400"/>
                  <a:t> ]</a:t>
                </a:r>
                <a:endParaRPr lang="zh-CN" altLang="en-US" sz="2400"/>
              </a:p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𝑠𝑒𝑟𝑣𝑒𝑟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</a:t>
                </a:r>
                <a:r>
                  <a:rPr lang="en-US" altLang="zh-CN" sz="2400"/>
                  <a:t>]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6530" y="4820651"/>
                <a:ext cx="2032836" cy="1250461"/>
              </a:xfrm>
              <a:prstGeom prst="rect">
                <a:avLst/>
              </a:prstGeom>
              <a:blipFill>
                <a:blip r:embed="rId6"/>
                <a:stretch>
                  <a:fillRect t="-1869" b="-3738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5079101" y="4340147"/>
            <a:ext cx="360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Centaur" panose="02030504050205020304" pitchFamily="18" charset="0"/>
              </a:rPr>
              <a:t>Kerberos Distributed Center</a:t>
            </a:r>
            <a:endParaRPr lang="en-US" altLang="zh-CN" b="1" smtClean="0">
              <a:latin typeface="Centaur" panose="020305040502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236316" y="2996667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H="1">
            <a:off x="2236316" y="3409409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组合 19"/>
          <p:cNvGrpSpPr/>
          <p:nvPr/>
        </p:nvGrpSpPr>
        <p:grpSpPr>
          <a:xfrm>
            <a:off x="10861" y="1421285"/>
            <a:ext cx="4905737" cy="1279982"/>
            <a:chOff x="10861" y="964082"/>
            <a:chExt cx="4905737" cy="1279982"/>
          </a:xfrm>
        </p:grpSpPr>
        <p:sp>
          <p:nvSpPr>
            <p:cNvPr id="15" name="矩形标注 14"/>
            <p:cNvSpPr/>
            <p:nvPr/>
          </p:nvSpPr>
          <p:spPr bwMode="auto">
            <a:xfrm>
              <a:off x="397538" y="1479426"/>
              <a:ext cx="4519060" cy="764638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{ Identity</a:t>
              </a:r>
              <a:r>
                <a:rPr kumimoji="1" lang="en-US" altLang="zh-CN" sz="2000" b="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 Of client </a:t>
              </a:r>
              <a:r>
                <a:rPr kumimoji="1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}</a:t>
              </a:r>
              <a:r>
                <a:rPr kumimoji="1" lang="en-US" altLang="zh-CN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plain_text</a:t>
              </a:r>
              <a:r>
                <a:rPr kumimoji="1" lang="en-US" altLang="zh-CN" sz="2000" b="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 </a:t>
              </a:r>
              <a:endParaRPr lang="en-US" altLang="zh-CN" sz="2000" baseline="-25000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{ </a:t>
              </a:r>
              <a:r>
                <a:rPr lang="en-US" altLang="zh-CN" sz="20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Authticator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=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client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+ Timestamp}</a:t>
              </a:r>
              <a:r>
                <a:rPr lang="en-US" altLang="zh-CN" sz="2000" b="1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MKclient</a:t>
              </a:r>
              <a:endParaRPr kumimoji="1" lang="en-US" altLang="zh-CN" sz="20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1" y="964082"/>
              <a:ext cx="723017" cy="723017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4916598" y="891266"/>
            <a:ext cx="4182720" cy="1550248"/>
            <a:chOff x="4916598" y="891266"/>
            <a:chExt cx="4182720" cy="1550248"/>
          </a:xfrm>
        </p:grpSpPr>
        <p:sp>
          <p:nvSpPr>
            <p:cNvPr id="22" name="矩形标注 21"/>
            <p:cNvSpPr/>
            <p:nvPr/>
          </p:nvSpPr>
          <p:spPr bwMode="auto">
            <a:xfrm>
              <a:off x="5331759" y="1123406"/>
              <a:ext cx="3767559" cy="1318108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1.{ </a:t>
              </a:r>
              <a:r>
                <a:rPr lang="en-US" altLang="zh-CN" sz="20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Authticator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}</a:t>
              </a:r>
              <a:r>
                <a:rPr lang="en-US" altLang="zh-CN" sz="2000" b="1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Mkclient</a:t>
              </a:r>
              <a:r>
                <a:rPr lang="en-US" altLang="zh-CN" sz="20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  <a:r>
                <a:rPr lang="en-US" altLang="zh-CN" sz="20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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{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client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}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2.Generate &amp; Copy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</a:t>
              </a:r>
              <a:r>
                <a:rPr lang="en-US" altLang="zh-CN" sz="20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</a:p>
            <a:p>
              <a:pPr defTabSz="914400"/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3.{ </a:t>
              </a:r>
              <a:r>
                <a:rPr kumimoji="1" lang="en-US" altLang="zh-CN" sz="2000" b="1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S</a:t>
              </a:r>
              <a:r>
                <a:rPr kumimoji="1" lang="en-US" altLang="zh-CN" sz="20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C-KDC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 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}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MK-client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 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4</a:t>
              </a:r>
              <a:r>
                <a:rPr lang="en-US" altLang="zh-CN" sz="20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.</a:t>
              </a:r>
              <a:r>
                <a:rPr kumimoji="1" lang="en-US" altLang="zh-CN" sz="2000" b="1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{Id</a:t>
              </a:r>
              <a:r>
                <a:rPr kumimoji="1" lang="en-US" altLang="zh-CN" sz="20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client</a:t>
              </a:r>
              <a:r>
                <a:rPr kumimoji="1" lang="en-US" altLang="zh-CN" sz="2000" b="1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, S</a:t>
              </a:r>
              <a:r>
                <a:rPr kumimoji="1" lang="en-US" altLang="zh-CN" sz="20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C-KDC</a:t>
              </a:r>
              <a:r>
                <a:rPr kumimoji="1" lang="en-US" altLang="zh-CN" sz="2000" b="1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 }</a:t>
              </a:r>
              <a:r>
                <a:rPr kumimoji="1" lang="en-US" altLang="zh-CN" sz="20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MK-KDC </a:t>
              </a:r>
              <a:r>
                <a:rPr kumimoji="1" lang="en-US" altLang="zh-CN" sz="2000" b="1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 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= </a:t>
              </a:r>
              <a:r>
                <a:rPr kumimoji="1" lang="en-US" altLang="zh-CN" sz="2000" b="1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TGT</a:t>
              </a:r>
              <a:endParaRPr kumimoji="1" lang="en-US" altLang="zh-CN" sz="20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6598" y="891266"/>
              <a:ext cx="609986" cy="609986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203480" y="5118041"/>
            <a:ext cx="2508729" cy="1362755"/>
            <a:chOff x="203480" y="5118041"/>
            <a:chExt cx="2508729" cy="1362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 bwMode="auto">
                <a:xfrm>
                  <a:off x="203480" y="5514441"/>
                  <a:ext cx="2032836" cy="966355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S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aseline="-25000">
                          <a:latin typeface="Cambria Math" panose="02040503050406030204" pitchFamily="18" charset="0"/>
                        </a:rPr>
                        <m:t>C</m:t>
                      </m:r>
                    </m:oMath>
                  </a14:m>
                  <a:r>
                    <a:rPr lang="en-US" altLang="zh-CN" sz="2400" baseline="-25000" smtClean="0"/>
                    <a:t>-KDC  </a:t>
                  </a:r>
                  <a:r>
                    <a:rPr lang="en-US" altLang="zh-CN" sz="2400" smtClean="0"/>
                    <a:t> ]</a:t>
                  </a:r>
                </a:p>
                <a:p>
                  <a:pPr algn="ctr" defTabSz="914400"/>
                  <a:r>
                    <a:rPr lang="en-US" altLang="zh-CN" sz="2400" smtClean="0"/>
                    <a:t>[ TGT ]</a:t>
                  </a:r>
                  <a:endParaRPr lang="zh-CN" altLang="en-US" sz="240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3480" y="5514441"/>
                  <a:ext cx="2032836" cy="966355"/>
                </a:xfrm>
                <a:prstGeom prst="rect">
                  <a:avLst/>
                </a:prstGeom>
                <a:blipFill>
                  <a:blip r:embed="rId9"/>
                  <a:stretch>
                    <a:fillRect t="-2395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633" y="5118041"/>
              <a:ext cx="692576" cy="692576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1442163" y="2433678"/>
            <a:ext cx="6019994" cy="1420291"/>
            <a:chOff x="2151157" y="3594372"/>
            <a:chExt cx="6019994" cy="1420291"/>
          </a:xfrm>
        </p:grpSpPr>
        <p:sp>
          <p:nvSpPr>
            <p:cNvPr id="29" name="矩形 28"/>
            <p:cNvSpPr/>
            <p:nvPr/>
          </p:nvSpPr>
          <p:spPr bwMode="auto">
            <a:xfrm>
              <a:off x="2419347" y="4070769"/>
              <a:ext cx="5751804" cy="943894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800" b="1" smtClean="0">
                  <a:latin typeface="Centaur" panose="02030504050205020304" pitchFamily="18" charset="0"/>
                </a:rPr>
                <a:t>Think:</a:t>
              </a:r>
            </a:p>
            <a:p>
              <a:pPr defTabSz="914400"/>
              <a:r>
                <a:rPr lang="en-US" altLang="zh-CN" sz="2800" b="1" smtClean="0">
                  <a:latin typeface="Centaur" panose="02030504050205020304" pitchFamily="18" charset="0"/>
                </a:rPr>
                <a:t>How KDC know Client without S</a:t>
              </a:r>
              <a:r>
                <a:rPr lang="en-US" altLang="zh-CN" sz="2800" b="1" baseline="-25000" smtClean="0">
                  <a:latin typeface="Centaur" panose="02030504050205020304" pitchFamily="18" charset="0"/>
                </a:rPr>
                <a:t>C-KDC</a:t>
              </a:r>
              <a:r>
                <a:rPr lang="en-US" altLang="zh-CN" sz="2800" b="1" smtClean="0">
                  <a:latin typeface="Centaur" panose="02030504050205020304" pitchFamily="18" charset="0"/>
                </a:rPr>
                <a:t> ?</a:t>
              </a:r>
              <a:endParaRPr lang="zh-CN" altLang="en-US" sz="2800" b="1" baseline="-25000">
                <a:latin typeface="Centaur" panose="02030504050205020304" pitchFamily="18" charset="0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1157" y="3594372"/>
              <a:ext cx="669353" cy="669353"/>
            </a:xfrm>
            <a:prstGeom prst="rect">
              <a:avLst/>
            </a:prstGeom>
          </p:spPr>
        </p:pic>
      </p:grpSp>
      <p:sp>
        <p:nvSpPr>
          <p:cNvPr id="31" name="矩形 30"/>
          <p:cNvSpPr/>
          <p:nvPr/>
        </p:nvSpPr>
        <p:spPr bwMode="auto">
          <a:xfrm>
            <a:off x="5495437" y="261989"/>
            <a:ext cx="3440202" cy="530019"/>
          </a:xfrm>
          <a:prstGeom prst="rect">
            <a:avLst/>
          </a:prstGeom>
          <a:solidFill>
            <a:srgbClr val="FFE593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Authticate Service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276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8" y="2907637"/>
            <a:ext cx="1466850" cy="1219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4572000" y="261989"/>
            <a:ext cx="4363639" cy="530019"/>
          </a:xfrm>
          <a:prstGeom prst="rect">
            <a:avLst/>
          </a:prstGeom>
          <a:solidFill>
            <a:srgbClr val="FFE593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Ticket Granting</a:t>
            </a:r>
            <a:r>
              <a:rPr kumimoji="1" lang="en-US" altLang="zh-CN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 Service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23" y="2674274"/>
            <a:ext cx="1695450" cy="1685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 bwMode="auto">
              <a:xfrm>
                <a:off x="5866530" y="4820651"/>
                <a:ext cx="2032836" cy="1250461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𝐾𝐷𝐶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]</a:t>
                </a:r>
              </a:p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𝑐𝑙𝑖𝑒𝑛𝑡</m:t>
                    </m:r>
                  </m:oMath>
                </a14:m>
                <a:r>
                  <a:rPr lang="en-US" altLang="zh-CN" sz="2400" baseline="-25000"/>
                  <a:t>  </a:t>
                </a:r>
                <a:r>
                  <a:rPr lang="en-US" altLang="zh-CN" sz="2400"/>
                  <a:t> ]</a:t>
                </a:r>
                <a:endParaRPr lang="zh-CN" altLang="en-US" sz="2400"/>
              </a:p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𝑠𝑒𝑟𝑣𝑒𝑟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</a:t>
                </a:r>
                <a:r>
                  <a:rPr lang="en-US" altLang="zh-CN" sz="2400"/>
                  <a:t>]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6530" y="4820651"/>
                <a:ext cx="2032836" cy="1250461"/>
              </a:xfrm>
              <a:prstGeom prst="rect">
                <a:avLst/>
              </a:prstGeom>
              <a:blipFill>
                <a:blip r:embed="rId4"/>
                <a:stretch>
                  <a:fillRect t="-1869" b="-3738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 bwMode="auto">
              <a:xfrm>
                <a:off x="114545" y="4780831"/>
                <a:ext cx="2032836" cy="1250461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 smtClean="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𝑐𝑙𝑖𝑒𝑛𝑡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]</a:t>
                </a:r>
              </a:p>
              <a:p>
                <a:pPr algn="ctr" defTabSz="914400"/>
                <a:r>
                  <a:rPr lang="en-US" altLang="zh-CN" sz="2400" smtClean="0"/>
                  <a:t>[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𝐾𝐷𝐶</m:t>
                    </m:r>
                  </m:oMath>
                </a14:m>
                <a:r>
                  <a:rPr lang="en-US" altLang="zh-CN" sz="2400" smtClean="0"/>
                  <a:t>]</a:t>
                </a:r>
                <a:endParaRPr lang="zh-CN" altLang="en-US" sz="2400"/>
              </a:p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𝑇𝐺𝑇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</a:t>
                </a:r>
                <a:r>
                  <a:rPr lang="en-US" altLang="zh-CN" sz="2400"/>
                  <a:t>]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545" y="4780831"/>
                <a:ext cx="2032836" cy="1250461"/>
              </a:xfrm>
              <a:prstGeom prst="rect">
                <a:avLst/>
              </a:prstGeom>
              <a:blipFill>
                <a:blip r:embed="rId5"/>
                <a:stretch>
                  <a:fillRect t="-1869" b="-3738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76673" y="4360199"/>
            <a:ext cx="158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Centaur" panose="02030504050205020304" pitchFamily="18" charset="0"/>
              </a:rPr>
              <a:t>Client</a:t>
            </a:r>
            <a:endParaRPr lang="en-US" altLang="zh-CN" b="1" smtClean="0">
              <a:latin typeface="Centaur" panose="020305040502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79101" y="4340147"/>
            <a:ext cx="360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Centaur" panose="02030504050205020304" pitchFamily="18" charset="0"/>
              </a:rPr>
              <a:t>Kerberos Distributed Center</a:t>
            </a:r>
            <a:endParaRPr lang="en-US" altLang="zh-CN" b="1" smtClean="0">
              <a:latin typeface="Centaur" panose="020305040502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861" y="1421285"/>
            <a:ext cx="4169253" cy="1279982"/>
            <a:chOff x="10861" y="1421285"/>
            <a:chExt cx="4169253" cy="1279982"/>
          </a:xfrm>
        </p:grpSpPr>
        <p:sp>
          <p:nvSpPr>
            <p:cNvPr id="13" name="矩形标注 12"/>
            <p:cNvSpPr/>
            <p:nvPr/>
          </p:nvSpPr>
          <p:spPr bwMode="auto">
            <a:xfrm>
              <a:off x="397538" y="1936629"/>
              <a:ext cx="3782576" cy="764638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{Id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client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,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C-KDC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}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MK-KDC </a:t>
              </a:r>
              <a:endParaRPr lang="en-US" altLang="zh-CN" sz="2000" smtClean="0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{Authticator, Server_Params }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SC-KDC</a:t>
              </a:r>
              <a:endParaRPr kumimoji="1" lang="en-US" altLang="zh-CN" sz="200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1" y="1421285"/>
              <a:ext cx="723017" cy="723017"/>
            </a:xfrm>
            <a:prstGeom prst="rect">
              <a:avLst/>
            </a:prstGeom>
          </p:spPr>
        </p:pic>
      </p:grpSp>
      <p:cxnSp>
        <p:nvCxnSpPr>
          <p:cNvPr id="15" name="直接箭头连接符 14"/>
          <p:cNvCxnSpPr/>
          <p:nvPr/>
        </p:nvCxnSpPr>
        <p:spPr bwMode="auto">
          <a:xfrm>
            <a:off x="2236316" y="2996667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H="1">
            <a:off x="2236316" y="3409409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" name="组合 16"/>
          <p:cNvGrpSpPr/>
          <p:nvPr/>
        </p:nvGrpSpPr>
        <p:grpSpPr>
          <a:xfrm>
            <a:off x="4360058" y="948881"/>
            <a:ext cx="4653310" cy="1611088"/>
            <a:chOff x="4721774" y="1101195"/>
            <a:chExt cx="4243526" cy="1340319"/>
          </a:xfrm>
        </p:grpSpPr>
        <p:sp>
          <p:nvSpPr>
            <p:cNvPr id="18" name="矩形标注 17"/>
            <p:cNvSpPr/>
            <p:nvPr/>
          </p:nvSpPr>
          <p:spPr bwMode="auto">
            <a:xfrm>
              <a:off x="5331759" y="1121347"/>
              <a:ext cx="3633541" cy="1320167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1. TGT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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+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2.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C-KDC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 Authticator 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+ Server</a:t>
              </a:r>
            </a:p>
            <a:p>
              <a:pPr defTabSz="914400"/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3. Generate &amp; Copy S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C-S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4.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{ S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C-S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}S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C-KDC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5. {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,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C-S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}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MK-Server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</a:t>
              </a:r>
              <a:endParaRPr kumimoji="1" lang="en-US" altLang="zh-CN" sz="20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774" y="1101195"/>
              <a:ext cx="609986" cy="609986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2180663" y="4261930"/>
            <a:ext cx="2960009" cy="1420413"/>
            <a:chOff x="2180663" y="4261930"/>
            <a:chExt cx="2960009" cy="14204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 bwMode="auto">
                <a:xfrm>
                  <a:off x="2236316" y="4780831"/>
                  <a:ext cx="2904356" cy="901512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S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aseline="-25000">
                          <a:latin typeface="Cambria Math" panose="02040503050406030204" pitchFamily="18" charset="0"/>
                        </a:rPr>
                        <m:t>C</m:t>
                      </m:r>
                    </m:oMath>
                  </a14:m>
                  <a:r>
                    <a:rPr lang="en-US" altLang="zh-CN" sz="2400" baseline="-25000" smtClean="0"/>
                    <a:t>-S  </a:t>
                  </a:r>
                  <a:r>
                    <a:rPr lang="en-US" altLang="zh-CN" sz="2400" smtClean="0"/>
                    <a:t> ]</a:t>
                  </a:r>
                </a:p>
                <a:p>
                  <a:pPr algn="ctr" defTabSz="914400"/>
                  <a:r>
                    <a:rPr lang="en-US" altLang="zh-CN" sz="2400" smtClean="0"/>
                    <a:t>[ { Id</a:t>
                  </a:r>
                  <a:r>
                    <a:rPr lang="en-US" altLang="zh-CN" sz="2400" baseline="-25000" smtClean="0"/>
                    <a:t>c</a:t>
                  </a:r>
                  <a:r>
                    <a:rPr lang="en-US" altLang="zh-CN" sz="2400" smtClean="0"/>
                    <a:t>, S</a:t>
                  </a:r>
                  <a:r>
                    <a:rPr lang="en-US" altLang="zh-CN" sz="2400" baseline="-25000" smtClean="0"/>
                    <a:t>C-S </a:t>
                  </a:r>
                  <a:r>
                    <a:rPr lang="en-US" altLang="zh-CN" sz="2400" smtClean="0"/>
                    <a:t>}</a:t>
                  </a:r>
                  <a:r>
                    <a:rPr lang="en-US" altLang="zh-CN" sz="2400" baseline="-25000" smtClean="0"/>
                    <a:t>MK-Server</a:t>
                  </a:r>
                  <a:r>
                    <a:rPr lang="en-US" altLang="zh-CN" sz="2400" smtClean="0"/>
                    <a:t> ]</a:t>
                  </a:r>
                  <a:endParaRPr lang="zh-CN" altLang="en-US" sz="240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6316" y="4780831"/>
                  <a:ext cx="2904356" cy="901512"/>
                </a:xfrm>
                <a:prstGeom prst="rect">
                  <a:avLst/>
                </a:prstGeom>
                <a:blipFill>
                  <a:blip r:embed="rId8"/>
                  <a:stretch>
                    <a:fillRect l="-2062" t="-2548" r="-1443" b="-3185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0663" y="4261930"/>
              <a:ext cx="692576" cy="692576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114545" y="6237407"/>
            <a:ext cx="359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entaur" panose="02030504050205020304" pitchFamily="18" charset="0"/>
              </a:rPr>
              <a:t>PS: TGT</a:t>
            </a:r>
            <a:r>
              <a:rPr lang="en-US" altLang="zh-CN" baseline="-25000" smtClean="0">
                <a:latin typeface="Centaur" panose="02030504050205020304" pitchFamily="18" charset="0"/>
              </a:rPr>
              <a:t>client</a:t>
            </a:r>
            <a:r>
              <a:rPr lang="en-US" altLang="zh-CN" smtClean="0">
                <a:latin typeface="Centaur" panose="02030504050205020304" pitchFamily="18" charset="0"/>
              </a:rPr>
              <a:t> = 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{Id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client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, S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C-KDC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 }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MK-KDC</a:t>
            </a:r>
            <a:endParaRPr lang="zh-CN" altLang="en-US" baseline="-2500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03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KUSS-v01">
  <a:themeElements>
    <a:clrScheme name="PKUSS-v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KUSS-v01">
      <a:majorFont>
        <a:latin typeface="Times New Roman"/>
        <a:ea typeface="华文新魏"/>
        <a:cs typeface=""/>
      </a:majorFont>
      <a:minorFont>
        <a:latin typeface="Times New Roman"/>
        <a:ea typeface="幼圆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PKUSS-v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SS-v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四章  计算机软件系统">
  <a:themeElements>
    <a:clrScheme name="自定义 1">
      <a:dk1>
        <a:srgbClr val="FFFFFF"/>
      </a:dk1>
      <a:lt1>
        <a:srgbClr val="FFFF00"/>
      </a:lt1>
      <a:dk2>
        <a:srgbClr val="FFFFFF"/>
      </a:dk2>
      <a:lt2>
        <a:srgbClr val="FFFF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PFS_CSTL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3、操作系统原理.pptx</Template>
  <TotalTime>15308</TotalTime>
  <Words>1037</Words>
  <Application>Microsoft Office PowerPoint</Application>
  <PresentationFormat>全屏显示(4:3)</PresentationFormat>
  <Paragraphs>174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StarSymbol</vt:lpstr>
      <vt:lpstr>黑体</vt:lpstr>
      <vt:lpstr>华文新魏</vt:lpstr>
      <vt:lpstr>宋体</vt:lpstr>
      <vt:lpstr>幼圆</vt:lpstr>
      <vt:lpstr>Arial</vt:lpstr>
      <vt:lpstr>Calibri</vt:lpstr>
      <vt:lpstr>Cambria Math</vt:lpstr>
      <vt:lpstr>Centaur</vt:lpstr>
      <vt:lpstr>Times New Roman</vt:lpstr>
      <vt:lpstr>Wingdings</vt:lpstr>
      <vt:lpstr>PKUSS-v01</vt:lpstr>
      <vt:lpstr>第四章  计算机软件系统</vt:lpstr>
      <vt:lpstr>Office 主题</vt:lpstr>
      <vt:lpstr>GPFS_CSTL</vt:lpstr>
      <vt:lpstr>默认设计模板</vt:lpstr>
      <vt:lpstr>Keystone 身份识别服务（二）</vt:lpstr>
      <vt:lpstr>内容简介</vt:lpstr>
      <vt:lpstr>OpenId 互联网身份证</vt:lpstr>
      <vt:lpstr>OpenId 一账号多方通行</vt:lpstr>
      <vt:lpstr>TOTP 将军令U盾实现之谜解密</vt:lpstr>
      <vt:lpstr>PowerPoint 演示文稿</vt:lpstr>
      <vt:lpstr>Kerberos 地狱之门守护者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新型</dc:title>
  <dc:creator>沈 晴霓</dc:creator>
  <cp:lastModifiedBy>龙东恒</cp:lastModifiedBy>
  <cp:revision>2441</cp:revision>
  <dcterms:created xsi:type="dcterms:W3CDTF">2013-10-20T13:38:21Z</dcterms:created>
  <dcterms:modified xsi:type="dcterms:W3CDTF">2017-11-05T12:43:36Z</dcterms:modified>
  <cp:contentStatus/>
</cp:coreProperties>
</file>