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5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3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1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6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CCD7-0B2C-47D9-A729-C9041B067B9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7D02-4A6A-4EE6-8196-5872AAB2E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28958" y="1447064"/>
            <a:ext cx="816746" cy="3817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KDC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68296" y="4262765"/>
            <a:ext cx="895164" cy="3817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504165" y="1828805"/>
            <a:ext cx="8879" cy="24339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7414" y="275208"/>
            <a:ext cx="2678835" cy="1757778"/>
            <a:chOff x="3970539" y="275208"/>
            <a:chExt cx="2678835" cy="1757778"/>
          </a:xfrm>
        </p:grpSpPr>
        <p:sp>
          <p:nvSpPr>
            <p:cNvPr id="26" name="矩形标注 25"/>
            <p:cNvSpPr/>
            <p:nvPr/>
          </p:nvSpPr>
          <p:spPr>
            <a:xfrm>
              <a:off x="3970539" y="275208"/>
              <a:ext cx="2527914" cy="1757778"/>
            </a:xfrm>
            <a:prstGeom prst="wedgeRectCallout">
              <a:avLst>
                <a:gd name="adj1" fmla="val -58059"/>
                <a:gd name="adj2" fmla="val 231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87552" y="454245"/>
              <a:ext cx="25109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mtClean="0"/>
                <a:t>1. { Authticator }</a:t>
              </a:r>
              <a:r>
                <a:rPr lang="en-US" altLang="zh-CN" sz="1100" baseline="-25000" smtClean="0"/>
                <a:t>MK-c</a:t>
              </a:r>
              <a:r>
                <a:rPr lang="en-US" altLang="zh-CN" sz="1100" smtClean="0"/>
                <a:t> </a:t>
              </a:r>
              <a:r>
                <a:rPr lang="en-US" altLang="zh-CN" sz="1100" smtClean="0">
                  <a:sym typeface="Wingdings" panose="05000000000000000000" pitchFamily="2" charset="2"/>
                </a:rPr>
                <a:t> { Authticator }</a:t>
              </a:r>
              <a:endParaRPr lang="en-US" altLang="zh-CN" sz="1100" baseline="-25000" smtClean="0"/>
            </a:p>
            <a:p>
              <a:r>
                <a:rPr lang="en-US" altLang="zh-CN" sz="1100" smtClean="0"/>
                <a:t>2. { Authticator } </a:t>
              </a:r>
              <a:r>
                <a:rPr lang="en-US" altLang="zh-CN" sz="1100" smtClean="0">
                  <a:sym typeface="Wingdings" panose="05000000000000000000" pitchFamily="2" charset="2"/>
                </a:rPr>
                <a:t> { ID</a:t>
              </a:r>
              <a:r>
                <a:rPr lang="en-US" altLang="zh-CN" sz="1100" baseline="-25000" smtClean="0">
                  <a:sym typeface="Wingdings" panose="05000000000000000000" pitchFamily="2" charset="2"/>
                </a:rPr>
                <a:t>c</a:t>
              </a:r>
              <a:r>
                <a:rPr lang="en-US" altLang="zh-CN" sz="1100" smtClean="0"/>
                <a:t> , timestamp }</a:t>
              </a:r>
            </a:p>
            <a:p>
              <a:r>
                <a:rPr lang="en-US" altLang="zh-CN" sz="1100" smtClean="0"/>
                <a:t>3. { ID</a:t>
              </a:r>
              <a:r>
                <a:rPr lang="en-US" altLang="zh-CN" sz="1100" baseline="-25000" smtClean="0"/>
                <a:t>C </a:t>
              </a:r>
              <a:r>
                <a:rPr lang="en-US" altLang="zh-CN" sz="1100" smtClean="0"/>
                <a:t>}</a:t>
              </a:r>
              <a:r>
                <a:rPr lang="en-US" altLang="zh-CN" sz="1100" baseline="-25000" smtClean="0"/>
                <a:t>plain text</a:t>
              </a:r>
              <a:r>
                <a:rPr lang="en-US" altLang="zh-CN" sz="1100" smtClean="0"/>
                <a:t>  </a:t>
              </a:r>
              <a:r>
                <a:rPr lang="en-US" altLang="zh-CN" sz="1100" smtClean="0">
                  <a:sym typeface="Wingdings" panose="05000000000000000000" pitchFamily="2" charset="2"/>
                </a:rPr>
                <a:t>?= { ID</a:t>
              </a:r>
              <a:r>
                <a:rPr lang="en-US" altLang="zh-CN" sz="1100" baseline="-25000" smtClean="0">
                  <a:sym typeface="Wingdings" panose="05000000000000000000" pitchFamily="2" charset="2"/>
                </a:rPr>
                <a:t>c </a:t>
              </a:r>
              <a:r>
                <a:rPr lang="en-US" altLang="zh-CN" sz="1100" smtClean="0">
                  <a:sym typeface="Wingdings" panose="05000000000000000000" pitchFamily="2" charset="2"/>
                </a:rPr>
                <a:t>}</a:t>
              </a:r>
              <a:endParaRPr lang="zh-CN" altLang="en-US" sz="1100" baseline="-25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87552" y="1146982"/>
              <a:ext cx="26618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mtClean="0"/>
                <a:t>4. Generate: Session Key for Client-KDC</a:t>
              </a:r>
            </a:p>
            <a:p>
              <a:r>
                <a:rPr lang="en-US" altLang="zh-CN" sz="1100"/>
                <a:t>5</a:t>
              </a:r>
              <a:r>
                <a:rPr lang="en-US" altLang="zh-CN" sz="1100" smtClean="0"/>
                <a:t>. Copy: Session Key 2 times</a:t>
              </a:r>
            </a:p>
            <a:p>
              <a:r>
                <a:rPr lang="en-US" altLang="zh-CN" sz="1100"/>
                <a:t>6</a:t>
              </a:r>
              <a:r>
                <a:rPr lang="en-US" altLang="zh-CN" sz="1100" smtClean="0"/>
                <a:t>. { S</a:t>
              </a:r>
              <a:r>
                <a:rPr lang="en-US" altLang="zh-CN" sz="1100" baseline="-25000" smtClean="0"/>
                <a:t>C-KDC</a:t>
              </a:r>
              <a:r>
                <a:rPr lang="en-US" altLang="zh-CN" sz="1100" smtClean="0"/>
                <a:t>, ID</a:t>
              </a:r>
              <a:r>
                <a:rPr lang="en-US" altLang="zh-CN" sz="1100" baseline="-25000" smtClean="0"/>
                <a:t>C</a:t>
              </a:r>
              <a:r>
                <a:rPr lang="en-US" altLang="zh-CN" sz="1100" smtClean="0"/>
                <a:t> } </a:t>
              </a:r>
              <a:r>
                <a:rPr lang="en-US" altLang="zh-CN" sz="1100" smtClean="0">
                  <a:sym typeface="Wingdings" panose="05000000000000000000" pitchFamily="2" charset="2"/>
                </a:rPr>
                <a:t> { </a:t>
              </a:r>
              <a:r>
                <a:rPr lang="en-US" altLang="zh-CN" sz="1100" smtClean="0"/>
                <a:t>S</a:t>
              </a:r>
              <a:r>
                <a:rPr lang="en-US" altLang="zh-CN" sz="1100" baseline="-25000" smtClean="0"/>
                <a:t>C-KDC</a:t>
              </a:r>
              <a:r>
                <a:rPr lang="en-US" altLang="zh-CN" sz="1100" smtClean="0"/>
                <a:t>, ID</a:t>
              </a:r>
              <a:r>
                <a:rPr lang="en-US" altLang="zh-CN" sz="1100" baseline="-25000" smtClean="0"/>
                <a:t>C</a:t>
              </a:r>
              <a:r>
                <a:rPr lang="en-US" altLang="zh-CN" sz="1100" smtClean="0"/>
                <a:t> }</a:t>
              </a:r>
              <a:r>
                <a:rPr lang="en-US" altLang="zh-CN" sz="1100" baseline="-25000" smtClean="0"/>
                <a:t>MK-KDC</a:t>
              </a:r>
            </a:p>
            <a:p>
              <a:r>
                <a:rPr lang="en-US" altLang="zh-CN" sz="1100"/>
                <a:t>7</a:t>
              </a:r>
              <a:r>
                <a:rPr lang="en-US" altLang="zh-CN" sz="1100" smtClean="0"/>
                <a:t>. { </a:t>
              </a:r>
              <a:r>
                <a:rPr lang="en-US" altLang="zh-CN" sz="1100" smtClean="0"/>
                <a:t>S</a:t>
              </a:r>
              <a:r>
                <a:rPr lang="en-US" altLang="zh-CN" sz="1100" baseline="-25000" smtClean="0"/>
                <a:t>C-KDC </a:t>
              </a:r>
              <a:r>
                <a:rPr lang="en-US" altLang="zh-CN" sz="1100" smtClean="0"/>
                <a:t>} </a:t>
              </a:r>
              <a:r>
                <a:rPr lang="en-US" altLang="zh-CN" sz="1100" smtClean="0">
                  <a:sym typeface="Wingdings" panose="05000000000000000000" pitchFamily="2" charset="2"/>
                </a:rPr>
                <a:t> { </a:t>
              </a:r>
              <a:r>
                <a:rPr lang="en-US" altLang="zh-CN" sz="1100" smtClean="0"/>
                <a:t>S</a:t>
              </a:r>
              <a:r>
                <a:rPr lang="en-US" altLang="zh-CN" sz="1100" baseline="-25000" smtClean="0"/>
                <a:t>C-KDC </a:t>
              </a:r>
              <a:r>
                <a:rPr lang="en-US" altLang="zh-CN" sz="1100" smtClean="0"/>
                <a:t>}</a:t>
              </a:r>
              <a:r>
                <a:rPr lang="en-US" altLang="zh-CN" sz="1100" baseline="-25000" smtClean="0"/>
                <a:t>MK-C</a:t>
              </a:r>
              <a:endParaRPr lang="zh-CN" altLang="en-US" sz="1100" baseline="-25000"/>
            </a:p>
          </p:txBody>
        </p:sp>
      </p:grp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5637331" y="1828804"/>
            <a:ext cx="0" cy="24427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170081" y="4227776"/>
            <a:ext cx="2334084" cy="674703"/>
            <a:chOff x="3970539" y="4714043"/>
            <a:chExt cx="2334084" cy="674703"/>
          </a:xfrm>
        </p:grpSpPr>
        <p:sp>
          <p:nvSpPr>
            <p:cNvPr id="27" name="矩形标注 26"/>
            <p:cNvSpPr/>
            <p:nvPr/>
          </p:nvSpPr>
          <p:spPr>
            <a:xfrm>
              <a:off x="3970539" y="4714043"/>
              <a:ext cx="1835457" cy="674703"/>
            </a:xfrm>
            <a:prstGeom prst="wedgeRectCallout">
              <a:avLst>
                <a:gd name="adj1" fmla="val 56071"/>
                <a:gd name="adj2" fmla="val -177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87552" y="4823377"/>
              <a:ext cx="23170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zh-CN" sz="1100" smtClean="0"/>
                <a:t>{ S</a:t>
              </a:r>
              <a:r>
                <a:rPr lang="en-US" altLang="zh-CN" sz="1100" baseline="-25000" smtClean="0"/>
                <a:t>C-KDC</a:t>
              </a:r>
              <a:r>
                <a:rPr lang="en-US" altLang="zh-CN" sz="1100" smtClean="0"/>
                <a:t> }</a:t>
              </a:r>
              <a:r>
                <a:rPr lang="en-US" altLang="zh-CN" sz="1100" baseline="-25000" smtClean="0"/>
                <a:t>MK-C</a:t>
              </a:r>
              <a:r>
                <a:rPr lang="en-US" altLang="zh-CN" sz="1100" smtClean="0"/>
                <a:t> </a:t>
              </a:r>
              <a:r>
                <a:rPr lang="en-US" altLang="zh-CN" sz="1100" smtClean="0">
                  <a:sym typeface="Wingdings" panose="05000000000000000000" pitchFamily="2" charset="2"/>
                </a:rPr>
                <a:t> { S</a:t>
              </a:r>
              <a:r>
                <a:rPr lang="en-US" altLang="zh-CN" sz="1100" baseline="-25000" smtClean="0">
                  <a:sym typeface="Wingdings" panose="05000000000000000000" pitchFamily="2" charset="2"/>
                </a:rPr>
                <a:t>C-KDC</a:t>
              </a:r>
              <a:r>
                <a:rPr lang="en-US" altLang="zh-CN" sz="1100" smtClean="0">
                  <a:sym typeface="Wingdings" panose="05000000000000000000" pitchFamily="2" charset="2"/>
                </a:rPr>
                <a:t> }</a:t>
              </a:r>
            </a:p>
            <a:p>
              <a:pPr marL="228600" indent="-228600">
                <a:buAutoNum type="arabicPeriod"/>
              </a:pPr>
              <a:r>
                <a:rPr lang="en-US" altLang="zh-CN" sz="1100" smtClean="0">
                  <a:sym typeface="Wingdings" panose="05000000000000000000" pitchFamily="2" charset="2"/>
                </a:rPr>
                <a:t>Cache: { S</a:t>
              </a:r>
              <a:r>
                <a:rPr lang="en-US" altLang="zh-CN" sz="1100" baseline="-25000" smtClean="0">
                  <a:sym typeface="Wingdings" panose="05000000000000000000" pitchFamily="2" charset="2"/>
                </a:rPr>
                <a:t>C-KDC</a:t>
              </a:r>
              <a:r>
                <a:rPr lang="en-US" altLang="zh-CN" sz="1100" smtClean="0">
                  <a:sym typeface="Wingdings" panose="05000000000000000000" pitchFamily="2" charset="2"/>
                </a:rPr>
                <a:t>} + TGT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97654" y="142043"/>
            <a:ext cx="2130648" cy="745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Authticate Service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75358" y="2766371"/>
            <a:ext cx="1917588" cy="461665"/>
            <a:chOff x="1313895" y="2766371"/>
            <a:chExt cx="1917588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1651251" y="2766371"/>
              <a:ext cx="15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smtClean="0"/>
                <a:t> { Authticator }</a:t>
              </a:r>
              <a:r>
                <a:rPr lang="en-US" altLang="zh-CN" sz="1200" b="1" baseline="-25000" smtClean="0"/>
                <a:t>MK-c</a:t>
              </a:r>
            </a:p>
            <a:p>
              <a:r>
                <a:rPr lang="en-US" altLang="zh-CN" sz="1200" b="1" smtClean="0"/>
                <a:t> { ID</a:t>
              </a:r>
              <a:r>
                <a:rPr lang="en-US" altLang="zh-CN" sz="1200" b="1" baseline="-25000" smtClean="0"/>
                <a:t>C </a:t>
              </a:r>
              <a:r>
                <a:rPr lang="en-US" altLang="zh-CN" sz="1200" b="1" smtClean="0"/>
                <a:t>}</a:t>
              </a:r>
              <a:r>
                <a:rPr lang="en-US" altLang="zh-CN" sz="1200" b="1" baseline="-25000" smtClean="0"/>
                <a:t>plain text</a:t>
              </a:r>
              <a:endParaRPr lang="zh-CN" altLang="en-US" sz="1200" b="1" baseline="-2500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95" y="2794064"/>
              <a:ext cx="403194" cy="403194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39" y="275208"/>
            <a:ext cx="457200" cy="4572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761619" y="2788197"/>
            <a:ext cx="2027888" cy="461665"/>
            <a:chOff x="3312783" y="3177580"/>
            <a:chExt cx="2027888" cy="461665"/>
          </a:xfrm>
        </p:grpSpPr>
        <p:sp>
          <p:nvSpPr>
            <p:cNvPr id="20" name="文本框 19"/>
            <p:cNvSpPr txBox="1"/>
            <p:nvPr/>
          </p:nvSpPr>
          <p:spPr>
            <a:xfrm>
              <a:off x="3742697" y="3177580"/>
              <a:ext cx="1597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smtClean="0"/>
                <a:t>{ S</a:t>
              </a:r>
              <a:r>
                <a:rPr lang="en-US" altLang="zh-CN" sz="1200" b="1" baseline="-25000" smtClean="0"/>
                <a:t>C-KDC</a:t>
              </a:r>
              <a:r>
                <a:rPr lang="en-US" altLang="zh-CN" sz="1200" b="1" smtClean="0"/>
                <a:t>, ID</a:t>
              </a:r>
              <a:r>
                <a:rPr lang="en-US" altLang="zh-CN" sz="1200" b="1" baseline="-25000" smtClean="0"/>
                <a:t>C </a:t>
              </a:r>
              <a:r>
                <a:rPr lang="en-US" altLang="zh-CN" sz="1200" b="1" smtClean="0"/>
                <a:t>}</a:t>
              </a:r>
              <a:r>
                <a:rPr lang="en-US" altLang="zh-CN" sz="1200" b="1" baseline="-25000" smtClean="0"/>
                <a:t>MK-KDC</a:t>
              </a:r>
            </a:p>
            <a:p>
              <a:r>
                <a:rPr lang="en-US" altLang="zh-CN" sz="1200" b="1" smtClean="0"/>
                <a:t>{ S</a:t>
              </a:r>
              <a:r>
                <a:rPr lang="en-US" altLang="zh-CN" sz="1200" b="1" baseline="-25000" smtClean="0"/>
                <a:t>C-KDC</a:t>
              </a:r>
              <a:r>
                <a:rPr lang="en-US" altLang="zh-CN" sz="1200" b="1" smtClean="0"/>
                <a:t> }</a:t>
              </a:r>
              <a:r>
                <a:rPr lang="en-US" altLang="zh-CN" sz="1200" b="1" baseline="-25000" smtClean="0"/>
                <a:t>MK-C</a:t>
              </a:r>
              <a:endParaRPr lang="zh-CN" altLang="en-US" sz="1200" b="1" baseline="-2500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783" y="3180045"/>
              <a:ext cx="428422" cy="428422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41" y="4187305"/>
            <a:ext cx="457200" cy="45720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784340" y="4767121"/>
            <a:ext cx="1663074" cy="1140622"/>
            <a:chOff x="2307465" y="4829267"/>
            <a:chExt cx="1663074" cy="1140622"/>
          </a:xfrm>
        </p:grpSpPr>
        <p:sp>
          <p:nvSpPr>
            <p:cNvPr id="22" name="矩形 21"/>
            <p:cNvSpPr/>
            <p:nvPr/>
          </p:nvSpPr>
          <p:spPr>
            <a:xfrm>
              <a:off x="2841603" y="4829267"/>
              <a:ext cx="594799" cy="37106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smtClean="0">
                  <a:solidFill>
                    <a:schemeClr val="tx1"/>
                  </a:solidFill>
                </a:rPr>
                <a:t>MK</a:t>
              </a:r>
              <a:r>
                <a:rPr lang="en-US" altLang="zh-CN" sz="1100" b="1" baseline="-25000" smtClean="0">
                  <a:solidFill>
                    <a:schemeClr val="tx1"/>
                  </a:solidFill>
                </a:rPr>
                <a:t>C</a:t>
              </a:r>
              <a:endParaRPr lang="zh-CN" altLang="en-US" sz="11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307465" y="5598825"/>
              <a:ext cx="1663074" cy="371064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smtClean="0">
                  <a:solidFill>
                    <a:schemeClr val="tx1"/>
                  </a:solidFill>
                </a:rPr>
                <a:t>MK</a:t>
              </a:r>
              <a:r>
                <a:rPr lang="en-US" altLang="zh-CN" sz="1100" b="1" baseline="-25000" smtClean="0">
                  <a:solidFill>
                    <a:schemeClr val="tx1"/>
                  </a:solidFill>
                </a:rPr>
                <a:t>C</a:t>
              </a:r>
              <a:r>
                <a:rPr lang="en-US" altLang="zh-CN" sz="1100" b="1" smtClean="0">
                  <a:solidFill>
                    <a:schemeClr val="tx1"/>
                  </a:solidFill>
                </a:rPr>
                <a:t>, TGT, S</a:t>
              </a:r>
              <a:r>
                <a:rPr lang="en-US" altLang="zh-CN" sz="1100" b="1" baseline="-25000" smtClean="0">
                  <a:solidFill>
                    <a:schemeClr val="tx1"/>
                  </a:solidFill>
                </a:rPr>
                <a:t>C-KDC</a:t>
              </a:r>
              <a:endParaRPr lang="zh-CN" altLang="en-US" sz="11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3071681" y="5244721"/>
              <a:ext cx="150924" cy="332278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5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龙东恒</dc:creator>
  <cp:lastModifiedBy>龙东恒</cp:lastModifiedBy>
  <cp:revision>8</cp:revision>
  <dcterms:created xsi:type="dcterms:W3CDTF">2017-11-02T02:00:07Z</dcterms:created>
  <dcterms:modified xsi:type="dcterms:W3CDTF">2017-11-02T02:30:29Z</dcterms:modified>
</cp:coreProperties>
</file>