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 id="2147483757" r:id="rId2"/>
    <p:sldMasterId id="2147483769" r:id="rId3"/>
    <p:sldMasterId id="2147483781" r:id="rId4"/>
    <p:sldMasterId id="2147483794" r:id="rId5"/>
  </p:sldMasterIdLst>
  <p:notesMasterIdLst>
    <p:notesMasterId r:id="rId23"/>
  </p:notesMasterIdLst>
  <p:sldIdLst>
    <p:sldId id="257" r:id="rId6"/>
    <p:sldId id="459" r:id="rId7"/>
    <p:sldId id="460" r:id="rId8"/>
    <p:sldId id="472" r:id="rId9"/>
    <p:sldId id="473" r:id="rId10"/>
    <p:sldId id="475" r:id="rId11"/>
    <p:sldId id="474" r:id="rId12"/>
    <p:sldId id="476" r:id="rId13"/>
    <p:sldId id="477" r:id="rId14"/>
    <p:sldId id="479" r:id="rId15"/>
    <p:sldId id="478" r:id="rId16"/>
    <p:sldId id="480" r:id="rId17"/>
    <p:sldId id="481" r:id="rId18"/>
    <p:sldId id="482" r:id="rId19"/>
    <p:sldId id="483" r:id="rId20"/>
    <p:sldId id="484" r:id="rId21"/>
    <p:sldId id="470" r:id="rId22"/>
  </p:sldIdLst>
  <p:sldSz cx="9144000" cy="6858000" type="screen4x3"/>
  <p:notesSz cx="6858000" cy="9144000"/>
  <p:defaultTextStyle>
    <a:defPPr>
      <a:defRPr lang="zh-CN"/>
    </a:defPPr>
    <a:lvl1pPr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1pPr>
    <a:lvl2pPr marL="4572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2pPr>
    <a:lvl3pPr marL="9144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3pPr>
    <a:lvl4pPr marL="13716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4pPr>
    <a:lvl5pPr marL="18288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5pPr>
    <a:lvl6pPr marL="2286000" algn="l" defTabSz="914400" rtl="0" eaLnBrk="1" latinLnBrk="0" hangingPunct="1">
      <a:defRPr kumimoji="1" kern="1200">
        <a:solidFill>
          <a:schemeClr val="tx1"/>
        </a:solidFill>
        <a:latin typeface="Times New Roman" pitchFamily="18" charset="0"/>
        <a:ea typeface="幼圆" pitchFamily="49" charset="-122"/>
        <a:cs typeface="+mn-cs"/>
      </a:defRPr>
    </a:lvl6pPr>
    <a:lvl7pPr marL="2743200" algn="l" defTabSz="914400" rtl="0" eaLnBrk="1" latinLnBrk="0" hangingPunct="1">
      <a:defRPr kumimoji="1" kern="1200">
        <a:solidFill>
          <a:schemeClr val="tx1"/>
        </a:solidFill>
        <a:latin typeface="Times New Roman" pitchFamily="18" charset="0"/>
        <a:ea typeface="幼圆" pitchFamily="49" charset="-122"/>
        <a:cs typeface="+mn-cs"/>
      </a:defRPr>
    </a:lvl7pPr>
    <a:lvl8pPr marL="3200400" algn="l" defTabSz="914400" rtl="0" eaLnBrk="1" latinLnBrk="0" hangingPunct="1">
      <a:defRPr kumimoji="1" kern="1200">
        <a:solidFill>
          <a:schemeClr val="tx1"/>
        </a:solidFill>
        <a:latin typeface="Times New Roman" pitchFamily="18" charset="0"/>
        <a:ea typeface="幼圆" pitchFamily="49" charset="-122"/>
        <a:cs typeface="+mn-cs"/>
      </a:defRPr>
    </a:lvl8pPr>
    <a:lvl9pPr marL="3657600" algn="l" defTabSz="914400" rtl="0" eaLnBrk="1" latinLnBrk="0" hangingPunct="1">
      <a:defRPr kumimoji="1" kern="1200">
        <a:solidFill>
          <a:schemeClr val="tx1"/>
        </a:solidFill>
        <a:latin typeface="Times New Roman" pitchFamily="18" charset="0"/>
        <a:ea typeface="幼圆" pitchFamily="49" charset="-122"/>
        <a:cs typeface="+mn-cs"/>
      </a:defRPr>
    </a:lvl9pPr>
  </p:defaultTextStyle>
  <p:extLst>
    <p:ext uri="{521415D9-36F7-43E2-AB2F-B90AF26B5E84}">
      <p14:sectionLst xmlns:p14="http://schemas.microsoft.com/office/powerpoint/2010/main">
        <p14:section name="默认节" id="{B380D3B9-2F35-4DA8-9894-B35E1DEBF1AA}">
          <p14:sldIdLst>
            <p14:sldId id="257"/>
            <p14:sldId id="459"/>
          </p14:sldIdLst>
        </p14:section>
        <p14:section name="Token" id="{5647D83E-15BE-49FA-AEC0-BB2881425E0F}">
          <p14:sldIdLst>
            <p14:sldId id="460"/>
            <p14:sldId id="472"/>
            <p14:sldId id="473"/>
            <p14:sldId id="475"/>
            <p14:sldId id="474"/>
            <p14:sldId id="476"/>
          </p14:sldIdLst>
        </p14:section>
        <p14:section name="UUID" id="{EE8A081B-EE72-4619-AEE6-F0042259DA8F}">
          <p14:sldIdLst>
            <p14:sldId id="477"/>
            <p14:sldId id="479"/>
          </p14:sldIdLst>
        </p14:section>
        <p14:section name="Fernet" id="{BA033D40-1CEB-4BF2-BA95-B2F2B489CDBD}">
          <p14:sldIdLst>
            <p14:sldId id="478"/>
            <p14:sldId id="480"/>
            <p14:sldId id="481"/>
            <p14:sldId id="482"/>
            <p14:sldId id="483"/>
          </p14:sldIdLst>
        </p14:section>
        <p14:section name="Tokens 颁发过程" id="{2E77EF62-B4F8-472D-BF3A-856ECD57B7AC}">
          <p14:sldIdLst>
            <p14:sldId id="484"/>
          </p14:sldIdLst>
        </p14:section>
        <p14:section name="Q &amp; A" id="{9A539B06-AAE4-4DC7-81C6-0E17214E7469}">
          <p14:sldIdLst>
            <p14:sldId id="4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C000"/>
    <a:srgbClr val="009973"/>
    <a:srgbClr val="A6A6A6"/>
    <a:srgbClr val="D5D0B9"/>
    <a:srgbClr val="DBD7C3"/>
    <a:srgbClr val="0066FF"/>
    <a:srgbClr val="FFE593"/>
    <a:srgbClr val="7F7F7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301" autoAdjust="0"/>
  </p:normalViewPr>
  <p:slideViewPr>
    <p:cSldViewPr snapToGrid="0" snapToObjects="1">
      <p:cViewPr>
        <p:scale>
          <a:sx n="75" d="100"/>
          <a:sy n="75" d="100"/>
        </p:scale>
        <p:origin x="624" y="-30"/>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宋体" pitchFamily="2" charset="-122"/>
              </a:defRPr>
            </a:lvl1pPr>
          </a:lstStyle>
          <a:p>
            <a:pPr>
              <a:defRPr/>
            </a:pPr>
            <a:fld id="{AF9239B3-E907-4AA0-A238-496853A00075}" type="datetimeFigureOut">
              <a:rPr lang="zh-CN" altLang="en-US"/>
              <a:pPr>
                <a:defRPr/>
              </a:pPr>
              <a:t>2017/12/21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pPr>
              <a:defRPr/>
            </a:pPr>
            <a:fld id="{24BB7537-6264-44EB-A3B9-5BAF4DCB0F5E}" type="slidenum">
              <a:rPr lang="zh-CN" altLang="en-US"/>
              <a:pPr>
                <a:defRPr/>
              </a:pPr>
              <a:t>‹#›</a:t>
            </a:fld>
            <a:endParaRPr lang="zh-CN" altLang="en-US"/>
          </a:p>
        </p:txBody>
      </p:sp>
    </p:spTree>
    <p:extLst>
      <p:ext uri="{BB962C8B-B14F-4D97-AF65-F5344CB8AC3E}">
        <p14:creationId xmlns:p14="http://schemas.microsoft.com/office/powerpoint/2010/main" val="162479877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a:t>
            </a:fld>
            <a:endParaRPr lang="zh-CN" altLang="en-US"/>
          </a:p>
        </p:txBody>
      </p:sp>
    </p:spTree>
    <p:extLst>
      <p:ext uri="{BB962C8B-B14F-4D97-AF65-F5344CB8AC3E}">
        <p14:creationId xmlns:p14="http://schemas.microsoft.com/office/powerpoint/2010/main" val="147439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蝙蝠侠生活在哥谭市；超人生活在纽约；美队到处乱飞。</a:t>
            </a:r>
            <a:endParaRPr lang="zh-CN" altLang="en-US"/>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3</a:t>
            </a:fld>
            <a:endParaRPr lang="zh-CN" altLang="en-US"/>
          </a:p>
        </p:txBody>
      </p:sp>
    </p:spTree>
    <p:extLst>
      <p:ext uri="{BB962C8B-B14F-4D97-AF65-F5344CB8AC3E}">
        <p14:creationId xmlns:p14="http://schemas.microsoft.com/office/powerpoint/2010/main" val="139098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ea typeface="幼圆"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29"/>
          <p:cNvSpPr>
            <a:spLocks noGrp="1" noChangeArrowheads="1"/>
          </p:cNvSpPr>
          <p:nvPr>
            <p:ph type="ftr" sz="quarter" idx="10"/>
          </p:nvPr>
        </p:nvSpPr>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p:txBody>
          <a:bodyPr/>
          <a:lstStyle>
            <a:lvl1pPr>
              <a:defRPr kumimoji="0"/>
            </a:lvl1pPr>
          </a:lstStyle>
          <a:p>
            <a:pPr>
              <a:defRPr/>
            </a:pPr>
            <a:fld id="{AFA885B2-CFDA-4F0E-A75A-8FD12751107B}" type="slidenum">
              <a:rPr lang="zh-CN" altLang="en-US"/>
              <a:pPr>
                <a:defRPr/>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6FF6348-6E73-4375-A1FE-2E0DF1EA1422}"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464B55C0-FDAD-4346-B742-1221D0C99D9C}" type="slidenum">
              <a:rPr lang="zh-CN" altLang="en-US"/>
              <a:pPr>
                <a:defRPr/>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8382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676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676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685800" y="3962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内容占位符 5"/>
          <p:cNvSpPr>
            <a:spLocks noGrp="1"/>
          </p:cNvSpPr>
          <p:nvPr>
            <p:ph sz="quarter" idx="4"/>
          </p:nvPr>
        </p:nvSpPr>
        <p:spPr>
          <a:xfrm>
            <a:off x="4648200" y="3962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608E16C0-0A61-4AC5-9EBA-5FFF2410561D}" type="slidenum">
              <a:rPr lang="zh-CN" altLang="en-US"/>
              <a:pPr>
                <a:defRPr/>
              </a:pPr>
              <a:t>‹#›</a:t>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76400"/>
            <a:ext cx="38100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76400"/>
            <a:ext cx="38100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A81D71A-448F-490D-9F12-FD665CD09527}" type="slidenum">
              <a:rPr lang="zh-CN" altLang="en-US"/>
              <a:pPr>
                <a:defRPr/>
              </a:pPr>
              <a:t>‹#›</a:t>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C3DDC58-5443-4F1C-84BD-1E95CCEB9F08}"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BF13F8-5355-4B7E-90C6-C3D09FD15A66}" type="slidenum">
              <a:rPr lang="zh-CN" altLang="en-US"/>
              <a:pPr>
                <a:defRPr/>
              </a:pPr>
              <a:t>‹#›</a:t>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93068005-63BB-4268-A16D-5107AF65A47D}"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C739EE4-54E0-43B0-A043-950210C7ECFB}" type="slidenum">
              <a:rPr lang="zh-CN" altLang="en-US"/>
              <a:pPr>
                <a:defRPr/>
              </a:pPr>
              <a:t>‹#›</a:t>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7C52EFE-B823-4A0D-A257-F0AEF6117008}"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16175D-24A0-443A-8031-E84A7929BA05}" type="slidenum">
              <a:rPr lang="zh-CN" altLang="en-US"/>
              <a:pPr>
                <a:defRPr/>
              </a:pPr>
              <a:t>‹#›</a:t>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3B6608A-0457-46C0-AD52-76287E92C3D8}" type="datetimeFigureOut">
              <a:rPr lang="zh-CN" altLang="en-US"/>
              <a:pPr>
                <a:defRPr/>
              </a:pPr>
              <a:t>2017/12/21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636023-0332-4691-8A4C-DC9B5521EF6E}" type="slidenum">
              <a:rPr lang="zh-CN" altLang="en-US"/>
              <a:pPr>
                <a:defRPr/>
              </a:pPr>
              <a:t>‹#›</a:t>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3155D7-3E4C-4CC8-A14C-6E0C97E64253}" type="datetimeFigureOut">
              <a:rPr lang="zh-CN" altLang="en-US"/>
              <a:pPr>
                <a:defRPr/>
              </a:pPr>
              <a:t>2017/12/21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754ECF5-2024-4455-9F30-D6552545536C}" type="slidenum">
              <a:rPr lang="zh-CN" altLang="en-US"/>
              <a:pPr>
                <a:defRPr/>
              </a:pPr>
              <a:t>‹#›</a:t>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AAE73DD-959F-48B4-BDEB-54BFC9DD2F3C}" type="datetimeFigureOut">
              <a:rPr lang="zh-CN" altLang="en-US"/>
              <a:pPr>
                <a:defRPr/>
              </a:pPr>
              <a:t>2017/12/21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D5053D6-1CAD-4F91-B7A9-E45326CA23A1}"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baseline="0">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12BB9517-CDF3-4524-969F-F73D133798C2}" type="slidenum">
              <a:rPr lang="zh-CN" altLang="en-US"/>
              <a:pPr>
                <a:defRPr/>
              </a:pPr>
              <a:t>‹#›</a:t>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86C4D7-EA4B-45D2-842D-1B48D1A6D1E8}" type="datetimeFigureOut">
              <a:rPr lang="zh-CN" altLang="en-US"/>
              <a:pPr>
                <a:defRPr/>
              </a:pPr>
              <a:t>2017/12/21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61BFE4-1FA1-4B3C-AAC9-434E098AA681}" type="slidenum">
              <a:rPr lang="zh-CN" altLang="en-US"/>
              <a:pPr>
                <a:defRPr/>
              </a:pPr>
              <a:t>‹#›</a:t>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C1B0CCE-CA81-4CB1-A21C-07E9E9450271}" type="datetimeFigureOut">
              <a:rPr lang="zh-CN" altLang="en-US"/>
              <a:pPr>
                <a:defRPr/>
              </a:pPr>
              <a:t>2017/12/21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A8906D6-C611-4107-9D7A-FDF92CE53EEB}" type="slidenum">
              <a:rPr lang="zh-CN" altLang="en-US"/>
              <a:pPr>
                <a:defRPr/>
              </a:pPr>
              <a:t>‹#›</a:t>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F9F9CEE-EF59-4188-BD9D-E67C6CE05A34}" type="datetimeFigureOut">
              <a:rPr lang="zh-CN" altLang="en-US"/>
              <a:pPr>
                <a:defRPr/>
              </a:pPr>
              <a:t>2017/12/21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ED204A-14BB-4A99-8E57-40923B77A79C}" type="slidenum">
              <a:rPr lang="zh-CN" altLang="en-US"/>
              <a:pPr>
                <a:defRPr/>
              </a:pPr>
              <a:t>‹#›</a:t>
            </a:fld>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F9A272-A0B4-437B-8304-887DBCEB3E40}"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4F01F0-B014-4219-AD02-C8BB42E3DB29}" type="slidenum">
              <a:rPr lang="zh-CN" altLang="en-US"/>
              <a:pPr>
                <a:defRPr/>
              </a:pPr>
              <a:t>‹#›</a:t>
            </a:fld>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A10C0D-2F3D-466C-88C9-223ABD4C5D14}"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1F3144-DEFD-4CBB-A8F9-83BBD72453BB}" type="slidenum">
              <a:rPr lang="zh-CN" altLang="en-US"/>
              <a:pPr>
                <a:defRPr/>
              </a:pPr>
              <a:t>‹#›</a:t>
            </a:fld>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11C869A-F2F0-4E2D-9B15-922E59893FEE}"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7F63EA-90C5-4196-B41C-1AF541CBD13E}" type="slidenum">
              <a:rPr lang="zh-CN" altLang="en-US"/>
              <a:pPr>
                <a:defRPr/>
              </a:pPr>
              <a:t>‹#›</a:t>
            </a:fld>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chemeClr val="bg1"/>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b="1">
                <a:solidFill>
                  <a:srgbClr val="FFFF99"/>
                </a:solidFill>
              </a:defRPr>
            </a:lvl1pPr>
            <a:lvl2pPr>
              <a:defRPr sz="2400" b="1">
                <a:solidFill>
                  <a:schemeClr val="bg1"/>
                </a:solidFill>
              </a:defRPr>
            </a:lvl2pPr>
            <a:lvl3pPr>
              <a:defRPr sz="2000" b="1">
                <a:solidFill>
                  <a:schemeClr val="bg1"/>
                </a:solidFill>
              </a:defRPr>
            </a:lvl3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4" name="日期占位符 3"/>
          <p:cNvSpPr>
            <a:spLocks noGrp="1"/>
          </p:cNvSpPr>
          <p:nvPr>
            <p:ph type="dt" sz="half" idx="10"/>
          </p:nvPr>
        </p:nvSpPr>
        <p:spPr/>
        <p:txBody>
          <a:bodyPr/>
          <a:lstStyle>
            <a:lvl1pPr>
              <a:defRPr/>
            </a:lvl1pPr>
          </a:lstStyle>
          <a:p>
            <a:pPr>
              <a:defRPr/>
            </a:pPr>
            <a:fld id="{094E3FFE-AA6F-403E-9394-09F5B2352DB0}"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6BDE48-74AF-4238-B1F0-91F954890A80}" type="slidenum">
              <a:rPr lang="zh-CN" altLang="en-US"/>
              <a:pPr>
                <a:defRPr/>
              </a:pPr>
              <a:t>‹#›</a:t>
            </a:fld>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C420E7D-065D-4AB3-95D5-4C550DEE2A10}"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EAFC50-4A19-472E-AEB3-26AF74139E52}" type="slidenum">
              <a:rPr lang="zh-CN" altLang="en-US"/>
              <a:pPr>
                <a:defRPr/>
              </a:pPr>
              <a:t>‹#›</a:t>
            </a:fld>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9289065-8512-4D65-8DAE-215CE7BC5813}" type="datetimeFigureOut">
              <a:rPr lang="zh-CN" altLang="en-US"/>
              <a:pPr>
                <a:defRPr/>
              </a:pPr>
              <a:t>2017/12/21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00FAC6-88C2-4ACC-930E-7D2B584CAD8D}" type="slidenum">
              <a:rPr lang="zh-CN" altLang="en-US"/>
              <a:pPr>
                <a:defRPr/>
              </a:pPr>
              <a:t>‹#›</a:t>
            </a:fld>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FBFA887-5E82-4B46-A633-15D0504752CE}" type="datetimeFigureOut">
              <a:rPr lang="zh-CN" altLang="en-US"/>
              <a:pPr>
                <a:defRPr/>
              </a:pPr>
              <a:t>2017/12/21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F31ADB3-403D-48EE-9AB8-92B742A1A102}"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baseline="0">
                <a:ea typeface="幼圆"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8A35A7C1-B4CA-49D7-814A-541C3CFC48D1}" type="slidenum">
              <a:rPr lang="zh-CN" altLang="en-US"/>
              <a:pPr>
                <a:defRPr/>
              </a:pPr>
              <a:t>‹#›</a:t>
            </a:fld>
            <a:endParaRPr lang="zh-CN" alt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85DCD26-E32B-4963-B8FF-DCCCE176207A}" type="datetimeFigureOut">
              <a:rPr lang="zh-CN" altLang="en-US"/>
              <a:pPr>
                <a:defRPr/>
              </a:pPr>
              <a:t>2017/12/21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5E17900-1AE9-48A6-A9E6-1E5327EDEC7A}" type="slidenum">
              <a:rPr lang="zh-CN" altLang="en-US"/>
              <a:pPr>
                <a:defRPr/>
              </a:pPr>
              <a:t>‹#›</a:t>
            </a:fld>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4BC3B1D-B5D1-4D84-80EF-1186CB6CE69A}" type="datetimeFigureOut">
              <a:rPr lang="zh-CN" altLang="en-US"/>
              <a:pPr>
                <a:defRPr/>
              </a:pPr>
              <a:t>2017/12/21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0996D7E-A43F-401D-B082-E321BD642AD5}" type="slidenum">
              <a:rPr lang="zh-CN" altLang="en-US"/>
              <a:pPr>
                <a:defRPr/>
              </a:pPr>
              <a:t>‹#›</a:t>
            </a:fld>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F75F701-5A48-4CCB-8B5A-658A4342FC4B}" type="datetimeFigureOut">
              <a:rPr lang="zh-CN" altLang="en-US"/>
              <a:pPr>
                <a:defRPr/>
              </a:pPr>
              <a:t>2017/12/21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0C975E9-E66B-4F5B-8DE3-BBAABD06EF9F}" type="slidenum">
              <a:rPr lang="zh-CN" altLang="en-US"/>
              <a:pPr>
                <a:defRPr/>
              </a:pPr>
              <a:t>‹#›</a:t>
            </a:fld>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748C301-B8B4-4D15-BF7B-150B9F821467}" type="datetimeFigureOut">
              <a:rPr lang="zh-CN" altLang="en-US"/>
              <a:pPr>
                <a:defRPr/>
              </a:pPr>
              <a:t>2017/12/21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ECBA8F-209B-4A65-BF71-053111AD8C44}" type="slidenum">
              <a:rPr lang="zh-CN" altLang="en-US"/>
              <a:pPr>
                <a:defRPr/>
              </a:pPr>
              <a:t>‹#›</a:t>
            </a:fld>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7F0B7B5-0B3C-408C-B4F4-EAABAECD27AC}"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BA70E1-3BB8-4206-951C-AAC13988CE7C}" type="slidenum">
              <a:rPr lang="zh-CN" altLang="en-US"/>
              <a:pPr>
                <a:defRPr/>
              </a:pPr>
              <a:t>‹#›</a:t>
            </a:fld>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1B1958F-BEFE-4210-B0EB-50DD54EADB6B}" type="datetimeFigureOut">
              <a:rPr lang="zh-CN" altLang="en-US"/>
              <a:pPr>
                <a:defRPr/>
              </a:pPr>
              <a:t>2017/12/21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312152-3913-4410-AC9C-6769C69D55AC}" type="slidenum">
              <a:rPr lang="zh-CN" altLang="en-US"/>
              <a:pPr>
                <a:defRPr/>
              </a:pPr>
              <a:t>‹#›</a:t>
            </a:fld>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幼圆"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A709C111-1CD5-4479-864F-5136C2C14C53}" type="slidenum">
              <a:rPr lang="zh-CN" altLang="en-US"/>
              <a:pPr>
                <a:defRPr/>
              </a:pPr>
              <a:t>‹#›</a:t>
            </a:fld>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00200"/>
            <a:ext cx="2057400" cy="4525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60198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11175" y="2019300"/>
            <a:ext cx="7951788" cy="1466850"/>
          </a:xfr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1EFE970-6C64-49D1-987F-A6A8D0E22610}"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53EB44BA-1090-4494-B2E6-C4F7858BEF42}"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82D3E849-851D-4A0A-A6F6-C99EA2D4A8C9}" type="slidenum">
              <a:rPr lang="zh-CN" altLang="en-US"/>
              <a:pPr>
                <a:defRPr/>
              </a:pPr>
              <a:t>‹#›</a:t>
            </a:fld>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C1B636AA-6D69-43EF-A60E-750D1A8FA2AA}"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9113" y="1433513"/>
            <a:ext cx="3979862"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51375" y="1433513"/>
            <a:ext cx="3979863"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267CFB15-D9BA-46B4-86AB-9D4C63849703}"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A0DEF463-780E-40BB-8CEA-E0C76DB2BC0F}" type="slidenum">
              <a:rPr lang="zh-CN" altLang="en-GB"/>
              <a:pPr>
                <a:defRPr/>
              </a:pPr>
              <a:t>‹#›</a:t>
            </a:fld>
            <a:endParaRPr lang="en-GB" altLang="zh-CN"/>
          </a:p>
        </p:txBody>
      </p:sp>
      <p:sp>
        <p:nvSpPr>
          <p:cNvPr id="8"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9"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81437B65-F9DF-4FE0-B91C-7432953C21C1}" type="slidenum">
              <a:rPr lang="zh-CN" altLang="en-GB"/>
              <a:pPr>
                <a:defRPr/>
              </a:pPr>
              <a:t>‹#›</a:t>
            </a:fld>
            <a:endParaRPr lang="en-GB" altLang="zh-CN"/>
          </a:p>
        </p:txBody>
      </p:sp>
      <p:sp>
        <p:nvSpPr>
          <p:cNvPr id="4"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5"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32013F7C-D400-47EF-891A-40EC63E42D11}" type="slidenum">
              <a:rPr lang="zh-CN" altLang="en-GB"/>
              <a:pPr>
                <a:defRPr/>
              </a:pPr>
              <a:t>‹#›</a:t>
            </a:fld>
            <a:endParaRPr lang="en-GB" altLang="zh-CN"/>
          </a:p>
        </p:txBody>
      </p:sp>
      <p:sp>
        <p:nvSpPr>
          <p:cNvPr id="3"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4"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2AFA5C43-1583-4A38-AFC9-526A744CBC4C}"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6DB216C4-0CBF-44E8-A5C6-4B6EA108AC07}"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EDAE1B68-80F3-48EE-92B5-2B37F4B366B8}"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1925" y="463550"/>
            <a:ext cx="2119313" cy="58372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988" y="463550"/>
            <a:ext cx="6205537" cy="58372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13B6D4BB-53AE-49CF-9186-663D611B3B47}"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988" y="463550"/>
            <a:ext cx="8242300" cy="4984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9113" y="1433513"/>
            <a:ext cx="3979862"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51375" y="1433513"/>
            <a:ext cx="3979863"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320AF984-505B-4C2F-B7E7-B37189FA16A5}"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36212C57-608E-4FC5-91CB-A5940315E766}" type="slidenum">
              <a:rPr lang="zh-CN" altLang="en-US"/>
              <a:pPr>
                <a:defRPr/>
              </a:pPr>
              <a:t>‹#›</a:t>
            </a:fld>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988" y="463550"/>
            <a:ext cx="8242300" cy="4984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9113" y="1433513"/>
            <a:ext cx="3979862"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51375" y="1433513"/>
            <a:ext cx="3979863" cy="235743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51375" y="3943350"/>
            <a:ext cx="3979863" cy="23574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Rectangle 5"/>
          <p:cNvSpPr>
            <a:spLocks noGrp="1" noChangeArrowheads="1"/>
          </p:cNvSpPr>
          <p:nvPr>
            <p:ph type="sldNum" idx="10"/>
          </p:nvPr>
        </p:nvSpPr>
        <p:spPr>
          <a:ln/>
        </p:spPr>
        <p:txBody>
          <a:bodyPr/>
          <a:lstStyle>
            <a:lvl1pPr>
              <a:defRPr/>
            </a:lvl1pPr>
          </a:lstStyle>
          <a:p>
            <a:pPr>
              <a:defRPr/>
            </a:pPr>
            <a:fld id="{9D09B5FC-B92D-401F-9CF6-EBA57A75F85B}" type="slidenum">
              <a:rPr lang="zh-CN" altLang="en-GB"/>
              <a:pPr>
                <a:defRPr/>
              </a:pPr>
              <a:t>‹#›</a:t>
            </a:fld>
            <a:endParaRPr lang="en-GB" altLang="zh-CN"/>
          </a:p>
        </p:txBody>
      </p:sp>
      <p:sp>
        <p:nvSpPr>
          <p:cNvPr id="7"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2017/12/21</a:t>
            </a:fld>
            <a:endParaRPr lang="en-GB" altLang="zh-CN"/>
          </a:p>
        </p:txBody>
      </p:sp>
      <p:sp>
        <p:nvSpPr>
          <p:cNvPr id="8"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9E04C708-9233-40F0-A4F9-775274054311}"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E3D6ADB-C950-4F53-B1C5-FA70078A0479}"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15342D1-DA77-4384-9E86-DA0B3F935B19}"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18" Type="http://schemas.openxmlformats.org/officeDocument/2006/relationships/image" Target="../media/image8.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7.png"/><Relationship Id="rId2" Type="http://schemas.openxmlformats.org/officeDocument/2006/relationships/slideLayout" Target="../slideLayouts/slideLayout37.xml"/><Relationship Id="rId16" Type="http://schemas.openxmlformats.org/officeDocument/2006/relationships/image" Target="../media/image6.jpe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5.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image" Target="../media/image10.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9.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026" descr="PKU"/>
          <p:cNvPicPr>
            <a:picLocks noChangeAspect="1" noChangeArrowheads="1"/>
          </p:cNvPicPr>
          <p:nvPr/>
        </p:nvPicPr>
        <p:blipFill>
          <a:blip r:embed="rId15"/>
          <a:srcRect/>
          <a:stretch>
            <a:fillRect/>
          </a:stretch>
        </p:blipFill>
        <p:spPr bwMode="auto">
          <a:xfrm>
            <a:off x="0" y="-6350"/>
            <a:ext cx="9144000" cy="6864350"/>
          </a:xfrm>
          <a:prstGeom prst="rect">
            <a:avLst/>
          </a:prstGeom>
          <a:noFill/>
          <a:ln w="9525">
            <a:noFill/>
            <a:miter lim="800000"/>
            <a:headEnd/>
            <a:tailEnd/>
          </a:ln>
        </p:spPr>
      </p:pic>
      <p:sp>
        <p:nvSpPr>
          <p:cNvPr id="2051" name="Rectangle 1027"/>
          <p:cNvSpPr>
            <a:spLocks noGrp="1" noChangeArrowheads="1"/>
          </p:cNvSpPr>
          <p:nvPr>
            <p:ph type="title"/>
          </p:nvPr>
        </p:nvSpPr>
        <p:spPr bwMode="auto">
          <a:xfrm>
            <a:off x="685800" y="6096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1028"/>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endParaRPr lang="zh-CN" altLang="en-US"/>
          </a:p>
        </p:txBody>
      </p:sp>
      <p:sp>
        <p:nvSpPr>
          <p:cNvPr id="3078" name="Rectangle 103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B1331B1-7080-43C9-9F2C-84AA06E7653C}" type="slidenum">
              <a:rPr lang="zh-CN" altLang="en-US"/>
              <a:pPr>
                <a:defRPr/>
              </a:pPr>
              <a:t>‹#›</a:t>
            </a:fld>
            <a:endParaRPr lang="zh-CN" altLang="en-US"/>
          </a:p>
        </p:txBody>
      </p:sp>
      <p:sp>
        <p:nvSpPr>
          <p:cNvPr id="1031" name="Rectangle 1031"/>
          <p:cNvSpPr>
            <a:spLocks noChangeArrowheads="1"/>
          </p:cNvSpPr>
          <p:nvPr/>
        </p:nvSpPr>
        <p:spPr bwMode="auto">
          <a:xfrm>
            <a:off x="3124200" y="6400800"/>
            <a:ext cx="2895600" cy="457200"/>
          </a:xfrm>
          <a:prstGeom prst="rect">
            <a:avLst/>
          </a:prstGeom>
          <a:noFill/>
          <a:ln w="9525">
            <a:noFill/>
            <a:miter lim="800000"/>
            <a:headEnd/>
            <a:tailEnd/>
          </a:ln>
        </p:spPr>
        <p:txBody>
          <a:bodyPr/>
          <a:lstStyle/>
          <a:p>
            <a:pPr algn="ctr">
              <a:spcBef>
                <a:spcPct val="50000"/>
              </a:spcBef>
              <a:defRPr/>
            </a:pPr>
            <a:endParaRPr kumimoji="0" lang="en-US" altLang="zh-CN" sz="1400"/>
          </a:p>
        </p:txBody>
      </p:sp>
    </p:spTree>
  </p:cSld>
  <p:clrMap bg1="lt1" tx1="dk1" bg2="lt2" tx2="dk2" accent1="accent1" accent2="accent2" accent3="accent3" accent4="accent4" accent5="accent5" accent6="accent6" hlink="hlink" folHlink="folHlink"/>
  <p:sldLayoutIdLst>
    <p:sldLayoutId id="2147484661" r:id="rId1"/>
    <p:sldLayoutId id="2147484602" r:id="rId2"/>
    <p:sldLayoutId id="2147484603" r:id="rId3"/>
    <p:sldLayoutId id="2147484604" r:id="rId4"/>
    <p:sldLayoutId id="2147484605" r:id="rId5"/>
    <p:sldLayoutId id="2147484606" r:id="rId6"/>
    <p:sldLayoutId id="2147484607" r:id="rId7"/>
    <p:sldLayoutId id="2147484608" r:id="rId8"/>
    <p:sldLayoutId id="2147484609" r:id="rId9"/>
    <p:sldLayoutId id="2147484610" r:id="rId10"/>
    <p:sldLayoutId id="2147484611" r:id="rId11"/>
    <p:sldLayoutId id="2147484612" r:id="rId12"/>
    <p:sldLayoutId id="2147484613" r:id="rId13"/>
  </p:sldLayoutIdLst>
  <p:transition/>
  <p:txStyles>
    <p:titleStyle>
      <a:lvl1pPr algn="ctr" rtl="0" eaLnBrk="0" fontAlgn="base" hangingPunct="0">
        <a:lnSpc>
          <a:spcPct val="110000"/>
        </a:lnSpc>
        <a:spcBef>
          <a:spcPct val="0"/>
        </a:spcBef>
        <a:spcAft>
          <a:spcPct val="0"/>
        </a:spcAft>
        <a:defRPr kumimoji="1" sz="4800" b="1">
          <a:solidFill>
            <a:srgbClr val="FF3300"/>
          </a:solidFill>
          <a:latin typeface="+mj-lt"/>
          <a:ea typeface="+mj-ea"/>
          <a:cs typeface="华文新魏" charset="0"/>
        </a:defRPr>
      </a:lvl1pPr>
      <a:lvl2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2pPr>
      <a:lvl3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3pPr>
      <a:lvl4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4pPr>
      <a:lvl5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5pPr>
      <a:lvl6pPr marL="4572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6pPr>
      <a:lvl7pPr marL="9144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7pPr>
      <a:lvl8pPr marL="13716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8pPr>
      <a:lvl9pPr marL="18288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9pPr>
    </p:titleStyle>
    <p:bodyStyle>
      <a:lvl1pPr marL="342900" indent="-342900" algn="just" rtl="0" eaLnBrk="0" fontAlgn="base" hangingPunct="0">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FFFFFF"/>
                </a:solidFill>
                <a:latin typeface="Calibri" pitchFamily="34" charset="0"/>
                <a:ea typeface="宋体" pitchFamily="2" charset="-122"/>
              </a:defRPr>
            </a:lvl1pPr>
          </a:lstStyle>
          <a:p>
            <a:pPr>
              <a:defRPr/>
            </a:pPr>
            <a:fld id="{66499949-20AB-4B1B-B982-5EEB93BD3FE0}" type="datetimeFigureOut">
              <a:rPr lang="zh-CN" altLang="en-US"/>
              <a:pPr>
                <a:defRPr/>
              </a:pPr>
              <a:t>2017/12/21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FFFFFF"/>
                </a:solidFill>
                <a:latin typeface="Calibri" pitchFamily="34" charset="0"/>
                <a:ea typeface="宋体" pitchFamily="2" charset="-122"/>
              </a:defRPr>
            </a:lvl1pPr>
          </a:lstStyle>
          <a:p>
            <a:pPr>
              <a:defRPr/>
            </a:pPr>
            <a:fld id="{831E1D10-4881-4899-BE40-A88C67980D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ransition/>
  <p:txStyles>
    <p:titleStyle>
      <a:lvl1pPr algn="ctr" rtl="0" eaLnBrk="0" fontAlgn="base" hangingPunct="0">
        <a:spcBef>
          <a:spcPct val="0"/>
        </a:spcBef>
        <a:spcAft>
          <a:spcPct val="0"/>
        </a:spcAft>
        <a:defRPr sz="3600" b="1" kern="1200">
          <a:solidFill>
            <a:schemeClr val="tx1"/>
          </a:solidFill>
          <a:latin typeface="+mj-lt"/>
          <a:ea typeface="+mj-ea"/>
          <a:cs typeface="宋体" charset="0"/>
        </a:defRPr>
      </a:lvl1pPr>
      <a:lvl2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2pPr>
      <a:lvl3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3pPr>
      <a:lvl4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4pPr>
      <a:lvl5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FFFF99"/>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latin typeface="Calibri" pitchFamily="34" charset="0"/>
                <a:ea typeface="宋体" pitchFamily="2" charset="-122"/>
              </a:defRPr>
            </a:lvl1pPr>
          </a:lstStyle>
          <a:p>
            <a:pPr>
              <a:defRPr/>
            </a:pPr>
            <a:fld id="{C65D8A52-F56F-48D6-9AE6-CE897B1705CD}" type="datetimeFigureOut">
              <a:rPr lang="zh-CN" altLang="en-US"/>
              <a:pPr>
                <a:defRPr/>
              </a:pPr>
              <a:t>2017/12/21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Calibri" pitchFamily="34" charset="0"/>
                <a:ea typeface="宋体" pitchFamily="2" charset="-122"/>
              </a:defRPr>
            </a:lvl1pPr>
          </a:lstStyle>
          <a:p>
            <a:pPr>
              <a:defRPr/>
            </a:pPr>
            <a:fld id="{FA41D4FA-F558-4E80-909E-108D7D0D8BC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Lst>
  <p:transition/>
  <p:txStyles>
    <p:titleStyle>
      <a:lvl1pPr algn="ctr" rtl="0" eaLnBrk="0" fontAlgn="base" hangingPunct="0">
        <a:spcBef>
          <a:spcPct val="0"/>
        </a:spcBef>
        <a:spcAft>
          <a:spcPct val="0"/>
        </a:spcAft>
        <a:defRPr sz="4000" b="1" kern="1200">
          <a:solidFill>
            <a:schemeClr val="bg1"/>
          </a:solidFill>
          <a:latin typeface="+mj-lt"/>
          <a:ea typeface="+mj-ea"/>
          <a:cs typeface="宋体" charset="0"/>
        </a:defRPr>
      </a:lvl1pPr>
      <a:lvl2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2pPr>
      <a:lvl3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3pPr>
      <a:lvl4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4pPr>
      <a:lvl5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600" b="1" kern="1200">
          <a:solidFill>
            <a:srgbClr val="FFFF99"/>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sz="2800" b="1"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600" b="1"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400" b="1"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14"/>
          <a:srcRect/>
          <a:stretch>
            <a:fillRect/>
          </a:stretch>
        </p:blipFill>
        <p:spPr bwMode="auto">
          <a:xfrm>
            <a:off x="0" y="1741488"/>
            <a:ext cx="9144000" cy="3495675"/>
          </a:xfrm>
          <a:prstGeom prst="rect">
            <a:avLst/>
          </a:prstGeom>
          <a:noFill/>
          <a:ln w="9525">
            <a:noFill/>
            <a:miter lim="800000"/>
            <a:headEnd/>
            <a:tailEnd/>
          </a:ln>
        </p:spPr>
      </p:pic>
      <p:pic>
        <p:nvPicPr>
          <p:cNvPr id="5123" name="Picture 2"/>
          <p:cNvPicPr>
            <a:picLocks noChangeAspect="1" noChangeArrowheads="1"/>
          </p:cNvPicPr>
          <p:nvPr/>
        </p:nvPicPr>
        <p:blipFill>
          <a:blip r:embed="rId15"/>
          <a:srcRect/>
          <a:stretch>
            <a:fillRect/>
          </a:stretch>
        </p:blipFill>
        <p:spPr bwMode="auto">
          <a:xfrm>
            <a:off x="-1588" y="5175250"/>
            <a:ext cx="9144001" cy="1690688"/>
          </a:xfrm>
          <a:prstGeom prst="rect">
            <a:avLst/>
          </a:prstGeom>
          <a:noFill/>
          <a:ln w="9525">
            <a:noFill/>
            <a:miter lim="800000"/>
            <a:headEnd/>
            <a:tailEnd/>
          </a:ln>
        </p:spPr>
      </p:pic>
      <p:pic>
        <p:nvPicPr>
          <p:cNvPr id="5124" name="Picture 3"/>
          <p:cNvPicPr>
            <a:picLocks noChangeAspect="1" noChangeArrowheads="1"/>
          </p:cNvPicPr>
          <p:nvPr/>
        </p:nvPicPr>
        <p:blipFill>
          <a:blip r:embed="rId16"/>
          <a:srcRect/>
          <a:stretch>
            <a:fillRect/>
          </a:stretch>
        </p:blipFill>
        <p:spPr bwMode="auto">
          <a:xfrm>
            <a:off x="-1588" y="-1588"/>
            <a:ext cx="9144001" cy="1690688"/>
          </a:xfrm>
          <a:prstGeom prst="rect">
            <a:avLst/>
          </a:prstGeom>
          <a:noFill/>
          <a:ln w="9525">
            <a:noFill/>
            <a:miter lim="800000"/>
            <a:headEnd/>
            <a:tailEnd/>
          </a:ln>
        </p:spPr>
      </p:pic>
      <p:sp>
        <p:nvSpPr>
          <p:cNvPr id="39941" name="Rectangle 4"/>
          <p:cNvSpPr>
            <a:spLocks noChangeArrowheads="1"/>
          </p:cNvSpPr>
          <p:nvPr/>
        </p:nvSpPr>
        <p:spPr bwMode="auto">
          <a:xfrm>
            <a:off x="7324725" y="6270625"/>
            <a:ext cx="1549400" cy="244475"/>
          </a:xfrm>
          <a:prstGeom prst="rect">
            <a:avLst/>
          </a:prstGeom>
          <a:noFill/>
          <a:ln w="9525">
            <a:noFill/>
            <a:miter lim="800000"/>
            <a:headEnd/>
            <a:tailEnd/>
          </a:ln>
        </p:spPr>
        <p:txBody>
          <a:bodyPr>
            <a:spAutoFit/>
          </a:bodyPr>
          <a:lstStyle/>
          <a:p>
            <a:pPr algn="r" eaLnBrk="0" hangingPunct="0">
              <a:lnSpc>
                <a:spcPct val="9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000">
                <a:solidFill>
                  <a:srgbClr val="FFFFFF"/>
                </a:solidFill>
                <a:latin typeface="Arial" pitchFamily="34" charset="0"/>
              </a:rPr>
              <a:t>© 2009 IBM Corporation</a:t>
            </a:r>
          </a:p>
        </p:txBody>
      </p:sp>
      <p:sp>
        <p:nvSpPr>
          <p:cNvPr id="39942" name="Line 5"/>
          <p:cNvSpPr>
            <a:spLocks noChangeShapeType="1"/>
          </p:cNvSpPr>
          <p:nvPr/>
        </p:nvSpPr>
        <p:spPr bwMode="auto">
          <a:xfrm flipV="1">
            <a:off x="1863725" y="4214813"/>
            <a:ext cx="1588" cy="947737"/>
          </a:xfrm>
          <a:prstGeom prst="line">
            <a:avLst/>
          </a:prstGeom>
          <a:noFill/>
          <a:ln w="12600">
            <a:solidFill>
              <a:srgbClr val="99A46A"/>
            </a:solidFill>
            <a:round/>
            <a:headEnd/>
            <a:tailEnd/>
          </a:ln>
        </p:spPr>
        <p:txBody>
          <a:bodyPr/>
          <a:lstStyle/>
          <a:p>
            <a:pPr>
              <a:defRPr/>
            </a:pPr>
            <a:endParaRPr lang="zh-CN" altLang="en-US"/>
          </a:p>
        </p:txBody>
      </p:sp>
      <p:grpSp>
        <p:nvGrpSpPr>
          <p:cNvPr id="5127" name="Group 6"/>
          <p:cNvGrpSpPr>
            <a:grpSpLocks/>
          </p:cNvGrpSpPr>
          <p:nvPr/>
        </p:nvGrpSpPr>
        <p:grpSpPr bwMode="auto">
          <a:xfrm>
            <a:off x="7524750" y="661988"/>
            <a:ext cx="1122363" cy="409575"/>
            <a:chOff x="4740" y="417"/>
            <a:chExt cx="707" cy="258"/>
          </a:xfrm>
        </p:grpSpPr>
        <p:pic>
          <p:nvPicPr>
            <p:cNvPr id="5129" name="Picture 7"/>
            <p:cNvPicPr>
              <a:picLocks noChangeAspect="1" noChangeArrowheads="1"/>
            </p:cNvPicPr>
            <p:nvPr/>
          </p:nvPicPr>
          <p:blipFill>
            <a:blip r:embed="rId17"/>
            <a:srcRect/>
            <a:stretch>
              <a:fillRect/>
            </a:stretch>
          </p:blipFill>
          <p:spPr bwMode="auto">
            <a:xfrm>
              <a:off x="4740" y="417"/>
              <a:ext cx="631" cy="252"/>
            </a:xfrm>
            <a:prstGeom prst="rect">
              <a:avLst/>
            </a:prstGeom>
            <a:noFill/>
            <a:ln w="9525">
              <a:noFill/>
              <a:miter lim="800000"/>
              <a:headEnd/>
              <a:tailEnd/>
            </a:ln>
          </p:spPr>
        </p:pic>
        <p:pic>
          <p:nvPicPr>
            <p:cNvPr id="5130" name="Picture 8"/>
            <p:cNvPicPr>
              <a:picLocks noChangeAspect="1" noChangeArrowheads="1"/>
            </p:cNvPicPr>
            <p:nvPr/>
          </p:nvPicPr>
          <p:blipFill>
            <a:blip r:embed="rId18"/>
            <a:srcRect/>
            <a:stretch>
              <a:fillRect/>
            </a:stretch>
          </p:blipFill>
          <p:spPr bwMode="auto">
            <a:xfrm>
              <a:off x="5379" y="612"/>
              <a:ext cx="69" cy="64"/>
            </a:xfrm>
            <a:prstGeom prst="rect">
              <a:avLst/>
            </a:prstGeom>
            <a:noFill/>
            <a:ln w="9525">
              <a:noFill/>
              <a:miter lim="800000"/>
              <a:headEnd/>
              <a:tailEnd/>
            </a:ln>
          </p:spPr>
        </p:pic>
      </p:grpSp>
      <p:sp>
        <p:nvSpPr>
          <p:cNvPr id="5128" name="Rectangle 9"/>
          <p:cNvSpPr>
            <a:spLocks noGrp="1" noChangeArrowheads="1"/>
          </p:cNvSpPr>
          <p:nvPr>
            <p:ph type="title"/>
          </p:nvPr>
        </p:nvSpPr>
        <p:spPr bwMode="auto">
          <a:xfrm>
            <a:off x="511175" y="2019300"/>
            <a:ext cx="7951788" cy="1466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GB" smtClean="0"/>
              <a:t>单击编辑标题文本格式</a:t>
            </a:r>
          </a:p>
        </p:txBody>
      </p:sp>
    </p:spTree>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 id="2147484645" r:id="rId10"/>
    <p:sldLayoutId id="2147484646" r:id="rId11"/>
    <p:sldLayoutId id="2147484647" r:id="rId12"/>
  </p:sldLayoutIdLst>
  <p:transition/>
  <p:txStyles>
    <p:titleStyle>
      <a:lvl1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mj-lt"/>
          <a:ea typeface="宋体" charset="0"/>
          <a:cs typeface="+mj-cs"/>
        </a:defRPr>
      </a:lvl1pPr>
      <a:lvl2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5pPr>
      <a:lvl6pPr marL="15367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6pPr>
      <a:lvl7pPr marL="19939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7pPr>
      <a:lvl8pPr marL="24511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8pPr>
      <a:lvl9pPr marL="29083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9pPr>
    </p:titleStyle>
    <p:bodyStyle>
      <a:lvl1pPr marL="342900" indent="-342900" algn="ctr" defTabSz="449263" rtl="0" eaLnBrk="0" fontAlgn="base" hangingPunct="0">
        <a:spcBef>
          <a:spcPct val="0"/>
        </a:spcBef>
        <a:spcAft>
          <a:spcPct val="0"/>
        </a:spcAft>
        <a:buClr>
          <a:srgbClr val="000000"/>
        </a:buClr>
        <a:buSzPct val="100000"/>
        <a:buFont typeface="Wingdings" pitchFamily="2" charset="2"/>
        <a:buChar char="•"/>
        <a:defRPr sz="3200" b="1">
          <a:solidFill>
            <a:srgbClr val="000000"/>
          </a:solidFill>
          <a:latin typeface="+mn-lt"/>
          <a:ea typeface="宋体" charset="0"/>
          <a:cs typeface="+mn-cs"/>
        </a:defRPr>
      </a:lvl1pPr>
      <a:lvl2pPr marL="461963" indent="-4763" algn="ctr" defTabSz="449263" rtl="0" eaLnBrk="0" fontAlgn="base" hangingPunct="0">
        <a:spcBef>
          <a:spcPts val="500"/>
        </a:spcBef>
        <a:spcAft>
          <a:spcPts val="300"/>
        </a:spcAft>
        <a:buClr>
          <a:srgbClr val="000000"/>
        </a:buClr>
        <a:buSzPct val="100000"/>
        <a:buFont typeface="Arial" pitchFamily="34" charset="0"/>
        <a:buChar char="–"/>
        <a:defRPr kumimoji="1" sz="1600">
          <a:solidFill>
            <a:srgbClr val="000000"/>
          </a:solidFill>
          <a:latin typeface="+mn-lt"/>
          <a:ea typeface="Arial" charset="0"/>
          <a:cs typeface="+mn-cs"/>
        </a:defRPr>
      </a:lvl2pPr>
      <a:lvl3pPr marL="914400" algn="ctr"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3pPr>
      <a:lvl4pPr marL="1371600" algn="ctr"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4pPr>
      <a:lvl5pPr marL="1828800" algn="ctr" defTabSz="449263" rtl="0" eaLnBrk="0" fontAlgn="base" hangingPunct="0">
        <a:spcBef>
          <a:spcPts val="350"/>
        </a:spcBef>
        <a:spcAft>
          <a:spcPct val="0"/>
        </a:spcAft>
        <a:buClr>
          <a:srgbClr val="000000"/>
        </a:buClr>
        <a:buSzPct val="100000"/>
        <a:buFont typeface="Arial" pitchFamily="34" charset="0"/>
        <a:buChar char="»"/>
        <a:defRPr kumimoji="1" sz="1400">
          <a:solidFill>
            <a:srgbClr val="000000"/>
          </a:solidFill>
          <a:latin typeface="+mn-lt"/>
          <a:ea typeface="Arial" charset="0"/>
          <a:cs typeface="+mn-cs"/>
        </a:defRPr>
      </a:lvl5pPr>
      <a:lvl6pPr marL="22860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6pPr>
      <a:lvl7pPr marL="27432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7pPr>
      <a:lvl8pPr marL="32004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8pPr>
      <a:lvl9pPr marL="36576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15875" y="4932363"/>
            <a:ext cx="9128125" cy="1557337"/>
          </a:xfrm>
          <a:prstGeom prst="rect">
            <a:avLst/>
          </a:prstGeom>
          <a:gradFill rotWithShape="0">
            <a:gsLst>
              <a:gs pos="0">
                <a:srgbClr val="FFFFFF"/>
              </a:gs>
              <a:gs pos="100000">
                <a:srgbClr val="FFEFCF"/>
              </a:gs>
            </a:gsLst>
            <a:lin ang="5400000" scaled="1"/>
          </a:gradFill>
          <a:ln w="9525">
            <a:noFill/>
            <a:miter lim="800000"/>
            <a:headEnd/>
            <a:tailEnd/>
          </a:ln>
        </p:spPr>
        <p:txBody>
          <a:bodyPr wrap="none" anchor="ctr"/>
          <a:lstStyle/>
          <a:p>
            <a:pPr>
              <a:defRPr/>
            </a:pPr>
            <a:endParaRPr kumimoji="0" lang="zh-CN" altLang="en-US">
              <a:latin typeface="Arial" pitchFamily="34" charset="0"/>
              <a:ea typeface="宋体" pitchFamily="2" charset="-122"/>
            </a:endParaRPr>
          </a:p>
        </p:txBody>
      </p:sp>
      <p:pic>
        <p:nvPicPr>
          <p:cNvPr id="6147" name="Picture 2"/>
          <p:cNvPicPr>
            <a:picLocks noChangeAspect="1" noChangeArrowheads="1"/>
          </p:cNvPicPr>
          <p:nvPr/>
        </p:nvPicPr>
        <p:blipFill>
          <a:blip r:embed="rId15"/>
          <a:srcRect b="94411"/>
          <a:stretch>
            <a:fillRect/>
          </a:stretch>
        </p:blipFill>
        <p:spPr bwMode="auto">
          <a:xfrm>
            <a:off x="0" y="0"/>
            <a:ext cx="9144000" cy="384175"/>
          </a:xfrm>
          <a:prstGeom prst="rect">
            <a:avLst/>
          </a:prstGeom>
          <a:noFill/>
          <a:ln w="9525">
            <a:noFill/>
            <a:miter lim="800000"/>
            <a:headEnd/>
            <a:tailEnd/>
          </a:ln>
        </p:spPr>
      </p:pic>
      <p:pic>
        <p:nvPicPr>
          <p:cNvPr id="6148" name="Picture 3"/>
          <p:cNvPicPr>
            <a:picLocks noChangeAspect="1" noChangeArrowheads="1"/>
          </p:cNvPicPr>
          <p:nvPr/>
        </p:nvPicPr>
        <p:blipFill>
          <a:blip r:embed="rId16"/>
          <a:srcRect/>
          <a:stretch>
            <a:fillRect/>
          </a:stretch>
        </p:blipFill>
        <p:spPr bwMode="auto">
          <a:xfrm>
            <a:off x="8461375" y="61913"/>
            <a:ext cx="622300" cy="247650"/>
          </a:xfrm>
          <a:prstGeom prst="rect">
            <a:avLst/>
          </a:prstGeom>
          <a:noFill/>
          <a:ln w="9525">
            <a:noFill/>
            <a:miter lim="800000"/>
            <a:headEnd/>
            <a:tailEnd/>
          </a:ln>
        </p:spPr>
      </p:pic>
      <p:pic>
        <p:nvPicPr>
          <p:cNvPr id="6149" name="Picture 4"/>
          <p:cNvPicPr>
            <a:picLocks noChangeAspect="1" noChangeArrowheads="1"/>
          </p:cNvPicPr>
          <p:nvPr/>
        </p:nvPicPr>
        <p:blipFill>
          <a:blip r:embed="rId15"/>
          <a:srcRect t="94279"/>
          <a:stretch>
            <a:fillRect/>
          </a:stretch>
        </p:blipFill>
        <p:spPr bwMode="auto">
          <a:xfrm>
            <a:off x="0" y="6473825"/>
            <a:ext cx="9144000" cy="384175"/>
          </a:xfrm>
          <a:prstGeom prst="rect">
            <a:avLst/>
          </a:prstGeom>
          <a:noFill/>
          <a:ln w="9525">
            <a:noFill/>
            <a:miter lim="800000"/>
            <a:headEnd/>
            <a:tailEnd/>
          </a:ln>
        </p:spPr>
      </p:pic>
      <p:sp>
        <p:nvSpPr>
          <p:cNvPr id="1029" name="Rectangle 5"/>
          <p:cNvSpPr>
            <a:spLocks noGrp="1" noChangeArrowheads="1"/>
          </p:cNvSpPr>
          <p:nvPr>
            <p:ph type="sldNum"/>
          </p:nvPr>
        </p:nvSpPr>
        <p:spPr bwMode="auto">
          <a:xfrm>
            <a:off x="0" y="0"/>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nSpc>
                <a:spcPct val="92000"/>
              </a:lnSpc>
              <a:spcBef>
                <a:spcPts val="6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sz="1000" b="1">
                <a:solidFill>
                  <a:srgbClr val="FFFFFF"/>
                </a:solidFill>
                <a:latin typeface="Arial" pitchFamily="34" charset="0"/>
                <a:ea typeface="宋体" pitchFamily="2" charset="-122"/>
              </a:defRPr>
            </a:lvl1pPr>
          </a:lstStyle>
          <a:p>
            <a:pPr>
              <a:defRPr/>
            </a:pPr>
            <a:fld id="{232553AB-804F-4D8E-A8E5-EBD559A8F381}" type="slidenum">
              <a:rPr lang="zh-CN" altLang="en-GB"/>
              <a:pPr>
                <a:defRPr/>
              </a:pPr>
              <a:t>‹#›</a:t>
            </a:fld>
            <a:endParaRPr lang="en-GB" altLang="zh-CN"/>
          </a:p>
        </p:txBody>
      </p:sp>
      <p:sp>
        <p:nvSpPr>
          <p:cNvPr id="40967" name="Rectangle 6"/>
          <p:cNvSpPr>
            <a:spLocks noChangeArrowheads="1"/>
          </p:cNvSpPr>
          <p:nvPr/>
        </p:nvSpPr>
        <p:spPr bwMode="auto">
          <a:xfrm>
            <a:off x="5672138" y="6499225"/>
            <a:ext cx="3359150" cy="231775"/>
          </a:xfrm>
          <a:prstGeom prst="rect">
            <a:avLst/>
          </a:prstGeom>
          <a:noFill/>
          <a:ln w="9525">
            <a:noFill/>
            <a:miter lim="800000"/>
            <a:headEnd/>
            <a:tailEnd/>
          </a:ln>
        </p:spPr>
        <p:txBody>
          <a:bodyPr>
            <a:spAutoFit/>
          </a:bodyPr>
          <a:lstStyle/>
          <a:p>
            <a:pPr algn="r" eaLnBrk="0" hangingPunct="0">
              <a:lnSpc>
                <a:spcPct val="9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000">
                <a:solidFill>
                  <a:srgbClr val="FFFFFF"/>
                </a:solidFill>
                <a:latin typeface="Arial" pitchFamily="34" charset="0"/>
              </a:rPr>
              <a:t>© 2009 IBM Corporation</a:t>
            </a:r>
          </a:p>
        </p:txBody>
      </p:sp>
      <p:sp>
        <p:nvSpPr>
          <p:cNvPr id="1031" name="Rectangle 7"/>
          <p:cNvSpPr>
            <a:spLocks noGrp="1" noChangeArrowheads="1"/>
          </p:cNvSpPr>
          <p:nvPr>
            <p:ph type="dt" idx="1"/>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a:latin typeface="Arial" pitchFamily="34" charset="0"/>
                <a:ea typeface="宋体" pitchFamily="2" charset="-122"/>
              </a:defRPr>
            </a:lvl1pPr>
          </a:lstStyle>
          <a:p>
            <a:pPr>
              <a:defRPr/>
            </a:pPr>
            <a:fld id="{149F447B-D984-4FD9-BFD5-E695A0034F37}" type="datetime1">
              <a:rPr lang="zh-CN" altLang="en-US"/>
              <a:pPr>
                <a:defRPr/>
              </a:pPr>
              <a:t>2017/12/21</a:t>
            </a:fld>
            <a:endParaRPr lang="en-GB" altLang="zh-CN"/>
          </a:p>
        </p:txBody>
      </p:sp>
      <p:sp>
        <p:nvSpPr>
          <p:cNvPr id="1032" name="Rectangle 8"/>
          <p:cNvSpPr>
            <a:spLocks noGrp="1" noChangeArrowheads="1"/>
          </p:cNvSpPr>
          <p:nvPr>
            <p:ph type="ftr" idx="2"/>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a:latin typeface="Arial" charset="0"/>
                <a:ea typeface="幼圆" charset="0"/>
                <a:cs typeface="Arial" charset="0"/>
              </a:defRPr>
            </a:lvl1pPr>
          </a:lstStyle>
          <a:p>
            <a:pPr>
              <a:defRPr/>
            </a:pPr>
            <a:endParaRPr lang="en-GB" altLang="zh-CN"/>
          </a:p>
        </p:txBody>
      </p:sp>
      <p:sp>
        <p:nvSpPr>
          <p:cNvPr id="6154" name="Rectangle 9"/>
          <p:cNvSpPr>
            <a:spLocks noGrp="1" noChangeArrowheads="1"/>
          </p:cNvSpPr>
          <p:nvPr>
            <p:ph type="title"/>
          </p:nvPr>
        </p:nvSpPr>
        <p:spPr bwMode="auto">
          <a:xfrm>
            <a:off x="153988" y="463550"/>
            <a:ext cx="8242300" cy="498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GB" smtClean="0"/>
              <a:t>单击编辑标题文本格式</a:t>
            </a:r>
          </a:p>
        </p:txBody>
      </p:sp>
      <p:sp>
        <p:nvSpPr>
          <p:cNvPr id="6155" name="Rectangle 10"/>
          <p:cNvSpPr>
            <a:spLocks noGrp="1" noChangeArrowheads="1"/>
          </p:cNvSpPr>
          <p:nvPr>
            <p:ph type="body" idx="1"/>
          </p:nvPr>
        </p:nvSpPr>
        <p:spPr bwMode="auto">
          <a:xfrm>
            <a:off x="519113" y="1433513"/>
            <a:ext cx="8112125" cy="4867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GB" smtClean="0"/>
              <a:t>单击编辑大纲文本格式</a:t>
            </a:r>
          </a:p>
          <a:p>
            <a:pPr lvl="1"/>
            <a:r>
              <a:rPr lang="zh-CN" altLang="en-GB" smtClean="0"/>
              <a:t>二级大纲</a:t>
            </a:r>
          </a:p>
          <a:p>
            <a:pPr lvl="2"/>
            <a:r>
              <a:rPr lang="zh-CN" altLang="en-GB" smtClean="0"/>
              <a:t>三级大纲</a:t>
            </a:r>
          </a:p>
          <a:p>
            <a:pPr lvl="3"/>
            <a:r>
              <a:rPr lang="zh-CN" altLang="en-GB" smtClean="0"/>
              <a:t>四级大纲</a:t>
            </a:r>
          </a:p>
          <a:p>
            <a:pPr lvl="4"/>
            <a:r>
              <a:rPr lang="zh-CN" altLang="en-GB" smtClean="0"/>
              <a:t>五级大纲</a:t>
            </a:r>
          </a:p>
          <a:p>
            <a:pPr lvl="4"/>
            <a:r>
              <a:rPr lang="zh-CN" altLang="en-GB" smtClean="0"/>
              <a:t>六级大纲</a:t>
            </a:r>
          </a:p>
          <a:p>
            <a:pPr lvl="4"/>
            <a:r>
              <a:rPr lang="zh-CN" altLang="en-GB" smtClean="0"/>
              <a:t>七级大纲</a:t>
            </a:r>
          </a:p>
          <a:p>
            <a:pPr lvl="4"/>
            <a:r>
              <a:rPr lang="zh-CN" altLang="en-GB" smtClean="0"/>
              <a:t>八级大纲</a:t>
            </a:r>
          </a:p>
          <a:p>
            <a:pPr lvl="4"/>
            <a:r>
              <a:rPr lang="zh-CN" altLang="en-GB" smtClean="0"/>
              <a:t>九级大纲</a:t>
            </a:r>
          </a:p>
        </p:txBody>
      </p:sp>
    </p:spTree>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59" r:id="rId12"/>
    <p:sldLayoutId id="2147484660" r:id="rId13"/>
  </p:sldLayoutIdLst>
  <p:transition/>
  <p:txStyles>
    <p:titleStyle>
      <a:lvl1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mj-lt"/>
          <a:ea typeface="宋体" charset="0"/>
          <a:cs typeface="+mj-cs"/>
        </a:defRPr>
      </a:lvl1pPr>
      <a:lvl2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5pPr>
      <a:lvl6pPr marL="15367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6pPr>
      <a:lvl7pPr marL="19939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7pPr>
      <a:lvl8pPr marL="24511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8pPr>
      <a:lvl9pPr marL="29083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9pPr>
    </p:titleStyle>
    <p:bodyStyle>
      <a:lvl1pPr marL="166688" indent="-166688" algn="l" defTabSz="449263" rtl="0" eaLnBrk="0" fontAlgn="base" hangingPunct="0">
        <a:spcBef>
          <a:spcPct val="0"/>
        </a:spcBef>
        <a:spcAft>
          <a:spcPct val="0"/>
        </a:spcAft>
        <a:buClr>
          <a:srgbClr val="000000"/>
        </a:buClr>
        <a:buSzPct val="100000"/>
        <a:buFont typeface="Wingdings" pitchFamily="2" charset="2"/>
        <a:buChar char=""/>
        <a:defRPr sz="3200" b="1">
          <a:solidFill>
            <a:srgbClr val="000000"/>
          </a:solidFill>
          <a:latin typeface="+mn-lt"/>
          <a:ea typeface="宋体" charset="0"/>
          <a:cs typeface="+mn-cs"/>
        </a:defRPr>
      </a:lvl1pPr>
      <a:lvl2pPr marL="628650" indent="-163513" algn="l" defTabSz="449263" rtl="0" eaLnBrk="0" fontAlgn="base" hangingPunct="0">
        <a:spcBef>
          <a:spcPts val="500"/>
        </a:spcBef>
        <a:spcAft>
          <a:spcPts val="300"/>
        </a:spcAft>
        <a:buClr>
          <a:srgbClr val="000000"/>
        </a:buClr>
        <a:buSzPct val="100000"/>
        <a:buFont typeface="Arial" pitchFamily="34" charset="0"/>
        <a:buChar char="–"/>
        <a:defRPr kumimoji="1" sz="1600">
          <a:solidFill>
            <a:srgbClr val="000000"/>
          </a:solidFill>
          <a:latin typeface="+mn-lt"/>
          <a:ea typeface="Arial" charset="0"/>
          <a:cs typeface="+mn-cs"/>
        </a:defRPr>
      </a:lvl2pPr>
      <a:lvl3pPr marL="1023938" indent="-109538" algn="l"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3pPr>
      <a:lvl4pPr marL="1543050" indent="-171450" algn="l"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4pPr>
      <a:lvl5pPr marL="1938338" indent="-109538" algn="l" defTabSz="449263" rtl="0" eaLnBrk="0" fontAlgn="base" hangingPunct="0">
        <a:spcBef>
          <a:spcPts val="350"/>
        </a:spcBef>
        <a:spcAft>
          <a:spcPct val="0"/>
        </a:spcAft>
        <a:buClr>
          <a:srgbClr val="000000"/>
        </a:buClr>
        <a:buSzPct val="100000"/>
        <a:buFont typeface="Arial" pitchFamily="34" charset="0"/>
        <a:buChar char="›"/>
        <a:defRPr kumimoji="1" sz="1400">
          <a:solidFill>
            <a:srgbClr val="000000"/>
          </a:solidFill>
          <a:latin typeface="+mn-lt"/>
          <a:ea typeface="Arial" charset="0"/>
          <a:cs typeface="+mn-cs"/>
        </a:defRPr>
      </a:lvl5pPr>
      <a:lvl6pPr marL="23955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8527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3099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7671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0" y="1872382"/>
            <a:ext cx="9144000" cy="838200"/>
          </a:xfrm>
        </p:spPr>
        <p:txBody>
          <a:bodyPr/>
          <a:lstStyle/>
          <a:p>
            <a:pPr eaLnBrk="1" hangingPunct="1"/>
            <a:r>
              <a:rPr lang="en-US" altLang="zh-CN" sz="4400" smtClean="0">
                <a:latin typeface="黑体" panose="02010609060101010101" pitchFamily="49" charset="-122"/>
                <a:ea typeface="黑体" panose="02010609060101010101" pitchFamily="49" charset="-122"/>
              </a:rPr>
              <a:t>Tokens In Keystone </a:t>
            </a:r>
            <a:endParaRPr lang="zh-CN" altLang="en-US" sz="4400" dirty="0" smtClean="0">
              <a:latin typeface="黑体" panose="02010609060101010101" pitchFamily="49" charset="-122"/>
              <a:ea typeface="黑体" panose="02010609060101010101" pitchFamily="49" charset="-122"/>
            </a:endParaRPr>
          </a:p>
        </p:txBody>
      </p:sp>
      <p:sp>
        <p:nvSpPr>
          <p:cNvPr id="9219" name="内容占位符 2"/>
          <p:cNvSpPr>
            <a:spLocks noGrp="1"/>
          </p:cNvSpPr>
          <p:nvPr>
            <p:ph idx="1"/>
          </p:nvPr>
        </p:nvSpPr>
        <p:spPr>
          <a:xfrm>
            <a:off x="685800" y="3294528"/>
            <a:ext cx="7772400" cy="1783909"/>
          </a:xfrm>
        </p:spPr>
        <p:txBody>
          <a:bodyPr/>
          <a:lstStyle/>
          <a:p>
            <a:pPr marL="0" indent="0" algn="ctr" eaLnBrk="1" hangingPunct="1">
              <a:buClrTx/>
              <a:buNone/>
            </a:pPr>
            <a:r>
              <a:rPr lang="zh-CN" altLang="en-US" b="0" dirty="0">
                <a:latin typeface="黑体" panose="02010609060101010101" pitchFamily="49" charset="-122"/>
                <a:ea typeface="黑体" panose="02010609060101010101" pitchFamily="49" charset="-122"/>
              </a:rPr>
              <a:t>龙东恒</a:t>
            </a:r>
            <a:endParaRPr lang="en-US" altLang="zh-CN" b="0" dirty="0" smtClean="0">
              <a:latin typeface="黑体" panose="02010609060101010101" pitchFamily="49" charset="-122"/>
              <a:ea typeface="黑体" panose="02010609060101010101" pitchFamily="49" charset="-122"/>
            </a:endParaRPr>
          </a:p>
          <a:p>
            <a:pPr marL="0" indent="0" algn="ctr" eaLnBrk="1" hangingPunct="1">
              <a:buClrTx/>
              <a:buNone/>
            </a:pPr>
            <a:r>
              <a:rPr lang="en-US" altLang="zh-CN" b="0" dirty="0" smtClean="0">
                <a:latin typeface="黑体" panose="02010609060101010101" pitchFamily="49" charset="-122"/>
                <a:ea typeface="黑体" panose="02010609060101010101" pitchFamily="49" charset="-122"/>
              </a:rPr>
              <a:t>dhlong@pku.edu.cn</a:t>
            </a:r>
            <a:endParaRPr lang="zh-CN" altLang="en-US" b="0" dirty="0" smtClean="0">
              <a:latin typeface="黑体" panose="02010609060101010101" pitchFamily="49" charset="-122"/>
              <a:ea typeface="黑体" panose="02010609060101010101" pitchFamily="49" charset="-122"/>
            </a:endParaRPr>
          </a:p>
        </p:txBody>
      </p:sp>
    </p:spTree>
  </p:cSld>
  <p:clrMapOvr>
    <a:masterClrMapping/>
  </p:clrMapOvr>
  <p:transition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6802" y="152400"/>
            <a:ext cx="7772400" cy="838200"/>
          </a:xfrm>
        </p:spPr>
        <p:txBody>
          <a:bodyPr/>
          <a:lstStyle/>
          <a:p>
            <a:r>
              <a:rPr lang="en-US" altLang="zh-CN" sz="3200" smtClean="0">
                <a:solidFill>
                  <a:srgbClr val="FF0000"/>
                </a:solidFill>
              </a:rPr>
              <a:t>UUID </a:t>
            </a:r>
            <a:r>
              <a:rPr lang="zh-CN" altLang="en-US" sz="3200" smtClean="0">
                <a:solidFill>
                  <a:srgbClr val="FF0000"/>
                </a:solidFill>
              </a:rPr>
              <a:t>两种过期时间</a:t>
            </a:r>
            <a:endParaRPr lang="zh-CN" altLang="en-US" sz="3200" dirty="0">
              <a:solidFill>
                <a:srgbClr val="FF0000"/>
              </a:solidFill>
            </a:endParaRPr>
          </a:p>
        </p:txBody>
      </p:sp>
      <p:pic>
        <p:nvPicPr>
          <p:cNvPr id="5" name="图片 4"/>
          <p:cNvPicPr>
            <a:picLocks noChangeAspect="1"/>
          </p:cNvPicPr>
          <p:nvPr/>
        </p:nvPicPr>
        <p:blipFill>
          <a:blip r:embed="rId2"/>
          <a:stretch>
            <a:fillRect/>
          </a:stretch>
        </p:blipFill>
        <p:spPr>
          <a:xfrm>
            <a:off x="268287" y="990600"/>
            <a:ext cx="6191250" cy="1047750"/>
          </a:xfrm>
          <a:prstGeom prst="rect">
            <a:avLst/>
          </a:prstGeom>
        </p:spPr>
      </p:pic>
      <p:sp>
        <p:nvSpPr>
          <p:cNvPr id="7" name="文本框 6"/>
          <p:cNvSpPr txBox="1"/>
          <p:nvPr/>
        </p:nvSpPr>
        <p:spPr>
          <a:xfrm>
            <a:off x="268287" y="3994149"/>
            <a:ext cx="7810500" cy="1769715"/>
          </a:xfrm>
          <a:prstGeom prst="rect">
            <a:avLst/>
          </a:prstGeom>
          <a:noFill/>
          <a:ln w="38100">
            <a:solidFill>
              <a:srgbClr val="C00000"/>
            </a:solidFill>
          </a:ln>
        </p:spPr>
        <p:txBody>
          <a:bodyPr wrap="square" rtlCol="0">
            <a:spAutoFit/>
          </a:bodyPr>
          <a:lstStyle/>
          <a:p>
            <a:pPr>
              <a:lnSpc>
                <a:spcPct val="150000"/>
              </a:lnSpc>
            </a:pPr>
            <a:r>
              <a:rPr lang="zh-CN" altLang="en-US" b="1">
                <a:latin typeface="黑体" panose="02010609060101010101" pitchFamily="49" charset="-122"/>
                <a:ea typeface="黑体" panose="02010609060101010101" pitchFamily="49" charset="-122"/>
              </a:rPr>
              <a:t>该</a:t>
            </a:r>
            <a:r>
              <a:rPr lang="zh-CN" altLang="en-US" b="1" smtClean="0">
                <a:latin typeface="黑体" panose="02010609060101010101" pitchFamily="49" charset="-122"/>
                <a:ea typeface="黑体" panose="02010609060101010101" pitchFamily="49" charset="-122"/>
              </a:rPr>
              <a:t>如何设定</a:t>
            </a:r>
            <a:r>
              <a:rPr lang="en-US" altLang="zh-CN" b="1" smtClean="0">
                <a:latin typeface="黑体" panose="02010609060101010101" pitchFamily="49" charset="-122"/>
                <a:ea typeface="黑体" panose="02010609060101010101" pitchFamily="49" charset="-122"/>
              </a:rPr>
              <a:t>Token</a:t>
            </a:r>
            <a:r>
              <a:rPr lang="zh-CN" altLang="en-US" b="1" smtClean="0">
                <a:latin typeface="黑体" panose="02010609060101010101" pitchFamily="49" charset="-122"/>
                <a:ea typeface="黑体" panose="02010609060101010101" pitchFamily="49" charset="-122"/>
              </a:rPr>
              <a:t>的过期时间呢？</a:t>
            </a:r>
            <a:endParaRPr lang="en-US" altLang="zh-CN" b="1" smtClean="0">
              <a:latin typeface="黑体" panose="02010609060101010101" pitchFamily="49" charset="-122"/>
              <a:ea typeface="黑体" panose="02010609060101010101" pitchFamily="49" charset="-122"/>
            </a:endParaRPr>
          </a:p>
          <a:p>
            <a:pPr marL="285750" indent="-285750">
              <a:buClr>
                <a:srgbClr val="009973"/>
              </a:buClr>
              <a:buFont typeface="Wingdings" panose="05000000000000000000" pitchFamily="2" charset="2"/>
              <a:buChar char="l"/>
            </a:pPr>
            <a:r>
              <a:rPr lang="zh-CN" altLang="en-US" sz="1600">
                <a:latin typeface="宋体" panose="02010600030101010101" pitchFamily="2" charset="-122"/>
                <a:ea typeface="宋体" panose="02010600030101010101" pitchFamily="2" charset="-122"/>
              </a:rPr>
              <a:t>过</a:t>
            </a:r>
            <a:r>
              <a:rPr lang="zh-CN" altLang="en-US" sz="1600" smtClean="0">
                <a:latin typeface="宋体" panose="02010600030101010101" pitchFamily="2" charset="-122"/>
                <a:ea typeface="宋体" panose="02010600030101010101" pitchFamily="2" charset="-122"/>
              </a:rPr>
              <a:t>短的</a:t>
            </a:r>
            <a:r>
              <a:rPr lang="en-US" altLang="zh-CN" sz="1600" smtClean="0">
                <a:latin typeface="宋体" panose="02010600030101010101" pitchFamily="2" charset="-122"/>
                <a:ea typeface="宋体" panose="02010600030101010101" pitchFamily="2" charset="-122"/>
              </a:rPr>
              <a:t>Token</a:t>
            </a:r>
            <a:r>
              <a:rPr lang="zh-CN" altLang="en-US" sz="1600" smtClean="0">
                <a:latin typeface="宋体" panose="02010600030101010101" pitchFamily="2" charset="-122"/>
                <a:ea typeface="宋体" panose="02010600030101010101" pitchFamily="2" charset="-122"/>
              </a:rPr>
              <a:t>过期时间会打断需要不同服务共同合作才能够完成的耗时操作，并且会要求用户频繁地与</a:t>
            </a:r>
            <a:r>
              <a:rPr lang="en-US" altLang="zh-CN" sz="1600" smtClean="0">
                <a:latin typeface="宋体" panose="02010600030101010101" pitchFamily="2" charset="-122"/>
                <a:ea typeface="宋体" panose="02010600030101010101" pitchFamily="2" charset="-122"/>
              </a:rPr>
              <a:t>KeyStone</a:t>
            </a:r>
            <a:r>
              <a:rPr lang="zh-CN" altLang="en-US" sz="1600" smtClean="0">
                <a:latin typeface="宋体" panose="02010600030101010101" pitchFamily="2" charset="-122"/>
                <a:ea typeface="宋体" panose="02010600030101010101" pitchFamily="2" charset="-122"/>
              </a:rPr>
              <a:t>接触。</a:t>
            </a:r>
            <a:endParaRPr lang="en-US" altLang="zh-CN" sz="1600" smtClean="0">
              <a:latin typeface="宋体" panose="02010600030101010101" pitchFamily="2" charset="-122"/>
              <a:ea typeface="宋体" panose="02010600030101010101" pitchFamily="2" charset="-122"/>
            </a:endParaRPr>
          </a:p>
          <a:p>
            <a:pPr marL="285750" indent="-285750">
              <a:buClr>
                <a:srgbClr val="009973"/>
              </a:buClr>
              <a:buFont typeface="Wingdings" panose="05000000000000000000" pitchFamily="2" charset="2"/>
              <a:buChar char="l"/>
            </a:pPr>
            <a:r>
              <a:rPr lang="zh-CN" altLang="en-US" sz="1600">
                <a:latin typeface="宋体" panose="02010600030101010101" pitchFamily="2" charset="-122"/>
                <a:ea typeface="宋体" panose="02010600030101010101" pitchFamily="2" charset="-122"/>
              </a:rPr>
              <a:t>过</a:t>
            </a:r>
            <a:r>
              <a:rPr lang="zh-CN" altLang="en-US" sz="1600" smtClean="0">
                <a:latin typeface="宋体" panose="02010600030101010101" pitchFamily="2" charset="-122"/>
                <a:ea typeface="宋体" panose="02010600030101010101" pitchFamily="2" charset="-122"/>
              </a:rPr>
              <a:t>长的</a:t>
            </a:r>
            <a:r>
              <a:rPr lang="en-US" altLang="zh-CN" sz="1600" smtClean="0">
                <a:latin typeface="宋体" panose="02010600030101010101" pitchFamily="2" charset="-122"/>
                <a:ea typeface="宋体" panose="02010600030101010101" pitchFamily="2" charset="-122"/>
              </a:rPr>
              <a:t>Token</a:t>
            </a:r>
            <a:r>
              <a:rPr lang="zh-CN" altLang="en-US" sz="1600" smtClean="0">
                <a:latin typeface="宋体" panose="02010600030101010101" pitchFamily="2" charset="-122"/>
                <a:ea typeface="宋体" panose="02010600030101010101" pitchFamily="2" charset="-122"/>
              </a:rPr>
              <a:t>过期时间则会增大</a:t>
            </a:r>
            <a:r>
              <a:rPr lang="en-US" altLang="zh-CN" sz="1600" smtClean="0">
                <a:latin typeface="宋体" panose="02010600030101010101" pitchFamily="2" charset="-122"/>
                <a:ea typeface="宋体" panose="02010600030101010101" pitchFamily="2" charset="-122"/>
              </a:rPr>
              <a:t>Token</a:t>
            </a:r>
            <a:r>
              <a:rPr lang="zh-CN" altLang="en-US" sz="1600" smtClean="0">
                <a:latin typeface="宋体" panose="02010600030101010101" pitchFamily="2" charset="-122"/>
                <a:ea typeface="宋体" panose="02010600030101010101" pitchFamily="2" charset="-122"/>
              </a:rPr>
              <a:t>数据库驱动的负担，并发存在多个有效</a:t>
            </a:r>
            <a:r>
              <a:rPr lang="en-US" altLang="zh-CN" sz="1600" smtClean="0">
                <a:latin typeface="宋体" panose="02010600030101010101" pitchFamily="2" charset="-122"/>
                <a:ea typeface="宋体" panose="02010600030101010101" pitchFamily="2" charset="-122"/>
              </a:rPr>
              <a:t>Token</a:t>
            </a:r>
            <a:r>
              <a:rPr lang="zh-CN" altLang="en-US" sz="1600" smtClean="0">
                <a:latin typeface="宋体" panose="02010600030101010101" pitchFamily="2" charset="-122"/>
                <a:ea typeface="宋体" panose="02010600030101010101" pitchFamily="2" charset="-122"/>
              </a:rPr>
              <a:t>，身份认证所需要的数据访问操作增加。</a:t>
            </a:r>
            <a:endParaRPr lang="en-US" altLang="zh-CN" sz="1600" smtClean="0">
              <a:latin typeface="宋体" panose="02010600030101010101" pitchFamily="2" charset="-122"/>
              <a:ea typeface="宋体" panose="02010600030101010101" pitchFamily="2" charset="-122"/>
            </a:endParaRPr>
          </a:p>
          <a:p>
            <a:pPr marL="285750" indent="-285750">
              <a:buClr>
                <a:srgbClr val="009973"/>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相对较短的过期时间，则能够减少暴露</a:t>
            </a:r>
            <a:r>
              <a:rPr lang="en-US" altLang="zh-CN" sz="1600" smtClean="0">
                <a:latin typeface="宋体" panose="02010600030101010101" pitchFamily="2" charset="-122"/>
                <a:ea typeface="宋体" panose="02010600030101010101" pitchFamily="2" charset="-122"/>
              </a:rPr>
              <a:t>token</a:t>
            </a:r>
            <a:r>
              <a:rPr lang="zh-CN" altLang="en-US" sz="1600" smtClean="0">
                <a:latin typeface="宋体" panose="02010600030101010101" pitchFamily="2" charset="-122"/>
                <a:ea typeface="宋体" panose="02010600030101010101" pitchFamily="2" charset="-122"/>
              </a:rPr>
              <a:t>所造成的潜在安全威胁。</a:t>
            </a:r>
            <a:endParaRPr lang="zh-CN" altLang="en-US" sz="16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3"/>
          <a:stretch>
            <a:fillRect/>
          </a:stretch>
        </p:blipFill>
        <p:spPr>
          <a:xfrm>
            <a:off x="268287" y="2144712"/>
            <a:ext cx="6238875" cy="1743075"/>
          </a:xfrm>
          <a:prstGeom prst="rect">
            <a:avLst/>
          </a:prstGeom>
        </p:spPr>
      </p:pic>
    </p:spTree>
    <p:extLst>
      <p:ext uri="{BB962C8B-B14F-4D97-AF65-F5344CB8AC3E}">
        <p14:creationId xmlns:p14="http://schemas.microsoft.com/office/powerpoint/2010/main" val="30678396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6802" y="152400"/>
            <a:ext cx="7772400" cy="838200"/>
          </a:xfrm>
        </p:spPr>
        <p:txBody>
          <a:bodyPr/>
          <a:lstStyle/>
          <a:p>
            <a:r>
              <a:rPr lang="en-US" altLang="zh-CN" sz="3200" smtClean="0">
                <a:solidFill>
                  <a:srgbClr val="FF0000"/>
                </a:solidFill>
              </a:rPr>
              <a:t>Fernet Token</a:t>
            </a:r>
            <a:endParaRPr lang="zh-CN" altLang="en-US" sz="3200" dirty="0">
              <a:solidFill>
                <a:srgbClr val="FF0000"/>
              </a:solidFill>
            </a:endParaRPr>
          </a:p>
        </p:txBody>
      </p:sp>
      <p:sp>
        <p:nvSpPr>
          <p:cNvPr id="8" name="文本框 7"/>
          <p:cNvSpPr txBox="1"/>
          <p:nvPr/>
        </p:nvSpPr>
        <p:spPr>
          <a:xfrm>
            <a:off x="1175657" y="1396997"/>
            <a:ext cx="3866605" cy="461665"/>
          </a:xfrm>
          <a:prstGeom prst="rect">
            <a:avLst/>
          </a:prstGeom>
          <a:noFill/>
        </p:spPr>
        <p:txBody>
          <a:bodyPr wrap="square" rtlCol="0">
            <a:spAutoFit/>
          </a:bodyPr>
          <a:lstStyle/>
          <a:p>
            <a:r>
              <a:rPr lang="en-US" altLang="zh-CN" sz="2400" b="1" smtClean="0">
                <a:latin typeface="宋体" panose="02010600030101010101" pitchFamily="2" charset="-122"/>
                <a:ea typeface="宋体" panose="02010600030101010101" pitchFamily="2" charset="-122"/>
              </a:rPr>
              <a:t>Token</a:t>
            </a:r>
            <a:r>
              <a:rPr lang="zh-CN" altLang="en-US" sz="2400" b="1" smtClean="0">
                <a:latin typeface="宋体" panose="02010600030101010101" pitchFamily="2" charset="-122"/>
                <a:ea typeface="宋体" panose="02010600030101010101" pitchFamily="2" charset="-122"/>
              </a:rPr>
              <a:t>：口令如何生成</a:t>
            </a:r>
            <a:endParaRPr lang="zh-CN" altLang="en-US" sz="2400" b="1">
              <a:latin typeface="宋体" panose="02010600030101010101" pitchFamily="2" charset="-122"/>
              <a:ea typeface="宋体" panose="02010600030101010101" pitchFamily="2" charset="-122"/>
            </a:endParaRPr>
          </a:p>
        </p:txBody>
      </p:sp>
      <p:sp>
        <p:nvSpPr>
          <p:cNvPr id="9" name="文本框 8"/>
          <p:cNvSpPr txBox="1"/>
          <p:nvPr/>
        </p:nvSpPr>
        <p:spPr>
          <a:xfrm>
            <a:off x="1175657" y="1858662"/>
            <a:ext cx="5316583" cy="861774"/>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加密过程包含哪些步骤？</a:t>
            </a:r>
            <a:r>
              <a:rPr lang="en-US" altLang="zh-CN" sz="1600" smtClean="0">
                <a:latin typeface="宋体" panose="02010600030101010101" pitchFamily="2" charset="-122"/>
                <a:ea typeface="宋体" panose="02010600030101010101" pitchFamily="2" charset="-122"/>
              </a:rPr>
              <a:t>	</a:t>
            </a:r>
            <a:r>
              <a:rPr lang="zh-CN" altLang="en-US" sz="1600" smtClean="0">
                <a:latin typeface="宋体" panose="02010600030101010101" pitchFamily="2" charset="-122"/>
                <a:ea typeface="宋体" panose="02010600030101010101" pitchFamily="2" charset="-122"/>
              </a:rPr>
              <a:t>压缩、加密、签名</a:t>
            </a:r>
            <a:endParaRPr lang="en-US" altLang="zh-CN" sz="1600" smtClean="0">
              <a:latin typeface="宋体" panose="02010600030101010101" pitchFamily="2" charset="-122"/>
              <a:ea typeface="宋体" panose="02010600030101010101" pitchFamily="2" charset="-122"/>
            </a:endParaRPr>
          </a:p>
          <a:p>
            <a:pPr marL="285750" indent="-285750">
              <a:buClr>
                <a:schemeClr val="accent1">
                  <a:lumMod val="75000"/>
                </a:schemeClr>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密文包含哪些信息？</a:t>
            </a:r>
            <a:r>
              <a:rPr lang="en-US" altLang="zh-CN" sz="1600" smtClean="0">
                <a:latin typeface="宋体" panose="02010600030101010101" pitchFamily="2" charset="-122"/>
                <a:ea typeface="宋体" panose="02010600030101010101" pitchFamily="2" charset="-122"/>
              </a:rPr>
              <a:t>		</a:t>
            </a:r>
            <a:r>
              <a:rPr lang="zh-CN" altLang="en-US" sz="1600" smtClean="0">
                <a:latin typeface="宋体" panose="02010600030101010101" pitchFamily="2" charset="-122"/>
                <a:ea typeface="宋体" panose="02010600030101010101" pitchFamily="2" charset="-122"/>
              </a:rPr>
              <a:t>签名、时间、密文串</a:t>
            </a:r>
            <a:endParaRPr lang="en-US" altLang="zh-CN" sz="1600" smtClean="0">
              <a:latin typeface="宋体" panose="02010600030101010101" pitchFamily="2" charset="-122"/>
              <a:ea typeface="宋体" panose="02010600030101010101" pitchFamily="2" charset="-122"/>
            </a:endParaRPr>
          </a:p>
          <a:p>
            <a:pPr marL="285750" indent="-285750">
              <a:buClr>
                <a:schemeClr val="accent1">
                  <a:lumMod val="75000"/>
                </a:schemeClr>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效率如何？</a:t>
            </a:r>
            <a:r>
              <a:rPr lang="en-US" altLang="zh-CN" sz="1600" smtClean="0">
                <a:latin typeface="宋体" panose="02010600030101010101" pitchFamily="2" charset="-122"/>
                <a:ea typeface="宋体" panose="02010600030101010101" pitchFamily="2" charset="-122"/>
              </a:rPr>
              <a:t>				</a:t>
            </a:r>
            <a:r>
              <a:rPr lang="zh-CN" altLang="en-US" sz="1600" smtClean="0">
                <a:latin typeface="宋体" panose="02010600030101010101" pitchFamily="2" charset="-122"/>
                <a:ea typeface="宋体" panose="02010600030101010101" pitchFamily="2" charset="-122"/>
              </a:rPr>
              <a:t>性能强于数据库访问</a:t>
            </a:r>
            <a:endParaRPr lang="zh-CN" altLang="en-US" sz="1600">
              <a:latin typeface="宋体" panose="02010600030101010101" pitchFamily="2" charset="-122"/>
              <a:ea typeface="宋体" panose="02010600030101010101" pitchFamily="2" charset="-122"/>
            </a:endParaRPr>
          </a:p>
        </p:txBody>
      </p:sp>
      <p:sp>
        <p:nvSpPr>
          <p:cNvPr id="10" name="文本框 9"/>
          <p:cNvSpPr txBox="1"/>
          <p:nvPr/>
        </p:nvSpPr>
        <p:spPr>
          <a:xfrm>
            <a:off x="1176906" y="2863050"/>
            <a:ext cx="3866605" cy="461665"/>
          </a:xfrm>
          <a:prstGeom prst="rect">
            <a:avLst/>
          </a:prstGeom>
          <a:noFill/>
        </p:spPr>
        <p:txBody>
          <a:bodyPr wrap="square" rtlCol="0">
            <a:spAutoFit/>
          </a:bodyPr>
          <a:lstStyle/>
          <a:p>
            <a:r>
              <a:rPr lang="en-US" altLang="zh-CN" sz="2400" b="1" smtClean="0">
                <a:latin typeface="宋体" panose="02010600030101010101" pitchFamily="2" charset="-122"/>
                <a:ea typeface="宋体" panose="02010600030101010101" pitchFamily="2" charset="-122"/>
              </a:rPr>
              <a:t>Key</a:t>
            </a:r>
            <a:r>
              <a:rPr lang="zh-CN" altLang="en-US" sz="2400" b="1" smtClean="0">
                <a:latin typeface="宋体" panose="02010600030101010101" pitchFamily="2" charset="-122"/>
                <a:ea typeface="宋体" panose="02010600030101010101" pitchFamily="2" charset="-122"/>
              </a:rPr>
              <a:t>：密钥如何生成</a:t>
            </a:r>
            <a:r>
              <a:rPr lang="en-US" altLang="zh-CN" sz="2400" b="1" smtClean="0">
                <a:latin typeface="宋体" panose="02010600030101010101" pitchFamily="2" charset="-122"/>
                <a:ea typeface="宋体" panose="02010600030101010101" pitchFamily="2" charset="-122"/>
              </a:rPr>
              <a:t> </a:t>
            </a:r>
            <a:endParaRPr lang="zh-CN" altLang="en-US" sz="2400" b="1">
              <a:latin typeface="宋体" panose="02010600030101010101" pitchFamily="2" charset="-122"/>
              <a:ea typeface="宋体" panose="02010600030101010101" pitchFamily="2" charset="-122"/>
            </a:endParaRPr>
          </a:p>
        </p:txBody>
      </p:sp>
      <p:sp>
        <p:nvSpPr>
          <p:cNvPr id="11" name="文本框 10"/>
          <p:cNvSpPr txBox="1"/>
          <p:nvPr/>
        </p:nvSpPr>
        <p:spPr>
          <a:xfrm>
            <a:off x="1175657" y="3324715"/>
            <a:ext cx="6767809" cy="1077218"/>
          </a:xfrm>
          <a:prstGeom prst="rect">
            <a:avLst/>
          </a:prstGeom>
          <a:noFill/>
        </p:spPr>
        <p:txBody>
          <a:bodyPr wrap="square" rtlCol="0">
            <a:spAutoFit/>
          </a:bodyPr>
          <a:lstStyle/>
          <a:p>
            <a:pPr marL="285750" indent="-285750">
              <a:buClr>
                <a:srgbClr val="009973"/>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密钥结构如何设计？</a:t>
            </a:r>
            <a:r>
              <a:rPr lang="en-US" altLang="zh-CN" sz="1600" smtClean="0">
                <a:latin typeface="宋体" panose="02010600030101010101" pitchFamily="2" charset="-122"/>
                <a:ea typeface="宋体" panose="02010600030101010101" pitchFamily="2" charset="-122"/>
              </a:rPr>
              <a:t>	32B</a:t>
            </a:r>
            <a:r>
              <a:rPr lang="zh-CN" altLang="en-US" sz="1600" smtClean="0">
                <a:latin typeface="宋体" panose="02010600030101010101" pitchFamily="2" charset="-122"/>
                <a:ea typeface="宋体" panose="02010600030101010101" pitchFamily="2" charset="-122"/>
              </a:rPr>
              <a:t>，左右各</a:t>
            </a:r>
            <a:r>
              <a:rPr lang="en-US" altLang="zh-CN" sz="1600" smtClean="0">
                <a:latin typeface="宋体" panose="02010600030101010101" pitchFamily="2" charset="-122"/>
                <a:ea typeface="宋体" panose="02010600030101010101" pitchFamily="2" charset="-122"/>
              </a:rPr>
              <a:t>16B</a:t>
            </a:r>
            <a:r>
              <a:rPr lang="zh-CN" altLang="en-US" sz="1600" smtClean="0">
                <a:latin typeface="宋体" panose="02010600030101010101" pitchFamily="2" charset="-122"/>
                <a:ea typeface="宋体" panose="02010600030101010101" pitchFamily="2" charset="-122"/>
              </a:rPr>
              <a:t>，左签名右加密</a:t>
            </a:r>
            <a:endParaRPr lang="en-US" altLang="zh-CN" sz="1600" smtClean="0">
              <a:latin typeface="宋体" panose="02010600030101010101" pitchFamily="2" charset="-122"/>
              <a:ea typeface="宋体" panose="02010600030101010101" pitchFamily="2" charset="-122"/>
            </a:endParaRPr>
          </a:p>
          <a:p>
            <a:pPr marL="285750" indent="-285750">
              <a:buClr>
                <a:srgbClr val="009973"/>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密钥怎么生成？</a:t>
            </a:r>
            <a:r>
              <a:rPr lang="en-US" altLang="zh-CN" sz="1600" smtClean="0">
                <a:latin typeface="宋体" panose="02010600030101010101" pitchFamily="2" charset="-122"/>
                <a:ea typeface="宋体" panose="02010600030101010101" pitchFamily="2" charset="-122"/>
              </a:rPr>
              <a:t>		</a:t>
            </a:r>
            <a:r>
              <a:rPr lang="zh-CN" altLang="en-US" sz="1600" smtClean="0">
                <a:latin typeface="宋体" panose="02010600030101010101" pitchFamily="2" charset="-122"/>
                <a:ea typeface="宋体" panose="02010600030101010101" pitchFamily="2" charset="-122"/>
              </a:rPr>
              <a:t>随机</a:t>
            </a:r>
            <a:r>
              <a:rPr lang="en-US" altLang="zh-CN" sz="1600" smtClean="0">
                <a:latin typeface="宋体" panose="02010600030101010101" pitchFamily="2" charset="-122"/>
                <a:ea typeface="宋体" panose="02010600030101010101" pitchFamily="2" charset="-122"/>
              </a:rPr>
              <a:t>32B</a:t>
            </a:r>
            <a:r>
              <a:rPr lang="zh-CN" altLang="en-US" sz="1600" smtClean="0">
                <a:latin typeface="宋体" panose="02010600030101010101" pitchFamily="2" charset="-122"/>
                <a:ea typeface="宋体" panose="02010600030101010101" pitchFamily="2" charset="-122"/>
              </a:rPr>
              <a:t>字符串。</a:t>
            </a:r>
            <a:endParaRPr lang="en-US" altLang="zh-CN" sz="1600" smtClean="0">
              <a:latin typeface="宋体" panose="02010600030101010101" pitchFamily="2" charset="-122"/>
              <a:ea typeface="宋体" panose="02010600030101010101" pitchFamily="2" charset="-122"/>
            </a:endParaRPr>
          </a:p>
          <a:p>
            <a:pPr marL="285750" indent="-285750">
              <a:buClr>
                <a:srgbClr val="009973"/>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密钥怎么存储？</a:t>
            </a:r>
            <a:r>
              <a:rPr lang="en-US" altLang="zh-CN" sz="1600" smtClean="0">
                <a:latin typeface="宋体" panose="02010600030101010101" pitchFamily="2" charset="-122"/>
                <a:ea typeface="宋体" panose="02010600030101010101" pitchFamily="2" charset="-122"/>
              </a:rPr>
              <a:t>		</a:t>
            </a:r>
            <a:r>
              <a:rPr lang="zh-CN" altLang="en-US" sz="1600" smtClean="0">
                <a:latin typeface="宋体" panose="02010600030101010101" pitchFamily="2" charset="-122"/>
                <a:ea typeface="宋体" panose="02010600030101010101" pitchFamily="2" charset="-122"/>
              </a:rPr>
              <a:t>存储于</a:t>
            </a:r>
            <a:r>
              <a:rPr lang="en-US" altLang="zh-CN" sz="1600" smtClean="0">
                <a:latin typeface="宋体" panose="02010600030101010101" pitchFamily="2" charset="-122"/>
                <a:ea typeface="宋体" panose="02010600030101010101" pitchFamily="2" charset="-122"/>
              </a:rPr>
              <a:t>Key Repository</a:t>
            </a:r>
            <a:r>
              <a:rPr lang="zh-CN" altLang="en-US" sz="1600" smtClean="0">
                <a:latin typeface="宋体" panose="02010600030101010101" pitchFamily="2" charset="-122"/>
                <a:ea typeface="宋体" panose="02010600030101010101" pitchFamily="2" charset="-122"/>
              </a:rPr>
              <a:t>，保留历史密钥不删除</a:t>
            </a:r>
            <a:endParaRPr lang="en-US" altLang="zh-CN" sz="1600" smtClean="0">
              <a:latin typeface="宋体" panose="02010600030101010101" pitchFamily="2" charset="-122"/>
              <a:ea typeface="宋体" panose="02010600030101010101" pitchFamily="2" charset="-122"/>
            </a:endParaRPr>
          </a:p>
          <a:p>
            <a:pPr marL="285750" indent="-285750">
              <a:buClr>
                <a:srgbClr val="009973"/>
              </a:buClr>
              <a:buFont typeface="Wingdings" panose="05000000000000000000" pitchFamily="2" charset="2"/>
              <a:buChar char="l"/>
            </a:pPr>
            <a:r>
              <a:rPr lang="zh-CN" altLang="en-US" sz="1600" b="1">
                <a:solidFill>
                  <a:schemeClr val="accent3">
                    <a:lumMod val="50000"/>
                  </a:schemeClr>
                </a:solidFill>
                <a:latin typeface="宋体" panose="02010600030101010101" pitchFamily="2" charset="-122"/>
                <a:ea typeface="宋体" panose="02010600030101010101" pitchFamily="2" charset="-122"/>
              </a:rPr>
              <a:t>多</a:t>
            </a:r>
            <a:r>
              <a:rPr lang="zh-CN" altLang="en-US" sz="1600" b="1" smtClean="0">
                <a:solidFill>
                  <a:schemeClr val="accent3">
                    <a:lumMod val="50000"/>
                  </a:schemeClr>
                </a:solidFill>
                <a:latin typeface="宋体" panose="02010600030101010101" pitchFamily="2" charset="-122"/>
                <a:ea typeface="宋体" panose="02010600030101010101" pitchFamily="2" charset="-122"/>
              </a:rPr>
              <a:t>节点如何同步</a:t>
            </a:r>
            <a:endParaRPr lang="zh-CN" altLang="en-US" sz="1600" b="1">
              <a:solidFill>
                <a:schemeClr val="accent3">
                  <a:lumMod val="50000"/>
                </a:schemeClr>
              </a:solidFill>
              <a:latin typeface="宋体" panose="02010600030101010101" pitchFamily="2" charset="-122"/>
              <a:ea typeface="宋体" panose="02010600030101010101" pitchFamily="2" charset="-122"/>
            </a:endParaRPr>
          </a:p>
        </p:txBody>
      </p:sp>
      <p:sp>
        <p:nvSpPr>
          <p:cNvPr id="12" name="文本框 11"/>
          <p:cNvSpPr txBox="1"/>
          <p:nvPr/>
        </p:nvSpPr>
        <p:spPr>
          <a:xfrm>
            <a:off x="1176906" y="4481173"/>
            <a:ext cx="3866605" cy="461665"/>
          </a:xfrm>
          <a:prstGeom prst="rect">
            <a:avLst/>
          </a:prstGeom>
          <a:noFill/>
        </p:spPr>
        <p:txBody>
          <a:bodyPr wrap="square" rtlCol="0">
            <a:spAutoFit/>
          </a:bodyPr>
          <a:lstStyle/>
          <a:p>
            <a:r>
              <a:rPr lang="en-US" altLang="zh-CN" sz="2400" b="1" smtClean="0">
                <a:latin typeface="宋体" panose="02010600030101010101" pitchFamily="2" charset="-122"/>
                <a:ea typeface="宋体" panose="02010600030101010101" pitchFamily="2" charset="-122"/>
              </a:rPr>
              <a:t>Rotation</a:t>
            </a:r>
            <a:r>
              <a:rPr lang="zh-CN" altLang="en-US" sz="2400" b="1" smtClean="0">
                <a:latin typeface="宋体" panose="02010600030101010101" pitchFamily="2" charset="-122"/>
                <a:ea typeface="宋体" panose="02010600030101010101" pitchFamily="2" charset="-122"/>
              </a:rPr>
              <a:t>：轮询如何实现</a:t>
            </a:r>
            <a:endParaRPr lang="zh-CN" altLang="en-US" sz="2400" b="1">
              <a:latin typeface="宋体" panose="02010600030101010101" pitchFamily="2" charset="-122"/>
              <a:ea typeface="宋体" panose="02010600030101010101" pitchFamily="2" charset="-122"/>
            </a:endParaRPr>
          </a:p>
        </p:txBody>
      </p:sp>
      <p:sp>
        <p:nvSpPr>
          <p:cNvPr id="13" name="文本框 12"/>
          <p:cNvSpPr txBox="1"/>
          <p:nvPr/>
        </p:nvSpPr>
        <p:spPr>
          <a:xfrm>
            <a:off x="1175656" y="4962979"/>
            <a:ext cx="6767809" cy="584775"/>
          </a:xfrm>
          <a:prstGeom prst="rect">
            <a:avLst/>
          </a:prstGeom>
          <a:noFill/>
        </p:spPr>
        <p:txBody>
          <a:bodyPr wrap="square" rtlCol="0">
            <a:spAutoFit/>
          </a:bodyPr>
          <a:lstStyle/>
          <a:p>
            <a:pPr marL="285750" indent="-285750">
              <a:buClr>
                <a:srgbClr val="009973"/>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轮询密钥数量？配置文件参数决定。</a:t>
            </a:r>
            <a:endParaRPr lang="en-US" altLang="zh-CN" sz="1600" smtClean="0">
              <a:latin typeface="宋体" panose="02010600030101010101" pitchFamily="2" charset="-122"/>
              <a:ea typeface="宋体" panose="02010600030101010101" pitchFamily="2" charset="-122"/>
            </a:endParaRPr>
          </a:p>
          <a:p>
            <a:pPr marL="285750" indent="-285750">
              <a:buClr>
                <a:srgbClr val="009973"/>
              </a:buClr>
              <a:buFont typeface="Wingdings" panose="05000000000000000000" pitchFamily="2" charset="2"/>
              <a:buChar char="l"/>
            </a:pPr>
            <a:r>
              <a:rPr lang="zh-CN" altLang="en-US" sz="1600" smtClean="0">
                <a:latin typeface="宋体" panose="02010600030101010101" pitchFamily="2" charset="-122"/>
                <a:ea typeface="宋体" panose="02010600030101010101" pitchFamily="2" charset="-122"/>
              </a:rPr>
              <a:t>轮询如何实现？</a:t>
            </a:r>
            <a:r>
              <a:rPr lang="en-US" altLang="zh-CN" sz="1600" smtClean="0">
                <a:latin typeface="宋体" panose="02010600030101010101" pitchFamily="2" charset="-122"/>
                <a:ea typeface="宋体" panose="02010600030101010101" pitchFamily="2" charset="-122"/>
              </a:rPr>
              <a:t>List</a:t>
            </a:r>
            <a:r>
              <a:rPr lang="zh-CN" altLang="en-US" sz="1600" smtClean="0">
                <a:latin typeface="宋体" panose="02010600030101010101" pitchFamily="2" charset="-122"/>
                <a:ea typeface="宋体" panose="02010600030101010101" pitchFamily="2" charset="-122"/>
              </a:rPr>
              <a:t>存储活跃密钥，</a:t>
            </a:r>
            <a:r>
              <a:rPr lang="en-US" altLang="zh-CN" sz="1600" smtClean="0">
                <a:latin typeface="宋体" panose="02010600030101010101" pitchFamily="2" charset="-122"/>
                <a:ea typeface="宋体" panose="02010600030101010101" pitchFamily="2" charset="-122"/>
              </a:rPr>
              <a:t>0</a:t>
            </a:r>
            <a:r>
              <a:rPr lang="zh-CN" altLang="en-US" sz="1600" smtClean="0">
                <a:latin typeface="宋体" panose="02010600030101010101" pitchFamily="2" charset="-122"/>
                <a:ea typeface="宋体" panose="02010600030101010101" pitchFamily="2" charset="-122"/>
              </a:rPr>
              <a:t>表示当前主密钥，超容量就淘汰。</a:t>
            </a:r>
            <a:endParaRPr lang="zh-CN" altLang="en-US" sz="1600">
              <a:latin typeface="宋体" panose="02010600030101010101" pitchFamily="2" charset="-122"/>
              <a:ea typeface="宋体" panose="02010600030101010101" pitchFamily="2" charset="-122"/>
            </a:endParaRPr>
          </a:p>
        </p:txBody>
      </p:sp>
      <p:sp>
        <p:nvSpPr>
          <p:cNvPr id="14" name="椭圆 13"/>
          <p:cNvSpPr/>
          <p:nvPr/>
        </p:nvSpPr>
        <p:spPr bwMode="auto">
          <a:xfrm>
            <a:off x="729021" y="1502229"/>
            <a:ext cx="391886" cy="35643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a:solidFill>
                  <a:schemeClr val="bg1"/>
                </a:solidFill>
                <a:latin typeface="宋体" panose="02010600030101010101" pitchFamily="2" charset="-122"/>
                <a:ea typeface="宋体" panose="02010600030101010101" pitchFamily="2" charset="-122"/>
              </a:rPr>
              <a:t>1</a:t>
            </a:r>
            <a:endParaRPr kumimoji="1"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endParaRPr>
          </a:p>
        </p:txBody>
      </p:sp>
      <p:sp>
        <p:nvSpPr>
          <p:cNvPr id="15" name="椭圆 14"/>
          <p:cNvSpPr/>
          <p:nvPr/>
        </p:nvSpPr>
        <p:spPr bwMode="auto">
          <a:xfrm>
            <a:off x="729021" y="2968282"/>
            <a:ext cx="391886" cy="35643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smtClean="0">
                <a:solidFill>
                  <a:schemeClr val="bg1"/>
                </a:solidFill>
                <a:latin typeface="宋体" panose="02010600030101010101" pitchFamily="2" charset="-122"/>
                <a:ea typeface="宋体" panose="02010600030101010101" pitchFamily="2" charset="-122"/>
              </a:rPr>
              <a:t>2</a:t>
            </a:r>
            <a:endParaRPr kumimoji="1"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endParaRPr>
          </a:p>
        </p:txBody>
      </p:sp>
      <p:sp>
        <p:nvSpPr>
          <p:cNvPr id="16" name="椭圆 15"/>
          <p:cNvSpPr/>
          <p:nvPr/>
        </p:nvSpPr>
        <p:spPr bwMode="auto">
          <a:xfrm>
            <a:off x="736802" y="4533788"/>
            <a:ext cx="391886" cy="35643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smtClean="0">
                <a:solidFill>
                  <a:schemeClr val="bg1"/>
                </a:solidFill>
                <a:latin typeface="宋体" panose="02010600030101010101" pitchFamily="2" charset="-122"/>
                <a:ea typeface="宋体" panose="02010600030101010101" pitchFamily="2" charset="-122"/>
              </a:rPr>
              <a:t>3</a:t>
            </a:r>
            <a:endParaRPr kumimoji="1"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40852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67302" y="152400"/>
            <a:ext cx="7772400" cy="838200"/>
          </a:xfrm>
        </p:spPr>
        <p:txBody>
          <a:bodyPr/>
          <a:lstStyle/>
          <a:p>
            <a:r>
              <a:rPr lang="en-US" altLang="zh-CN" sz="3200" smtClean="0">
                <a:solidFill>
                  <a:srgbClr val="FF0000"/>
                </a:solidFill>
              </a:rPr>
              <a:t>Token </a:t>
            </a:r>
            <a:r>
              <a:rPr lang="zh-CN" altLang="en-US" sz="3200" smtClean="0">
                <a:solidFill>
                  <a:srgbClr val="FF0000"/>
                </a:solidFill>
              </a:rPr>
              <a:t>如何生成</a:t>
            </a:r>
            <a:endParaRPr lang="zh-CN" altLang="en-US" sz="3200" dirty="0">
              <a:solidFill>
                <a:srgbClr val="FF0000"/>
              </a:solidFill>
            </a:endParaRPr>
          </a:p>
        </p:txBody>
      </p:sp>
      <p:pic>
        <p:nvPicPr>
          <p:cNvPr id="5" name="图片 4"/>
          <p:cNvPicPr>
            <a:picLocks noChangeAspect="1"/>
          </p:cNvPicPr>
          <p:nvPr/>
        </p:nvPicPr>
        <p:blipFill>
          <a:blip r:embed="rId2"/>
          <a:stretch>
            <a:fillRect/>
          </a:stretch>
        </p:blipFill>
        <p:spPr>
          <a:xfrm>
            <a:off x="99776" y="152400"/>
            <a:ext cx="5920024" cy="6495657"/>
          </a:xfrm>
          <a:prstGeom prst="rect">
            <a:avLst/>
          </a:prstGeom>
        </p:spPr>
      </p:pic>
      <p:sp>
        <p:nvSpPr>
          <p:cNvPr id="6" name="椭圆 5"/>
          <p:cNvSpPr/>
          <p:nvPr/>
        </p:nvSpPr>
        <p:spPr bwMode="auto">
          <a:xfrm>
            <a:off x="6019800" y="1526162"/>
            <a:ext cx="247650" cy="257175"/>
          </a:xfrm>
          <a:prstGeom prst="ellipse">
            <a:avLst/>
          </a:prstGeom>
          <a:solidFill>
            <a:srgbClr val="5B9BD5"/>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3" name="文本框 2"/>
          <p:cNvSpPr txBox="1"/>
          <p:nvPr/>
        </p:nvSpPr>
        <p:spPr>
          <a:xfrm>
            <a:off x="6278020" y="1470083"/>
            <a:ext cx="2869246" cy="369332"/>
          </a:xfrm>
          <a:prstGeom prst="rect">
            <a:avLst/>
          </a:prstGeom>
          <a:noFill/>
        </p:spPr>
        <p:txBody>
          <a:bodyPr wrap="square" rtlCol="0">
            <a:spAutoFit/>
          </a:bodyPr>
          <a:lstStyle/>
          <a:p>
            <a:r>
              <a:rPr lang="en-US" altLang="zh-CN" smtClean="0">
                <a:latin typeface="宋体" panose="02010600030101010101" pitchFamily="2" charset="-122"/>
                <a:ea typeface="宋体" panose="02010600030101010101" pitchFamily="2" charset="-122"/>
              </a:rPr>
              <a:t>MessagePack</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Token</a:t>
            </a:r>
            <a:r>
              <a:rPr lang="zh-CN" altLang="en-US" smtClean="0">
                <a:latin typeface="宋体" panose="02010600030101010101" pitchFamily="2" charset="-122"/>
                <a:ea typeface="宋体" panose="02010600030101010101" pitchFamily="2" charset="-122"/>
              </a:rPr>
              <a:t>压缩</a:t>
            </a:r>
            <a:endParaRPr lang="zh-CN" altLang="en-US">
              <a:latin typeface="宋体" panose="02010600030101010101" pitchFamily="2" charset="-122"/>
              <a:ea typeface="宋体" panose="02010600030101010101" pitchFamily="2" charset="-122"/>
            </a:endParaRPr>
          </a:p>
        </p:txBody>
      </p:sp>
      <p:sp>
        <p:nvSpPr>
          <p:cNvPr id="7" name="椭圆 6"/>
          <p:cNvSpPr/>
          <p:nvPr/>
        </p:nvSpPr>
        <p:spPr bwMode="auto">
          <a:xfrm>
            <a:off x="6032863" y="2047894"/>
            <a:ext cx="247650" cy="257175"/>
          </a:xfrm>
          <a:prstGeom prst="ellipse">
            <a:avLst/>
          </a:prstGeom>
          <a:solidFill>
            <a:srgbClr val="5B9BD5"/>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8" name="文本框 7"/>
          <p:cNvSpPr txBox="1"/>
          <p:nvPr/>
        </p:nvSpPr>
        <p:spPr>
          <a:xfrm>
            <a:off x="6291082" y="1991815"/>
            <a:ext cx="2738617" cy="369332"/>
          </a:xfrm>
          <a:prstGeom prst="rect">
            <a:avLst/>
          </a:prstGeom>
          <a:noFill/>
        </p:spPr>
        <p:txBody>
          <a:bodyPr wrap="square" rtlCol="0">
            <a:spAutoFit/>
          </a:bodyPr>
          <a:lstStyle/>
          <a:p>
            <a:r>
              <a:rPr lang="en-US" altLang="zh-CN" smtClean="0">
                <a:latin typeface="宋体" panose="02010600030101010101" pitchFamily="2" charset="-122"/>
                <a:ea typeface="宋体" panose="02010600030101010101" pitchFamily="2" charset="-122"/>
              </a:rPr>
              <a:t>SHA-128-CBC</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Token</a:t>
            </a:r>
            <a:r>
              <a:rPr lang="zh-CN" altLang="en-US" smtClean="0">
                <a:latin typeface="宋体" panose="02010600030101010101" pitchFamily="2" charset="-122"/>
                <a:ea typeface="宋体" panose="02010600030101010101" pitchFamily="2" charset="-122"/>
              </a:rPr>
              <a:t>加密</a:t>
            </a:r>
            <a:endParaRPr lang="zh-CN" altLang="en-US">
              <a:latin typeface="宋体" panose="02010600030101010101" pitchFamily="2" charset="-122"/>
              <a:ea typeface="宋体" panose="02010600030101010101" pitchFamily="2" charset="-122"/>
            </a:endParaRPr>
          </a:p>
        </p:txBody>
      </p:sp>
      <p:sp>
        <p:nvSpPr>
          <p:cNvPr id="9" name="椭圆 8"/>
          <p:cNvSpPr/>
          <p:nvPr/>
        </p:nvSpPr>
        <p:spPr bwMode="auto">
          <a:xfrm>
            <a:off x="6060394" y="2569626"/>
            <a:ext cx="247650" cy="257175"/>
          </a:xfrm>
          <a:prstGeom prst="ellipse">
            <a:avLst/>
          </a:prstGeom>
          <a:solidFill>
            <a:srgbClr val="5B9BD5"/>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0" name="文本框 9"/>
          <p:cNvSpPr txBox="1"/>
          <p:nvPr/>
        </p:nvSpPr>
        <p:spPr>
          <a:xfrm>
            <a:off x="6318613" y="2454839"/>
            <a:ext cx="2977787" cy="1246495"/>
          </a:xfrm>
          <a:prstGeom prst="rect">
            <a:avLst/>
          </a:prstGeom>
          <a:noFill/>
        </p:spPr>
        <p:txBody>
          <a:bodyPr wrap="square" rtlCol="0">
            <a:spAutoFit/>
          </a:bodyPr>
          <a:lstStyle/>
          <a:p>
            <a:pPr>
              <a:lnSpc>
                <a:spcPct val="150000"/>
              </a:lnSpc>
            </a:pPr>
            <a:r>
              <a:rPr lang="en-US" altLang="zh-CN" smtClean="0">
                <a:latin typeface="宋体" panose="02010600030101010101" pitchFamily="2" charset="-122"/>
                <a:ea typeface="宋体" panose="02010600030101010101" pitchFamily="2" charset="-122"/>
              </a:rPr>
              <a:t>Basic_Part</a:t>
            </a:r>
            <a:r>
              <a:rPr lang="zh-CN" altLang="en-US" smtClean="0">
                <a:latin typeface="宋体" panose="02010600030101010101" pitchFamily="2" charset="-122"/>
                <a:ea typeface="宋体" panose="02010600030101010101" pitchFamily="2" charset="-122"/>
              </a:rPr>
              <a:t>数据填充：</a:t>
            </a:r>
            <a:endParaRPr lang="en-US" altLang="zh-CN" smtClean="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smtClean="0">
                <a:latin typeface="宋体" panose="02010600030101010101" pitchFamily="2" charset="-122"/>
                <a:ea typeface="宋体" panose="02010600030101010101" pitchFamily="2" charset="-122"/>
              </a:rPr>
              <a:t>特定字节（</a:t>
            </a:r>
            <a:r>
              <a:rPr lang="en-US" altLang="zh-CN" sz="1600" smtClean="0">
                <a:latin typeface="宋体" panose="02010600030101010101" pitchFamily="2" charset="-122"/>
                <a:ea typeface="宋体" panose="02010600030101010101" pitchFamily="2" charset="-122"/>
              </a:rPr>
              <a:t>1B</a:t>
            </a:r>
            <a:r>
              <a:rPr lang="zh-CN" altLang="en-US" sz="1600" smtClean="0">
                <a:latin typeface="宋体" panose="02010600030101010101" pitchFamily="2" charset="-122"/>
                <a:ea typeface="宋体" panose="02010600030101010101" pitchFamily="2" charset="-122"/>
              </a:rPr>
              <a:t>）</a:t>
            </a:r>
            <a:endParaRPr lang="en-US" altLang="zh-CN" sz="1600" smtClean="0">
              <a:latin typeface="宋体" panose="02010600030101010101" pitchFamily="2" charset="-122"/>
              <a:ea typeface="宋体" panose="02010600030101010101" pitchFamily="2" charset="-122"/>
            </a:endParaRPr>
          </a:p>
          <a:p>
            <a:pPr marL="342900" indent="-342900">
              <a:buFont typeface="+mj-lt"/>
              <a:buAutoNum type="arabicPeriod"/>
            </a:pPr>
            <a:r>
              <a:rPr lang="zh-CN" altLang="en-US" sz="1600" smtClean="0">
                <a:latin typeface="宋体" panose="02010600030101010101" pitchFamily="2" charset="-122"/>
                <a:ea typeface="宋体" panose="02010600030101010101" pitchFamily="2" charset="-122"/>
              </a:rPr>
              <a:t>当前时间（</a:t>
            </a:r>
            <a:r>
              <a:rPr lang="en-US" altLang="zh-CN" sz="1600" smtClean="0">
                <a:latin typeface="宋体" panose="02010600030101010101" pitchFamily="2" charset="-122"/>
                <a:ea typeface="宋体" panose="02010600030101010101" pitchFamily="2" charset="-122"/>
              </a:rPr>
              <a:t>8B</a:t>
            </a:r>
            <a:r>
              <a:rPr lang="zh-CN" altLang="en-US" sz="1600" smtClean="0">
                <a:latin typeface="宋体" panose="02010600030101010101" pitchFamily="2" charset="-122"/>
                <a:ea typeface="宋体" panose="02010600030101010101" pitchFamily="2" charset="-122"/>
              </a:rPr>
              <a:t>）</a:t>
            </a:r>
            <a:endParaRPr lang="en-US" altLang="zh-CN" sz="1600" smtClean="0">
              <a:latin typeface="宋体" panose="02010600030101010101" pitchFamily="2" charset="-122"/>
              <a:ea typeface="宋体" panose="02010600030101010101" pitchFamily="2" charset="-122"/>
            </a:endParaRPr>
          </a:p>
          <a:p>
            <a:pPr marL="342900" indent="-342900">
              <a:buFont typeface="+mj-lt"/>
              <a:buAutoNum type="arabicPeriod"/>
            </a:pPr>
            <a:r>
              <a:rPr lang="en-US" altLang="zh-CN" sz="1600" smtClean="0">
                <a:latin typeface="宋体" panose="02010600030101010101" pitchFamily="2" charset="-122"/>
                <a:ea typeface="宋体" panose="02010600030101010101" pitchFamily="2" charset="-122"/>
              </a:rPr>
              <a:t>AES</a:t>
            </a:r>
            <a:r>
              <a:rPr lang="zh-CN" altLang="en-US" sz="1600" smtClean="0">
                <a:latin typeface="宋体" panose="02010600030101010101" pitchFamily="2" charset="-122"/>
                <a:ea typeface="宋体" panose="02010600030101010101" pitchFamily="2" charset="-122"/>
              </a:rPr>
              <a:t>初始变换矩阵（</a:t>
            </a:r>
            <a:r>
              <a:rPr lang="en-US" altLang="zh-CN" sz="1600" smtClean="0">
                <a:latin typeface="宋体" panose="02010600030101010101" pitchFamily="2" charset="-122"/>
                <a:ea typeface="宋体" panose="02010600030101010101" pitchFamily="2" charset="-122"/>
              </a:rPr>
              <a:t>16B</a:t>
            </a:r>
            <a:r>
              <a:rPr lang="zh-CN" altLang="en-US" sz="1600" smtClean="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p:txBody>
      </p:sp>
      <p:sp>
        <p:nvSpPr>
          <p:cNvPr id="11" name="椭圆 10"/>
          <p:cNvSpPr/>
          <p:nvPr/>
        </p:nvSpPr>
        <p:spPr bwMode="auto">
          <a:xfrm>
            <a:off x="6087925" y="3702387"/>
            <a:ext cx="247650" cy="257175"/>
          </a:xfrm>
          <a:prstGeom prst="ellipse">
            <a:avLst/>
          </a:prstGeom>
          <a:solidFill>
            <a:srgbClr val="5B9BD5"/>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2" name="文本框 11"/>
          <p:cNvSpPr txBox="1"/>
          <p:nvPr/>
        </p:nvSpPr>
        <p:spPr>
          <a:xfrm>
            <a:off x="6346144" y="3646308"/>
            <a:ext cx="2977787" cy="646331"/>
          </a:xfrm>
          <a:prstGeom prst="rect">
            <a:avLst/>
          </a:prstGeom>
          <a:noFill/>
        </p:spPr>
        <p:txBody>
          <a:bodyPr wrap="square" rtlCol="0">
            <a:spAutoFit/>
          </a:bodyPr>
          <a:lstStyle/>
          <a:p>
            <a:r>
              <a:rPr lang="en-US" altLang="zh-CN" smtClean="0">
                <a:latin typeface="宋体" panose="02010600030101010101" pitchFamily="2" charset="-122"/>
                <a:ea typeface="宋体" panose="02010600030101010101" pitchFamily="2" charset="-122"/>
              </a:rPr>
              <a:t>SHA256</a:t>
            </a:r>
            <a:r>
              <a:rPr lang="zh-CN" altLang="en-US" smtClean="0">
                <a:latin typeface="宋体" panose="02010600030101010101" pitchFamily="2" charset="-122"/>
                <a:ea typeface="宋体" panose="02010600030101010101" pitchFamily="2" charset="-122"/>
              </a:rPr>
              <a:t>：</a:t>
            </a:r>
            <a:endParaRPr lang="en-US" altLang="zh-CN" smtClean="0">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a:t>
            </a:r>
            <a:r>
              <a:rPr lang="en-US" altLang="zh-CN" smtClean="0">
                <a:latin typeface="宋体" panose="02010600030101010101" pitchFamily="2" charset="-122"/>
                <a:ea typeface="宋体" panose="02010600030101010101" pitchFamily="2" charset="-122"/>
              </a:rPr>
              <a:t> </a:t>
            </a:r>
            <a:r>
              <a:rPr lang="zh-CN" altLang="en-US" smtClean="0">
                <a:latin typeface="宋体" panose="02010600030101010101" pitchFamily="2" charset="-122"/>
                <a:ea typeface="宋体" panose="02010600030101010101" pitchFamily="2" charset="-122"/>
              </a:rPr>
              <a:t>对</a:t>
            </a:r>
            <a:r>
              <a:rPr lang="en-US" altLang="zh-CN" sz="1600" smtClean="0">
                <a:latin typeface="宋体" panose="02010600030101010101" pitchFamily="2" charset="-122"/>
                <a:ea typeface="宋体" panose="02010600030101010101" pitchFamily="2" charset="-122"/>
              </a:rPr>
              <a:t>Basic_Part </a:t>
            </a:r>
            <a:r>
              <a:rPr lang="zh-CN" altLang="en-US" sz="1600" smtClean="0">
                <a:latin typeface="宋体" panose="02010600030101010101" pitchFamily="2" charset="-122"/>
                <a:ea typeface="宋体" panose="02010600030101010101" pitchFamily="2" charset="-122"/>
              </a:rPr>
              <a:t>签名（</a:t>
            </a:r>
            <a:r>
              <a:rPr lang="en-US" altLang="zh-CN" sz="1600" smtClean="0">
                <a:latin typeface="宋体" panose="02010600030101010101" pitchFamily="2" charset="-122"/>
                <a:ea typeface="宋体" panose="02010600030101010101" pitchFamily="2" charset="-122"/>
              </a:rPr>
              <a:t>32B</a:t>
            </a:r>
            <a:r>
              <a:rPr lang="zh-CN" altLang="en-US" sz="1600" smtClean="0">
                <a:latin typeface="宋体" panose="02010600030101010101" pitchFamily="2" charset="-122"/>
                <a:ea typeface="宋体" panose="02010600030101010101" pitchFamily="2" charset="-122"/>
              </a:rPr>
              <a:t>）</a:t>
            </a:r>
            <a:endParaRPr lang="en-US" altLang="zh-CN" smtClean="0">
              <a:latin typeface="宋体" panose="02010600030101010101" pitchFamily="2" charset="-122"/>
              <a:ea typeface="宋体" panose="02010600030101010101" pitchFamily="2" charset="-122"/>
            </a:endParaRPr>
          </a:p>
        </p:txBody>
      </p:sp>
      <p:sp>
        <p:nvSpPr>
          <p:cNvPr id="13" name="椭圆 12"/>
          <p:cNvSpPr/>
          <p:nvPr/>
        </p:nvSpPr>
        <p:spPr bwMode="auto">
          <a:xfrm>
            <a:off x="6087925" y="4277240"/>
            <a:ext cx="247650" cy="257175"/>
          </a:xfrm>
          <a:prstGeom prst="ellipse">
            <a:avLst/>
          </a:prstGeom>
          <a:solidFill>
            <a:srgbClr val="5B9BD5"/>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4" name="文本框 13"/>
          <p:cNvSpPr txBox="1"/>
          <p:nvPr/>
        </p:nvSpPr>
        <p:spPr>
          <a:xfrm>
            <a:off x="6346144" y="4221161"/>
            <a:ext cx="2977787" cy="646331"/>
          </a:xfrm>
          <a:prstGeom prst="rect">
            <a:avLst/>
          </a:prstGeom>
          <a:noFill/>
        </p:spPr>
        <p:txBody>
          <a:bodyPr wrap="square" rtlCol="0">
            <a:spAutoFit/>
          </a:bodyPr>
          <a:lstStyle/>
          <a:p>
            <a:r>
              <a:rPr lang="zh-CN" altLang="en-US" smtClean="0">
                <a:latin typeface="宋体" panose="02010600030101010101" pitchFamily="2" charset="-122"/>
                <a:ea typeface="宋体" panose="02010600030101010101" pitchFamily="2" charset="-122"/>
              </a:rPr>
              <a:t>串联：</a:t>
            </a:r>
            <a:endParaRPr lang="en-US" altLang="zh-CN" smtClean="0">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a:t>
            </a:r>
            <a:r>
              <a:rPr lang="en-US" altLang="zh-CN" smtClean="0">
                <a:latin typeface="宋体" panose="02010600030101010101" pitchFamily="2" charset="-122"/>
                <a:ea typeface="宋体" panose="02010600030101010101" pitchFamily="2" charset="-122"/>
              </a:rPr>
              <a:t> Signing || Basic_Part</a:t>
            </a:r>
          </a:p>
        </p:txBody>
      </p:sp>
      <p:sp>
        <p:nvSpPr>
          <p:cNvPr id="15" name="矩形 14"/>
          <p:cNvSpPr/>
          <p:nvPr/>
        </p:nvSpPr>
        <p:spPr bwMode="auto">
          <a:xfrm>
            <a:off x="4051299" y="5153702"/>
            <a:ext cx="4978400" cy="657614"/>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charset="-122"/>
              </a:rPr>
              <a:t>为什么</a:t>
            </a:r>
            <a:r>
              <a:rPr kumimoji="1" lang="en-US" altLang="zh-CN" b="0" i="0" u="none" strike="noStrike" cap="none" normalizeH="0" baseline="0" smtClean="0">
                <a:ln>
                  <a:noFill/>
                </a:ln>
                <a:solidFill>
                  <a:schemeClr val="tx1"/>
                </a:solidFill>
                <a:effectLst/>
                <a:latin typeface="Times New Roman" pitchFamily="18" charset="0"/>
                <a:ea typeface="宋体" charset="-122"/>
              </a:rPr>
              <a:t>Basic_Part</a:t>
            </a:r>
            <a:r>
              <a:rPr kumimoji="1" lang="zh-CN" altLang="en-US" b="0" i="0" u="none" strike="noStrike" cap="none" normalizeH="0" baseline="0" smtClean="0">
                <a:ln>
                  <a:noFill/>
                </a:ln>
                <a:solidFill>
                  <a:schemeClr val="tx1"/>
                </a:solidFill>
                <a:effectLst/>
                <a:latin typeface="Times New Roman" pitchFamily="18" charset="0"/>
                <a:ea typeface="宋体" charset="-122"/>
              </a:rPr>
              <a:t>填充时要填充当前时间？</a:t>
            </a:r>
            <a:endParaRPr kumimoji="1" lang="en-US" altLang="zh-CN" b="0" i="0" u="none" strike="noStrike" cap="none" normalizeH="0" baseline="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mtClean="0">
                <a:ea typeface="宋体" charset="-122"/>
              </a:rPr>
              <a:t>答：被压缩的</a:t>
            </a:r>
            <a:r>
              <a:rPr lang="en-US" altLang="zh-CN" smtClean="0">
                <a:ea typeface="宋体" charset="-122"/>
              </a:rPr>
              <a:t>Token_data</a:t>
            </a:r>
            <a:r>
              <a:rPr lang="zh-CN" altLang="en-US" smtClean="0">
                <a:ea typeface="宋体" charset="-122"/>
              </a:rPr>
              <a:t>中不包含过期时间字段</a:t>
            </a: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3899770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67302" y="152400"/>
            <a:ext cx="7772400" cy="838200"/>
          </a:xfrm>
        </p:spPr>
        <p:txBody>
          <a:bodyPr/>
          <a:lstStyle/>
          <a:p>
            <a:r>
              <a:rPr lang="en-US" altLang="zh-CN" sz="3200" smtClean="0">
                <a:solidFill>
                  <a:srgbClr val="FF0000"/>
                </a:solidFill>
              </a:rPr>
              <a:t>Key </a:t>
            </a:r>
            <a:r>
              <a:rPr lang="zh-CN" altLang="en-US" sz="3200" smtClean="0">
                <a:solidFill>
                  <a:srgbClr val="FF0000"/>
                </a:solidFill>
              </a:rPr>
              <a:t>如何生成</a:t>
            </a:r>
            <a:endParaRPr lang="zh-CN" altLang="en-US" sz="3200" dirty="0">
              <a:solidFill>
                <a:srgbClr val="FF0000"/>
              </a:solidFill>
            </a:endParaRPr>
          </a:p>
        </p:txBody>
      </p:sp>
      <p:pic>
        <p:nvPicPr>
          <p:cNvPr id="5" name="图片 4"/>
          <p:cNvPicPr>
            <a:picLocks noChangeAspect="1"/>
          </p:cNvPicPr>
          <p:nvPr/>
        </p:nvPicPr>
        <p:blipFill>
          <a:blip r:embed="rId2"/>
          <a:stretch>
            <a:fillRect/>
          </a:stretch>
        </p:blipFill>
        <p:spPr>
          <a:xfrm>
            <a:off x="350355" y="571500"/>
            <a:ext cx="4755045" cy="5529973"/>
          </a:xfrm>
          <a:prstGeom prst="rect">
            <a:avLst/>
          </a:prstGeom>
        </p:spPr>
      </p:pic>
      <p:grpSp>
        <p:nvGrpSpPr>
          <p:cNvPr id="24" name="组合 23"/>
          <p:cNvGrpSpPr/>
          <p:nvPr/>
        </p:nvGrpSpPr>
        <p:grpSpPr>
          <a:xfrm>
            <a:off x="4800600" y="2470784"/>
            <a:ext cx="1479550" cy="1108885"/>
            <a:chOff x="4800600" y="2470784"/>
            <a:chExt cx="1479550" cy="1108885"/>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500" y="2470784"/>
              <a:ext cx="533400" cy="600075"/>
            </a:xfrm>
            <a:prstGeom prst="rect">
              <a:avLst/>
            </a:prstGeom>
          </p:spPr>
        </p:pic>
        <p:sp>
          <p:nvSpPr>
            <p:cNvPr id="6" name="文本框 5"/>
            <p:cNvSpPr txBox="1"/>
            <p:nvPr/>
          </p:nvSpPr>
          <p:spPr>
            <a:xfrm>
              <a:off x="4800600" y="3056449"/>
              <a:ext cx="1479550" cy="523220"/>
            </a:xfrm>
            <a:prstGeom prst="rect">
              <a:avLst/>
            </a:prstGeom>
            <a:noFill/>
          </p:spPr>
          <p:txBody>
            <a:bodyPr wrap="square" rtlCol="0">
              <a:spAutoFit/>
            </a:bodyPr>
            <a:lstStyle/>
            <a:p>
              <a:r>
                <a:rPr lang="en-US" altLang="zh-CN" sz="1400" smtClean="0"/>
                <a:t>name: 0.tmp</a:t>
              </a:r>
            </a:p>
            <a:p>
              <a:r>
                <a:rPr lang="en-US" altLang="zh-CN" sz="1400"/>
                <a:t>9bits: </a:t>
              </a:r>
              <a:r>
                <a:rPr lang="en-US" altLang="zh-CN" sz="1400"/>
                <a:t>rwx </a:t>
              </a:r>
              <a:r>
                <a:rPr lang="en-US" altLang="zh-CN" sz="1400" smtClean="0"/>
                <a:t>rwx ---</a:t>
              </a:r>
              <a:endParaRPr lang="zh-CN" altLang="en-US" sz="1400"/>
            </a:p>
          </p:txBody>
        </p:sp>
      </p:grpSp>
      <p:grpSp>
        <p:nvGrpSpPr>
          <p:cNvPr id="20" name="组合 19"/>
          <p:cNvGrpSpPr/>
          <p:nvPr/>
        </p:nvGrpSpPr>
        <p:grpSpPr>
          <a:xfrm>
            <a:off x="7708900" y="2466803"/>
            <a:ext cx="1346200" cy="1080234"/>
            <a:chOff x="7708900" y="2466803"/>
            <a:chExt cx="1346200" cy="1080234"/>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2466803"/>
              <a:ext cx="533400" cy="600075"/>
            </a:xfrm>
            <a:prstGeom prst="rect">
              <a:avLst/>
            </a:prstGeom>
          </p:spPr>
        </p:pic>
        <p:sp>
          <p:nvSpPr>
            <p:cNvPr id="12" name="文本框 11"/>
            <p:cNvSpPr txBox="1"/>
            <p:nvPr/>
          </p:nvSpPr>
          <p:spPr>
            <a:xfrm>
              <a:off x="7708900" y="3023817"/>
              <a:ext cx="1346200" cy="523220"/>
            </a:xfrm>
            <a:prstGeom prst="rect">
              <a:avLst/>
            </a:prstGeom>
            <a:noFill/>
          </p:spPr>
          <p:txBody>
            <a:bodyPr wrap="square" rtlCol="0">
              <a:spAutoFit/>
            </a:bodyPr>
            <a:lstStyle/>
            <a:p>
              <a:r>
                <a:rPr lang="en-US" altLang="zh-CN" sz="1400" smtClean="0"/>
                <a:t>name: 0.tmp</a:t>
              </a:r>
            </a:p>
            <a:p>
              <a:r>
                <a:rPr lang="en-US" altLang="zh-CN" sz="1400"/>
                <a:t>9bits</a:t>
              </a:r>
              <a:r>
                <a:rPr lang="en-US" altLang="zh-CN" sz="1400"/>
                <a:t>: </a:t>
              </a:r>
              <a:r>
                <a:rPr lang="en-US" altLang="zh-CN" sz="1400" b="1" smtClean="0">
                  <a:solidFill>
                    <a:srgbClr val="C00000"/>
                  </a:solidFill>
                </a:rPr>
                <a:t>rw- </a:t>
              </a:r>
              <a:r>
                <a:rPr lang="en-US" altLang="zh-CN" sz="1400" b="1">
                  <a:solidFill>
                    <a:srgbClr val="C00000"/>
                  </a:solidFill>
                </a:rPr>
                <a:t>--- </a:t>
              </a:r>
              <a:r>
                <a:rPr lang="en-US" altLang="zh-CN" sz="1400" b="1" smtClean="0">
                  <a:solidFill>
                    <a:srgbClr val="C00000"/>
                  </a:solidFill>
                </a:rPr>
                <a:t>---</a:t>
              </a:r>
              <a:endParaRPr lang="zh-CN" altLang="en-US" sz="1400" b="1">
                <a:solidFill>
                  <a:srgbClr val="C00000"/>
                </a:solidFill>
              </a:endParaRPr>
            </a:p>
          </p:txBody>
        </p:sp>
      </p:grpSp>
      <p:grpSp>
        <p:nvGrpSpPr>
          <p:cNvPr id="22" name="组合 21"/>
          <p:cNvGrpSpPr/>
          <p:nvPr/>
        </p:nvGrpSpPr>
        <p:grpSpPr>
          <a:xfrm>
            <a:off x="6235700" y="2359954"/>
            <a:ext cx="2070100" cy="547316"/>
            <a:chOff x="6235700" y="2359954"/>
            <a:chExt cx="2070100" cy="547316"/>
          </a:xfrm>
        </p:grpSpPr>
        <p:sp>
          <p:nvSpPr>
            <p:cNvPr id="10" name="右箭头 9"/>
            <p:cNvSpPr/>
            <p:nvPr/>
          </p:nvSpPr>
          <p:spPr bwMode="auto">
            <a:xfrm>
              <a:off x="6235700" y="2634371"/>
              <a:ext cx="1419225" cy="272899"/>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3" name="文本框 12"/>
            <p:cNvSpPr txBox="1"/>
            <p:nvPr/>
          </p:nvSpPr>
          <p:spPr>
            <a:xfrm>
              <a:off x="6254750" y="2359954"/>
              <a:ext cx="2051050" cy="307777"/>
            </a:xfrm>
            <a:prstGeom prst="rect">
              <a:avLst/>
            </a:prstGeom>
            <a:noFill/>
          </p:spPr>
          <p:txBody>
            <a:bodyPr wrap="square" rtlCol="0">
              <a:spAutoFit/>
            </a:bodyPr>
            <a:lstStyle/>
            <a:p>
              <a:r>
                <a:rPr lang="en-US" altLang="zh-CN" sz="1400" smtClean="0"/>
                <a:t>umask(Oo177)</a:t>
              </a:r>
              <a:endParaRPr lang="zh-CN" altLang="en-US" sz="1400"/>
            </a:p>
          </p:txBody>
        </p:sp>
      </p:gr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8225" y="1092808"/>
            <a:ext cx="314325" cy="609600"/>
          </a:xfrm>
          <a:prstGeom prst="rect">
            <a:avLst/>
          </a:prstGeom>
        </p:spPr>
      </p:pic>
      <p:sp>
        <p:nvSpPr>
          <p:cNvPr id="15" name="右箭头 14"/>
          <p:cNvSpPr/>
          <p:nvPr/>
        </p:nvSpPr>
        <p:spPr bwMode="auto">
          <a:xfrm rot="5400000">
            <a:off x="7837776" y="1949736"/>
            <a:ext cx="366615" cy="226733"/>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21" name="组合 20"/>
          <p:cNvGrpSpPr/>
          <p:nvPr/>
        </p:nvGrpSpPr>
        <p:grpSpPr>
          <a:xfrm>
            <a:off x="6230937" y="3027798"/>
            <a:ext cx="2100263" cy="557994"/>
            <a:chOff x="6230937" y="3027798"/>
            <a:chExt cx="2100263" cy="557994"/>
          </a:xfrm>
        </p:grpSpPr>
        <p:sp>
          <p:nvSpPr>
            <p:cNvPr id="16" name="右箭头 15"/>
            <p:cNvSpPr/>
            <p:nvPr/>
          </p:nvSpPr>
          <p:spPr bwMode="auto">
            <a:xfrm rot="10800000">
              <a:off x="6230937" y="3027798"/>
              <a:ext cx="1419225" cy="272899"/>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7" name="文本框 16"/>
            <p:cNvSpPr txBox="1"/>
            <p:nvPr/>
          </p:nvSpPr>
          <p:spPr>
            <a:xfrm>
              <a:off x="6280150" y="3278015"/>
              <a:ext cx="2051050" cy="307777"/>
            </a:xfrm>
            <a:prstGeom prst="rect">
              <a:avLst/>
            </a:prstGeom>
            <a:noFill/>
          </p:spPr>
          <p:txBody>
            <a:bodyPr wrap="square" rtlCol="0">
              <a:spAutoFit/>
            </a:bodyPr>
            <a:lstStyle/>
            <a:p>
              <a:r>
                <a:rPr lang="en-US" altLang="zh-CN" sz="1400" smtClean="0"/>
                <a:t>umask(oldMask)</a:t>
              </a:r>
              <a:endParaRPr lang="zh-CN" altLang="en-US" sz="1400"/>
            </a:p>
          </p:txBody>
        </p:sp>
      </p:grpSp>
      <p:sp>
        <p:nvSpPr>
          <p:cNvPr id="18" name="右箭头 17"/>
          <p:cNvSpPr/>
          <p:nvPr/>
        </p:nvSpPr>
        <p:spPr bwMode="auto">
          <a:xfrm rot="5400000">
            <a:off x="5353892" y="3795888"/>
            <a:ext cx="366615" cy="226733"/>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23" name="组合 22"/>
          <p:cNvGrpSpPr/>
          <p:nvPr/>
        </p:nvGrpSpPr>
        <p:grpSpPr>
          <a:xfrm>
            <a:off x="4800600" y="4246243"/>
            <a:ext cx="1479550" cy="1375333"/>
            <a:chOff x="4800600" y="4246243"/>
            <a:chExt cx="1479550" cy="1375333"/>
          </a:xfrm>
        </p:grpSpPr>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2400" y="4246243"/>
              <a:ext cx="609600" cy="609600"/>
            </a:xfrm>
            <a:prstGeom prst="rect">
              <a:avLst/>
            </a:prstGeom>
          </p:spPr>
        </p:pic>
        <p:sp>
          <p:nvSpPr>
            <p:cNvPr id="19" name="文本框 18"/>
            <p:cNvSpPr txBox="1"/>
            <p:nvPr/>
          </p:nvSpPr>
          <p:spPr>
            <a:xfrm>
              <a:off x="4800600" y="4944468"/>
              <a:ext cx="1479550" cy="677108"/>
            </a:xfrm>
            <a:prstGeom prst="rect">
              <a:avLst/>
            </a:prstGeom>
            <a:noFill/>
          </p:spPr>
          <p:txBody>
            <a:bodyPr wrap="square" rtlCol="0">
              <a:spAutoFit/>
            </a:bodyPr>
            <a:lstStyle/>
            <a:p>
              <a:r>
                <a:rPr lang="en-US" altLang="zh-CN" sz="1400" smtClean="0"/>
                <a:t>name: </a:t>
              </a:r>
              <a:r>
                <a:rPr lang="en-US" altLang="zh-CN" sz="2400" b="1" smtClean="0">
                  <a:solidFill>
                    <a:srgbClr val="C00000"/>
                  </a:solidFill>
                </a:rPr>
                <a:t>0</a:t>
              </a:r>
              <a:endParaRPr lang="en-US" altLang="zh-CN" sz="1400" b="1" smtClean="0">
                <a:solidFill>
                  <a:srgbClr val="C00000"/>
                </a:solidFill>
              </a:endParaRPr>
            </a:p>
            <a:p>
              <a:r>
                <a:rPr lang="en-US" altLang="zh-CN" sz="1400"/>
                <a:t>9bits: </a:t>
              </a:r>
              <a:r>
                <a:rPr lang="en-US" altLang="zh-CN" sz="1400"/>
                <a:t>rwx </a:t>
              </a:r>
              <a:r>
                <a:rPr lang="en-US" altLang="zh-CN" sz="1400" smtClean="0"/>
                <a:t>rwx ---</a:t>
              </a:r>
              <a:endParaRPr lang="zh-CN" altLang="en-US" sz="1400"/>
            </a:p>
          </p:txBody>
        </p:sp>
      </p:grpSp>
      <p:sp>
        <p:nvSpPr>
          <p:cNvPr id="25" name="矩形 24"/>
          <p:cNvSpPr/>
          <p:nvPr/>
        </p:nvSpPr>
        <p:spPr bwMode="auto">
          <a:xfrm>
            <a:off x="6464502" y="4390651"/>
            <a:ext cx="1777999" cy="332698"/>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smtClean="0">
                <a:ln>
                  <a:noFill/>
                </a:ln>
                <a:solidFill>
                  <a:schemeClr val="tx1"/>
                </a:solidFill>
                <a:effectLst/>
                <a:latin typeface="Times New Roman" pitchFamily="18" charset="0"/>
                <a:ea typeface="宋体" charset="-122"/>
              </a:rPr>
              <a:t>0 = Primary Key</a:t>
            </a: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556439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par>
                          <p:cTn id="26" fill="hold">
                            <p:stCondLst>
                              <p:cond delay="500"/>
                            </p:stCondLst>
                            <p:childTnLst>
                              <p:par>
                                <p:cTn id="27" presetID="50" presetClass="path" presetSubtype="0" accel="50000" decel="50000" fill="hold" nodeType="afterEffect">
                                  <p:stCondLst>
                                    <p:cond delay="0"/>
                                  </p:stCondLst>
                                  <p:childTnLst>
                                    <p:animMotion origin="layout" path="M -2.5E-6 -3.7037E-6 L 0.03212 -3.7037E-6 C 0.0467 -3.7037E-6 0.06459 0.05394 0.06459 0.09769 L 0.06459 0.1963 " pathEditMode="relative" rAng="0" ptsTypes="AAAA">
                                      <p:cBhvr>
                                        <p:cTn id="28" dur="2000" fill="hold"/>
                                        <p:tgtEl>
                                          <p:spTgt spid="14"/>
                                        </p:tgtEl>
                                        <p:attrNameLst>
                                          <p:attrName>ppt_x</p:attrName>
                                          <p:attrName>ppt_y</p:attrName>
                                        </p:attrNameLst>
                                      </p:cBhvr>
                                      <p:rCtr x="3229" y="9815"/>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8"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4981575" y="2238375"/>
            <a:ext cx="3924300" cy="3705225"/>
          </a:xfrm>
          <a:prstGeom prst="rect">
            <a:avLst/>
          </a:prstGeom>
          <a:ln>
            <a:solidFill>
              <a:schemeClr val="accent2">
                <a:lumMod val="20000"/>
                <a:lumOff val="80000"/>
              </a:schemeClr>
            </a:solid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 name="标题 3"/>
          <p:cNvSpPr>
            <a:spLocks noGrp="1"/>
          </p:cNvSpPr>
          <p:nvPr>
            <p:ph type="title"/>
          </p:nvPr>
        </p:nvSpPr>
        <p:spPr>
          <a:xfrm>
            <a:off x="3467302" y="152400"/>
            <a:ext cx="7772400" cy="838200"/>
          </a:xfrm>
        </p:spPr>
        <p:txBody>
          <a:bodyPr/>
          <a:lstStyle/>
          <a:p>
            <a:r>
              <a:rPr lang="en-US" altLang="zh-CN" sz="3200" smtClean="0">
                <a:solidFill>
                  <a:srgbClr val="FF0000"/>
                </a:solidFill>
              </a:rPr>
              <a:t>Rotation </a:t>
            </a:r>
            <a:r>
              <a:rPr lang="zh-CN" altLang="en-US" sz="3200" smtClean="0">
                <a:solidFill>
                  <a:srgbClr val="FF0000"/>
                </a:solidFill>
              </a:rPr>
              <a:t>如何</a:t>
            </a:r>
            <a:r>
              <a:rPr lang="zh-CN" altLang="en-US" sz="3200">
                <a:solidFill>
                  <a:srgbClr val="FF0000"/>
                </a:solidFill>
              </a:rPr>
              <a:t>实现</a:t>
            </a:r>
            <a:endParaRPr lang="zh-CN" altLang="en-US" sz="3200" dirty="0">
              <a:solidFill>
                <a:srgbClr val="FF0000"/>
              </a:solidFill>
            </a:endParaRPr>
          </a:p>
        </p:txBody>
      </p:sp>
      <p:pic>
        <p:nvPicPr>
          <p:cNvPr id="5" name="图片 4"/>
          <p:cNvPicPr>
            <a:picLocks noChangeAspect="1"/>
          </p:cNvPicPr>
          <p:nvPr/>
        </p:nvPicPr>
        <p:blipFill>
          <a:blip r:embed="rId2"/>
          <a:stretch>
            <a:fillRect/>
          </a:stretch>
        </p:blipFill>
        <p:spPr>
          <a:xfrm>
            <a:off x="743157" y="172125"/>
            <a:ext cx="3644486" cy="6513750"/>
          </a:xfrm>
          <a:prstGeom prst="rect">
            <a:avLst/>
          </a:prstGeom>
        </p:spPr>
      </p:pic>
      <p:grpSp>
        <p:nvGrpSpPr>
          <p:cNvPr id="23" name="组合 22"/>
          <p:cNvGrpSpPr/>
          <p:nvPr/>
        </p:nvGrpSpPr>
        <p:grpSpPr>
          <a:xfrm>
            <a:off x="5219700" y="2374814"/>
            <a:ext cx="3530909" cy="468580"/>
            <a:chOff x="5219700" y="2374814"/>
            <a:chExt cx="3530909" cy="468580"/>
          </a:xfrm>
        </p:grpSpPr>
        <p:sp>
          <p:nvSpPr>
            <p:cNvPr id="6" name="文本框 5"/>
            <p:cNvSpPr txBox="1"/>
            <p:nvPr/>
          </p:nvSpPr>
          <p:spPr>
            <a:xfrm>
              <a:off x="5219700" y="2474062"/>
              <a:ext cx="3094191" cy="369332"/>
            </a:xfrm>
            <a:prstGeom prst="rect">
              <a:avLst/>
            </a:prstGeom>
            <a:noFill/>
          </p:spPr>
          <p:txBody>
            <a:bodyPr wrap="square" rtlCol="0">
              <a:spAutoFit/>
            </a:bodyPr>
            <a:lstStyle/>
            <a:p>
              <a:r>
                <a:rPr lang="en-US" altLang="zh-CN" smtClean="0"/>
                <a:t>0: /directory/key_repository/0</a:t>
              </a: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1" y="2374814"/>
              <a:ext cx="463858" cy="463858"/>
            </a:xfrm>
            <a:prstGeom prst="rect">
              <a:avLst/>
            </a:prstGeom>
          </p:spPr>
        </p:pic>
      </p:grpSp>
      <p:grpSp>
        <p:nvGrpSpPr>
          <p:cNvPr id="24" name="组合 23"/>
          <p:cNvGrpSpPr/>
          <p:nvPr/>
        </p:nvGrpSpPr>
        <p:grpSpPr>
          <a:xfrm>
            <a:off x="5219700" y="2874581"/>
            <a:ext cx="3503766" cy="524256"/>
            <a:chOff x="5219700" y="2874581"/>
            <a:chExt cx="3503766" cy="524256"/>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891" y="2874581"/>
              <a:ext cx="409575" cy="524256"/>
            </a:xfrm>
            <a:prstGeom prst="rect">
              <a:avLst/>
            </a:prstGeom>
          </p:spPr>
        </p:pic>
        <p:sp>
          <p:nvSpPr>
            <p:cNvPr id="8" name="文本框 7"/>
            <p:cNvSpPr txBox="1"/>
            <p:nvPr/>
          </p:nvSpPr>
          <p:spPr>
            <a:xfrm>
              <a:off x="5219700" y="2990698"/>
              <a:ext cx="3094191" cy="369332"/>
            </a:xfrm>
            <a:prstGeom prst="rect">
              <a:avLst/>
            </a:prstGeom>
            <a:noFill/>
          </p:spPr>
          <p:txBody>
            <a:bodyPr wrap="square" rtlCol="0">
              <a:spAutoFit/>
            </a:bodyPr>
            <a:lstStyle/>
            <a:p>
              <a:r>
                <a:rPr lang="en-US" altLang="zh-CN"/>
                <a:t>2</a:t>
              </a:r>
              <a:r>
                <a:rPr lang="en-US" altLang="zh-CN" smtClean="0"/>
                <a:t>: /directory/key_repository/2</a:t>
              </a:r>
              <a:endParaRPr lang="zh-CN" altLang="en-US"/>
            </a:p>
          </p:txBody>
        </p:sp>
      </p:grpSp>
      <p:grpSp>
        <p:nvGrpSpPr>
          <p:cNvPr id="25" name="组合 24"/>
          <p:cNvGrpSpPr/>
          <p:nvPr/>
        </p:nvGrpSpPr>
        <p:grpSpPr>
          <a:xfrm>
            <a:off x="5219700" y="3435291"/>
            <a:ext cx="3503766" cy="524256"/>
            <a:chOff x="5219700" y="3435291"/>
            <a:chExt cx="3503766" cy="524256"/>
          </a:xfrm>
        </p:grpSpPr>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891" y="3435291"/>
              <a:ext cx="409575" cy="524256"/>
            </a:xfrm>
            <a:prstGeom prst="rect">
              <a:avLst/>
            </a:prstGeom>
          </p:spPr>
        </p:pic>
        <p:sp>
          <p:nvSpPr>
            <p:cNvPr id="10" name="文本框 9"/>
            <p:cNvSpPr txBox="1"/>
            <p:nvPr/>
          </p:nvSpPr>
          <p:spPr>
            <a:xfrm>
              <a:off x="5219700" y="3512753"/>
              <a:ext cx="3094191" cy="369332"/>
            </a:xfrm>
            <a:prstGeom prst="rect">
              <a:avLst/>
            </a:prstGeom>
            <a:noFill/>
          </p:spPr>
          <p:txBody>
            <a:bodyPr wrap="square" rtlCol="0">
              <a:spAutoFit/>
            </a:bodyPr>
            <a:lstStyle/>
            <a:p>
              <a:r>
                <a:rPr lang="en-US" altLang="zh-CN" smtClean="0"/>
                <a:t>3: /directory/key_repository/3</a:t>
              </a:r>
              <a:endParaRPr lang="zh-CN" altLang="en-US"/>
            </a:p>
          </p:txBody>
        </p:sp>
      </p:grpSp>
      <p:sp>
        <p:nvSpPr>
          <p:cNvPr id="12" name="文本框 11"/>
          <p:cNvSpPr txBox="1"/>
          <p:nvPr/>
        </p:nvSpPr>
        <p:spPr>
          <a:xfrm>
            <a:off x="4981575" y="1762125"/>
            <a:ext cx="1066800" cy="369332"/>
          </a:xfrm>
          <a:prstGeom prst="rect">
            <a:avLst/>
          </a:prstGeom>
          <a:noFill/>
        </p:spPr>
        <p:txBody>
          <a:bodyPr wrap="square" rtlCol="0">
            <a:spAutoFit/>
          </a:bodyPr>
          <a:lstStyle/>
          <a:p>
            <a:r>
              <a:rPr lang="en-US" altLang="zh-CN" smtClean="0"/>
              <a:t>cur_pk: 3</a:t>
            </a:r>
            <a:endParaRPr lang="zh-CN" altLang="en-US"/>
          </a:p>
        </p:txBody>
      </p:sp>
      <p:sp>
        <p:nvSpPr>
          <p:cNvPr id="13" name="文本框 12"/>
          <p:cNvSpPr txBox="1"/>
          <p:nvPr/>
        </p:nvSpPr>
        <p:spPr>
          <a:xfrm>
            <a:off x="6108906" y="1736619"/>
            <a:ext cx="2462157" cy="369332"/>
          </a:xfrm>
          <a:prstGeom prst="rect">
            <a:avLst/>
          </a:prstGeom>
          <a:noFill/>
        </p:spPr>
        <p:txBody>
          <a:bodyPr wrap="square" rtlCol="0">
            <a:spAutoFit/>
          </a:bodyPr>
          <a:lstStyle/>
          <a:p>
            <a:r>
              <a:rPr lang="en-US" altLang="zh-CN" smtClean="0"/>
              <a:t>new_pk: cur_pk+1 = 4</a:t>
            </a:r>
            <a:endParaRPr lang="zh-CN" altLang="en-US"/>
          </a:p>
        </p:txBody>
      </p:sp>
      <p:grpSp>
        <p:nvGrpSpPr>
          <p:cNvPr id="27" name="组合 26"/>
          <p:cNvGrpSpPr/>
          <p:nvPr/>
        </p:nvGrpSpPr>
        <p:grpSpPr>
          <a:xfrm>
            <a:off x="8249600" y="4997597"/>
            <a:ext cx="592442" cy="743249"/>
            <a:chOff x="8249600" y="4997597"/>
            <a:chExt cx="592442" cy="743249"/>
          </a:xfrm>
        </p:grpSpPr>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1034" y="4997597"/>
              <a:ext cx="409575" cy="460772"/>
            </a:xfrm>
            <a:prstGeom prst="rect">
              <a:avLst/>
            </a:prstGeom>
          </p:spPr>
        </p:pic>
        <p:sp>
          <p:nvSpPr>
            <p:cNvPr id="15" name="文本框 14"/>
            <p:cNvSpPr txBox="1"/>
            <p:nvPr/>
          </p:nvSpPr>
          <p:spPr>
            <a:xfrm>
              <a:off x="8249600" y="5486930"/>
              <a:ext cx="592442" cy="253916"/>
            </a:xfrm>
            <a:prstGeom prst="rect">
              <a:avLst/>
            </a:prstGeom>
            <a:noFill/>
          </p:spPr>
          <p:txBody>
            <a:bodyPr wrap="square" rtlCol="0">
              <a:spAutoFit/>
            </a:bodyPr>
            <a:lstStyle/>
            <a:p>
              <a:r>
                <a:rPr lang="en-US" altLang="zh-CN" sz="1050" smtClean="0">
                  <a:latin typeface="宋体" panose="02010600030101010101" pitchFamily="2" charset="-122"/>
                  <a:ea typeface="宋体" panose="02010600030101010101" pitchFamily="2" charset="-122"/>
                </a:rPr>
                <a:t>0.tmp</a:t>
              </a:r>
              <a:endParaRPr lang="zh-CN" altLang="en-US" sz="1050">
                <a:latin typeface="宋体" panose="02010600030101010101" pitchFamily="2" charset="-122"/>
                <a:ea typeface="宋体" panose="02010600030101010101" pitchFamily="2" charset="-122"/>
              </a:endParaRPr>
            </a:p>
          </p:txBody>
        </p:sp>
      </p:grpSp>
      <p:grpSp>
        <p:nvGrpSpPr>
          <p:cNvPr id="26" name="组合 25"/>
          <p:cNvGrpSpPr/>
          <p:nvPr/>
        </p:nvGrpSpPr>
        <p:grpSpPr>
          <a:xfrm>
            <a:off x="5233270" y="4003217"/>
            <a:ext cx="3499722" cy="646331"/>
            <a:chOff x="5233270" y="4107992"/>
            <a:chExt cx="3499722" cy="646331"/>
          </a:xfrm>
        </p:grpSpPr>
        <p:sp>
          <p:nvSpPr>
            <p:cNvPr id="17" name="文本框 16"/>
            <p:cNvSpPr txBox="1"/>
            <p:nvPr/>
          </p:nvSpPr>
          <p:spPr>
            <a:xfrm>
              <a:off x="5233270" y="4107992"/>
              <a:ext cx="3094191" cy="646331"/>
            </a:xfrm>
            <a:prstGeom prst="rect">
              <a:avLst/>
            </a:prstGeom>
            <a:noFill/>
          </p:spPr>
          <p:txBody>
            <a:bodyPr wrap="square" rtlCol="0">
              <a:spAutoFit/>
            </a:bodyPr>
            <a:lstStyle/>
            <a:p>
              <a:r>
                <a:rPr lang="en-US" altLang="zh-CN" b="1" smtClean="0">
                  <a:solidFill>
                    <a:srgbClr val="C00000"/>
                  </a:solidFill>
                </a:rPr>
                <a:t>0→4</a:t>
              </a:r>
              <a:r>
                <a:rPr lang="en-US" altLang="zh-CN" smtClean="0"/>
                <a:t>: /directory/key_repository/</a:t>
              </a:r>
              <a:r>
                <a:rPr lang="en-US" altLang="zh-CN" b="1" smtClean="0">
                  <a:solidFill>
                    <a:srgbClr val="C00000"/>
                  </a:solidFill>
                </a:rPr>
                <a:t>4</a:t>
              </a:r>
              <a:endParaRPr lang="zh-CN" altLang="en-US" b="1">
                <a:solidFill>
                  <a:srgbClr val="C00000"/>
                </a:solidFill>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3417" y="4137812"/>
              <a:ext cx="409575" cy="524256"/>
            </a:xfrm>
            <a:prstGeom prst="rect">
              <a:avLst/>
            </a:prstGeom>
          </p:spPr>
        </p:pic>
      </p:grpSp>
      <p:sp>
        <p:nvSpPr>
          <p:cNvPr id="20" name="右箭头 19"/>
          <p:cNvSpPr/>
          <p:nvPr/>
        </p:nvSpPr>
        <p:spPr bwMode="auto">
          <a:xfrm rot="10800000">
            <a:off x="7623071" y="5129860"/>
            <a:ext cx="499752" cy="272899"/>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29" name="组合 28"/>
          <p:cNvGrpSpPr/>
          <p:nvPr/>
        </p:nvGrpSpPr>
        <p:grpSpPr>
          <a:xfrm>
            <a:off x="7003946" y="5034381"/>
            <a:ext cx="463858" cy="727087"/>
            <a:chOff x="7003946" y="5034381"/>
            <a:chExt cx="463858" cy="727087"/>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946" y="5034381"/>
              <a:ext cx="463858" cy="463858"/>
            </a:xfrm>
            <a:prstGeom prst="rect">
              <a:avLst/>
            </a:prstGeom>
          </p:spPr>
        </p:pic>
        <p:sp>
          <p:nvSpPr>
            <p:cNvPr id="28" name="文本框 27"/>
            <p:cNvSpPr txBox="1"/>
            <p:nvPr/>
          </p:nvSpPr>
          <p:spPr>
            <a:xfrm>
              <a:off x="7077076" y="5499858"/>
              <a:ext cx="266700" cy="261610"/>
            </a:xfrm>
            <a:prstGeom prst="rect">
              <a:avLst/>
            </a:prstGeom>
            <a:noFill/>
          </p:spPr>
          <p:txBody>
            <a:bodyPr wrap="square" rtlCol="0">
              <a:spAutoFit/>
            </a:bodyPr>
            <a:lstStyle/>
            <a:p>
              <a:r>
                <a:rPr lang="en-US" altLang="zh-CN" sz="1050">
                  <a:cs typeface="Times New Roman" panose="02020603050405020304" pitchFamily="18" charset="0"/>
                </a:rPr>
                <a:t>0</a:t>
              </a:r>
              <a:endParaRPr lang="zh-CN" altLang="en-US" sz="1050">
                <a:cs typeface="Times New Roman" panose="02020603050405020304" pitchFamily="18" charset="0"/>
              </a:endParaRPr>
            </a:p>
          </p:txBody>
        </p:sp>
      </p:grpSp>
      <p:sp>
        <p:nvSpPr>
          <p:cNvPr id="30" name="矩形 29"/>
          <p:cNvSpPr/>
          <p:nvPr/>
        </p:nvSpPr>
        <p:spPr bwMode="auto">
          <a:xfrm>
            <a:off x="5146674" y="5044113"/>
            <a:ext cx="1777999" cy="332698"/>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400">
                <a:ea typeface="宋体" charset="-122"/>
              </a:rPr>
              <a:t>m</a:t>
            </a:r>
            <a:r>
              <a:rPr kumimoji="1" lang="en-US" altLang="zh-CN" sz="1400" b="0" i="0" u="none" strike="noStrike" cap="none" normalizeH="0" baseline="0" smtClean="0">
                <a:ln>
                  <a:noFill/>
                </a:ln>
                <a:solidFill>
                  <a:schemeClr val="tx1"/>
                </a:solidFill>
                <a:effectLst/>
                <a:latin typeface="Times New Roman" pitchFamily="18" charset="0"/>
                <a:ea typeface="宋体" charset="-122"/>
              </a:rPr>
              <a:t>ax_active_keys</a:t>
            </a:r>
            <a:r>
              <a:rPr kumimoji="1" lang="en-US" altLang="zh-CN" sz="1400" b="0" i="0" u="none" strike="noStrike" cap="none" normalizeH="0" smtClean="0">
                <a:ln>
                  <a:noFill/>
                </a:ln>
                <a:solidFill>
                  <a:schemeClr val="tx1"/>
                </a:solidFill>
                <a:effectLst/>
                <a:latin typeface="Times New Roman" pitchFamily="18" charset="0"/>
                <a:ea typeface="宋体" charset="-122"/>
              </a:rPr>
              <a:t> = 2</a:t>
            </a:r>
            <a:endParaRPr kumimoji="1" lang="zh-CN" altLang="en-US" sz="1400" b="0" i="0" u="none" strike="noStrike" cap="none" normalizeH="0" baseline="0" smtClean="0">
              <a:ln>
                <a:noFill/>
              </a:ln>
              <a:solidFill>
                <a:schemeClr val="tx1"/>
              </a:solidFill>
              <a:effectLst/>
              <a:latin typeface="Times New Roman" pitchFamily="18" charset="0"/>
              <a:ea typeface="宋体" charset="-122"/>
            </a:endParaRP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0426" y="2605467"/>
            <a:ext cx="406193" cy="519927"/>
          </a:xfrm>
          <a:prstGeom prst="rect">
            <a:avLst/>
          </a:prstGeom>
        </p:spPr>
      </p:pic>
      <p:pic>
        <p:nvPicPr>
          <p:cNvPr id="32" name="图片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800" y="2642854"/>
            <a:ext cx="462982" cy="463858"/>
          </a:xfrm>
          <a:prstGeom prst="rect">
            <a:avLst/>
          </a:prstGeom>
        </p:spPr>
      </p:pic>
    </p:spTree>
    <p:extLst>
      <p:ext uri="{BB962C8B-B14F-4D97-AF65-F5344CB8AC3E}">
        <p14:creationId xmlns:p14="http://schemas.microsoft.com/office/powerpoint/2010/main" val="22507190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2" fill="hold" nodeType="clickEffect">
                                  <p:stCondLst>
                                    <p:cond delay="0"/>
                                  </p:stCondLst>
                                  <p:childTnLst>
                                    <p:anim calcmode="lin" valueType="num">
                                      <p:cBhvr additive="base">
                                        <p:cTn id="54" dur="500"/>
                                        <p:tgtEl>
                                          <p:spTgt spid="24"/>
                                        </p:tgtEl>
                                        <p:attrNameLst>
                                          <p:attrName>ppt_x</p:attrName>
                                        </p:attrNameLst>
                                      </p:cBhvr>
                                      <p:tavLst>
                                        <p:tav tm="0">
                                          <p:val>
                                            <p:strVal val="ppt_x"/>
                                          </p:val>
                                        </p:tav>
                                        <p:tav tm="100000">
                                          <p:val>
                                            <p:strVal val="1+ppt_w/2"/>
                                          </p:val>
                                        </p:tav>
                                      </p:tavLst>
                                    </p:anim>
                                    <p:anim calcmode="lin" valueType="num">
                                      <p:cBhvr additive="base">
                                        <p:cTn id="55" dur="500"/>
                                        <p:tgtEl>
                                          <p:spTgt spid="24"/>
                                        </p:tgtEl>
                                        <p:attrNameLst>
                                          <p:attrName>ppt_y</p:attrName>
                                        </p:attrNameLst>
                                      </p:cBhvr>
                                      <p:tavLst>
                                        <p:tav tm="0">
                                          <p:val>
                                            <p:strVal val="ppt_y"/>
                                          </p:val>
                                        </p:tav>
                                        <p:tav tm="100000">
                                          <p:val>
                                            <p:strVal val="ppt_y"/>
                                          </p:val>
                                        </p:tav>
                                      </p:tavLst>
                                    </p:anim>
                                    <p:set>
                                      <p:cBhvr>
                                        <p:cTn id="56" dur="1" fill="hold">
                                          <p:stCondLst>
                                            <p:cond delay="499"/>
                                          </p:stCondLst>
                                        </p:cTn>
                                        <p:tgtEl>
                                          <p:spTgt spid="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29"/>
                                        </p:tgtEl>
                                      </p:cBhvr>
                                    </p:animEffect>
                                    <p:set>
                                      <p:cBhvr>
                                        <p:cTn id="67" dur="1" fill="hold">
                                          <p:stCondLst>
                                            <p:cond delay="499"/>
                                          </p:stCondLst>
                                        </p:cTn>
                                        <p:tgtEl>
                                          <p:spTgt spid="29"/>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 grpId="0" animBg="1"/>
      <p:bldP spid="20" grpId="1"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99002" y="152400"/>
            <a:ext cx="7772400" cy="838200"/>
          </a:xfrm>
        </p:spPr>
        <p:txBody>
          <a:bodyPr/>
          <a:lstStyle/>
          <a:p>
            <a:r>
              <a:rPr lang="en-US" altLang="zh-CN" sz="3200" smtClean="0">
                <a:solidFill>
                  <a:srgbClr val="FF0000"/>
                </a:solidFill>
              </a:rPr>
              <a:t>Fernet Token </a:t>
            </a:r>
            <a:r>
              <a:rPr lang="zh-CN" altLang="en-US" sz="3200" smtClean="0">
                <a:solidFill>
                  <a:srgbClr val="FF0000"/>
                </a:solidFill>
              </a:rPr>
              <a:t>全过程</a:t>
            </a:r>
            <a:endParaRPr lang="zh-CN" altLang="en-US" sz="3200" dirty="0">
              <a:solidFill>
                <a:srgbClr val="FF0000"/>
              </a:solidFill>
            </a:endParaRPr>
          </a:p>
        </p:txBody>
      </p:sp>
      <p:pic>
        <p:nvPicPr>
          <p:cNvPr id="5" name="图片 4"/>
          <p:cNvPicPr>
            <a:picLocks noChangeAspect="1"/>
          </p:cNvPicPr>
          <p:nvPr/>
        </p:nvPicPr>
        <p:blipFill>
          <a:blip r:embed="rId2"/>
          <a:stretch>
            <a:fillRect/>
          </a:stretch>
        </p:blipFill>
        <p:spPr>
          <a:xfrm>
            <a:off x="469350" y="152400"/>
            <a:ext cx="1575350" cy="6455670"/>
          </a:xfrm>
          <a:prstGeom prst="rect">
            <a:avLst/>
          </a:prstGeom>
        </p:spPr>
      </p:pic>
      <p:pic>
        <p:nvPicPr>
          <p:cNvPr id="2" name="图片 1"/>
          <p:cNvPicPr>
            <a:picLocks noChangeAspect="1"/>
          </p:cNvPicPr>
          <p:nvPr/>
        </p:nvPicPr>
        <p:blipFill>
          <a:blip r:embed="rId3"/>
          <a:stretch>
            <a:fillRect/>
          </a:stretch>
        </p:blipFill>
        <p:spPr>
          <a:xfrm>
            <a:off x="2460625" y="990600"/>
            <a:ext cx="5924550" cy="2686050"/>
          </a:xfrm>
          <a:prstGeom prst="rect">
            <a:avLst/>
          </a:prstGeom>
        </p:spPr>
      </p:pic>
      <p:pic>
        <p:nvPicPr>
          <p:cNvPr id="3" name="图片 2"/>
          <p:cNvPicPr>
            <a:picLocks noChangeAspect="1"/>
          </p:cNvPicPr>
          <p:nvPr/>
        </p:nvPicPr>
        <p:blipFill>
          <a:blip r:embed="rId4"/>
          <a:stretch>
            <a:fillRect/>
          </a:stretch>
        </p:blipFill>
        <p:spPr>
          <a:xfrm>
            <a:off x="3578225" y="3851275"/>
            <a:ext cx="4122243" cy="955574"/>
          </a:xfrm>
          <a:prstGeom prst="rect">
            <a:avLst/>
          </a:prstGeom>
        </p:spPr>
      </p:pic>
      <p:pic>
        <p:nvPicPr>
          <p:cNvPr id="1026" name="Picture 2" descr="“sha256 icon”的图片搜索结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8225" y="4857649"/>
            <a:ext cx="1245064" cy="112055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6"/>
          <a:stretch>
            <a:fillRect/>
          </a:stretch>
        </p:blipFill>
        <p:spPr>
          <a:xfrm>
            <a:off x="6637386" y="4857649"/>
            <a:ext cx="1063082" cy="1063082"/>
          </a:xfrm>
          <a:prstGeom prst="rect">
            <a:avLst/>
          </a:prstGeom>
        </p:spPr>
      </p:pic>
      <p:pic>
        <p:nvPicPr>
          <p:cNvPr id="11" name="图片 10"/>
          <p:cNvPicPr>
            <a:picLocks noChangeAspect="1"/>
          </p:cNvPicPr>
          <p:nvPr/>
        </p:nvPicPr>
        <p:blipFill>
          <a:blip r:embed="rId7"/>
          <a:stretch>
            <a:fillRect/>
          </a:stretch>
        </p:blipFill>
        <p:spPr>
          <a:xfrm>
            <a:off x="5136092" y="4857649"/>
            <a:ext cx="1069021" cy="1069021"/>
          </a:xfrm>
          <a:prstGeom prst="rect">
            <a:avLst/>
          </a:prstGeom>
        </p:spPr>
      </p:pic>
      <p:sp>
        <p:nvSpPr>
          <p:cNvPr id="12" name="圆角矩形标注 11"/>
          <p:cNvSpPr/>
          <p:nvPr/>
        </p:nvSpPr>
        <p:spPr bwMode="auto">
          <a:xfrm>
            <a:off x="7493000" y="2552700"/>
            <a:ext cx="1308100" cy="749300"/>
          </a:xfrm>
          <a:prstGeom prst="wedgeRoundRectCallout">
            <a:avLst>
              <a:gd name="adj1" fmla="val -56775"/>
              <a:gd name="adj2" fmla="val 28500"/>
              <a:gd name="adj3" fmla="val 16667"/>
            </a:avLst>
          </a:prstGeom>
          <a:ln>
            <a:solidFill>
              <a:schemeClr val="accent2">
                <a:lumMod val="20000"/>
                <a:lumOff val="80000"/>
              </a:schemeClr>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charset="-122"/>
              </a:rPr>
              <a:t>连续创建两个密钥</a:t>
            </a: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0331326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02102" y="152400"/>
            <a:ext cx="7772400" cy="838200"/>
          </a:xfrm>
        </p:spPr>
        <p:txBody>
          <a:bodyPr/>
          <a:lstStyle/>
          <a:p>
            <a:r>
              <a:rPr lang="en-US" altLang="zh-CN" sz="3200" smtClean="0">
                <a:solidFill>
                  <a:srgbClr val="FF0000"/>
                </a:solidFill>
              </a:rPr>
              <a:t>KeyStone Token </a:t>
            </a:r>
            <a:r>
              <a:rPr lang="zh-CN" altLang="en-US" sz="3200" smtClean="0">
                <a:solidFill>
                  <a:srgbClr val="FF0000"/>
                </a:solidFill>
              </a:rPr>
              <a:t>颁发全过程</a:t>
            </a:r>
            <a:endParaRPr lang="zh-CN" altLang="en-US" sz="3200" dirty="0">
              <a:solidFill>
                <a:srgbClr val="FF0000"/>
              </a:solidFill>
            </a:endParaRPr>
          </a:p>
        </p:txBody>
      </p:sp>
      <p:pic>
        <p:nvPicPr>
          <p:cNvPr id="6" name="图片 5"/>
          <p:cNvPicPr>
            <a:picLocks noChangeAspect="1"/>
          </p:cNvPicPr>
          <p:nvPr/>
        </p:nvPicPr>
        <p:blipFill>
          <a:blip r:embed="rId2"/>
          <a:stretch>
            <a:fillRect/>
          </a:stretch>
        </p:blipFill>
        <p:spPr>
          <a:xfrm>
            <a:off x="478325" y="571500"/>
            <a:ext cx="6790349" cy="5790000"/>
          </a:xfrm>
          <a:prstGeom prst="rect">
            <a:avLst/>
          </a:prstGeom>
        </p:spPr>
      </p:pic>
      <p:sp>
        <p:nvSpPr>
          <p:cNvPr id="2" name="文本框 1"/>
          <p:cNvSpPr txBox="1"/>
          <p:nvPr/>
        </p:nvSpPr>
        <p:spPr>
          <a:xfrm>
            <a:off x="4950924" y="4381500"/>
            <a:ext cx="4635500" cy="646331"/>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l"/>
            </a:pPr>
            <a:r>
              <a:rPr lang="zh-CN" altLang="en-US" smtClean="0">
                <a:latin typeface="宋体" panose="02010600030101010101" pitchFamily="2" charset="-122"/>
                <a:ea typeface="宋体" panose="02010600030101010101" pitchFamily="2" charset="-122"/>
              </a:rPr>
              <a:t>默认机制：</a:t>
            </a:r>
            <a:r>
              <a:rPr lang="en-US" altLang="zh-CN" smtClean="0">
                <a:latin typeface="宋体" panose="02010600030101010101" pitchFamily="2" charset="-122"/>
                <a:ea typeface="宋体" panose="02010600030101010101" pitchFamily="2" charset="-122"/>
              </a:rPr>
              <a:t>Fernet</a:t>
            </a:r>
          </a:p>
          <a:p>
            <a:pPr marL="285750" indent="-285750">
              <a:buClr>
                <a:schemeClr val="accent1">
                  <a:lumMod val="75000"/>
                </a:schemeClr>
              </a:buClr>
              <a:buFont typeface="Wingdings" panose="05000000000000000000" pitchFamily="2" charset="2"/>
              <a:buChar char="l"/>
            </a:pPr>
            <a:r>
              <a:rPr lang="zh-CN" altLang="en-US" smtClean="0">
                <a:latin typeface="宋体" panose="02010600030101010101" pitchFamily="2" charset="-122"/>
                <a:ea typeface="宋体" panose="02010600030101010101" pitchFamily="2" charset="-122"/>
              </a:rPr>
              <a:t>参数修改：</a:t>
            </a:r>
            <a:r>
              <a:rPr lang="en-US" altLang="zh-CN" smtClean="0">
                <a:latin typeface="宋体" panose="02010600030101010101" pitchFamily="2" charset="-122"/>
                <a:ea typeface="宋体" panose="02010600030101010101" pitchFamily="2" charset="-122"/>
              </a:rPr>
              <a:t>/etc/keystone.conf</a:t>
            </a:r>
            <a:r>
              <a:rPr lang="zh-CN" altLang="en-US" smtClean="0">
                <a:latin typeface="宋体" panose="02010600030101010101" pitchFamily="2" charset="-122"/>
                <a:ea typeface="宋体" panose="02010600030101010101" pitchFamily="2" charset="-122"/>
              </a:rPr>
              <a:t>修改</a:t>
            </a:r>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437618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009900"/>
            <a:ext cx="7772400" cy="838200"/>
          </a:xfrm>
        </p:spPr>
        <p:txBody>
          <a:bodyPr/>
          <a:lstStyle/>
          <a:p>
            <a:r>
              <a:rPr lang="en-US" altLang="zh-CN" smtClean="0"/>
              <a:t>Q &amp; A</a:t>
            </a:r>
            <a:endParaRPr lang="zh-CN" altLang="en-US"/>
          </a:p>
        </p:txBody>
      </p:sp>
    </p:spTree>
    <p:extLst>
      <p:ext uri="{BB962C8B-B14F-4D97-AF65-F5344CB8AC3E}">
        <p14:creationId xmlns:p14="http://schemas.microsoft.com/office/powerpoint/2010/main" val="10295406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smtClean="0"/>
              <a:t>内容简介</a:t>
            </a:r>
            <a:endParaRPr lang="zh-CN" altLang="en-US" sz="3200" dirty="0"/>
          </a:p>
        </p:txBody>
      </p:sp>
      <p:sp>
        <p:nvSpPr>
          <p:cNvPr id="5" name="内容占位符 4"/>
          <p:cNvSpPr>
            <a:spLocks noGrp="1"/>
          </p:cNvSpPr>
          <p:nvPr>
            <p:ph idx="1"/>
          </p:nvPr>
        </p:nvSpPr>
        <p:spPr>
          <a:xfrm>
            <a:off x="685800" y="1343297"/>
            <a:ext cx="7772400" cy="4678680"/>
          </a:xfrm>
        </p:spPr>
        <p:txBody>
          <a:bodyPr/>
          <a:lstStyle/>
          <a:p>
            <a:pPr>
              <a:buFont typeface="Wingdings" panose="05000000000000000000" pitchFamily="2" charset="2"/>
              <a:buChar char="l"/>
            </a:pPr>
            <a:r>
              <a:rPr lang="en-US" altLang="zh-CN" sz="2400" smtClean="0">
                <a:latin typeface="黑体" panose="02010609060101010101" pitchFamily="49" charset="-122"/>
                <a:ea typeface="黑体" panose="02010609060101010101" pitchFamily="49" charset="-122"/>
              </a:rPr>
              <a:t>Token</a:t>
            </a:r>
          </a:p>
          <a:p>
            <a:pPr lvl="1">
              <a:buFont typeface="Wingdings" panose="05000000000000000000" pitchFamily="2" charset="2"/>
              <a:buChar char="l"/>
            </a:pPr>
            <a:r>
              <a:rPr lang="en-US" altLang="zh-CN" sz="2000" b="0" smtClean="0">
                <a:latin typeface="黑体" panose="02010609060101010101" pitchFamily="49" charset="-122"/>
                <a:ea typeface="黑体" panose="02010609060101010101" pitchFamily="49" charset="-122"/>
              </a:rPr>
              <a:t>Token ≈ Authentication </a:t>
            </a:r>
            <a:r>
              <a:rPr lang="en-US" altLang="zh-CN" sz="2000" b="0" smtClean="0">
                <a:latin typeface="黑体" panose="02010609060101010101" pitchFamily="49" charset="-122"/>
                <a:ea typeface="黑体" panose="02010609060101010101" pitchFamily="49" charset="-122"/>
              </a:rPr>
              <a:t>Token</a:t>
            </a:r>
            <a:endParaRPr lang="en-US" altLang="zh-CN" sz="2000" b="0" smtClean="0">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en-US" altLang="zh-CN" sz="2000" b="0" smtClean="0">
                <a:latin typeface="黑体" panose="02010609060101010101" pitchFamily="49" charset="-122"/>
                <a:ea typeface="黑体" panose="02010609060101010101" pitchFamily="49" charset="-122"/>
              </a:rPr>
              <a:t>KeyStone</a:t>
            </a:r>
            <a:r>
              <a:rPr lang="zh-CN" altLang="en-US" sz="2000" b="0" smtClean="0">
                <a:latin typeface="黑体" panose="02010609060101010101" pitchFamily="49" charset="-122"/>
                <a:ea typeface="黑体" panose="02010609060101010101" pitchFamily="49" charset="-122"/>
              </a:rPr>
              <a:t>中的四种</a:t>
            </a:r>
            <a:r>
              <a:rPr lang="en-US" altLang="zh-CN" sz="2000" b="0" smtClean="0">
                <a:latin typeface="黑体" panose="02010609060101010101" pitchFamily="49" charset="-122"/>
                <a:ea typeface="黑体" panose="02010609060101010101" pitchFamily="49" charset="-122"/>
              </a:rPr>
              <a:t>Token</a:t>
            </a:r>
          </a:p>
          <a:p>
            <a:pPr lvl="2"/>
            <a:r>
              <a:rPr lang="en-US" altLang="zh-CN" sz="1600" b="0" smtClean="0">
                <a:latin typeface="黑体" panose="02010609060101010101" pitchFamily="49" charset="-122"/>
                <a:ea typeface="黑体" panose="02010609060101010101" pitchFamily="49" charset="-122"/>
              </a:rPr>
              <a:t>UUID / PKI / PKIZ / Token Token</a:t>
            </a:r>
          </a:p>
          <a:p>
            <a:r>
              <a:rPr lang="en-US" altLang="zh-CN" sz="2400" smtClean="0">
                <a:latin typeface="黑体" panose="02010609060101010101" pitchFamily="49" charset="-122"/>
                <a:ea typeface="黑体" panose="02010609060101010101" pitchFamily="49" charset="-122"/>
              </a:rPr>
              <a:t>UUID Token</a:t>
            </a:r>
          </a:p>
          <a:p>
            <a:r>
              <a:rPr lang="en-US" altLang="zh-CN" sz="2400" smtClean="0">
                <a:latin typeface="黑体" panose="02010609060101010101" pitchFamily="49" charset="-122"/>
                <a:ea typeface="黑体" panose="02010609060101010101" pitchFamily="49" charset="-122"/>
              </a:rPr>
              <a:t>Fernet Token</a:t>
            </a:r>
          </a:p>
          <a:p>
            <a:pPr lvl="1"/>
            <a:r>
              <a:rPr lang="en-US" altLang="zh-CN" sz="1600" b="0" smtClean="0">
                <a:latin typeface="黑体" panose="02010609060101010101" pitchFamily="49" charset="-122"/>
                <a:ea typeface="黑体" panose="02010609060101010101" pitchFamily="49" charset="-122"/>
              </a:rPr>
              <a:t>Key Repository </a:t>
            </a:r>
            <a:r>
              <a:rPr lang="zh-CN" altLang="en-US" sz="1600" b="0" smtClean="0">
                <a:latin typeface="黑体" panose="02010609060101010101" pitchFamily="49" charset="-122"/>
                <a:ea typeface="黑体" panose="02010609060101010101" pitchFamily="49" charset="-122"/>
              </a:rPr>
              <a:t>密钥库</a:t>
            </a:r>
            <a:endParaRPr lang="en-US" altLang="zh-CN" sz="1600" b="0" smtClean="0">
              <a:latin typeface="黑体" panose="02010609060101010101" pitchFamily="49" charset="-122"/>
              <a:ea typeface="黑体" panose="02010609060101010101" pitchFamily="49" charset="-122"/>
            </a:endParaRPr>
          </a:p>
          <a:p>
            <a:pPr lvl="1"/>
            <a:r>
              <a:rPr lang="en-US" altLang="zh-CN" sz="1600" b="0" smtClean="0">
                <a:latin typeface="黑体" panose="02010609060101010101" pitchFamily="49" charset="-122"/>
                <a:ea typeface="黑体" panose="02010609060101010101" pitchFamily="49" charset="-122"/>
              </a:rPr>
              <a:t>Key Rotation </a:t>
            </a:r>
            <a:r>
              <a:rPr lang="zh-CN" altLang="en-US" sz="1600" b="0" smtClean="0">
                <a:latin typeface="黑体" panose="02010609060101010101" pitchFamily="49" charset="-122"/>
                <a:ea typeface="黑体" panose="02010609060101010101" pitchFamily="49" charset="-122"/>
              </a:rPr>
              <a:t>密钥轮换</a:t>
            </a:r>
            <a:endParaRPr lang="en-US" altLang="zh-CN" sz="1600" b="0" smtClean="0">
              <a:latin typeface="黑体" panose="02010609060101010101" pitchFamily="49" charset="-122"/>
              <a:ea typeface="黑体" panose="02010609060101010101" pitchFamily="49" charset="-122"/>
            </a:endParaRPr>
          </a:p>
          <a:p>
            <a:pPr lvl="1"/>
            <a:r>
              <a:rPr lang="en-US" altLang="zh-CN" sz="1600" b="0" smtClean="0">
                <a:latin typeface="黑体" panose="02010609060101010101" pitchFamily="49" charset="-122"/>
                <a:ea typeface="黑体" panose="02010609060101010101" pitchFamily="49" charset="-122"/>
              </a:rPr>
              <a:t>Key Ceneration </a:t>
            </a:r>
            <a:r>
              <a:rPr lang="zh-CN" altLang="en-US" sz="1600" b="0" smtClean="0">
                <a:latin typeface="黑体" panose="02010609060101010101" pitchFamily="49" charset="-122"/>
                <a:ea typeface="黑体" panose="02010609060101010101" pitchFamily="49" charset="-122"/>
              </a:rPr>
              <a:t>密钥生成</a:t>
            </a:r>
            <a:endParaRPr lang="en-US" altLang="zh-CN" sz="1600" b="0" smtClean="0">
              <a:latin typeface="黑体" panose="02010609060101010101" pitchFamily="49" charset="-122"/>
              <a:ea typeface="黑体" panose="02010609060101010101" pitchFamily="49" charset="-122"/>
            </a:endParaRPr>
          </a:p>
          <a:p>
            <a:r>
              <a:rPr lang="en-US" altLang="zh-CN" sz="2000" smtClean="0">
                <a:latin typeface="黑体" panose="02010609060101010101" pitchFamily="49" charset="-122"/>
                <a:ea typeface="黑体" panose="02010609060101010101" pitchFamily="49" charset="-122"/>
              </a:rPr>
              <a:t>Issue Token</a:t>
            </a:r>
            <a:endParaRPr lang="en-US" altLang="zh-CN" sz="240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2671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57802" y="190500"/>
            <a:ext cx="7772400" cy="838200"/>
          </a:xfrm>
        </p:spPr>
        <p:txBody>
          <a:bodyPr/>
          <a:lstStyle/>
          <a:p>
            <a:r>
              <a:rPr lang="en-US" altLang="zh-CN" sz="3200" smtClean="0">
                <a:solidFill>
                  <a:srgbClr val="FF0000"/>
                </a:solidFill>
              </a:rPr>
              <a:t>Authentication Token </a:t>
            </a:r>
            <a:endParaRPr lang="zh-CN" altLang="en-US" sz="3200" dirty="0">
              <a:solidFill>
                <a:srgbClr val="FF0000"/>
              </a:solidFill>
            </a:endParaRPr>
          </a:p>
        </p:txBody>
      </p:sp>
      <p:sp>
        <p:nvSpPr>
          <p:cNvPr id="3" name="半闭框 2"/>
          <p:cNvSpPr/>
          <p:nvPr/>
        </p:nvSpPr>
        <p:spPr bwMode="auto">
          <a:xfrm>
            <a:off x="816428" y="1554480"/>
            <a:ext cx="587829" cy="378823"/>
          </a:xfrm>
          <a:prstGeom prst="halfFrame">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1" name="半闭框 20"/>
          <p:cNvSpPr/>
          <p:nvPr/>
        </p:nvSpPr>
        <p:spPr bwMode="auto">
          <a:xfrm rot="10800000">
            <a:off x="7243354" y="2881586"/>
            <a:ext cx="587829" cy="378823"/>
          </a:xfrm>
          <a:prstGeom prst="halfFrame">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 name="文本框 4"/>
          <p:cNvSpPr txBox="1"/>
          <p:nvPr/>
        </p:nvSpPr>
        <p:spPr>
          <a:xfrm>
            <a:off x="1018902" y="1691866"/>
            <a:ext cx="6609807" cy="1477328"/>
          </a:xfrm>
          <a:prstGeom prst="rect">
            <a:avLst/>
          </a:prstGeom>
          <a:noFill/>
        </p:spPr>
        <p:txBody>
          <a:bodyPr wrap="square" rtlCol="0">
            <a:spAutoFit/>
          </a:bodyPr>
          <a:lstStyle/>
          <a:p>
            <a:pPr algn="just"/>
            <a:r>
              <a:rPr lang="en-US" altLang="zh-CN" smtClean="0"/>
              <a:t>	</a:t>
            </a:r>
            <a:r>
              <a:rPr lang="en-US" altLang="zh-CN" i="1" smtClean="0"/>
              <a:t>Allow users to enter their username and password in order to obtain a token which allows them to fetch a specific resource – without using their username and password. Once their token has been obtained, the user can offer the token – which offers access to a specific resource for a time period -  to the remote site.</a:t>
            </a:r>
            <a:endParaRPr lang="zh-CN" altLang="en-US" i="1"/>
          </a:p>
        </p:txBody>
      </p:sp>
      <p:sp>
        <p:nvSpPr>
          <p:cNvPr id="9" name="文本框 8"/>
          <p:cNvSpPr txBox="1"/>
          <p:nvPr/>
        </p:nvSpPr>
        <p:spPr>
          <a:xfrm>
            <a:off x="1018902" y="3449855"/>
            <a:ext cx="6812281" cy="2000548"/>
          </a:xfrm>
          <a:prstGeom prst="rect">
            <a:avLst/>
          </a:prstGeom>
          <a:noFill/>
        </p:spPr>
        <p:txBody>
          <a:bodyPr wrap="square" rtlCol="0">
            <a:spAutoFit/>
          </a:bodyPr>
          <a:lstStyle/>
          <a:p>
            <a:pPr marL="285750" indent="-285750">
              <a:lnSpc>
                <a:spcPct val="150000"/>
              </a:lnSpc>
              <a:buClr>
                <a:srgbClr val="009973"/>
              </a:buClr>
              <a:buFont typeface="Wingdings" panose="05000000000000000000" pitchFamily="2" charset="2"/>
              <a:buChar char="l"/>
            </a:pPr>
            <a:r>
              <a:rPr lang="zh-CN" altLang="en-US" b="1" smtClean="0">
                <a:latin typeface="宋体" panose="02010600030101010101" pitchFamily="2" charset="-122"/>
                <a:ea typeface="宋体" panose="02010600030101010101" pitchFamily="2" charset="-122"/>
              </a:rPr>
              <a:t>秘密换口令</a:t>
            </a:r>
            <a:r>
              <a:rPr lang="zh-CN" altLang="en-US" smtClean="0">
                <a:latin typeface="宋体" panose="02010600030101010101" pitchFamily="2" charset="-122"/>
                <a:ea typeface="宋体" panose="02010600030101010101" pitchFamily="2" charset="-122"/>
              </a:rPr>
              <a:t>：</a:t>
            </a:r>
            <a:endParaRPr lang="en-US" altLang="zh-CN" smtClean="0">
              <a:latin typeface="宋体" panose="02010600030101010101" pitchFamily="2" charset="-122"/>
              <a:ea typeface="宋体" panose="02010600030101010101" pitchFamily="2" charset="-122"/>
            </a:endParaRPr>
          </a:p>
          <a:p>
            <a:r>
              <a:rPr lang="en-US" altLang="zh-CN" sz="1400" smtClean="0">
                <a:latin typeface="宋体" panose="02010600030101010101" pitchFamily="2" charset="-122"/>
                <a:ea typeface="宋体" panose="02010600030101010101" pitchFamily="2" charset="-122"/>
              </a:rPr>
              <a:t>	</a:t>
            </a:r>
            <a:r>
              <a:rPr lang="zh-CN" altLang="en-US" sz="1400" smtClean="0">
                <a:latin typeface="宋体" panose="02010600030101010101" pitchFamily="2" charset="-122"/>
                <a:ea typeface="宋体" panose="02010600030101010101" pitchFamily="2" charset="-122"/>
              </a:rPr>
              <a:t>允许</a:t>
            </a:r>
            <a:r>
              <a:rPr lang="zh-CN" altLang="en-US" sz="1400" smtClean="0">
                <a:latin typeface="宋体" panose="02010600030101010101" pitchFamily="2" charset="-122"/>
                <a:ea typeface="宋体" panose="02010600030101010101" pitchFamily="2" charset="-122"/>
              </a:rPr>
              <a:t>用户通过输入用户名和密码，以换取一个能够使用户访问特定资源时无需再次输入用户名和密码的字符串口令</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a:t>
            </a:r>
            <a:endParaRPr lang="en-US" altLang="zh-CN" sz="1400" smtClean="0">
              <a:latin typeface="宋体" panose="02010600030101010101" pitchFamily="2" charset="-122"/>
              <a:ea typeface="宋体" panose="02010600030101010101" pitchFamily="2" charset="-122"/>
            </a:endParaRPr>
          </a:p>
          <a:p>
            <a:endParaRPr lang="en-US" altLang="zh-CN" sz="1400" b="1" smtClean="0">
              <a:latin typeface="宋体" panose="02010600030101010101" pitchFamily="2" charset="-122"/>
              <a:ea typeface="宋体" panose="02010600030101010101" pitchFamily="2" charset="-122"/>
            </a:endParaRPr>
          </a:p>
          <a:p>
            <a:pPr marL="285750" indent="-285750">
              <a:lnSpc>
                <a:spcPct val="150000"/>
              </a:lnSpc>
              <a:buClr>
                <a:srgbClr val="009973"/>
              </a:buClr>
              <a:buFont typeface="Wingdings" panose="05000000000000000000" pitchFamily="2" charset="2"/>
              <a:buChar char="l"/>
            </a:pPr>
            <a:r>
              <a:rPr lang="zh-CN" altLang="en-US" b="1">
                <a:latin typeface="宋体" panose="02010600030101010101" pitchFamily="2" charset="-122"/>
                <a:ea typeface="宋体" panose="02010600030101010101" pitchFamily="2" charset="-122"/>
              </a:rPr>
              <a:t>有</a:t>
            </a:r>
            <a:r>
              <a:rPr lang="zh-CN" altLang="en-US" b="1" smtClean="0">
                <a:latin typeface="宋体" panose="02010600030101010101" pitchFamily="2" charset="-122"/>
                <a:ea typeface="宋体" panose="02010600030101010101" pitchFamily="2" charset="-122"/>
              </a:rPr>
              <a:t>约束的便捷</a:t>
            </a:r>
            <a:r>
              <a:rPr lang="zh-CN" altLang="en-US" smtClean="0">
                <a:latin typeface="宋体" panose="02010600030101010101" pitchFamily="2" charset="-122"/>
                <a:ea typeface="宋体" panose="02010600030101010101" pitchFamily="2" charset="-122"/>
              </a:rPr>
              <a:t>：</a:t>
            </a:r>
            <a:endParaRPr lang="en-US" altLang="zh-CN" smtClean="0">
              <a:latin typeface="宋体" panose="02010600030101010101" pitchFamily="2" charset="-122"/>
              <a:ea typeface="宋体" panose="02010600030101010101" pitchFamily="2" charset="-122"/>
            </a:endParaRPr>
          </a:p>
          <a:p>
            <a:r>
              <a:rPr lang="en-US" altLang="zh-CN" sz="1400" smtClean="0">
                <a:latin typeface="宋体" panose="02010600030101010101" pitchFamily="2" charset="-122"/>
                <a:ea typeface="宋体" panose="02010600030101010101" pitchFamily="2" charset="-122"/>
              </a:rPr>
              <a:t>	</a:t>
            </a:r>
            <a:r>
              <a:rPr lang="zh-CN" altLang="en-US" sz="1400" smtClean="0">
                <a:latin typeface="宋体" panose="02010600030101010101" pitchFamily="2" charset="-122"/>
                <a:ea typeface="宋体" panose="02010600030101010101" pitchFamily="2" charset="-122"/>
              </a:rPr>
              <a:t>一旦</a:t>
            </a:r>
            <a:r>
              <a:rPr lang="zh-CN" altLang="en-US" sz="1400" smtClean="0">
                <a:latin typeface="宋体" panose="02010600030101010101" pitchFamily="2" charset="-122"/>
                <a:ea typeface="宋体" panose="02010600030101010101" pitchFamily="2" charset="-122"/>
              </a:rPr>
              <a:t>用户获得颁发的</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口令，用户可以凭此在一定时间段内，访问远程服务器中的特定资源。</a:t>
            </a:r>
            <a:endParaRPr lang="zh-CN" altLang="en-US"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69162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57802" y="152400"/>
            <a:ext cx="7772400" cy="838200"/>
          </a:xfrm>
        </p:spPr>
        <p:txBody>
          <a:bodyPr/>
          <a:lstStyle/>
          <a:p>
            <a:r>
              <a:rPr lang="en-US" altLang="zh-CN" sz="3200" smtClean="0">
                <a:solidFill>
                  <a:srgbClr val="FF0000"/>
                </a:solidFill>
              </a:rPr>
              <a:t>Tokens in KeyStone  </a:t>
            </a:r>
            <a:endParaRPr lang="zh-CN" altLang="en-US" sz="3200" dirty="0">
              <a:solidFill>
                <a:srgbClr val="FF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776743188"/>
              </p:ext>
            </p:extLst>
          </p:nvPr>
        </p:nvGraphicFramePr>
        <p:xfrm>
          <a:off x="568902" y="1079500"/>
          <a:ext cx="8152975" cy="4524022"/>
        </p:xfrm>
        <a:graphic>
          <a:graphicData uri="http://schemas.openxmlformats.org/drawingml/2006/table">
            <a:tbl>
              <a:tblPr>
                <a:tableStyleId>{5940675A-B579-460E-94D1-54222C63F5DA}</a:tableStyleId>
              </a:tblPr>
              <a:tblGrid>
                <a:gridCol w="1602374">
                  <a:extLst>
                    <a:ext uri="{9D8B030D-6E8A-4147-A177-3AD203B41FA5}">
                      <a16:colId xmlns:a16="http://schemas.microsoft.com/office/drawing/2014/main" val="3095050105"/>
                    </a:ext>
                  </a:extLst>
                </a:gridCol>
                <a:gridCol w="1409700">
                  <a:extLst>
                    <a:ext uri="{9D8B030D-6E8A-4147-A177-3AD203B41FA5}">
                      <a16:colId xmlns:a16="http://schemas.microsoft.com/office/drawing/2014/main" val="1043052186"/>
                    </a:ext>
                  </a:extLst>
                </a:gridCol>
                <a:gridCol w="1816100">
                  <a:extLst>
                    <a:ext uri="{9D8B030D-6E8A-4147-A177-3AD203B41FA5}">
                      <a16:colId xmlns:a16="http://schemas.microsoft.com/office/drawing/2014/main" val="267975307"/>
                    </a:ext>
                  </a:extLst>
                </a:gridCol>
                <a:gridCol w="1803400">
                  <a:extLst>
                    <a:ext uri="{9D8B030D-6E8A-4147-A177-3AD203B41FA5}">
                      <a16:colId xmlns:a16="http://schemas.microsoft.com/office/drawing/2014/main" val="1529147030"/>
                    </a:ext>
                  </a:extLst>
                </a:gridCol>
                <a:gridCol w="1521401">
                  <a:extLst>
                    <a:ext uri="{9D8B030D-6E8A-4147-A177-3AD203B41FA5}">
                      <a16:colId xmlns:a16="http://schemas.microsoft.com/office/drawing/2014/main" val="2857143061"/>
                    </a:ext>
                  </a:extLst>
                </a:gridCol>
              </a:tblGrid>
              <a:tr h="431800">
                <a:tc>
                  <a:txBody>
                    <a:bodyPr/>
                    <a:lstStyle/>
                    <a:p>
                      <a:pPr algn="ctr"/>
                      <a:r>
                        <a:rPr lang="en-US" sz="1600">
                          <a:effectLst/>
                        </a:rPr>
                        <a:t>Token</a:t>
                      </a:r>
                      <a:r>
                        <a:rPr lang="zh-CN" altLang="en-US" sz="1600">
                          <a:effectLst/>
                        </a:rPr>
                        <a:t>类型</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2000" b="1">
                          <a:effectLst/>
                        </a:rPr>
                        <a:t>UUID</a:t>
                      </a:r>
                      <a:endParaRPr lang="en-US" sz="1600" b="1">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2000" b="1">
                          <a:effectLst/>
                        </a:rPr>
                        <a:t>PKI</a:t>
                      </a:r>
                      <a:endParaRPr lang="en-US" sz="1600" b="1">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2000" b="1">
                          <a:effectLst/>
                        </a:rPr>
                        <a:t>PKIZ</a:t>
                      </a:r>
                      <a:endParaRPr lang="en-US" sz="1600" b="1">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2000" b="1">
                          <a:effectLst/>
                        </a:rPr>
                        <a:t>Fernet</a:t>
                      </a:r>
                      <a:endParaRPr lang="en-US" sz="1600" b="1">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50852613"/>
                  </a:ext>
                </a:extLst>
              </a:tr>
              <a:tr h="572911">
                <a:tc>
                  <a:txBody>
                    <a:bodyPr/>
                    <a:lstStyle/>
                    <a:p>
                      <a:pPr algn="ctr"/>
                      <a:r>
                        <a:rPr lang="zh-CN" altLang="en-US" sz="1600">
                          <a:effectLst/>
                        </a:rPr>
                        <a:t>大小</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32 Byte</a:t>
                      </a:r>
                      <a:endParaRPr 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KB </a:t>
                      </a:r>
                      <a:r>
                        <a:rPr lang="zh-CN" altLang="en-US" sz="1600">
                          <a:effectLst/>
                        </a:rPr>
                        <a:t>级别</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KB </a:t>
                      </a:r>
                      <a:r>
                        <a:rPr lang="zh-CN" altLang="en-US" sz="1600">
                          <a:effectLst/>
                        </a:rPr>
                        <a:t>级别</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smtClean="0">
                          <a:effectLst/>
                        </a:rPr>
                        <a:t>&lt;</a:t>
                      </a:r>
                      <a:r>
                        <a:rPr lang="en-US" sz="1600" baseline="0" smtClean="0">
                          <a:effectLst/>
                        </a:rPr>
                        <a:t> 255B</a:t>
                      </a:r>
                      <a:endParaRPr 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1049152869"/>
                  </a:ext>
                </a:extLst>
              </a:tr>
              <a:tr h="572911">
                <a:tc>
                  <a:txBody>
                    <a:bodyPr/>
                    <a:lstStyle/>
                    <a:p>
                      <a:pPr algn="ctr"/>
                      <a:r>
                        <a:rPr lang="zh-CN" altLang="en-US" sz="1600">
                          <a:effectLst/>
                        </a:rPr>
                        <a:t>支持本地认证</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不支持</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支持</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支持</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不支持</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310740042"/>
                  </a:ext>
                </a:extLst>
              </a:tr>
              <a:tr h="572911">
                <a:tc>
                  <a:txBody>
                    <a:bodyPr/>
                    <a:lstStyle/>
                    <a:p>
                      <a:pPr algn="ctr"/>
                      <a:r>
                        <a:rPr lang="en-US" sz="1600">
                          <a:effectLst/>
                        </a:rPr>
                        <a:t>Keystone </a:t>
                      </a:r>
                      <a:r>
                        <a:rPr lang="zh-CN" altLang="en-US" sz="1600">
                          <a:effectLst/>
                        </a:rPr>
                        <a:t>负载</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大</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小</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小</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大</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3567939111"/>
                  </a:ext>
                </a:extLst>
              </a:tr>
              <a:tr h="572911">
                <a:tc>
                  <a:txBody>
                    <a:bodyPr/>
                    <a:lstStyle/>
                    <a:p>
                      <a:pPr algn="ctr"/>
                      <a:r>
                        <a:rPr lang="zh-CN" altLang="en-US" sz="1600">
                          <a:effectLst/>
                        </a:rPr>
                        <a:t>存储于数据库</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是</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是</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是</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否</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3672041968"/>
                  </a:ext>
                </a:extLst>
              </a:tr>
              <a:tr h="572911">
                <a:tc>
                  <a:txBody>
                    <a:bodyPr/>
                    <a:lstStyle/>
                    <a:p>
                      <a:pPr algn="ctr"/>
                      <a:r>
                        <a:rPr lang="zh-CN" altLang="en-US" sz="1600">
                          <a:effectLst/>
                        </a:rPr>
                        <a:t>携带信息</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无</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user, catalog </a:t>
                      </a:r>
                      <a:r>
                        <a:rPr lang="zh-CN" altLang="en-US" sz="1600">
                          <a:effectLst/>
                        </a:rPr>
                        <a:t>等</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user, catalog </a:t>
                      </a:r>
                      <a:r>
                        <a:rPr lang="zh-CN" altLang="en-US" sz="1600">
                          <a:effectLst/>
                        </a:rPr>
                        <a:t>等</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user </a:t>
                      </a:r>
                      <a:r>
                        <a:rPr lang="zh-CN" altLang="en-US" sz="1600">
                          <a:effectLst/>
                        </a:rPr>
                        <a:t>等</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1011082551"/>
                  </a:ext>
                </a:extLst>
              </a:tr>
              <a:tr h="572911">
                <a:tc>
                  <a:txBody>
                    <a:bodyPr/>
                    <a:lstStyle/>
                    <a:p>
                      <a:pPr algn="ctr"/>
                      <a:r>
                        <a:rPr lang="zh-CN" altLang="en-US" sz="1600">
                          <a:effectLst/>
                        </a:rPr>
                        <a:t>涉及加密方式</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无</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非对称加密</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非对称加密</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对称加密</a:t>
                      </a:r>
                      <a:r>
                        <a:rPr lang="en-US" altLang="zh-CN" sz="1600">
                          <a:effectLst/>
                        </a:rPr>
                        <a:t>(</a:t>
                      </a:r>
                      <a:r>
                        <a:rPr lang="en-US" sz="1600">
                          <a:effectLst/>
                        </a:rPr>
                        <a:t>AES)</a:t>
                      </a:r>
                      <a:endParaRPr 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124324500"/>
                  </a:ext>
                </a:extLst>
              </a:tr>
              <a:tr h="327378">
                <a:tc>
                  <a:txBody>
                    <a:bodyPr/>
                    <a:lstStyle/>
                    <a:p>
                      <a:pPr algn="ctr"/>
                      <a:r>
                        <a:rPr lang="zh-CN" altLang="en-US" sz="1600">
                          <a:effectLst/>
                        </a:rPr>
                        <a:t>是否压缩</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否</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否</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是</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zh-CN" altLang="en-US" sz="1600">
                          <a:effectLst/>
                        </a:rPr>
                        <a:t>否</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2240150759"/>
                  </a:ext>
                </a:extLst>
              </a:tr>
              <a:tr h="327378">
                <a:tc>
                  <a:txBody>
                    <a:bodyPr/>
                    <a:lstStyle/>
                    <a:p>
                      <a:pPr algn="ctr"/>
                      <a:r>
                        <a:rPr lang="zh-CN" altLang="en-US" sz="1600">
                          <a:effectLst/>
                        </a:rPr>
                        <a:t>版本支持</a:t>
                      </a:r>
                      <a:endParaRPr lang="zh-CN" alt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D</a:t>
                      </a:r>
                      <a:endParaRPr 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G</a:t>
                      </a:r>
                      <a:endParaRPr 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J</a:t>
                      </a:r>
                      <a:endParaRPr lang="en-US" sz="1600">
                        <a:effectLst/>
                        <a:latin typeface="宋体" panose="02010600030101010101" pitchFamily="2" charset="-122"/>
                        <a:ea typeface="宋体" panose="02010600030101010101" pitchFamily="2" charset="-122"/>
                      </a:endParaRPr>
                    </a:p>
                  </a:txBody>
                  <a:tcPr marL="81844" marR="81844" marT="40922" marB="40922" anchor="ctr"/>
                </a:tc>
                <a:tc>
                  <a:txBody>
                    <a:bodyPr/>
                    <a:lstStyle/>
                    <a:p>
                      <a:pPr algn="ctr"/>
                      <a:r>
                        <a:rPr lang="en-US" sz="1600">
                          <a:effectLst/>
                        </a:rPr>
                        <a:t>K</a:t>
                      </a:r>
                      <a:endParaRPr lang="en-US" sz="1600">
                        <a:effectLst/>
                        <a:latin typeface="宋体" panose="02010600030101010101" pitchFamily="2" charset="-122"/>
                        <a:ea typeface="宋体" panose="02010600030101010101" pitchFamily="2" charset="-122"/>
                      </a:endParaRPr>
                    </a:p>
                  </a:txBody>
                  <a:tcPr marL="81844" marR="81844" marT="40922" marB="40922" anchor="ctr"/>
                </a:tc>
                <a:extLst>
                  <a:ext uri="{0D108BD9-81ED-4DB2-BD59-A6C34878D82A}">
                    <a16:rowId xmlns:a16="http://schemas.microsoft.com/office/drawing/2014/main" val="1035645722"/>
                  </a:ext>
                </a:extLst>
              </a:tr>
            </a:tbl>
          </a:graphicData>
        </a:graphic>
      </p:graphicFrame>
      <p:sp>
        <p:nvSpPr>
          <p:cNvPr id="7" name="Rectangle 1"/>
          <p:cNvSpPr>
            <a:spLocks noChangeArrowheads="1"/>
          </p:cNvSpPr>
          <p:nvPr/>
        </p:nvSpPr>
        <p:spPr bwMode="auto">
          <a:xfrm>
            <a:off x="277813"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088251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1"/>
            <a:ext cx="6820942" cy="3619500"/>
          </a:xfrm>
          <a:prstGeom prst="rect">
            <a:avLst/>
          </a:prstGeom>
        </p:spPr>
      </p:pic>
      <p:sp>
        <p:nvSpPr>
          <p:cNvPr id="4" name="标题 3"/>
          <p:cNvSpPr>
            <a:spLocks noGrp="1"/>
          </p:cNvSpPr>
          <p:nvPr>
            <p:ph type="title"/>
          </p:nvPr>
        </p:nvSpPr>
        <p:spPr>
          <a:xfrm>
            <a:off x="736802" y="152400"/>
            <a:ext cx="7772400" cy="838200"/>
          </a:xfrm>
        </p:spPr>
        <p:txBody>
          <a:bodyPr/>
          <a:lstStyle/>
          <a:p>
            <a:r>
              <a:rPr lang="en-US" altLang="zh-CN" sz="3200" smtClean="0">
                <a:solidFill>
                  <a:srgbClr val="FF0000"/>
                </a:solidFill>
              </a:rPr>
              <a:t>UUID in KeyStone</a:t>
            </a:r>
            <a:endParaRPr lang="zh-CN" altLang="en-US" sz="3200" dirty="0">
              <a:solidFill>
                <a:srgbClr val="FF0000"/>
              </a:solidFill>
            </a:endParaRPr>
          </a:p>
        </p:txBody>
      </p:sp>
      <p:sp>
        <p:nvSpPr>
          <p:cNvPr id="12" name="椭圆 11"/>
          <p:cNvSpPr/>
          <p:nvPr/>
        </p:nvSpPr>
        <p:spPr bwMode="auto">
          <a:xfrm>
            <a:off x="6573293" y="1457325"/>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3" name="椭圆 12"/>
          <p:cNvSpPr/>
          <p:nvPr/>
        </p:nvSpPr>
        <p:spPr bwMode="auto">
          <a:xfrm>
            <a:off x="6573293" y="2084390"/>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4" name="椭圆 13"/>
          <p:cNvSpPr/>
          <p:nvPr/>
        </p:nvSpPr>
        <p:spPr bwMode="auto">
          <a:xfrm>
            <a:off x="6573293" y="2709070"/>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5" name="椭圆 14"/>
          <p:cNvSpPr/>
          <p:nvPr/>
        </p:nvSpPr>
        <p:spPr bwMode="auto">
          <a:xfrm>
            <a:off x="6573293" y="3333750"/>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6" name="椭圆 15"/>
          <p:cNvSpPr/>
          <p:nvPr/>
        </p:nvSpPr>
        <p:spPr bwMode="auto">
          <a:xfrm>
            <a:off x="6573293" y="3958430"/>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7" name="文本框 16"/>
          <p:cNvSpPr txBox="1"/>
          <p:nvPr/>
        </p:nvSpPr>
        <p:spPr>
          <a:xfrm>
            <a:off x="6820943" y="1432023"/>
            <a:ext cx="2170656" cy="307777"/>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用户名密码换取口令</a:t>
            </a:r>
            <a:endParaRPr lang="zh-CN" altLang="en-US" sz="1400">
              <a:latin typeface="宋体" panose="02010600030101010101" pitchFamily="2" charset="-122"/>
              <a:ea typeface="宋体" panose="02010600030101010101" pitchFamily="2" charset="-122"/>
            </a:endParaRPr>
          </a:p>
        </p:txBody>
      </p:sp>
      <p:sp>
        <p:nvSpPr>
          <p:cNvPr id="18" name="文本框 17"/>
          <p:cNvSpPr txBox="1"/>
          <p:nvPr/>
        </p:nvSpPr>
        <p:spPr>
          <a:xfrm>
            <a:off x="6820942" y="2002345"/>
            <a:ext cx="2170657" cy="523220"/>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KeyStone</a:t>
            </a:r>
            <a:r>
              <a:rPr lang="zh-CN" altLang="en-US" sz="1400" smtClean="0">
                <a:latin typeface="宋体" panose="02010600030101010101" pitchFamily="2" charset="-122"/>
                <a:ea typeface="宋体" panose="02010600030101010101" pitchFamily="2" charset="-122"/>
              </a:rPr>
              <a:t>生成并缓存口令后，返回给用户</a:t>
            </a:r>
            <a:endParaRPr lang="zh-CN" altLang="en-US" sz="1400">
              <a:latin typeface="宋体" panose="02010600030101010101" pitchFamily="2" charset="-122"/>
              <a:ea typeface="宋体" panose="02010600030101010101" pitchFamily="2" charset="-122"/>
            </a:endParaRPr>
          </a:p>
        </p:txBody>
      </p:sp>
      <p:sp>
        <p:nvSpPr>
          <p:cNvPr id="19" name="文本框 18"/>
          <p:cNvSpPr txBox="1"/>
          <p:nvPr/>
        </p:nvSpPr>
        <p:spPr>
          <a:xfrm>
            <a:off x="6820943" y="2596913"/>
            <a:ext cx="2246857" cy="523220"/>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用户发送带有</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的服务请求至</a:t>
            </a:r>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其他服务</a:t>
            </a:r>
            <a:endParaRPr lang="zh-CN" altLang="en-US" sz="1400">
              <a:latin typeface="宋体" panose="02010600030101010101" pitchFamily="2" charset="-122"/>
              <a:ea typeface="宋体" panose="02010600030101010101" pitchFamily="2" charset="-122"/>
            </a:endParaRPr>
          </a:p>
        </p:txBody>
      </p:sp>
      <p:sp>
        <p:nvSpPr>
          <p:cNvPr id="20" name="文本框 19"/>
          <p:cNvSpPr txBox="1"/>
          <p:nvPr/>
        </p:nvSpPr>
        <p:spPr>
          <a:xfrm>
            <a:off x="6820943" y="3226028"/>
            <a:ext cx="2246857" cy="523220"/>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服务转发请求中的</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到</a:t>
            </a:r>
            <a:r>
              <a:rPr lang="en-US" altLang="zh-CN" sz="1400" smtClean="0">
                <a:latin typeface="宋体" panose="02010600030101010101" pitchFamily="2" charset="-122"/>
                <a:ea typeface="宋体" panose="02010600030101010101" pitchFamily="2" charset="-122"/>
              </a:rPr>
              <a:t>KeyStone</a:t>
            </a:r>
            <a:r>
              <a:rPr lang="zh-CN" altLang="en-US" sz="1400" smtClean="0">
                <a:latin typeface="宋体" panose="02010600030101010101" pitchFamily="2" charset="-122"/>
                <a:ea typeface="宋体" panose="02010600030101010101" pitchFamily="2" charset="-122"/>
              </a:rPr>
              <a:t>，进行身份验证</a:t>
            </a:r>
            <a:endParaRPr lang="zh-CN" altLang="en-US" sz="1400">
              <a:latin typeface="宋体" panose="02010600030101010101" pitchFamily="2" charset="-122"/>
              <a:ea typeface="宋体" panose="02010600030101010101" pitchFamily="2" charset="-122"/>
            </a:endParaRPr>
          </a:p>
        </p:txBody>
      </p:sp>
      <p:sp>
        <p:nvSpPr>
          <p:cNvPr id="21" name="文本框 20"/>
          <p:cNvSpPr txBox="1"/>
          <p:nvPr/>
        </p:nvSpPr>
        <p:spPr>
          <a:xfrm>
            <a:off x="6820942" y="3870126"/>
            <a:ext cx="2246857" cy="954107"/>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KeyStone</a:t>
            </a:r>
            <a:r>
              <a:rPr lang="zh-CN" altLang="en-US" sz="1400" smtClean="0">
                <a:latin typeface="宋体" panose="02010600030101010101" pitchFamily="2" charset="-122"/>
                <a:ea typeface="宋体" panose="02010600030101010101" pitchFamily="2" charset="-122"/>
              </a:rPr>
              <a:t>查询缓存和</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数据库进行身份验证，并返回验证结果以及用户相关的身份信息。</a:t>
            </a:r>
            <a:endParaRPr lang="zh-CN" altLang="en-US" sz="1400">
              <a:latin typeface="宋体" panose="02010600030101010101" pitchFamily="2" charset="-122"/>
              <a:ea typeface="宋体" panose="02010600030101010101" pitchFamily="2" charset="-122"/>
            </a:endParaRPr>
          </a:p>
        </p:txBody>
      </p:sp>
      <p:sp>
        <p:nvSpPr>
          <p:cNvPr id="22" name="椭圆 21"/>
          <p:cNvSpPr/>
          <p:nvPr/>
        </p:nvSpPr>
        <p:spPr bwMode="auto">
          <a:xfrm>
            <a:off x="261393" y="4481513"/>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23" name="文本框 22"/>
          <p:cNvSpPr txBox="1"/>
          <p:nvPr/>
        </p:nvSpPr>
        <p:spPr>
          <a:xfrm>
            <a:off x="622300" y="4481513"/>
            <a:ext cx="1866900" cy="369332"/>
          </a:xfrm>
          <a:prstGeom prst="rect">
            <a:avLst/>
          </a:prstGeom>
          <a:noFill/>
        </p:spPr>
        <p:txBody>
          <a:bodyPr wrap="square" rtlCol="0">
            <a:spAutoFit/>
          </a:bodyPr>
          <a:lstStyle/>
          <a:p>
            <a:r>
              <a:rPr lang="zh-CN" altLang="en-US" smtClean="0"/>
              <a:t>影响性能的因素</a:t>
            </a:r>
            <a:endParaRPr lang="zh-CN" altLang="en-US"/>
          </a:p>
        </p:txBody>
      </p:sp>
      <p:sp>
        <p:nvSpPr>
          <p:cNvPr id="24" name="文本框 23"/>
          <p:cNvSpPr txBox="1"/>
          <p:nvPr/>
        </p:nvSpPr>
        <p:spPr>
          <a:xfrm>
            <a:off x="261393" y="4800419"/>
            <a:ext cx="8352382"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smtClean="0">
                <a:latin typeface="宋体" panose="02010600030101010101" pitchFamily="2" charset="-122"/>
                <a:ea typeface="宋体" panose="02010600030101010101" pitchFamily="2" charset="-122"/>
              </a:rPr>
              <a:t>缓存大量</a:t>
            </a:r>
            <a:r>
              <a:rPr lang="en-US" altLang="zh-CN" smtClean="0">
                <a:latin typeface="宋体" panose="02010600030101010101" pitchFamily="2" charset="-122"/>
                <a:ea typeface="宋体" panose="02010600030101010101" pitchFamily="2" charset="-122"/>
              </a:rPr>
              <a:t>Token</a:t>
            </a:r>
            <a:r>
              <a:rPr lang="zh-CN" altLang="en-US" smtClean="0">
                <a:latin typeface="宋体" panose="02010600030101010101" pitchFamily="2" charset="-122"/>
                <a:ea typeface="宋体" panose="02010600030101010101" pitchFamily="2" charset="-122"/>
              </a:rPr>
              <a:t>（内存），存储</a:t>
            </a:r>
            <a:r>
              <a:rPr lang="zh-CN" altLang="en-US" smtClean="0">
                <a:latin typeface="宋体" panose="02010600030101010101" pitchFamily="2" charset="-122"/>
                <a:ea typeface="宋体" panose="02010600030101010101" pitchFamily="2" charset="-122"/>
              </a:rPr>
              <a:t>所有的</a:t>
            </a:r>
            <a:r>
              <a:rPr lang="en-US" altLang="zh-CN" smtClean="0">
                <a:latin typeface="宋体" panose="02010600030101010101" pitchFamily="2" charset="-122"/>
                <a:ea typeface="宋体" panose="02010600030101010101" pitchFamily="2" charset="-122"/>
              </a:rPr>
              <a:t>UUID </a:t>
            </a:r>
            <a:r>
              <a:rPr lang="en-US" altLang="zh-CN" smtClean="0">
                <a:latin typeface="宋体" panose="02010600030101010101" pitchFamily="2" charset="-122"/>
                <a:ea typeface="宋体" panose="02010600030101010101" pitchFamily="2" charset="-122"/>
              </a:rPr>
              <a:t>Token</a:t>
            </a:r>
            <a:r>
              <a:rPr lang="zh-CN" altLang="en-US" smtClean="0">
                <a:latin typeface="宋体" panose="02010600030101010101" pitchFamily="2" charset="-122"/>
                <a:ea typeface="宋体" panose="02010600030101010101" pitchFamily="2" charset="-122"/>
              </a:rPr>
              <a:t>（磁盘）</a:t>
            </a:r>
            <a:endParaRPr lang="en-US" altLang="zh-CN"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n"/>
            </a:pPr>
            <a:r>
              <a:rPr lang="zh-CN" altLang="en-US" smtClean="0">
                <a:latin typeface="宋体" panose="02010600030101010101" pitchFamily="2" charset="-122"/>
                <a:ea typeface="宋体" panose="02010600030101010101" pitchFamily="2" charset="-122"/>
              </a:rPr>
              <a:t>验证</a:t>
            </a:r>
            <a:r>
              <a:rPr lang="en-US" altLang="zh-CN" smtClean="0">
                <a:latin typeface="宋体" panose="02010600030101010101" pitchFamily="2" charset="-122"/>
                <a:ea typeface="宋体" panose="02010600030101010101" pitchFamily="2" charset="-122"/>
              </a:rPr>
              <a:t>Token</a:t>
            </a:r>
            <a:r>
              <a:rPr lang="zh-CN" altLang="en-US" smtClean="0">
                <a:latin typeface="宋体" panose="02010600030101010101" pitchFamily="2" charset="-122"/>
                <a:ea typeface="宋体" panose="02010600030101010101" pitchFamily="2" charset="-122"/>
              </a:rPr>
              <a:t>所进行的数据库</a:t>
            </a:r>
            <a:r>
              <a:rPr lang="zh-CN" altLang="en-US" smtClean="0">
                <a:latin typeface="宋体" panose="02010600030101010101" pitchFamily="2" charset="-122"/>
                <a:ea typeface="宋体" panose="02010600030101010101" pitchFamily="2" charset="-122"/>
              </a:rPr>
              <a:t>交互</a:t>
            </a:r>
            <a:r>
              <a:rPr lang="zh-CN" altLang="en-US" smtClean="0">
                <a:latin typeface="宋体" panose="02010600030101010101" pitchFamily="2" charset="-122"/>
                <a:ea typeface="宋体" panose="02010600030101010101" pitchFamily="2" charset="-122"/>
              </a:rPr>
              <a:t>增多，直接影响效率（</a:t>
            </a:r>
            <a:r>
              <a:rPr lang="zh-CN" altLang="en-US" smtClean="0">
                <a:latin typeface="宋体" panose="02010600030101010101" pitchFamily="2" charset="-122"/>
                <a:ea typeface="宋体" panose="02010600030101010101" pitchFamily="2" charset="-122"/>
              </a:rPr>
              <a:t>集群规模越大，验证请求越多，性能瓶颈出现</a:t>
            </a:r>
            <a:r>
              <a:rPr lang="zh-CN" altLang="en-US" smtClean="0">
                <a:latin typeface="宋体" panose="02010600030101010101" pitchFamily="2" charset="-122"/>
                <a:ea typeface="宋体" panose="02010600030101010101" pitchFamily="2" charset="-122"/>
              </a:rPr>
              <a:t>）</a:t>
            </a:r>
            <a:endParaRPr lang="en-US" altLang="zh-CN"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n"/>
            </a:pPr>
            <a:r>
              <a:rPr lang="en-US" altLang="zh-CN" smtClean="0">
                <a:latin typeface="宋体" panose="02010600030101010101" pitchFamily="2" charset="-122"/>
                <a:ea typeface="宋体" panose="02010600030101010101" pitchFamily="2" charset="-122"/>
              </a:rPr>
              <a:t>OpenStack</a:t>
            </a:r>
            <a:r>
              <a:rPr lang="zh-CN" altLang="en-US" smtClean="0">
                <a:latin typeface="宋体" panose="02010600030101010101" pitchFamily="2" charset="-122"/>
                <a:ea typeface="宋体" panose="02010600030101010101" pitchFamily="2" charset="-122"/>
              </a:rPr>
              <a:t>其他组件与</a:t>
            </a:r>
            <a:r>
              <a:rPr lang="en-US" altLang="zh-CN" smtClean="0">
                <a:latin typeface="宋体" panose="02010600030101010101" pitchFamily="2" charset="-122"/>
                <a:ea typeface="宋体" panose="02010600030101010101" pitchFamily="2" charset="-122"/>
              </a:rPr>
              <a:t>Keystone</a:t>
            </a:r>
            <a:r>
              <a:rPr lang="zh-CN" altLang="en-US" smtClean="0">
                <a:latin typeface="宋体" panose="02010600030101010101" pitchFamily="2" charset="-122"/>
                <a:ea typeface="宋体" panose="02010600030101010101" pitchFamily="2" charset="-122"/>
              </a:rPr>
              <a:t>的大量请求响应</a:t>
            </a:r>
            <a:endParaRPr lang="zh-CN" altLang="en-US">
              <a:latin typeface="宋体" panose="02010600030101010101" pitchFamily="2" charset="-122"/>
              <a:ea typeface="宋体" panose="02010600030101010101" pitchFamily="2" charset="-122"/>
            </a:endParaRPr>
          </a:p>
        </p:txBody>
      </p:sp>
      <p:sp>
        <p:nvSpPr>
          <p:cNvPr id="25" name="矩形 24"/>
          <p:cNvSpPr/>
          <p:nvPr/>
        </p:nvSpPr>
        <p:spPr bwMode="auto">
          <a:xfrm>
            <a:off x="101600" y="1193800"/>
            <a:ext cx="4051300" cy="1515270"/>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991523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62" y="1040239"/>
            <a:ext cx="7164696" cy="3339673"/>
          </a:xfrm>
          <a:prstGeom prst="rect">
            <a:avLst/>
          </a:prstGeom>
        </p:spPr>
      </p:pic>
      <p:sp>
        <p:nvSpPr>
          <p:cNvPr id="5" name="标题 3"/>
          <p:cNvSpPr>
            <a:spLocks noGrp="1"/>
          </p:cNvSpPr>
          <p:nvPr>
            <p:ph type="title"/>
          </p:nvPr>
        </p:nvSpPr>
        <p:spPr>
          <a:xfrm>
            <a:off x="736802" y="152400"/>
            <a:ext cx="7772400" cy="838200"/>
          </a:xfrm>
        </p:spPr>
        <p:txBody>
          <a:bodyPr/>
          <a:lstStyle/>
          <a:p>
            <a:r>
              <a:rPr lang="en-US" altLang="zh-CN" sz="3200" smtClean="0">
                <a:solidFill>
                  <a:srgbClr val="FF0000"/>
                </a:solidFill>
              </a:rPr>
              <a:t>PKI in KeyStone</a:t>
            </a:r>
            <a:endParaRPr lang="zh-CN" altLang="en-US" sz="3200" dirty="0">
              <a:solidFill>
                <a:srgbClr val="FF0000"/>
              </a:solidFill>
            </a:endParaRPr>
          </a:p>
        </p:txBody>
      </p:sp>
      <p:sp>
        <p:nvSpPr>
          <p:cNvPr id="6" name="椭圆 5"/>
          <p:cNvSpPr/>
          <p:nvPr/>
        </p:nvSpPr>
        <p:spPr bwMode="auto">
          <a:xfrm>
            <a:off x="6446292" y="1885722"/>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7" name="椭圆 6"/>
          <p:cNvSpPr/>
          <p:nvPr/>
        </p:nvSpPr>
        <p:spPr bwMode="auto">
          <a:xfrm>
            <a:off x="6446292" y="251278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8" name="椭圆 7"/>
          <p:cNvSpPr/>
          <p:nvPr/>
        </p:nvSpPr>
        <p:spPr bwMode="auto">
          <a:xfrm>
            <a:off x="6446292" y="313746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9" name="椭圆 8"/>
          <p:cNvSpPr/>
          <p:nvPr/>
        </p:nvSpPr>
        <p:spPr bwMode="auto">
          <a:xfrm>
            <a:off x="6446292" y="376214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0" name="文本框 9"/>
          <p:cNvSpPr txBox="1"/>
          <p:nvPr/>
        </p:nvSpPr>
        <p:spPr>
          <a:xfrm>
            <a:off x="6693942" y="1860420"/>
            <a:ext cx="2170656" cy="307777"/>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用户名密码换取口令</a:t>
            </a:r>
            <a:endParaRPr lang="zh-CN" altLang="en-US" sz="1400">
              <a:latin typeface="宋体" panose="02010600030101010101" pitchFamily="2" charset="-122"/>
              <a:ea typeface="宋体" panose="02010600030101010101" pitchFamily="2" charset="-122"/>
            </a:endParaRPr>
          </a:p>
        </p:txBody>
      </p:sp>
      <p:sp>
        <p:nvSpPr>
          <p:cNvPr id="11" name="文本框 10"/>
          <p:cNvSpPr txBox="1"/>
          <p:nvPr/>
        </p:nvSpPr>
        <p:spPr>
          <a:xfrm>
            <a:off x="6693941" y="2430742"/>
            <a:ext cx="2170657" cy="523220"/>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KeyStone</a:t>
            </a:r>
            <a:r>
              <a:rPr lang="zh-CN" altLang="en-US" sz="1400" smtClean="0">
                <a:latin typeface="宋体" panose="02010600030101010101" pitchFamily="2" charset="-122"/>
                <a:ea typeface="宋体" panose="02010600030101010101" pitchFamily="2" charset="-122"/>
              </a:rPr>
              <a:t>生成口令，并用其私钥加密后，返回用户</a:t>
            </a:r>
            <a:endParaRPr lang="zh-CN" altLang="en-US" sz="1400">
              <a:latin typeface="宋体" panose="02010600030101010101" pitchFamily="2" charset="-122"/>
              <a:ea typeface="宋体" panose="02010600030101010101" pitchFamily="2" charset="-122"/>
            </a:endParaRPr>
          </a:p>
        </p:txBody>
      </p:sp>
      <p:sp>
        <p:nvSpPr>
          <p:cNvPr id="12" name="文本框 11"/>
          <p:cNvSpPr txBox="1"/>
          <p:nvPr/>
        </p:nvSpPr>
        <p:spPr>
          <a:xfrm>
            <a:off x="6693942" y="3025310"/>
            <a:ext cx="2246857" cy="523220"/>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用户发送带有</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的服务请求至</a:t>
            </a:r>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其他服务</a:t>
            </a:r>
            <a:endParaRPr lang="zh-CN" altLang="en-US" sz="1400">
              <a:latin typeface="宋体" panose="02010600030101010101" pitchFamily="2" charset="-122"/>
              <a:ea typeface="宋体" panose="02010600030101010101" pitchFamily="2" charset="-122"/>
            </a:endParaRPr>
          </a:p>
        </p:txBody>
      </p:sp>
      <p:sp>
        <p:nvSpPr>
          <p:cNvPr id="13" name="文本框 12"/>
          <p:cNvSpPr txBox="1"/>
          <p:nvPr/>
        </p:nvSpPr>
        <p:spPr>
          <a:xfrm>
            <a:off x="6693942" y="3654425"/>
            <a:ext cx="2246857" cy="523220"/>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其他</a:t>
            </a:r>
            <a:r>
              <a:rPr lang="zh-CN" altLang="en-US" sz="1400" smtClean="0">
                <a:latin typeface="宋体" panose="02010600030101010101" pitchFamily="2" charset="-122"/>
                <a:ea typeface="宋体" panose="02010600030101010101" pitchFamily="2" charset="-122"/>
              </a:rPr>
              <a:t>服务使用</a:t>
            </a:r>
            <a:r>
              <a:rPr lang="zh-CN" altLang="en-US" sz="1400" smtClean="0">
                <a:latin typeface="宋体" panose="02010600030101010101" pitchFamily="2" charset="-122"/>
                <a:ea typeface="宋体" panose="02010600030101010101" pitchFamily="2" charset="-122"/>
              </a:rPr>
              <a:t>公</a:t>
            </a:r>
            <a:r>
              <a:rPr lang="zh-CN" altLang="en-US" sz="1400" smtClean="0">
                <a:latin typeface="宋体" panose="02010600030101010101" pitchFamily="2" charset="-122"/>
                <a:ea typeface="宋体" panose="02010600030101010101" pitchFamily="2" charset="-122"/>
              </a:rPr>
              <a:t>钥</a:t>
            </a:r>
            <a:r>
              <a:rPr lang="zh-CN" altLang="en-US" sz="1400" smtClean="0">
                <a:latin typeface="宋体" panose="02010600030101010101" pitchFamily="2" charset="-122"/>
                <a:ea typeface="宋体" panose="02010600030101010101" pitchFamily="2" charset="-122"/>
              </a:rPr>
              <a:t>解密</a:t>
            </a:r>
            <a:r>
              <a:rPr lang="en-US" altLang="zh-CN" sz="1400" smtClean="0">
                <a:latin typeface="宋体" panose="02010600030101010101" pitchFamily="2" charset="-122"/>
                <a:ea typeface="宋体" panose="02010600030101010101" pitchFamily="2" charset="-122"/>
              </a:rPr>
              <a:t>/</a:t>
            </a:r>
            <a:r>
              <a:rPr lang="zh-CN" altLang="en-US" sz="1400" smtClean="0">
                <a:latin typeface="宋体" panose="02010600030101010101" pitchFamily="2" charset="-122"/>
                <a:ea typeface="宋体" panose="02010600030101010101" pitchFamily="2" charset="-122"/>
              </a:rPr>
              <a:t>验证</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身份</a:t>
            </a:r>
            <a:endParaRPr lang="zh-CN" altLang="en-US" sz="1400">
              <a:latin typeface="宋体" panose="02010600030101010101" pitchFamily="2" charset="-122"/>
              <a:ea typeface="宋体" panose="02010600030101010101" pitchFamily="2" charset="-122"/>
            </a:endParaRPr>
          </a:p>
        </p:txBody>
      </p:sp>
      <p:sp>
        <p:nvSpPr>
          <p:cNvPr id="14" name="椭圆 13"/>
          <p:cNvSpPr/>
          <p:nvPr/>
        </p:nvSpPr>
        <p:spPr bwMode="auto">
          <a:xfrm>
            <a:off x="261393" y="4494213"/>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5" name="文本框 14"/>
          <p:cNvSpPr txBox="1"/>
          <p:nvPr/>
        </p:nvSpPr>
        <p:spPr>
          <a:xfrm>
            <a:off x="622300" y="4494213"/>
            <a:ext cx="1866900" cy="369332"/>
          </a:xfrm>
          <a:prstGeom prst="rect">
            <a:avLst/>
          </a:prstGeom>
          <a:noFill/>
        </p:spPr>
        <p:txBody>
          <a:bodyPr wrap="square" rtlCol="0">
            <a:spAutoFit/>
          </a:bodyPr>
          <a:lstStyle/>
          <a:p>
            <a:r>
              <a:rPr lang="zh-CN" altLang="en-US" smtClean="0"/>
              <a:t>影响性能的因素</a:t>
            </a:r>
            <a:endParaRPr lang="zh-CN" altLang="en-US"/>
          </a:p>
        </p:txBody>
      </p:sp>
      <p:sp>
        <p:nvSpPr>
          <p:cNvPr id="16" name="文本框 15"/>
          <p:cNvSpPr txBox="1"/>
          <p:nvPr/>
        </p:nvSpPr>
        <p:spPr>
          <a:xfrm>
            <a:off x="261393" y="4747417"/>
            <a:ext cx="6787107" cy="127727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mtClean="0">
                <a:latin typeface="宋体" panose="02010600030101010101" pitchFamily="2" charset="-122"/>
                <a:ea typeface="宋体" panose="02010600030101010101" pitchFamily="2" charset="-122"/>
              </a:rPr>
              <a:t>Request Body</a:t>
            </a:r>
            <a:r>
              <a:rPr lang="zh-CN" altLang="en-US" smtClean="0">
                <a:latin typeface="宋体" panose="02010600030101010101" pitchFamily="2" charset="-122"/>
                <a:ea typeface="宋体" panose="02010600030101010101" pitchFamily="2" charset="-122"/>
              </a:rPr>
              <a:t>过长：</a:t>
            </a:r>
            <a:endParaRPr lang="en-US" altLang="zh-CN" smtClean="0">
              <a:latin typeface="宋体" panose="02010600030101010101" pitchFamily="2" charset="-122"/>
              <a:ea typeface="宋体" panose="02010600030101010101" pitchFamily="2" charset="-122"/>
            </a:endParaRPr>
          </a:p>
          <a:p>
            <a:pPr algn="just"/>
            <a:r>
              <a:rPr lang="en-US" altLang="zh-CN">
                <a:latin typeface="宋体" panose="02010600030101010101" pitchFamily="2" charset="-122"/>
                <a:ea typeface="宋体" panose="02010600030101010101" pitchFamily="2" charset="-122"/>
              </a:rPr>
              <a:t>	</a:t>
            </a:r>
            <a:r>
              <a:rPr lang="zh-CN" altLang="en-US" sz="1600" smtClean="0">
                <a:latin typeface="宋体" panose="02010600030101010101" pitchFamily="2" charset="-122"/>
                <a:ea typeface="宋体" panose="02010600030101010101" pitchFamily="2" charset="-122"/>
              </a:rPr>
              <a:t>由于</a:t>
            </a:r>
            <a:r>
              <a:rPr lang="zh-CN" altLang="en-US" sz="1600" smtClean="0">
                <a:latin typeface="宋体" panose="02010600030101010101" pitchFamily="2" charset="-122"/>
                <a:ea typeface="宋体" panose="02010600030101010101" pitchFamily="2" charset="-122"/>
              </a:rPr>
              <a:t>组件不再与</a:t>
            </a:r>
            <a:r>
              <a:rPr lang="en-US" altLang="zh-CN" sz="1600" smtClean="0">
                <a:latin typeface="宋体" panose="02010600030101010101" pitchFamily="2" charset="-122"/>
                <a:ea typeface="宋体" panose="02010600030101010101" pitchFamily="2" charset="-122"/>
              </a:rPr>
              <a:t>KeyStone</a:t>
            </a:r>
            <a:r>
              <a:rPr lang="zh-CN" altLang="en-US" sz="1600" smtClean="0">
                <a:latin typeface="宋体" panose="02010600030101010101" pitchFamily="2" charset="-122"/>
                <a:ea typeface="宋体" panose="02010600030101010101" pitchFamily="2" charset="-122"/>
              </a:rPr>
              <a:t>进行</a:t>
            </a:r>
            <a:r>
              <a:rPr lang="en-US" altLang="zh-CN" sz="1600" smtClean="0">
                <a:latin typeface="宋体" panose="02010600030101010101" pitchFamily="2" charset="-122"/>
                <a:ea typeface="宋体" panose="02010600030101010101" pitchFamily="2" charset="-122"/>
              </a:rPr>
              <a:t>Token</a:t>
            </a:r>
            <a:r>
              <a:rPr lang="zh-CN" altLang="en-US" sz="1600" smtClean="0">
                <a:latin typeface="宋体" panose="02010600030101010101" pitchFamily="2" charset="-122"/>
                <a:ea typeface="宋体" panose="02010600030101010101" pitchFamily="2" charset="-122"/>
              </a:rPr>
              <a:t>验证的交互，</a:t>
            </a:r>
            <a:r>
              <a:rPr lang="en-US" altLang="zh-CN" sz="1600" smtClean="0">
                <a:latin typeface="宋体" panose="02010600030101010101" pitchFamily="2" charset="-122"/>
                <a:ea typeface="宋体" panose="02010600030101010101" pitchFamily="2" charset="-122"/>
              </a:rPr>
              <a:t>PKI</a:t>
            </a:r>
            <a:r>
              <a:rPr lang="zh-CN" altLang="en-US" sz="1600" smtClean="0">
                <a:latin typeface="宋体" panose="02010600030101010101" pitchFamily="2" charset="-122"/>
                <a:ea typeface="宋体" panose="02010600030101010101" pitchFamily="2" charset="-122"/>
              </a:rPr>
              <a:t>中的</a:t>
            </a:r>
            <a:r>
              <a:rPr lang="en-US" altLang="zh-CN" sz="1600" smtClean="0">
                <a:latin typeface="宋体" panose="02010600030101010101" pitchFamily="2" charset="-122"/>
                <a:ea typeface="宋体" panose="02010600030101010101" pitchFamily="2" charset="-122"/>
              </a:rPr>
              <a:t>Token</a:t>
            </a:r>
            <a:r>
              <a:rPr lang="zh-CN" altLang="en-US" sz="1600" smtClean="0">
                <a:latin typeface="宋体" panose="02010600030101010101" pitchFamily="2" charset="-122"/>
                <a:ea typeface="宋体" panose="02010600030101010101" pitchFamily="2" charset="-122"/>
              </a:rPr>
              <a:t>要比原</a:t>
            </a:r>
            <a:r>
              <a:rPr lang="en-US" altLang="zh-CN" sz="1600" smtClean="0">
                <a:latin typeface="宋体" panose="02010600030101010101" pitchFamily="2" charset="-122"/>
                <a:ea typeface="宋体" panose="02010600030101010101" pitchFamily="2" charset="-122"/>
              </a:rPr>
              <a:t>Token</a:t>
            </a:r>
            <a:r>
              <a:rPr lang="zh-CN" altLang="en-US" sz="1600" b="1" u="sng" smtClean="0">
                <a:latin typeface="宋体" panose="02010600030101010101" pitchFamily="2" charset="-122"/>
                <a:ea typeface="宋体" panose="02010600030101010101" pitchFamily="2" charset="-122"/>
              </a:rPr>
              <a:t>存储更多的信息</a:t>
            </a:r>
            <a:r>
              <a:rPr lang="zh-CN" altLang="en-US" sz="1600" smtClean="0">
                <a:latin typeface="宋体" panose="02010600030101010101" pitchFamily="2" charset="-122"/>
                <a:ea typeface="宋体" panose="02010600030101010101" pitchFamily="2" charset="-122"/>
              </a:rPr>
              <a:t>，易超出</a:t>
            </a:r>
            <a:r>
              <a:rPr lang="en-US" altLang="zh-CN" sz="1600" smtClean="0">
                <a:latin typeface="宋体" panose="02010600030101010101" pitchFamily="2" charset="-122"/>
                <a:ea typeface="宋体" panose="02010600030101010101" pitchFamily="2" charset="-122"/>
              </a:rPr>
              <a:t>Apache HTTP</a:t>
            </a:r>
            <a:r>
              <a:rPr lang="zh-CN" altLang="en-US" sz="1600" smtClean="0">
                <a:latin typeface="宋体" panose="02010600030101010101" pitchFamily="2" charset="-122"/>
                <a:ea typeface="宋体" panose="02010600030101010101" pitchFamily="2" charset="-122"/>
              </a:rPr>
              <a:t> </a:t>
            </a:r>
            <a:r>
              <a:rPr lang="en-US" altLang="zh-CN" sz="1600" smtClean="0">
                <a:latin typeface="宋体" panose="02010600030101010101" pitchFamily="2" charset="-122"/>
                <a:ea typeface="宋体" panose="02010600030101010101" pitchFamily="2" charset="-122"/>
              </a:rPr>
              <a:t>Server</a:t>
            </a:r>
            <a:r>
              <a:rPr lang="zh-CN" altLang="en-US" sz="1600" smtClean="0">
                <a:latin typeface="宋体" panose="02010600030101010101" pitchFamily="2" charset="-122"/>
                <a:ea typeface="宋体" panose="02010600030101010101" pitchFamily="2" charset="-122"/>
              </a:rPr>
              <a:t>所</a:t>
            </a:r>
            <a:r>
              <a:rPr lang="zh-CN" altLang="en-US" sz="1600" smtClean="0">
                <a:latin typeface="宋体" panose="02010600030101010101" pitchFamily="2" charset="-122"/>
                <a:ea typeface="宋体" panose="02010600030101010101" pitchFamily="2" charset="-122"/>
              </a:rPr>
              <a:t>允许的最大</a:t>
            </a:r>
            <a:r>
              <a:rPr lang="en-US" altLang="zh-CN" sz="1600" smtClean="0">
                <a:latin typeface="宋体" panose="02010600030101010101" pitchFamily="2" charset="-122"/>
                <a:ea typeface="宋体" panose="02010600030101010101" pitchFamily="2" charset="-122"/>
              </a:rPr>
              <a:t>HTTP Header</a:t>
            </a:r>
            <a:r>
              <a:rPr lang="zh-CN" altLang="en-US" sz="1600" smtClean="0">
                <a:latin typeface="宋体" panose="02010600030101010101" pitchFamily="2" charset="-122"/>
                <a:ea typeface="宋体" panose="02010600030101010101" pitchFamily="2" charset="-122"/>
              </a:rPr>
              <a:t>长度（</a:t>
            </a:r>
            <a:r>
              <a:rPr lang="zh-CN" altLang="en-US" sz="1600" smtClean="0">
                <a:latin typeface="宋体" panose="02010600030101010101" pitchFamily="2" charset="-122"/>
                <a:ea typeface="宋体" panose="02010600030101010101" pitchFamily="2" charset="-122"/>
              </a:rPr>
              <a:t>默认：</a:t>
            </a:r>
            <a:r>
              <a:rPr lang="en-US" altLang="zh-CN" sz="1600" smtClean="0">
                <a:latin typeface="宋体" panose="02010600030101010101" pitchFamily="2" charset="-122"/>
                <a:ea typeface="宋体" panose="02010600030101010101" pitchFamily="2" charset="-122"/>
              </a:rPr>
              <a:t>8192B = 8 KB</a:t>
            </a:r>
            <a:r>
              <a:rPr lang="zh-CN" altLang="en-US" sz="1600" smtClean="0">
                <a:latin typeface="宋体" panose="02010600030101010101" pitchFamily="2" charset="-122"/>
                <a:ea typeface="宋体" panose="02010600030101010101" pitchFamily="2" charset="-122"/>
              </a:rPr>
              <a:t>），导致请求</a:t>
            </a:r>
            <a:r>
              <a:rPr lang="zh-CN" altLang="en-US" sz="1600" smtClean="0">
                <a:latin typeface="宋体" panose="02010600030101010101" pitchFamily="2" charset="-122"/>
                <a:ea typeface="宋体" panose="02010600030101010101" pitchFamily="2" charset="-122"/>
              </a:rPr>
              <a:t>失败。</a:t>
            </a:r>
            <a:endParaRPr lang="zh-CN" altLang="en-US" sz="1600">
              <a:latin typeface="宋体" panose="02010600030101010101" pitchFamily="2" charset="-122"/>
              <a:ea typeface="宋体" panose="02010600030101010101" pitchFamily="2" charset="-122"/>
            </a:endParaRPr>
          </a:p>
        </p:txBody>
      </p:sp>
      <p:sp>
        <p:nvSpPr>
          <p:cNvPr id="17" name="椭圆 16"/>
          <p:cNvSpPr/>
          <p:nvPr/>
        </p:nvSpPr>
        <p:spPr bwMode="auto">
          <a:xfrm>
            <a:off x="6446291" y="1335662"/>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8" name="文本框 17"/>
          <p:cNvSpPr txBox="1"/>
          <p:nvPr/>
        </p:nvSpPr>
        <p:spPr>
          <a:xfrm>
            <a:off x="6693941" y="1322597"/>
            <a:ext cx="2246857" cy="523220"/>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组件内及进行公私钥分发</a:t>
            </a:r>
            <a:endParaRPr lang="zh-CN" altLang="en-US" sz="1400">
              <a:latin typeface="宋体" panose="02010600030101010101" pitchFamily="2" charset="-122"/>
              <a:ea typeface="宋体" panose="02010600030101010101" pitchFamily="2" charset="-122"/>
            </a:endParaRPr>
          </a:p>
        </p:txBody>
      </p:sp>
      <p:sp>
        <p:nvSpPr>
          <p:cNvPr id="3" name="圆角矩形 2"/>
          <p:cNvSpPr/>
          <p:nvPr/>
        </p:nvSpPr>
        <p:spPr bwMode="auto">
          <a:xfrm>
            <a:off x="7096172" y="4589094"/>
            <a:ext cx="1982243" cy="439221"/>
          </a:xfrm>
          <a:prstGeom prst="roundRect">
            <a:avLst/>
          </a:prstGeom>
          <a:ln>
            <a:solidFill>
              <a:schemeClr val="accent2">
                <a:lumMod val="20000"/>
                <a:lumOff val="80000"/>
              </a:schemeClr>
            </a:solid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Service Catalog</a:t>
            </a: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p:txBody>
      </p:sp>
      <p:sp>
        <p:nvSpPr>
          <p:cNvPr id="19" name="圆角矩形 18"/>
          <p:cNvSpPr/>
          <p:nvPr/>
        </p:nvSpPr>
        <p:spPr bwMode="auto">
          <a:xfrm>
            <a:off x="7096172" y="5205230"/>
            <a:ext cx="1982243" cy="439221"/>
          </a:xfrm>
          <a:prstGeom prst="roundRect">
            <a:avLst/>
          </a:prstGeom>
          <a:ln>
            <a:solidFill>
              <a:schemeClr val="accent2">
                <a:lumMod val="20000"/>
                <a:lumOff val="80000"/>
              </a:schemeClr>
            </a:solid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Role Information</a:t>
            </a: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1210270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58" y="1363156"/>
            <a:ext cx="7086600" cy="3091815"/>
          </a:xfrm>
          <a:prstGeom prst="rect">
            <a:avLst/>
          </a:prstGeom>
        </p:spPr>
      </p:pic>
      <p:sp>
        <p:nvSpPr>
          <p:cNvPr id="5" name="标题 3"/>
          <p:cNvSpPr>
            <a:spLocks noGrp="1"/>
          </p:cNvSpPr>
          <p:nvPr>
            <p:ph type="title"/>
          </p:nvPr>
        </p:nvSpPr>
        <p:spPr>
          <a:xfrm>
            <a:off x="736802" y="152400"/>
            <a:ext cx="7772400" cy="838200"/>
          </a:xfrm>
        </p:spPr>
        <p:txBody>
          <a:bodyPr/>
          <a:lstStyle/>
          <a:p>
            <a:r>
              <a:rPr lang="en-US" altLang="zh-CN" sz="3200" smtClean="0">
                <a:solidFill>
                  <a:srgbClr val="FF0000"/>
                </a:solidFill>
              </a:rPr>
              <a:t>PKIZ in KeyStone</a:t>
            </a:r>
            <a:endParaRPr lang="zh-CN" altLang="en-US" sz="3200" dirty="0">
              <a:solidFill>
                <a:srgbClr val="FF0000"/>
              </a:solidFill>
            </a:endParaRPr>
          </a:p>
        </p:txBody>
      </p:sp>
      <p:sp>
        <p:nvSpPr>
          <p:cNvPr id="6" name="椭圆 5"/>
          <p:cNvSpPr/>
          <p:nvPr/>
        </p:nvSpPr>
        <p:spPr bwMode="auto">
          <a:xfrm>
            <a:off x="6446292" y="2076222"/>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7" name="椭圆 6"/>
          <p:cNvSpPr/>
          <p:nvPr/>
        </p:nvSpPr>
        <p:spPr bwMode="auto">
          <a:xfrm>
            <a:off x="6446292" y="270328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8" name="椭圆 7"/>
          <p:cNvSpPr/>
          <p:nvPr/>
        </p:nvSpPr>
        <p:spPr bwMode="auto">
          <a:xfrm>
            <a:off x="6446292" y="346766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9" name="椭圆 8"/>
          <p:cNvSpPr/>
          <p:nvPr/>
        </p:nvSpPr>
        <p:spPr bwMode="auto">
          <a:xfrm>
            <a:off x="6446292" y="409234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1" name="文本框 10"/>
          <p:cNvSpPr txBox="1"/>
          <p:nvPr/>
        </p:nvSpPr>
        <p:spPr>
          <a:xfrm>
            <a:off x="6693942" y="2050920"/>
            <a:ext cx="2170656" cy="307777"/>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用户名密码换取口令</a:t>
            </a:r>
            <a:endParaRPr lang="zh-CN" altLang="en-US" sz="1400">
              <a:latin typeface="宋体" panose="02010600030101010101" pitchFamily="2" charset="-122"/>
              <a:ea typeface="宋体" panose="02010600030101010101" pitchFamily="2" charset="-122"/>
            </a:endParaRPr>
          </a:p>
        </p:txBody>
      </p:sp>
      <p:sp>
        <p:nvSpPr>
          <p:cNvPr id="12" name="文本框 11"/>
          <p:cNvSpPr txBox="1"/>
          <p:nvPr/>
        </p:nvSpPr>
        <p:spPr>
          <a:xfrm>
            <a:off x="6693941" y="2621242"/>
            <a:ext cx="2170657" cy="738664"/>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KeyStone</a:t>
            </a:r>
            <a:r>
              <a:rPr lang="zh-CN" altLang="en-US" sz="1400" smtClean="0">
                <a:latin typeface="宋体" panose="02010600030101010101" pitchFamily="2" charset="-122"/>
                <a:ea typeface="宋体" panose="02010600030101010101" pitchFamily="2" charset="-122"/>
              </a:rPr>
              <a:t>生成口令，对口令压缩后，再用其私钥加密后，返回用户</a:t>
            </a:r>
            <a:endParaRPr lang="zh-CN" altLang="en-US" sz="1400">
              <a:latin typeface="宋体" panose="02010600030101010101" pitchFamily="2" charset="-122"/>
              <a:ea typeface="宋体" panose="02010600030101010101" pitchFamily="2" charset="-122"/>
            </a:endParaRPr>
          </a:p>
        </p:txBody>
      </p:sp>
      <p:sp>
        <p:nvSpPr>
          <p:cNvPr id="13" name="文本框 12"/>
          <p:cNvSpPr txBox="1"/>
          <p:nvPr/>
        </p:nvSpPr>
        <p:spPr>
          <a:xfrm>
            <a:off x="6693942" y="3355510"/>
            <a:ext cx="2246857" cy="523220"/>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用户发送带有</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的服务请求至</a:t>
            </a:r>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其他服务</a:t>
            </a:r>
            <a:endParaRPr lang="zh-CN" altLang="en-US" sz="1400">
              <a:latin typeface="宋体" panose="02010600030101010101" pitchFamily="2" charset="-122"/>
              <a:ea typeface="宋体" panose="02010600030101010101" pitchFamily="2" charset="-122"/>
            </a:endParaRPr>
          </a:p>
        </p:txBody>
      </p:sp>
      <p:sp>
        <p:nvSpPr>
          <p:cNvPr id="14" name="文本框 13"/>
          <p:cNvSpPr txBox="1"/>
          <p:nvPr/>
        </p:nvSpPr>
        <p:spPr>
          <a:xfrm>
            <a:off x="6693942" y="3984625"/>
            <a:ext cx="2246857" cy="523220"/>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其他服务直接使用公钥进行签名的认证</a:t>
            </a:r>
            <a:endParaRPr lang="zh-CN" altLang="en-US" sz="1400">
              <a:latin typeface="宋体" panose="02010600030101010101" pitchFamily="2" charset="-122"/>
              <a:ea typeface="宋体" panose="02010600030101010101" pitchFamily="2" charset="-122"/>
            </a:endParaRPr>
          </a:p>
        </p:txBody>
      </p:sp>
      <p:sp>
        <p:nvSpPr>
          <p:cNvPr id="16" name="椭圆 15"/>
          <p:cNvSpPr/>
          <p:nvPr/>
        </p:nvSpPr>
        <p:spPr bwMode="auto">
          <a:xfrm>
            <a:off x="261393" y="4684713"/>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7" name="文本框 16"/>
          <p:cNvSpPr txBox="1"/>
          <p:nvPr/>
        </p:nvSpPr>
        <p:spPr>
          <a:xfrm>
            <a:off x="622300" y="4684713"/>
            <a:ext cx="1866900" cy="369332"/>
          </a:xfrm>
          <a:prstGeom prst="rect">
            <a:avLst/>
          </a:prstGeom>
          <a:noFill/>
        </p:spPr>
        <p:txBody>
          <a:bodyPr wrap="square" rtlCol="0">
            <a:spAutoFit/>
          </a:bodyPr>
          <a:lstStyle/>
          <a:p>
            <a:r>
              <a:rPr lang="zh-CN" altLang="en-US" smtClean="0"/>
              <a:t>影响性能的因素</a:t>
            </a:r>
            <a:endParaRPr lang="zh-CN" altLang="en-US"/>
          </a:p>
        </p:txBody>
      </p:sp>
      <p:sp>
        <p:nvSpPr>
          <p:cNvPr id="18" name="文本框 17"/>
          <p:cNvSpPr txBox="1"/>
          <p:nvPr/>
        </p:nvSpPr>
        <p:spPr>
          <a:xfrm>
            <a:off x="261393" y="5054045"/>
            <a:ext cx="5466307"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smtClean="0">
                <a:latin typeface="宋体" panose="02010600030101010101" pitchFamily="2" charset="-122"/>
                <a:ea typeface="宋体" panose="02010600030101010101" pitchFamily="2" charset="-122"/>
              </a:rPr>
              <a:t>取决于压缩算法的</a:t>
            </a:r>
            <a:r>
              <a:rPr lang="zh-CN" altLang="en-US" smtClean="0">
                <a:latin typeface="宋体" panose="02010600030101010101" pitchFamily="2" charset="-122"/>
                <a:ea typeface="宋体" panose="02010600030101010101" pitchFamily="2" charset="-122"/>
              </a:rPr>
              <a:t>效率（不可能高效）</a:t>
            </a:r>
            <a:endParaRPr lang="zh-CN" altLang="en-US">
              <a:latin typeface="宋体" panose="02010600030101010101" pitchFamily="2" charset="-122"/>
              <a:ea typeface="宋体" panose="02010600030101010101" pitchFamily="2" charset="-122"/>
            </a:endParaRPr>
          </a:p>
        </p:txBody>
      </p:sp>
      <p:sp>
        <p:nvSpPr>
          <p:cNvPr id="21" name="椭圆 20"/>
          <p:cNvSpPr/>
          <p:nvPr/>
        </p:nvSpPr>
        <p:spPr bwMode="auto">
          <a:xfrm>
            <a:off x="6446291" y="1526162"/>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22" name="文本框 21"/>
          <p:cNvSpPr txBox="1"/>
          <p:nvPr/>
        </p:nvSpPr>
        <p:spPr>
          <a:xfrm>
            <a:off x="6693941" y="1513097"/>
            <a:ext cx="2246857" cy="523220"/>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组件内及进行公私钥分发</a:t>
            </a:r>
            <a:endParaRPr lang="zh-CN" altLang="en-US"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15555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62" y="1588452"/>
            <a:ext cx="7093508" cy="2974697"/>
          </a:xfrm>
          <a:prstGeom prst="rect">
            <a:avLst/>
          </a:prstGeom>
        </p:spPr>
      </p:pic>
      <p:sp>
        <p:nvSpPr>
          <p:cNvPr id="5" name="标题 3"/>
          <p:cNvSpPr>
            <a:spLocks noGrp="1"/>
          </p:cNvSpPr>
          <p:nvPr>
            <p:ph type="title"/>
          </p:nvPr>
        </p:nvSpPr>
        <p:spPr>
          <a:xfrm>
            <a:off x="736802" y="152400"/>
            <a:ext cx="7772400" cy="838200"/>
          </a:xfrm>
        </p:spPr>
        <p:txBody>
          <a:bodyPr/>
          <a:lstStyle/>
          <a:p>
            <a:r>
              <a:rPr lang="en-US" altLang="zh-CN" sz="3200" smtClean="0">
                <a:solidFill>
                  <a:srgbClr val="FF0000"/>
                </a:solidFill>
              </a:rPr>
              <a:t>Fernet in KeyStone</a:t>
            </a:r>
            <a:endParaRPr lang="zh-CN" altLang="en-US" sz="3200" dirty="0">
              <a:solidFill>
                <a:srgbClr val="FF0000"/>
              </a:solidFill>
            </a:endParaRPr>
          </a:p>
        </p:txBody>
      </p:sp>
      <p:sp>
        <p:nvSpPr>
          <p:cNvPr id="6" name="椭圆 5"/>
          <p:cNvSpPr/>
          <p:nvPr/>
        </p:nvSpPr>
        <p:spPr bwMode="auto">
          <a:xfrm>
            <a:off x="6446292" y="2076222"/>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7" name="椭圆 6"/>
          <p:cNvSpPr/>
          <p:nvPr/>
        </p:nvSpPr>
        <p:spPr bwMode="auto">
          <a:xfrm>
            <a:off x="6446292" y="250008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8" name="椭圆 7"/>
          <p:cNvSpPr/>
          <p:nvPr/>
        </p:nvSpPr>
        <p:spPr bwMode="auto">
          <a:xfrm>
            <a:off x="6446292" y="346766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9" name="椭圆 8"/>
          <p:cNvSpPr/>
          <p:nvPr/>
        </p:nvSpPr>
        <p:spPr bwMode="auto">
          <a:xfrm>
            <a:off x="6446292" y="4092347"/>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0" name="文本框 9"/>
          <p:cNvSpPr txBox="1"/>
          <p:nvPr/>
        </p:nvSpPr>
        <p:spPr>
          <a:xfrm>
            <a:off x="6693942" y="2050920"/>
            <a:ext cx="2170656" cy="307777"/>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用户名密码换取口令</a:t>
            </a:r>
            <a:endParaRPr lang="zh-CN" altLang="en-US" sz="1400">
              <a:latin typeface="宋体" panose="02010600030101010101" pitchFamily="2" charset="-122"/>
              <a:ea typeface="宋体" panose="02010600030101010101" pitchFamily="2" charset="-122"/>
            </a:endParaRPr>
          </a:p>
        </p:txBody>
      </p:sp>
      <p:sp>
        <p:nvSpPr>
          <p:cNvPr id="11" name="文本框 10"/>
          <p:cNvSpPr txBox="1"/>
          <p:nvPr/>
        </p:nvSpPr>
        <p:spPr>
          <a:xfrm>
            <a:off x="6693941" y="2418042"/>
            <a:ext cx="2170657" cy="954107"/>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KeyStone</a:t>
            </a:r>
            <a:r>
              <a:rPr lang="zh-CN" altLang="en-US" sz="1400" smtClean="0">
                <a:latin typeface="宋体" panose="02010600030101010101" pitchFamily="2" charset="-122"/>
                <a:ea typeface="宋体" panose="02010600030101010101" pitchFamily="2" charset="-122"/>
              </a:rPr>
              <a:t>通过</a:t>
            </a:r>
            <a:r>
              <a:rPr lang="en-US" altLang="zh-CN" sz="1400" smtClean="0">
                <a:latin typeface="宋体" panose="02010600030101010101" pitchFamily="2" charset="-122"/>
                <a:ea typeface="宋体" panose="02010600030101010101" pitchFamily="2" charset="-122"/>
              </a:rPr>
              <a:t>AES-128</a:t>
            </a:r>
            <a:r>
              <a:rPr lang="zh-CN" altLang="en-US" sz="1400" smtClean="0">
                <a:latin typeface="宋体" panose="02010600030101010101" pitchFamily="2" charset="-122"/>
                <a:ea typeface="宋体" panose="02010600030101010101" pitchFamily="2" charset="-122"/>
              </a:rPr>
              <a:t>加密后使用</a:t>
            </a:r>
            <a:r>
              <a:rPr lang="en-US" altLang="zh-CN" sz="1400" smtClean="0">
                <a:latin typeface="宋体" panose="02010600030101010101" pitchFamily="2" charset="-122"/>
                <a:ea typeface="宋体" panose="02010600030101010101" pitchFamily="2" charset="-122"/>
              </a:rPr>
              <a:t>SHA256</a:t>
            </a:r>
            <a:r>
              <a:rPr lang="zh-CN" altLang="en-US" sz="1400" smtClean="0">
                <a:latin typeface="宋体" panose="02010600030101010101" pitchFamily="2" charset="-122"/>
                <a:ea typeface="宋体" panose="02010600030101010101" pitchFamily="2" charset="-122"/>
              </a:rPr>
              <a:t>签名，生成非持久化口令，并返回给用户</a:t>
            </a:r>
            <a:endParaRPr lang="zh-CN" altLang="en-US" sz="1400">
              <a:latin typeface="宋体" panose="02010600030101010101" pitchFamily="2" charset="-122"/>
              <a:ea typeface="宋体" panose="02010600030101010101" pitchFamily="2" charset="-122"/>
            </a:endParaRPr>
          </a:p>
        </p:txBody>
      </p:sp>
      <p:sp>
        <p:nvSpPr>
          <p:cNvPr id="12" name="文本框 11"/>
          <p:cNvSpPr txBox="1"/>
          <p:nvPr/>
        </p:nvSpPr>
        <p:spPr>
          <a:xfrm>
            <a:off x="6693942" y="3355510"/>
            <a:ext cx="2246857" cy="523220"/>
          </a:xfrm>
          <a:prstGeom prst="rect">
            <a:avLst/>
          </a:prstGeom>
          <a:noFill/>
        </p:spPr>
        <p:txBody>
          <a:bodyPr wrap="square" rtlCol="0">
            <a:spAutoFit/>
          </a:bodyPr>
          <a:lstStyle/>
          <a:p>
            <a:pPr algn="just"/>
            <a:r>
              <a:rPr lang="zh-CN" altLang="en-US" sz="1400" smtClean="0">
                <a:latin typeface="宋体" panose="02010600030101010101" pitchFamily="2" charset="-122"/>
                <a:ea typeface="宋体" panose="02010600030101010101" pitchFamily="2" charset="-122"/>
              </a:rPr>
              <a:t>用户发送带有</a:t>
            </a:r>
            <a:r>
              <a:rPr lang="en-US" altLang="zh-CN" sz="1400" smtClean="0">
                <a:latin typeface="宋体" panose="02010600030101010101" pitchFamily="2" charset="-122"/>
                <a:ea typeface="宋体" panose="02010600030101010101" pitchFamily="2" charset="-122"/>
              </a:rPr>
              <a:t>Token</a:t>
            </a:r>
            <a:r>
              <a:rPr lang="zh-CN" altLang="en-US" sz="1400" smtClean="0">
                <a:latin typeface="宋体" panose="02010600030101010101" pitchFamily="2" charset="-122"/>
                <a:ea typeface="宋体" panose="02010600030101010101" pitchFamily="2" charset="-122"/>
              </a:rPr>
              <a:t>的服务请求至</a:t>
            </a:r>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其他服务</a:t>
            </a:r>
            <a:endParaRPr lang="zh-CN" altLang="en-US" sz="1400">
              <a:latin typeface="宋体" panose="02010600030101010101" pitchFamily="2" charset="-122"/>
              <a:ea typeface="宋体" panose="02010600030101010101" pitchFamily="2" charset="-122"/>
            </a:endParaRPr>
          </a:p>
        </p:txBody>
      </p:sp>
      <p:sp>
        <p:nvSpPr>
          <p:cNvPr id="13" name="文本框 12"/>
          <p:cNvSpPr txBox="1"/>
          <p:nvPr/>
        </p:nvSpPr>
        <p:spPr>
          <a:xfrm>
            <a:off x="6693942" y="3984625"/>
            <a:ext cx="2246857" cy="523220"/>
          </a:xfrm>
          <a:prstGeom prst="rect">
            <a:avLst/>
          </a:prstGeom>
          <a:noFill/>
        </p:spPr>
        <p:txBody>
          <a:bodyPr wrap="square" rtlCol="0">
            <a:spAutoFit/>
          </a:bodyPr>
          <a:lstStyle/>
          <a:p>
            <a:pPr algn="just"/>
            <a:r>
              <a:rPr lang="zh-CN" altLang="en-US" sz="1400">
                <a:latin typeface="宋体" panose="02010600030101010101" pitchFamily="2" charset="-122"/>
                <a:ea typeface="宋体" panose="02010600030101010101" pitchFamily="2" charset="-122"/>
              </a:rPr>
              <a:t>服务转发请求中的</a:t>
            </a:r>
            <a:r>
              <a:rPr lang="en-US" altLang="zh-CN" sz="1400">
                <a:latin typeface="宋体" panose="02010600030101010101" pitchFamily="2" charset="-122"/>
                <a:ea typeface="宋体" panose="02010600030101010101" pitchFamily="2" charset="-122"/>
              </a:rPr>
              <a:t>Token</a:t>
            </a:r>
            <a:r>
              <a:rPr lang="zh-CN" altLang="en-US" sz="1400">
                <a:latin typeface="宋体" panose="02010600030101010101" pitchFamily="2" charset="-122"/>
                <a:ea typeface="宋体" panose="02010600030101010101" pitchFamily="2" charset="-122"/>
              </a:rPr>
              <a:t>到</a:t>
            </a:r>
            <a:r>
              <a:rPr lang="en-US" altLang="zh-CN" sz="1400">
                <a:latin typeface="宋体" panose="02010600030101010101" pitchFamily="2" charset="-122"/>
                <a:ea typeface="宋体" panose="02010600030101010101" pitchFamily="2" charset="-122"/>
              </a:rPr>
              <a:t>KeyStone</a:t>
            </a:r>
            <a:r>
              <a:rPr lang="zh-CN" altLang="en-US" sz="1400">
                <a:latin typeface="宋体" panose="02010600030101010101" pitchFamily="2" charset="-122"/>
                <a:ea typeface="宋体" panose="02010600030101010101" pitchFamily="2" charset="-122"/>
              </a:rPr>
              <a:t>，进行身份验证</a:t>
            </a:r>
          </a:p>
        </p:txBody>
      </p:sp>
      <p:sp>
        <p:nvSpPr>
          <p:cNvPr id="14" name="椭圆 13"/>
          <p:cNvSpPr/>
          <p:nvPr/>
        </p:nvSpPr>
        <p:spPr bwMode="auto">
          <a:xfrm>
            <a:off x="261393" y="4684713"/>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5" name="文本框 14"/>
          <p:cNvSpPr txBox="1"/>
          <p:nvPr/>
        </p:nvSpPr>
        <p:spPr>
          <a:xfrm>
            <a:off x="622300" y="4684713"/>
            <a:ext cx="1866900" cy="369332"/>
          </a:xfrm>
          <a:prstGeom prst="rect">
            <a:avLst/>
          </a:prstGeom>
          <a:noFill/>
        </p:spPr>
        <p:txBody>
          <a:bodyPr wrap="square" rtlCol="0">
            <a:spAutoFit/>
          </a:bodyPr>
          <a:lstStyle/>
          <a:p>
            <a:r>
              <a:rPr lang="zh-CN" altLang="en-US" smtClean="0"/>
              <a:t>影响性能的因素</a:t>
            </a:r>
            <a:endParaRPr lang="zh-CN" altLang="en-US"/>
          </a:p>
        </p:txBody>
      </p:sp>
      <p:sp>
        <p:nvSpPr>
          <p:cNvPr id="17" name="椭圆 16"/>
          <p:cNvSpPr/>
          <p:nvPr/>
        </p:nvSpPr>
        <p:spPr bwMode="auto">
          <a:xfrm>
            <a:off x="6446291" y="1526162"/>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18" name="文本框 17"/>
          <p:cNvSpPr txBox="1"/>
          <p:nvPr/>
        </p:nvSpPr>
        <p:spPr>
          <a:xfrm>
            <a:off x="6693941" y="1513097"/>
            <a:ext cx="2246857" cy="523220"/>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OpenStack</a:t>
            </a:r>
            <a:r>
              <a:rPr lang="zh-CN" altLang="en-US" sz="1400" smtClean="0">
                <a:latin typeface="宋体" panose="02010600030101010101" pitchFamily="2" charset="-122"/>
                <a:ea typeface="宋体" panose="02010600030101010101" pitchFamily="2" charset="-122"/>
              </a:rPr>
              <a:t>组件内及进行公私钥分发</a:t>
            </a:r>
            <a:endParaRPr lang="zh-CN" altLang="en-US" sz="1400">
              <a:latin typeface="宋体" panose="02010600030101010101" pitchFamily="2" charset="-122"/>
              <a:ea typeface="宋体" panose="02010600030101010101" pitchFamily="2" charset="-122"/>
            </a:endParaRPr>
          </a:p>
        </p:txBody>
      </p:sp>
      <p:sp>
        <p:nvSpPr>
          <p:cNvPr id="20" name="椭圆 19"/>
          <p:cNvSpPr/>
          <p:nvPr/>
        </p:nvSpPr>
        <p:spPr bwMode="auto">
          <a:xfrm>
            <a:off x="6446291" y="4700371"/>
            <a:ext cx="247650" cy="257175"/>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21" name="文本框 20"/>
          <p:cNvSpPr txBox="1"/>
          <p:nvPr/>
        </p:nvSpPr>
        <p:spPr>
          <a:xfrm>
            <a:off x="6693940" y="4612067"/>
            <a:ext cx="2246857" cy="738664"/>
          </a:xfrm>
          <a:prstGeom prst="rect">
            <a:avLst/>
          </a:prstGeom>
          <a:noFill/>
        </p:spPr>
        <p:txBody>
          <a:bodyPr wrap="square" rtlCol="0">
            <a:spAutoFit/>
          </a:bodyPr>
          <a:lstStyle/>
          <a:p>
            <a:pPr algn="just"/>
            <a:r>
              <a:rPr lang="en-US" altLang="zh-CN" sz="1400" smtClean="0">
                <a:latin typeface="宋体" panose="02010600030101010101" pitchFamily="2" charset="-122"/>
                <a:ea typeface="宋体" panose="02010600030101010101" pitchFamily="2" charset="-122"/>
              </a:rPr>
              <a:t>KeyStone</a:t>
            </a:r>
            <a:r>
              <a:rPr lang="zh-CN" altLang="en-US" sz="1400" smtClean="0">
                <a:latin typeface="宋体" panose="02010600030101010101" pitchFamily="2" charset="-122"/>
                <a:ea typeface="宋体" panose="02010600030101010101" pitchFamily="2" charset="-122"/>
              </a:rPr>
              <a:t>认证签名后直接解密口令以获得信息，不需要对数据库进行访问。</a:t>
            </a:r>
            <a:endParaRPr lang="zh-CN" altLang="en-US" sz="1400">
              <a:latin typeface="宋体" panose="02010600030101010101" pitchFamily="2" charset="-122"/>
              <a:ea typeface="宋体" panose="02010600030101010101" pitchFamily="2" charset="-122"/>
            </a:endParaRPr>
          </a:p>
        </p:txBody>
      </p:sp>
      <p:sp>
        <p:nvSpPr>
          <p:cNvPr id="22" name="文本框 21"/>
          <p:cNvSpPr txBox="1"/>
          <p:nvPr/>
        </p:nvSpPr>
        <p:spPr>
          <a:xfrm>
            <a:off x="261393" y="5079110"/>
            <a:ext cx="8352382" cy="369332"/>
          </a:xfrm>
          <a:prstGeom prst="rect">
            <a:avLst/>
          </a:prstGeom>
          <a:noFill/>
        </p:spPr>
        <p:txBody>
          <a:bodyPr wrap="square" rtlCol="0">
            <a:spAutoFit/>
          </a:bodyPr>
          <a:lstStyle/>
          <a:p>
            <a:pPr marL="285750" indent="-285750">
              <a:buFont typeface="Wingdings" panose="05000000000000000000" pitchFamily="2" charset="2"/>
              <a:buChar char="n"/>
            </a:pPr>
            <a:r>
              <a:rPr lang="en-US" altLang="zh-CN" smtClean="0">
                <a:latin typeface="宋体" panose="02010600030101010101" pitchFamily="2" charset="-122"/>
                <a:ea typeface="宋体" panose="02010600030101010101" pitchFamily="2" charset="-122"/>
              </a:rPr>
              <a:t>OpenStack</a:t>
            </a:r>
            <a:r>
              <a:rPr lang="zh-CN" altLang="en-US" smtClean="0">
                <a:latin typeface="宋体" panose="02010600030101010101" pitchFamily="2" charset="-122"/>
                <a:ea typeface="宋体" panose="02010600030101010101" pitchFamily="2" charset="-122"/>
              </a:rPr>
              <a:t>其他组件与</a:t>
            </a:r>
            <a:r>
              <a:rPr lang="en-US" altLang="zh-CN" smtClean="0">
                <a:latin typeface="宋体" panose="02010600030101010101" pitchFamily="2" charset="-122"/>
                <a:ea typeface="宋体" panose="02010600030101010101" pitchFamily="2" charset="-122"/>
              </a:rPr>
              <a:t>Keystone</a:t>
            </a:r>
            <a:r>
              <a:rPr lang="zh-CN" altLang="en-US" smtClean="0">
                <a:latin typeface="宋体" panose="02010600030101010101" pitchFamily="2" charset="-122"/>
                <a:ea typeface="宋体" panose="02010600030101010101" pitchFamily="2" charset="-122"/>
              </a:rPr>
              <a:t>的大量请求响应</a:t>
            </a:r>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082387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09234" y="2157008"/>
            <a:ext cx="3729775" cy="851694"/>
          </a:xfrm>
          <a:prstGeom prst="rect">
            <a:avLst/>
          </a:prstGeom>
          <a:ln w="38100">
            <a:solidFill>
              <a:srgbClr val="009973"/>
            </a:solidFill>
          </a:ln>
        </p:spPr>
      </p:pic>
      <p:pic>
        <p:nvPicPr>
          <p:cNvPr id="5" name="图片 4"/>
          <p:cNvPicPr>
            <a:picLocks noChangeAspect="1"/>
          </p:cNvPicPr>
          <p:nvPr/>
        </p:nvPicPr>
        <p:blipFill>
          <a:blip r:embed="rId3"/>
          <a:stretch>
            <a:fillRect/>
          </a:stretch>
        </p:blipFill>
        <p:spPr>
          <a:xfrm>
            <a:off x="4156277" y="1358106"/>
            <a:ext cx="4819650" cy="3914775"/>
          </a:xfrm>
          <a:prstGeom prst="rect">
            <a:avLst/>
          </a:prstGeom>
        </p:spPr>
      </p:pic>
      <p:sp>
        <p:nvSpPr>
          <p:cNvPr id="4" name="标题 3"/>
          <p:cNvSpPr>
            <a:spLocks noGrp="1"/>
          </p:cNvSpPr>
          <p:nvPr>
            <p:ph type="title"/>
          </p:nvPr>
        </p:nvSpPr>
        <p:spPr>
          <a:xfrm>
            <a:off x="736802" y="152400"/>
            <a:ext cx="7772400" cy="838200"/>
          </a:xfrm>
        </p:spPr>
        <p:txBody>
          <a:bodyPr/>
          <a:lstStyle/>
          <a:p>
            <a:r>
              <a:rPr lang="en-US" altLang="zh-CN" sz="3200" smtClean="0">
                <a:solidFill>
                  <a:srgbClr val="FF0000"/>
                </a:solidFill>
              </a:rPr>
              <a:t>UUID</a:t>
            </a:r>
            <a:endParaRPr lang="zh-CN" altLang="en-US" sz="3200" dirty="0">
              <a:solidFill>
                <a:srgbClr val="FF0000"/>
              </a:solidFill>
            </a:endParaRPr>
          </a:p>
        </p:txBody>
      </p:sp>
      <p:grpSp>
        <p:nvGrpSpPr>
          <p:cNvPr id="13" name="组合 12"/>
          <p:cNvGrpSpPr/>
          <p:nvPr/>
        </p:nvGrpSpPr>
        <p:grpSpPr>
          <a:xfrm>
            <a:off x="4046222" y="2374107"/>
            <a:ext cx="4754878" cy="738187"/>
            <a:chOff x="3703322" y="2374107"/>
            <a:chExt cx="4754878" cy="738187"/>
          </a:xfrm>
        </p:grpSpPr>
        <p:sp>
          <p:nvSpPr>
            <p:cNvPr id="6" name="矩形 5"/>
            <p:cNvSpPr/>
            <p:nvPr/>
          </p:nvSpPr>
          <p:spPr bwMode="auto">
            <a:xfrm>
              <a:off x="4013200" y="2870994"/>
              <a:ext cx="4445000" cy="241300"/>
            </a:xfrm>
            <a:prstGeom prst="rect">
              <a:avLst/>
            </a:prstGeom>
            <a:noFill/>
            <a:ln w="3810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9" name="圆角矩形 8"/>
            <p:cNvSpPr/>
            <p:nvPr/>
          </p:nvSpPr>
          <p:spPr bwMode="auto">
            <a:xfrm>
              <a:off x="3703322" y="2374107"/>
              <a:ext cx="398778" cy="479432"/>
            </a:xfrm>
            <a:prstGeom prst="roundRect">
              <a:avLst/>
            </a:prstGeom>
            <a:solidFill>
              <a:srgbClr val="009973"/>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smtClean="0">
                  <a:solidFill>
                    <a:schemeClr val="bg1"/>
                  </a:solidFill>
                  <a:latin typeface="Centaur" panose="02030504050205020304" pitchFamily="18" charset="0"/>
                  <a:ea typeface="宋体" charset="-122"/>
                </a:rPr>
                <a:t>1</a:t>
              </a:r>
              <a:endParaRPr kumimoji="1" lang="zh-CN" altLang="en-US" sz="2400" b="1" i="0" u="none" strike="noStrike" cap="none" normalizeH="0" baseline="0" smtClean="0">
                <a:ln>
                  <a:noFill/>
                </a:ln>
                <a:solidFill>
                  <a:schemeClr val="bg1"/>
                </a:solidFill>
                <a:effectLst/>
                <a:latin typeface="Centaur" panose="02030504050205020304" pitchFamily="18" charset="0"/>
                <a:ea typeface="宋体" charset="-122"/>
              </a:endParaRPr>
            </a:p>
          </p:txBody>
        </p:sp>
      </p:grpSp>
      <p:grpSp>
        <p:nvGrpSpPr>
          <p:cNvPr id="14" name="组合 13"/>
          <p:cNvGrpSpPr/>
          <p:nvPr/>
        </p:nvGrpSpPr>
        <p:grpSpPr>
          <a:xfrm>
            <a:off x="4343400" y="2955117"/>
            <a:ext cx="4780902" cy="1820877"/>
            <a:chOff x="4000500" y="2955117"/>
            <a:chExt cx="4780902" cy="1820877"/>
          </a:xfrm>
        </p:grpSpPr>
        <p:sp>
          <p:nvSpPr>
            <p:cNvPr id="7" name="矩形 6"/>
            <p:cNvSpPr/>
            <p:nvPr/>
          </p:nvSpPr>
          <p:spPr bwMode="auto">
            <a:xfrm>
              <a:off x="4000500" y="3175794"/>
              <a:ext cx="4457700" cy="1600200"/>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 name="圆角矩形 9"/>
            <p:cNvSpPr/>
            <p:nvPr/>
          </p:nvSpPr>
          <p:spPr bwMode="auto">
            <a:xfrm>
              <a:off x="8382624" y="2955117"/>
              <a:ext cx="398778" cy="479432"/>
            </a:xfrm>
            <a:prstGeom prst="roundRect">
              <a:avLst/>
            </a:prstGeom>
            <a:solidFill>
              <a:srgbClr val="FFC00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smtClean="0">
                  <a:solidFill>
                    <a:schemeClr val="bg1"/>
                  </a:solidFill>
                  <a:latin typeface="Centaur" panose="02030504050205020304" pitchFamily="18" charset="0"/>
                  <a:ea typeface="宋体" charset="-122"/>
                </a:rPr>
                <a:t>2</a:t>
              </a:r>
              <a:endParaRPr kumimoji="1" lang="zh-CN" altLang="en-US" sz="2400" b="1" i="0" u="none" strike="noStrike" cap="none" normalizeH="0" baseline="0" smtClean="0">
                <a:ln>
                  <a:noFill/>
                </a:ln>
                <a:solidFill>
                  <a:schemeClr val="bg1"/>
                </a:solidFill>
                <a:effectLst/>
                <a:latin typeface="Centaur" panose="02030504050205020304" pitchFamily="18" charset="0"/>
                <a:ea typeface="宋体" charset="-122"/>
              </a:endParaRPr>
            </a:p>
          </p:txBody>
        </p:sp>
      </p:grpSp>
      <p:cxnSp>
        <p:nvCxnSpPr>
          <p:cNvPr id="17" name="直接箭头连接符 16"/>
          <p:cNvCxnSpPr>
            <a:stCxn id="9" idx="1"/>
          </p:cNvCxnSpPr>
          <p:nvPr/>
        </p:nvCxnSpPr>
        <p:spPr bwMode="auto">
          <a:xfrm flipH="1">
            <a:off x="3839743" y="2613823"/>
            <a:ext cx="206479" cy="341294"/>
          </a:xfrm>
          <a:prstGeom prst="straightConnector1">
            <a:avLst/>
          </a:prstGeom>
          <a:solidFill>
            <a:schemeClr val="accent1"/>
          </a:solidFill>
          <a:ln w="38100" cap="flat" cmpd="sng" algn="ctr">
            <a:solidFill>
              <a:srgbClr val="009973"/>
            </a:solidFill>
            <a:prstDash val="sysDash"/>
            <a:round/>
            <a:headEnd type="none" w="med" len="med"/>
            <a:tailEnd type="none" w="med" len="med"/>
          </a:ln>
          <a:effectLst/>
        </p:spPr>
      </p:cxnSp>
      <p:grpSp>
        <p:nvGrpSpPr>
          <p:cNvPr id="21" name="组合 20"/>
          <p:cNvGrpSpPr/>
          <p:nvPr/>
        </p:nvGrpSpPr>
        <p:grpSpPr>
          <a:xfrm>
            <a:off x="304690" y="1617545"/>
            <a:ext cx="2990850" cy="369332"/>
            <a:chOff x="220764" y="2501662"/>
            <a:chExt cx="2990850" cy="369332"/>
          </a:xfrm>
        </p:grpSpPr>
        <p:sp>
          <p:nvSpPr>
            <p:cNvPr id="19" name="文本框 18"/>
            <p:cNvSpPr txBox="1"/>
            <p:nvPr/>
          </p:nvSpPr>
          <p:spPr>
            <a:xfrm>
              <a:off x="468414" y="2501662"/>
              <a:ext cx="2743200" cy="369332"/>
            </a:xfrm>
            <a:prstGeom prst="rect">
              <a:avLst/>
            </a:prstGeom>
            <a:noFill/>
          </p:spPr>
          <p:txBody>
            <a:bodyPr wrap="square" rtlCol="0">
              <a:spAutoFit/>
            </a:bodyPr>
            <a:lstStyle/>
            <a:p>
              <a:r>
                <a:rPr lang="zh-CN" altLang="en-US" smtClean="0">
                  <a:latin typeface="宋体" panose="02010600030101010101" pitchFamily="2" charset="-122"/>
                  <a:ea typeface="宋体" panose="02010600030101010101" pitchFamily="2" charset="-122"/>
                </a:rPr>
                <a:t>直接调用</a:t>
              </a:r>
              <a:r>
                <a:rPr lang="en-US" altLang="zh-CN" smtClean="0">
                  <a:latin typeface="宋体" panose="02010600030101010101" pitchFamily="2" charset="-122"/>
                  <a:ea typeface="宋体" panose="02010600030101010101" pitchFamily="2" charset="-122"/>
                </a:rPr>
                <a:t>uuid</a:t>
              </a:r>
              <a:r>
                <a:rPr lang="zh-CN" altLang="en-US" smtClean="0">
                  <a:latin typeface="宋体" panose="02010600030101010101" pitchFamily="2" charset="-122"/>
                  <a:ea typeface="宋体" panose="02010600030101010101" pitchFamily="2" charset="-122"/>
                </a:rPr>
                <a:t>模块生成</a:t>
              </a:r>
              <a:endParaRPr lang="zh-CN" altLang="en-US">
                <a:latin typeface="宋体" panose="02010600030101010101" pitchFamily="2" charset="-122"/>
                <a:ea typeface="宋体" panose="02010600030101010101" pitchFamily="2" charset="-122"/>
              </a:endParaRPr>
            </a:p>
          </p:txBody>
        </p:sp>
        <p:sp>
          <p:nvSpPr>
            <p:cNvPr id="20" name="椭圆 19"/>
            <p:cNvSpPr/>
            <p:nvPr/>
          </p:nvSpPr>
          <p:spPr bwMode="auto">
            <a:xfrm>
              <a:off x="220764" y="2577306"/>
              <a:ext cx="247650" cy="257175"/>
            </a:xfrm>
            <a:prstGeom prst="ellipse">
              <a:avLst/>
            </a:prstGeom>
            <a:solidFill>
              <a:srgbClr val="009973"/>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37" name="组合 36"/>
          <p:cNvGrpSpPr/>
          <p:nvPr/>
        </p:nvGrpSpPr>
        <p:grpSpPr>
          <a:xfrm>
            <a:off x="304690" y="3237183"/>
            <a:ext cx="2990850" cy="369332"/>
            <a:chOff x="304690" y="3287983"/>
            <a:chExt cx="2990850" cy="369332"/>
          </a:xfrm>
        </p:grpSpPr>
        <p:sp>
          <p:nvSpPr>
            <p:cNvPr id="28" name="文本框 27"/>
            <p:cNvSpPr txBox="1"/>
            <p:nvPr/>
          </p:nvSpPr>
          <p:spPr>
            <a:xfrm>
              <a:off x="552340" y="3287983"/>
              <a:ext cx="2743200" cy="36933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到期</a:t>
              </a:r>
              <a:r>
                <a:rPr lang="zh-CN" altLang="en-US" smtClean="0">
                  <a:latin typeface="宋体" panose="02010600030101010101" pitchFamily="2" charset="-122"/>
                  <a:ea typeface="宋体" panose="02010600030101010101" pitchFamily="2" charset="-122"/>
                </a:rPr>
                <a:t>时间：默认</a:t>
              </a:r>
              <a:r>
                <a:rPr lang="en-US" altLang="zh-CN" smtClean="0">
                  <a:latin typeface="宋体" panose="02010600030101010101" pitchFamily="2" charset="-122"/>
                  <a:ea typeface="宋体" panose="02010600030101010101" pitchFamily="2" charset="-122"/>
                </a:rPr>
                <a:t>3600s</a:t>
              </a:r>
              <a:endParaRPr lang="zh-CN" altLang="en-US">
                <a:latin typeface="宋体" panose="02010600030101010101" pitchFamily="2" charset="-122"/>
                <a:ea typeface="宋体" panose="02010600030101010101" pitchFamily="2" charset="-122"/>
              </a:endParaRPr>
            </a:p>
          </p:txBody>
        </p:sp>
        <p:sp>
          <p:nvSpPr>
            <p:cNvPr id="29" name="椭圆 28"/>
            <p:cNvSpPr/>
            <p:nvPr/>
          </p:nvSpPr>
          <p:spPr bwMode="auto">
            <a:xfrm>
              <a:off x="304690" y="3325527"/>
              <a:ext cx="247650" cy="257175"/>
            </a:xfrm>
            <a:prstGeom prst="ellipse">
              <a:avLst/>
            </a:prstGeom>
            <a:solidFill>
              <a:srgbClr val="FFC00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36" name="组合 35"/>
          <p:cNvGrpSpPr/>
          <p:nvPr/>
        </p:nvGrpSpPr>
        <p:grpSpPr>
          <a:xfrm>
            <a:off x="304690" y="3644496"/>
            <a:ext cx="3534318" cy="369332"/>
            <a:chOff x="304690" y="3860396"/>
            <a:chExt cx="3534318" cy="369332"/>
          </a:xfrm>
        </p:grpSpPr>
        <p:sp>
          <p:nvSpPr>
            <p:cNvPr id="31" name="文本框 30"/>
            <p:cNvSpPr txBox="1"/>
            <p:nvPr/>
          </p:nvSpPr>
          <p:spPr>
            <a:xfrm>
              <a:off x="552339" y="3860396"/>
              <a:ext cx="3286669" cy="369332"/>
            </a:xfrm>
            <a:prstGeom prst="rect">
              <a:avLst/>
            </a:prstGeom>
            <a:noFill/>
          </p:spPr>
          <p:txBody>
            <a:bodyPr wrap="square" rtlCol="0">
              <a:spAutoFit/>
            </a:bodyPr>
            <a:lstStyle/>
            <a:p>
              <a:r>
                <a:rPr lang="zh-CN" altLang="en-US" smtClean="0">
                  <a:latin typeface="宋体" panose="02010600030101010101" pitchFamily="2" charset="-122"/>
                  <a:ea typeface="宋体" panose="02010600030101010101" pitchFamily="2" charset="-122"/>
                </a:rPr>
                <a:t>最大保存可查询时间：默认</a:t>
              </a:r>
              <a:r>
                <a:rPr lang="en-US" altLang="zh-CN" smtClean="0">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天</a:t>
              </a:r>
            </a:p>
          </p:txBody>
        </p:sp>
        <p:sp>
          <p:nvSpPr>
            <p:cNvPr id="32" name="椭圆 31"/>
            <p:cNvSpPr/>
            <p:nvPr/>
          </p:nvSpPr>
          <p:spPr bwMode="auto">
            <a:xfrm>
              <a:off x="304690" y="3936040"/>
              <a:ext cx="247650" cy="257175"/>
            </a:xfrm>
            <a:prstGeom prst="ellipse">
              <a:avLst/>
            </a:prstGeom>
            <a:solidFill>
              <a:srgbClr val="FFC00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35" name="组合 34"/>
          <p:cNvGrpSpPr/>
          <p:nvPr/>
        </p:nvGrpSpPr>
        <p:grpSpPr>
          <a:xfrm>
            <a:off x="304689" y="4109474"/>
            <a:ext cx="3577797" cy="923330"/>
            <a:chOff x="304689" y="4490474"/>
            <a:chExt cx="3577797" cy="923330"/>
          </a:xfrm>
        </p:grpSpPr>
        <p:sp>
          <p:nvSpPr>
            <p:cNvPr id="33" name="椭圆 32"/>
            <p:cNvSpPr/>
            <p:nvPr/>
          </p:nvSpPr>
          <p:spPr bwMode="auto">
            <a:xfrm>
              <a:off x="304689" y="4546553"/>
              <a:ext cx="247650" cy="257175"/>
            </a:xfrm>
            <a:prstGeom prst="ellipse">
              <a:avLst/>
            </a:prstGeom>
            <a:solidFill>
              <a:schemeClr val="tx1"/>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900" b="0" i="0" u="none" strike="noStrike" cap="none" normalizeH="0" baseline="0" smtClean="0">
                <a:ln>
                  <a:noFill/>
                </a:ln>
                <a:solidFill>
                  <a:schemeClr val="tx1"/>
                </a:solidFill>
                <a:effectLst/>
                <a:latin typeface="Times New Roman" pitchFamily="18" charset="0"/>
                <a:ea typeface="宋体" charset="-122"/>
              </a:endParaRPr>
            </a:p>
          </p:txBody>
        </p:sp>
        <p:sp>
          <p:nvSpPr>
            <p:cNvPr id="34" name="文本框 33"/>
            <p:cNvSpPr txBox="1"/>
            <p:nvPr/>
          </p:nvSpPr>
          <p:spPr>
            <a:xfrm>
              <a:off x="595817" y="4490474"/>
              <a:ext cx="3286669" cy="923330"/>
            </a:xfrm>
            <a:prstGeom prst="rect">
              <a:avLst/>
            </a:prstGeom>
            <a:noFill/>
          </p:spPr>
          <p:txBody>
            <a:bodyPr wrap="square" rtlCol="0">
              <a:spAutoFit/>
            </a:bodyPr>
            <a:lstStyle/>
            <a:p>
              <a:r>
                <a:rPr lang="zh-CN" altLang="en-US" smtClean="0">
                  <a:latin typeface="宋体" panose="02010600030101010101" pitchFamily="2" charset="-122"/>
                  <a:ea typeface="宋体" panose="02010600030101010101" pitchFamily="2" charset="-122"/>
                </a:rPr>
                <a:t>过期</a:t>
              </a:r>
              <a:r>
                <a:rPr lang="en-US" altLang="zh-CN" smtClean="0">
                  <a:latin typeface="宋体" panose="02010600030101010101" pitchFamily="2" charset="-122"/>
                  <a:ea typeface="宋体" panose="02010600030101010101" pitchFamily="2" charset="-122"/>
                </a:rPr>
                <a:t>Token</a:t>
              </a:r>
              <a:r>
                <a:rPr lang="zh-CN" altLang="en-US" smtClean="0">
                  <a:latin typeface="宋体" panose="02010600030101010101" pitchFamily="2" charset="-122"/>
                  <a:ea typeface="宋体" panose="02010600030101010101" pitchFamily="2" charset="-122"/>
                </a:rPr>
                <a:t>处理方式：</a:t>
              </a:r>
              <a:endParaRPr lang="en-US" altLang="zh-CN" smtClean="0">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a:t>
              </a:r>
              <a:r>
                <a:rPr lang="en-US" altLang="zh-CN" smtClean="0">
                  <a:latin typeface="宋体" panose="02010600030101010101" pitchFamily="2" charset="-122"/>
                  <a:ea typeface="宋体" panose="02010600030101010101" pitchFamily="2" charset="-122"/>
                </a:rPr>
                <a:t> </a:t>
              </a:r>
              <a:r>
                <a:rPr lang="zh-CN" altLang="en-US" smtClean="0">
                  <a:latin typeface="宋体" panose="02010600030101010101" pitchFamily="2" charset="-122"/>
                  <a:ea typeface="宋体" panose="02010600030101010101" pitchFamily="2" charset="-122"/>
                </a:rPr>
                <a:t>比较</a:t>
              </a:r>
              <a:r>
                <a:rPr lang="en-US" altLang="zh-CN" smtClean="0">
                  <a:latin typeface="宋体" panose="02010600030101010101" pitchFamily="2" charset="-122"/>
                  <a:ea typeface="宋体" panose="02010600030101010101" pitchFamily="2" charset="-122"/>
                </a:rPr>
                <a:t>expired</a:t>
              </a:r>
              <a:r>
                <a:rPr lang="zh-CN" altLang="en-US" smtClean="0">
                  <a:latin typeface="宋体" panose="02010600030101010101" pitchFamily="2" charset="-122"/>
                  <a:ea typeface="宋体" panose="02010600030101010101" pitchFamily="2" charset="-122"/>
                </a:rPr>
                <a:t>与</a:t>
              </a:r>
              <a:r>
                <a:rPr lang="en-US" altLang="zh-CN" smtClean="0">
                  <a:latin typeface="宋体" panose="02010600030101010101" pitchFamily="2" charset="-122"/>
                  <a:ea typeface="宋体" panose="02010600030101010101" pitchFamily="2" charset="-122"/>
                </a:rPr>
                <a:t>current</a:t>
              </a:r>
              <a:r>
                <a:rPr lang="zh-CN" altLang="en-US" smtClean="0">
                  <a:latin typeface="宋体" panose="02010600030101010101" pitchFamily="2" charset="-122"/>
                  <a:ea typeface="宋体" panose="02010600030101010101" pitchFamily="2" charset="-122"/>
                </a:rPr>
                <a:t>时间，判断是否允许被查询。</a:t>
              </a:r>
              <a:endParaRPr lang="zh-CN" altLang="en-US">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3482844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KUSS-v01">
  <a:themeElements>
    <a:clrScheme name="PKUSS-v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KUSS-v01">
      <a:majorFont>
        <a:latin typeface="Times New Roman"/>
        <a:ea typeface="华文新魏"/>
        <a:cs typeface=""/>
      </a:majorFont>
      <a:minorFont>
        <a:latin typeface="Times New Roman"/>
        <a:ea typeface="幼圆"/>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PKUSS-v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KUSS-v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KUSS-v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KUSS-v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KUSS-v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KUSS-v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KUSS-v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第四章  计算机软件系统">
  <a:themeElements>
    <a:clrScheme name="自定义 1">
      <a:dk1>
        <a:srgbClr val="FFFFFF"/>
      </a:dk1>
      <a:lt1>
        <a:srgbClr val="FFFF00"/>
      </a:lt1>
      <a:dk2>
        <a:srgbClr val="FFFFFF"/>
      </a:dk2>
      <a:lt2>
        <a:srgbClr val="FFFF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PFS_CSTL">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3、操作系统原理.pptx</Template>
  <TotalTime>16169</TotalTime>
  <Words>841</Words>
  <Application>Microsoft Office PowerPoint</Application>
  <PresentationFormat>全屏显示(4:3)</PresentationFormat>
  <Paragraphs>176</Paragraphs>
  <Slides>17</Slides>
  <Notes>2</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17</vt:i4>
      </vt:variant>
    </vt:vector>
  </HeadingPairs>
  <TitlesOfParts>
    <vt:vector size="32" baseType="lpstr">
      <vt:lpstr>StarSymbol</vt:lpstr>
      <vt:lpstr>黑体</vt:lpstr>
      <vt:lpstr>华文新魏</vt:lpstr>
      <vt:lpstr>宋体</vt:lpstr>
      <vt:lpstr>幼圆</vt:lpstr>
      <vt:lpstr>Arial</vt:lpstr>
      <vt:lpstr>Calibri</vt:lpstr>
      <vt:lpstr>Centaur</vt:lpstr>
      <vt:lpstr>Times New Roman</vt:lpstr>
      <vt:lpstr>Wingdings</vt:lpstr>
      <vt:lpstr>PKUSS-v01</vt:lpstr>
      <vt:lpstr>第四章  计算机软件系统</vt:lpstr>
      <vt:lpstr>Office 主题</vt:lpstr>
      <vt:lpstr>GPFS_CSTL</vt:lpstr>
      <vt:lpstr>默认设计模板</vt:lpstr>
      <vt:lpstr>Tokens In Keystone </vt:lpstr>
      <vt:lpstr>内容简介</vt:lpstr>
      <vt:lpstr>Authentication Token </vt:lpstr>
      <vt:lpstr>Tokens in KeyStone  </vt:lpstr>
      <vt:lpstr>UUID in KeyStone</vt:lpstr>
      <vt:lpstr>PKI in KeyStone</vt:lpstr>
      <vt:lpstr>PKIZ in KeyStone</vt:lpstr>
      <vt:lpstr>Fernet in KeyStone</vt:lpstr>
      <vt:lpstr>UUID</vt:lpstr>
      <vt:lpstr>UUID 两种过期时间</vt:lpstr>
      <vt:lpstr>Fernet Token</vt:lpstr>
      <vt:lpstr>Token 如何生成</vt:lpstr>
      <vt:lpstr>Key 如何生成</vt:lpstr>
      <vt:lpstr>Rotation 如何实现</vt:lpstr>
      <vt:lpstr>Fernet Token 全过程</vt:lpstr>
      <vt:lpstr>KeyStone Token 颁发全过程</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dc:title>
  <dc:creator>沈 晴霓</dc:creator>
  <cp:lastModifiedBy>龙东恒</cp:lastModifiedBy>
  <cp:revision>2792</cp:revision>
  <dcterms:created xsi:type="dcterms:W3CDTF">2013-10-20T13:38:21Z</dcterms:created>
  <dcterms:modified xsi:type="dcterms:W3CDTF">2017-12-21T03:21:53Z</dcterms:modified>
  <cp:contentStatus/>
</cp:coreProperties>
</file>