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19"/>
  </p:notesMasterIdLst>
  <p:sldIdLst>
    <p:sldId id="257" r:id="rId6"/>
    <p:sldId id="459" r:id="rId7"/>
    <p:sldId id="392" r:id="rId8"/>
    <p:sldId id="548" r:id="rId9"/>
    <p:sldId id="550" r:id="rId10"/>
    <p:sldId id="552" r:id="rId11"/>
    <p:sldId id="551" r:id="rId12"/>
    <p:sldId id="554" r:id="rId13"/>
    <p:sldId id="555" r:id="rId14"/>
    <p:sldId id="556" r:id="rId15"/>
    <p:sldId id="557" r:id="rId16"/>
    <p:sldId id="558" r:id="rId17"/>
    <p:sldId id="547" r:id="rId18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</p14:sldIdLst>
        </p14:section>
        <p14:section name="OpenId" id="{DD31A757-86E5-445C-B2B3-EB7E64D81969}">
          <p14:sldIdLst>
            <p14:sldId id="392"/>
            <p14:sldId id="548"/>
          </p14:sldIdLst>
        </p14:section>
        <p14:section name="TOTP" id="{669E97E9-0B4E-4B1C-84B5-9E5210B462B9}">
          <p14:sldIdLst>
            <p14:sldId id="550"/>
            <p14:sldId id="552"/>
          </p14:sldIdLst>
        </p14:section>
        <p14:section name="Kerberos" id="{F0628ED1-5988-4D87-907C-F77FEFCE45F1}">
          <p14:sldIdLst>
            <p14:sldId id="551"/>
            <p14:sldId id="554"/>
            <p14:sldId id="555"/>
            <p14:sldId id="556"/>
            <p14:sldId id="557"/>
          </p14:sldIdLst>
        </p14:section>
        <p14:section name="Code in Keystone" id="{B825F8DA-D99B-44B1-8053-11B848017BA8}">
          <p14:sldIdLst>
            <p14:sldId id="558"/>
          </p14:sldIdLst>
        </p14:section>
        <p14:section name="Ending" id="{87EF66D1-A6B5-438D-B7A8-0A829D6459E6}">
          <p14:sldIdLst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E593"/>
    <a:srgbClr val="7F7F7F"/>
    <a:srgbClr val="E6E6E6"/>
    <a:srgbClr val="A6A6A6"/>
    <a:srgbClr val="FFABAB"/>
    <a:srgbClr val="ADADEB"/>
    <a:srgbClr val="FFFFFF"/>
    <a:srgbClr val="00CC98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1250" autoAdjust="0"/>
  </p:normalViewPr>
  <p:slideViewPr>
    <p:cSldViewPr snapToGrid="0" snapToObjects="1">
      <p:cViewPr varScale="1">
        <p:scale>
          <a:sx n="59" d="100"/>
          <a:sy n="59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9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Hash() </a:t>
            </a:r>
            <a:r>
              <a:rPr lang="en-US" altLang="zh-CN" baseline="0" smtClean="0"/>
              <a:t>   input           output</a:t>
            </a:r>
          </a:p>
          <a:p>
            <a:r>
              <a:rPr lang="en-US" altLang="zh-CN" baseline="0" smtClean="0"/>
              <a:t>MD5       512bits       128bits</a:t>
            </a:r>
          </a:p>
          <a:p>
            <a:r>
              <a:rPr lang="en-US" altLang="zh-CN" baseline="0" smtClean="0"/>
              <a:t>SHA1      512bits       160bits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4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用只存在与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KDC</a:t>
            </a:r>
            <a:r>
              <a:rPr lang="zh-CN" altLang="en-US" smtClean="0"/>
              <a:t>的密钥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zh-CN" altLang="en-US" smtClean="0"/>
              <a:t>对</a:t>
            </a:r>
            <a:r>
              <a:rPr lang="en-US" altLang="zh-CN" smtClean="0"/>
              <a:t>client</a:t>
            </a:r>
            <a:r>
              <a:rPr lang="zh-CN" altLang="en-US" smtClean="0"/>
              <a:t>身份进行加密，然后随同</a:t>
            </a:r>
            <a:r>
              <a:rPr lang="en-US" altLang="zh-CN" smtClean="0"/>
              <a:t>TGT</a:t>
            </a:r>
            <a:r>
              <a:rPr lang="zh-CN" altLang="en-US" smtClean="0"/>
              <a:t>一起发给</a:t>
            </a:r>
            <a:r>
              <a:rPr lang="en-US" altLang="zh-CN" smtClean="0"/>
              <a:t>KDC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KDC</a:t>
            </a:r>
            <a:r>
              <a:rPr lang="zh-CN" altLang="en-US" smtClean="0"/>
              <a:t>用</a:t>
            </a:r>
            <a:r>
              <a:rPr lang="en-US" altLang="zh-CN" smtClean="0"/>
              <a:t>MK</a:t>
            </a:r>
            <a:r>
              <a:rPr lang="zh-CN" altLang="en-US" smtClean="0"/>
              <a:t>解密，取出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client</a:t>
            </a:r>
            <a:r>
              <a:rPr lang="zh-CN" altLang="en-US" baseline="0" smtClean="0"/>
              <a:t>的身份信息，再用这个</a:t>
            </a:r>
            <a:r>
              <a:rPr lang="en-US" altLang="zh-CN" baseline="0" smtClean="0"/>
              <a:t>S</a:t>
            </a:r>
            <a:r>
              <a:rPr lang="zh-CN" altLang="en-US" baseline="0" smtClean="0"/>
              <a:t>对信息解密，做对比。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KDC</a:t>
            </a:r>
            <a:r>
              <a:rPr lang="zh-CN" altLang="en-US" smtClean="0"/>
              <a:t>需要为每一个想要访问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client</a:t>
            </a:r>
            <a:r>
              <a:rPr lang="zh-CN" altLang="en-US" smtClean="0"/>
              <a:t>，用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Master Key</a:t>
            </a:r>
            <a:r>
              <a:rPr lang="zh-CN" altLang="en-US" smtClean="0"/>
              <a:t>对</a:t>
            </a:r>
            <a:r>
              <a:rPr lang="en-US" altLang="zh-CN" smtClean="0"/>
              <a:t>Session Key</a:t>
            </a:r>
            <a:r>
              <a:rPr lang="zh-CN" altLang="en-US" smtClean="0"/>
              <a:t>进行加密。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7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2017/11/4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6.png"/><Relationship Id="rId5" Type="http://schemas.openxmlformats.org/officeDocument/2006/relationships/image" Target="../media/image41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6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33.png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Keystone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识别服务（二）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龙东恒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dhlong@pku.edu.cn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Client Server Exchange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58" y="2657266"/>
            <a:ext cx="1469571" cy="146957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blipFill>
                <a:blip r:embed="rId5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 smtClean="0"/>
                  <a:t>] </a:t>
                </a:r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</a:t>
                </a:r>
                <a:r>
                  <a:rPr lang="en-US" altLang="zh-CN" sz="2400" smtClean="0"/>
                  <a:t>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r>
                  <a:rPr lang="en-US" altLang="zh-CN" sz="2400"/>
                  <a:t>[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aseline="-25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sz="2400" baseline="-25000"/>
                  <a:t>-S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</a:p>
              <a:p>
                <a:pPr algn="ctr" defTabSz="914400"/>
                <a:r>
                  <a:rPr lang="en-US" altLang="zh-CN" sz="2400"/>
                  <a:t>[ { Id</a:t>
                </a:r>
                <a:r>
                  <a:rPr lang="en-US" altLang="zh-CN" sz="2400" baseline="-25000"/>
                  <a:t>c</a:t>
                </a:r>
                <a:r>
                  <a:rPr lang="en-US" altLang="zh-CN" sz="2400"/>
                  <a:t>, S</a:t>
                </a:r>
                <a:r>
                  <a:rPr lang="en-US" altLang="zh-CN" sz="2400" baseline="-25000"/>
                  <a:t>C-S </a:t>
                </a:r>
                <a:r>
                  <a:rPr lang="en-US" altLang="zh-CN" sz="2400"/>
                  <a:t>}</a:t>
                </a:r>
                <a:r>
                  <a:rPr lang="en-US" altLang="zh-CN" sz="2400" baseline="-25000"/>
                  <a:t>MK-Server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en-US" altLang="zh-CN" sz="2400"/>
              </a:p>
              <a:p>
                <a:pPr algn="ctr" defTabSz="914400"/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Server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861" y="1421285"/>
            <a:ext cx="2764996" cy="1279982"/>
            <a:chOff x="10861" y="1421285"/>
            <a:chExt cx="2764996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936629"/>
              <a:ext cx="2378319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/>
                <a:t>{ Id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, S</a:t>
              </a:r>
              <a:r>
                <a:rPr lang="en-US" altLang="zh-CN" sz="2000" baseline="-25000"/>
                <a:t>C-S </a:t>
              </a:r>
              <a:r>
                <a:rPr lang="en-US" altLang="zh-CN" sz="2000"/>
                <a:t>}</a:t>
              </a:r>
              <a:r>
                <a:rPr lang="en-US" altLang="zh-CN" sz="2000" baseline="-25000"/>
                <a:t>MK-Server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endParaRPr lang="en-US" altLang="zh-CN" sz="2000" baseline="-250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Authticator}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SC-S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360058" y="948881"/>
            <a:ext cx="4653310" cy="1611088"/>
            <a:chOff x="4721774" y="1101195"/>
            <a:chExt cx="4243526" cy="1340319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121347"/>
              <a:ext cx="3633541" cy="1320167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TGT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Server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3. Generate &amp; Copy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4.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{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}S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5. 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MK-Server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endParaRPr kumimoji="1" lang="en-US" altLang="zh-CN" sz="2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74" y="1101195"/>
              <a:ext cx="609986" cy="60998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166962" y="5039973"/>
            <a:ext cx="2732403" cy="991319"/>
            <a:chOff x="2268524" y="4347397"/>
            <a:chExt cx="2732403" cy="991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</a:t>
                  </a:r>
                  <a:endParaRPr lang="zh-CN" altLang="en-US" sz="240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blipFill>
                  <a:blip r:embed="rId9"/>
                  <a:stretch>
                    <a:fillRect t="-4301" b="-9677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24" y="4347397"/>
              <a:ext cx="692576" cy="69257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97538" y="2400577"/>
            <a:ext cx="7880503" cy="1497415"/>
            <a:chOff x="2151157" y="3594372"/>
            <a:chExt cx="7880503" cy="1497415"/>
          </a:xfrm>
        </p:grpSpPr>
        <p:sp>
          <p:nvSpPr>
            <p:cNvPr id="27" name="矩形 26"/>
            <p:cNvSpPr/>
            <p:nvPr/>
          </p:nvSpPr>
          <p:spPr bwMode="auto">
            <a:xfrm>
              <a:off x="2419347" y="4070769"/>
              <a:ext cx="7612313" cy="102101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Think: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What will happen if many clients access the same Server?</a:t>
              </a:r>
              <a:endParaRPr lang="zh-CN" altLang="en-US" sz="2800" b="1" baseline="-25000">
                <a:latin typeface="Centaur" panose="02030504050205020304" pitchFamily="18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157" y="3594372"/>
              <a:ext cx="669353" cy="66935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8677" y="261989"/>
            <a:ext cx="4486961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User2User before TGS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2" y="3889320"/>
            <a:ext cx="1021290" cy="1021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blipFill>
                <a:blip r:embed="rId4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" y="1557088"/>
            <a:ext cx="1178266" cy="1171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771" y="853903"/>
            <a:ext cx="263677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 for</a:t>
            </a:r>
            <a:r>
              <a:rPr kumimoji="1" lang="en-US" altLang="zh-CN" sz="3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Server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272930" y="2843038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75739" y="5459471"/>
            <a:ext cx="2546168" cy="1153599"/>
            <a:chOff x="375739" y="5459471"/>
            <a:chExt cx="2546168" cy="11535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blipFill>
                  <a:blip r:embed="rId6"/>
                  <a:stretch>
                    <a:fillRect t="-2614" b="-5882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90" y="5459471"/>
              <a:ext cx="723017" cy="72301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02" y="3790365"/>
            <a:ext cx="1466850" cy="12192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2073030" y="451648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 smtClean="0"/>
                  <a:t>] </a:t>
                </a:r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</a:t>
                </a:r>
                <a:r>
                  <a:rPr lang="en-US" altLang="zh-CN" sz="2400" smtClean="0"/>
                  <a:t>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blipFill>
                <a:blip r:embed="rId9"/>
                <a:stretch>
                  <a:fillRect t="-2410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 bwMode="auto">
          <a:xfrm>
            <a:off x="2198890" y="4090681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2810062" y="2829679"/>
            <a:ext cx="2331191" cy="1140430"/>
            <a:chOff x="2660279" y="2700055"/>
            <a:chExt cx="2331191" cy="11404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894" y="2700055"/>
              <a:ext cx="692576" cy="692576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715473" y="4551065"/>
            <a:ext cx="3775383" cy="1901955"/>
            <a:chOff x="4715473" y="4711115"/>
            <a:chExt cx="3775383" cy="19019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 </a:t>
                  </a:r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  <a:endParaRPr lang="en-US" altLang="zh-CN" sz="2400" smtClean="0"/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blipFill>
                  <a:blip r:embed="rId12"/>
                  <a:stretch>
                    <a:fillRect t="-157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73" y="4711115"/>
              <a:ext cx="669353" cy="669353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2" y="1564993"/>
            <a:ext cx="1178266" cy="1171647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 bwMode="auto">
          <a:xfrm flipV="1">
            <a:off x="6678385" y="2817740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3357225" y="775038"/>
            <a:ext cx="2970268" cy="1736344"/>
            <a:chOff x="3357225" y="775038"/>
            <a:chExt cx="2970268" cy="1736344"/>
          </a:xfrm>
        </p:grpSpPr>
        <p:sp>
          <p:nvSpPr>
            <p:cNvPr id="33" name="矩形标注 32"/>
            <p:cNvSpPr/>
            <p:nvPr/>
          </p:nvSpPr>
          <p:spPr bwMode="auto">
            <a:xfrm>
              <a:off x="3357225" y="1359987"/>
              <a:ext cx="2425427" cy="1151395"/>
            </a:xfrm>
            <a:prstGeom prst="wedgeRectCallout">
              <a:avLst>
                <a:gd name="adj1" fmla="val 57261"/>
                <a:gd name="adj2" fmla="val 15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1.Get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2.Use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to Encrypt instead of MK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Server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412" y="775038"/>
              <a:ext cx="783081" cy="783081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747440" y="4538535"/>
            <a:ext cx="4396560" cy="1922181"/>
            <a:chOff x="4747440" y="4538535"/>
            <a:chExt cx="4396560" cy="1922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 </a:t>
                  </a:r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 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{ Id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, 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S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C-S </a:t>
                  </a:r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}</a:t>
                  </a:r>
                  <a:r>
                    <a:rPr lang="en-US" altLang="zh-CN" sz="2800" b="1" baseline="-25000" smtClean="0">
                      <a:solidFill>
                        <a:srgbClr val="FF0000"/>
                      </a:solidFill>
                    </a:rPr>
                    <a:t>SS-KDC</a:t>
                  </a:r>
                  <a:r>
                    <a:rPr lang="en-US" altLang="zh-CN" sz="2800" smtClean="0"/>
                    <a:t> </a:t>
                  </a:r>
                  <a:r>
                    <a:rPr lang="en-US" altLang="zh-CN" sz="2400" smtClean="0"/>
                    <a:t>]</a:t>
                  </a:r>
                  <a:endParaRPr lang="en-US" altLang="zh-CN" sz="2400" smtClean="0"/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blipFill>
                  <a:blip r:embed="rId15"/>
                  <a:stretch>
                    <a:fillRect t="-1575" r="-927" b="-394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440" y="4538535"/>
              <a:ext cx="664190" cy="664190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2652656" y="6451976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5600" y="2498155"/>
            <a:ext cx="8002441" cy="1399837"/>
            <a:chOff x="275600" y="2498155"/>
            <a:chExt cx="8002441" cy="1399837"/>
          </a:xfrm>
        </p:grpSpPr>
        <p:sp>
          <p:nvSpPr>
            <p:cNvPr id="42" name="矩形 41"/>
            <p:cNvSpPr/>
            <p:nvPr/>
          </p:nvSpPr>
          <p:spPr bwMode="auto">
            <a:xfrm>
              <a:off x="665728" y="2876974"/>
              <a:ext cx="7612313" cy="102101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Result: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All 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MK-Server</a:t>
              </a:r>
              <a:r>
                <a:rPr lang="en-US" altLang="zh-CN" sz="2800" b="1">
                  <a:solidFill>
                    <a:srgbClr val="FF0000"/>
                  </a:solidFill>
                </a:rPr>
                <a:t> </a:t>
              </a:r>
              <a:r>
                <a:rPr lang="en-US" altLang="zh-CN" sz="2800" smtClean="0"/>
                <a:t>becomes </a:t>
              </a:r>
              <a:r>
                <a:rPr lang="en-US" altLang="zh-CN" sz="2400"/>
                <a:t>[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SS-KDC</a:t>
              </a:r>
              <a:r>
                <a:rPr lang="en-US" altLang="zh-CN" sz="2800" smtClean="0"/>
                <a:t> </a:t>
              </a:r>
              <a:endParaRPr lang="zh-CN" altLang="en-US" sz="2800" b="1">
                <a:latin typeface="Centaur" panose="02030504050205020304" pitchFamily="18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00" y="2498155"/>
              <a:ext cx="648786" cy="64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237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946099"/>
            <a:ext cx="6115050" cy="52863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733878" y="107899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sz="3200" kern="0" smtClean="0">
                <a:solidFill>
                  <a:schemeClr val="tx1"/>
                </a:solidFill>
              </a:rPr>
              <a:t>Keystone </a:t>
            </a:r>
            <a:r>
              <a:rPr lang="zh-CN" altLang="en-US" sz="3200" kern="0" smtClean="0">
                <a:solidFill>
                  <a:schemeClr val="tx1"/>
                </a:solidFill>
              </a:rPr>
              <a:t>安全机制实现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021" y="3159457"/>
            <a:ext cx="253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有</a:t>
            </a:r>
            <a:r>
              <a:rPr lang="zh-CN" altLang="en-US" sz="2000" smtClean="0"/>
              <a:t>接口，没实现</a:t>
            </a:r>
            <a:endParaRPr lang="en-US" altLang="zh-CN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smtClean="0"/>
              <a:t>有接口，怎么用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6272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5887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US" altLang="zh-CN" sz="6600" kern="0" smtClean="0">
                <a:latin typeface="黑体" pitchFamily="49" charset="-122"/>
                <a:ea typeface="黑体" pitchFamily="49" charset="-122"/>
              </a:rPr>
              <a:t>THANKS!</a:t>
            </a:r>
            <a:endParaRPr lang="zh-CN" altLang="en-US" sz="66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9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内容简介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身份认证机制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OpenId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：一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账号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多方通行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OAuth1.0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：开放认证授权协议（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TOTP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：将军令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盾实现之谜解密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Kerberos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：地狱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之门守护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疑问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[entry_point]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统一加载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安全机制的实现思路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互联网身份证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6942" y="1967719"/>
            <a:ext cx="1546273" cy="2609556"/>
            <a:chOff x="3672839" y="2234419"/>
            <a:chExt cx="1546273" cy="2609556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234419"/>
              <a:ext cx="1546273" cy="26095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End-User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784146" y="1967720"/>
            <a:ext cx="1821821" cy="2609556"/>
            <a:chOff x="6587198" y="2234420"/>
            <a:chExt cx="1821821" cy="260955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2609556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OpenId Provider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3153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831226" y="1327638"/>
            <a:ext cx="3169774" cy="1193263"/>
            <a:chOff x="4831226" y="1594338"/>
            <a:chExt cx="3169774" cy="119326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393215" y="2773533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09" y="1953799"/>
              <a:ext cx="723017" cy="72301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4831226" y="1594338"/>
              <a:ext cx="31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A. User:Give me a Key Please!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1226" y="3890110"/>
            <a:ext cx="3550774" cy="1357688"/>
            <a:chOff x="4831226" y="4156810"/>
            <a:chExt cx="3550774" cy="1357688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H="1">
              <a:off x="5393215" y="4156810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67" y="4252747"/>
              <a:ext cx="609986" cy="609986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831226" y="4929723"/>
              <a:ext cx="3550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B. OP: Here is your identity key: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39245" y="3904224"/>
            <a:ext cx="3438504" cy="1037364"/>
            <a:chOff x="1339245" y="4170924"/>
            <a:chExt cx="3438504" cy="1037364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2373922" y="4170924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209" y="4211452"/>
              <a:ext cx="692576" cy="692576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339245" y="4869734"/>
              <a:ext cx="3438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C. RP: Show me your credential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49595" y="1085798"/>
            <a:ext cx="3438504" cy="1435103"/>
            <a:chOff x="1449595" y="1352498"/>
            <a:chExt cx="3438504" cy="1435103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H="1">
              <a:off x="2373923" y="2787601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99" y="1963733"/>
              <a:ext cx="669353" cy="66935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449595" y="1352498"/>
              <a:ext cx="3438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D: User: Here you are: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174" y="1967720"/>
            <a:ext cx="2025749" cy="2609555"/>
            <a:chOff x="348174" y="2234420"/>
            <a:chExt cx="2025749" cy="2609555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0"/>
              <a:ext cx="2025749" cy="260955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Relying Part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sp>
        <p:nvSpPr>
          <p:cNvPr id="34" name="矩形标注 33"/>
          <p:cNvSpPr/>
          <p:nvPr/>
        </p:nvSpPr>
        <p:spPr bwMode="auto">
          <a:xfrm>
            <a:off x="206429" y="5065044"/>
            <a:ext cx="2486331" cy="1293753"/>
          </a:xfrm>
          <a:prstGeom prst="wedgeRectCallout">
            <a:avLst>
              <a:gd name="adj1" fmla="val -18923"/>
              <a:gd name="adj2" fmla="val -71278"/>
            </a:avLst>
          </a:prstGeom>
          <a:solidFill>
            <a:srgbClr val="A6A6A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 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 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的企业机构，允许用户通过由认可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颁发的唯一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URL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进行登陆。</a:t>
            </a:r>
            <a:endParaRPr kumimoji="1" lang="zh-CN" altLang="en-US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矩形标注 39"/>
          <p:cNvSpPr/>
          <p:nvPr/>
        </p:nvSpPr>
        <p:spPr bwMode="auto">
          <a:xfrm>
            <a:off x="3433394" y="4878650"/>
            <a:ext cx="2486331" cy="1293753"/>
          </a:xfrm>
          <a:prstGeom prst="wedgeRectCallout">
            <a:avLst>
              <a:gd name="adj1" fmla="val -16880"/>
              <a:gd name="adj2" fmla="val -68333"/>
            </a:avLst>
          </a:prstGeom>
          <a:solidFill>
            <a:srgbClr val="E6E6E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End User</a:t>
            </a:r>
            <a:r>
              <a:rPr lang="zh-CN" altLang="en-US" sz="20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终端用户，愿意使用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作为认证方式，并在合法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中由独立账号。</a:t>
            </a:r>
            <a:endParaRPr lang="en-US" altLang="zh-CN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 bwMode="auto">
          <a:xfrm>
            <a:off x="6479153" y="4941588"/>
            <a:ext cx="2486331" cy="1417209"/>
          </a:xfrm>
          <a:prstGeom prst="wedgeRectCallout">
            <a:avLst>
              <a:gd name="adj1" fmla="val 20408"/>
              <a:gd name="adj2" fmla="val -71278"/>
            </a:avLst>
          </a:prstGeom>
          <a:solidFill>
            <a:srgbClr val="7F7F7F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服务提供商，存储用户唯一标识及账号信息，对外提供认证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endParaRPr lang="en-US" altLang="zh-CN" sz="20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71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一账号多方通行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56046" y="2512950"/>
            <a:ext cx="1546273" cy="1781311"/>
            <a:chOff x="3672839" y="2666805"/>
            <a:chExt cx="1546273" cy="1781311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666805"/>
              <a:ext cx="1546273" cy="17813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92860" y="2482369"/>
            <a:ext cx="1821821" cy="1850486"/>
            <a:chOff x="6587198" y="2234420"/>
            <a:chExt cx="1821821" cy="185048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1819234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2772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042543" y="863087"/>
            <a:ext cx="1644682" cy="1536219"/>
            <a:chOff x="348174" y="2234421"/>
            <a:chExt cx="2025749" cy="1950720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1"/>
              <a:ext cx="2025749" cy="195072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092318" y="2696558"/>
            <a:ext cx="1571400" cy="1553487"/>
            <a:chOff x="6621991" y="3493284"/>
            <a:chExt cx="2025749" cy="1828016"/>
          </a:xfrm>
        </p:grpSpPr>
        <p:sp>
          <p:nvSpPr>
            <p:cNvPr id="42" name="矩形 41"/>
            <p:cNvSpPr/>
            <p:nvPr/>
          </p:nvSpPr>
          <p:spPr bwMode="auto">
            <a:xfrm>
              <a:off x="6621991" y="3493284"/>
              <a:ext cx="2025749" cy="1828016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664" y="3654091"/>
              <a:ext cx="1506402" cy="1506401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959402" y="4534907"/>
            <a:ext cx="1644682" cy="1248426"/>
            <a:chOff x="6774391" y="3392061"/>
            <a:chExt cx="2025749" cy="1469045"/>
          </a:xfrm>
        </p:grpSpPr>
        <p:sp>
          <p:nvSpPr>
            <p:cNvPr id="45" name="矩形 44"/>
            <p:cNvSpPr/>
            <p:nvPr/>
          </p:nvSpPr>
          <p:spPr bwMode="auto">
            <a:xfrm>
              <a:off x="6774391" y="3392061"/>
              <a:ext cx="2025749" cy="146904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420" y="3392061"/>
              <a:ext cx="1469045" cy="1469045"/>
            </a:xfrm>
            <a:prstGeom prst="rect">
              <a:avLst/>
            </a:prstGeom>
          </p:spPr>
        </p:pic>
      </p:grpSp>
      <p:cxnSp>
        <p:nvCxnSpPr>
          <p:cNvPr id="20" name="直接箭头连接符 19"/>
          <p:cNvCxnSpPr>
            <a:stCxn id="9" idx="3"/>
          </p:cNvCxnSpPr>
          <p:nvPr/>
        </p:nvCxnSpPr>
        <p:spPr bwMode="auto">
          <a:xfrm>
            <a:off x="2114681" y="3429006"/>
            <a:ext cx="627065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4781517" y="3429006"/>
            <a:ext cx="1905708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 flipV="1">
            <a:off x="4126258" y="1739411"/>
            <a:ext cx="565698" cy="568863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4163171" y="4661906"/>
            <a:ext cx="554763" cy="624214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1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TOTP </a:t>
            </a:r>
            <a:r>
              <a:rPr lang="zh-CN" altLang="en-US" sz="3200" smtClean="0">
                <a:solidFill>
                  <a:schemeClr val="tx1"/>
                </a:solidFill>
              </a:rPr>
              <a:t>将军令</a:t>
            </a:r>
            <a:r>
              <a:rPr lang="en-US" altLang="zh-CN" sz="3200" smtClean="0">
                <a:solidFill>
                  <a:schemeClr val="tx1"/>
                </a:solidFill>
              </a:rPr>
              <a:t>U</a:t>
            </a:r>
            <a:r>
              <a:rPr lang="zh-CN" altLang="en-US" sz="3200" smtClean="0">
                <a:solidFill>
                  <a:schemeClr val="tx1"/>
                </a:solidFill>
              </a:rPr>
              <a:t>盾实现之谜解密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72" y="1475047"/>
            <a:ext cx="1114076" cy="1114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5" y="3144258"/>
            <a:ext cx="919182" cy="919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0" y="4565735"/>
            <a:ext cx="819405" cy="81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5147" y="1475047"/>
            <a:ext cx="26612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Time Synchronization</a:t>
            </a:r>
          </a:p>
          <a:p>
            <a:r>
              <a:rPr lang="zh-CN" altLang="en-US" smtClean="0"/>
              <a:t>设备与服务器要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保证时钟同步</a:t>
            </a:r>
            <a:r>
              <a:rPr lang="zh-CN" altLang="en-US" smtClean="0"/>
              <a:t>，一般允许微小偏差。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5147" y="2909587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Shared Secret</a:t>
            </a:r>
          </a:p>
          <a:p>
            <a:r>
              <a:rPr lang="zh-CN" altLang="en-US" smtClean="0"/>
              <a:t>设备与服务器之间存在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相同的共享密钥</a:t>
            </a:r>
            <a:r>
              <a:rPr lang="zh-CN" altLang="en-US" smtClean="0"/>
              <a:t>，且密钥不可外泄。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5147" y="4359884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Units of Time Step</a:t>
            </a:r>
          </a:p>
          <a:p>
            <a:r>
              <a:rPr lang="zh-CN" altLang="en-US" smtClean="0"/>
              <a:t>计算密钥时，设备与服务其之间要有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相同的时间度量单位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4244927" y="1336431"/>
            <a:ext cx="45719" cy="4487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初略步骤：</a:t>
                </a:r>
                <a:endParaRPr lang="en-US" altLang="zh-CN" b="1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设备、服务器同时确定一个开始时间点记录为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设备记录生成密钥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Key </a:t>
                </a: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的时间点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求得时间步数：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)/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𝑻𝑺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带入公式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𝐻𝑂𝑇𝑃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()</m:t>
                    </m:r>
                  </m:oMath>
                </a14:m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运算：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𝑯𝑶𝑻𝑷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根据出厂设置，确定口令长度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𝑽𝒂𝒍𝒖𝒆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𝒎𝒐𝒅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</m:t>
                    </m:r>
                    <m:r>
                      <a:rPr lang="en-US" altLang="zh-CN" b="1" i="1" u="sng" baseline="30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r>
                  <a:rPr lang="en-US" altLang="zh-CN" baseline="30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aseline="-25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baseline="30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blipFill>
                <a:blip r:embed="rId6"/>
                <a:stretch>
                  <a:fillRect l="-1200" b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4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8" y="970717"/>
            <a:ext cx="7791450" cy="7429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733878" y="107899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sz="3200" kern="0" smtClean="0">
                <a:solidFill>
                  <a:schemeClr val="tx1"/>
                </a:solidFill>
              </a:rPr>
              <a:t>TOTP </a:t>
            </a:r>
            <a:r>
              <a:rPr lang="zh-CN" altLang="en-US" sz="3200" kern="0" smtClean="0">
                <a:solidFill>
                  <a:schemeClr val="tx1"/>
                </a:solidFill>
              </a:rPr>
              <a:t>将军令</a:t>
            </a:r>
            <a:r>
              <a:rPr lang="en-US" altLang="zh-CN" sz="3200" kern="0" smtClean="0">
                <a:solidFill>
                  <a:schemeClr val="tx1"/>
                </a:solidFill>
              </a:rPr>
              <a:t>U</a:t>
            </a:r>
            <a:r>
              <a:rPr lang="zh-CN" altLang="en-US" sz="3200" kern="0" smtClean="0">
                <a:solidFill>
                  <a:schemeClr val="tx1"/>
                </a:solidFill>
              </a:rPr>
              <a:t>盾实现之谜解密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6465" y="1792582"/>
            <a:ext cx="4283613" cy="1733475"/>
            <a:chOff x="336465" y="1792582"/>
            <a:chExt cx="4283613" cy="1733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−&gt;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altLang="zh-CN" sz="2400" b="1" smtClean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mtClean="0"/>
                    <a:t> depends on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|| {0…0}</m:t>
                      </m:r>
                    </m:oMath>
                  </a14:m>
                  <a:endParaRPr lang="en-US" altLang="zh-CN" smtClean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blipFill>
                  <a:blip r:embed="rId5"/>
                  <a:stretch>
                    <a:fillRect l="-853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72793" y="3683635"/>
            <a:ext cx="3982317" cy="1700943"/>
            <a:chOff x="336465" y="3452802"/>
            <a:chExt cx="3982317" cy="17009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𝑊𝑎𝑦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𝐶𝑜𝑚𝑝𝑟𝑒𝑠𝑠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endParaRPr lang="en-US" altLang="zh-CN" b="0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𝐵𝑙𝑜𝑐𝑘𝑠𝑖𝑧𝑒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自定义</a:t>
                  </a:r>
                  <a:endParaRPr lang="en-US" altLang="zh-CN" smtClean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blipFill>
                  <a:blip r:embed="rId7"/>
                  <a:stretch>
                    <a:fillRect l="-927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4629603" y="2236986"/>
            <a:ext cx="4267248" cy="1800493"/>
            <a:chOff x="4629603" y="1792582"/>
            <a:chExt cx="4267248" cy="18004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 &amp;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r>
                    <a:rPr lang="en-US" altLang="zh-CN" smtClean="0"/>
                    <a:t> 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mtClean="0"/>
                    <a:t>生成同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同长序列</a:t>
                  </a:r>
                  <a:endParaRPr lang="en-US" altLang="zh-CN" smtClean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blipFill>
                  <a:blip r:embed="rId9"/>
                  <a:stretch>
                    <a:fillRect l="-1176" r="-168" b="-1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4876752" y="4334463"/>
            <a:ext cx="3982317" cy="1288265"/>
            <a:chOff x="336465" y="3452802"/>
            <a:chExt cx="3982317" cy="12882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𝑯𝒂𝒔𝒉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90" r="-5109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72793" y="3867495"/>
              <a:ext cx="3945989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SHA1  – 160bits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MD5   – 128bits   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14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Kerberos </a:t>
            </a:r>
            <a:r>
              <a:rPr lang="zh-CN" altLang="en-US" sz="3200">
                <a:solidFill>
                  <a:schemeClr val="tx1"/>
                </a:solidFill>
              </a:rPr>
              <a:t>地狱</a:t>
            </a:r>
            <a:r>
              <a:rPr lang="zh-CN" altLang="en-US" sz="3200">
                <a:solidFill>
                  <a:schemeClr val="tx1"/>
                </a:solidFill>
              </a:rPr>
              <a:t>之</a:t>
            </a:r>
            <a:r>
              <a:rPr lang="zh-CN" altLang="en-US" sz="3200" smtClean="0">
                <a:solidFill>
                  <a:schemeClr val="tx1"/>
                </a:solidFill>
              </a:rPr>
              <a:t>门守护者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946099"/>
            <a:ext cx="8934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zh-CN" altLang="en-US" sz="240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blipFill>
                <a:blip r:embed="rId5"/>
                <a:stretch>
                  <a:fillRect t="-3774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10861" y="1421285"/>
            <a:ext cx="4905737" cy="1279982"/>
            <a:chOff x="10861" y="964082"/>
            <a:chExt cx="4905737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479426"/>
              <a:ext cx="4519060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 Identity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Of client </a:t>
              </a: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plain_text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endParaRPr lang="en-US" altLang="zh-CN" sz="2000" baseline="-2500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=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+ Timestamp}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964082"/>
              <a:ext cx="723017" cy="72301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916598" y="891266"/>
            <a:ext cx="4182720" cy="1550248"/>
            <a:chOff x="4916598" y="891266"/>
            <a:chExt cx="4182720" cy="1550248"/>
          </a:xfrm>
        </p:grpSpPr>
        <p:sp>
          <p:nvSpPr>
            <p:cNvPr id="22" name="矩形标注 21"/>
            <p:cNvSpPr/>
            <p:nvPr/>
          </p:nvSpPr>
          <p:spPr bwMode="auto">
            <a:xfrm>
              <a:off x="5331759" y="1123406"/>
              <a:ext cx="3767559" cy="131810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2.Generate &amp; Copy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3.{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MK-client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4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.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MK-KDC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=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TGT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98" y="891266"/>
              <a:ext cx="609986" cy="60998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03480" y="5118041"/>
            <a:ext cx="2508729" cy="1362755"/>
            <a:chOff x="203480" y="5118041"/>
            <a:chExt cx="2508729" cy="1362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-KDC  </a:t>
                  </a:r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</a:t>
                  </a:r>
                </a:p>
                <a:p>
                  <a:pPr algn="ctr" defTabSz="914400"/>
                  <a:r>
                    <a:rPr lang="en-US" altLang="zh-CN" sz="2400" smtClean="0"/>
                    <a:t>[ TGT ]</a:t>
                  </a:r>
                  <a:endParaRPr lang="zh-CN" altLang="en-US" sz="2400"/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blipFill>
                  <a:blip r:embed="rId9"/>
                  <a:stretch>
                    <a:fillRect t="-239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633" y="5118041"/>
              <a:ext cx="692576" cy="692576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1442163" y="2433678"/>
            <a:ext cx="6019994" cy="1420291"/>
            <a:chOff x="2151157" y="3594372"/>
            <a:chExt cx="6019994" cy="1420291"/>
          </a:xfrm>
        </p:grpSpPr>
        <p:sp>
          <p:nvSpPr>
            <p:cNvPr id="29" name="矩形 28"/>
            <p:cNvSpPr/>
            <p:nvPr/>
          </p:nvSpPr>
          <p:spPr bwMode="auto">
            <a:xfrm>
              <a:off x="2419347" y="4070769"/>
              <a:ext cx="5751804" cy="943894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Think: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How KDC know Client without S</a:t>
              </a:r>
              <a:r>
                <a:rPr lang="en-US" altLang="zh-CN" sz="2800" b="1" baseline="-25000" smtClean="0">
                  <a:latin typeface="Centaur" panose="02030504050205020304" pitchFamily="18" charset="0"/>
                </a:rPr>
                <a:t>C-KDC</a:t>
              </a:r>
              <a:r>
                <a:rPr lang="en-US" altLang="zh-CN" sz="2800" b="1" smtClean="0">
                  <a:latin typeface="Centaur" panose="02030504050205020304" pitchFamily="18" charset="0"/>
                </a:rPr>
                <a:t> ?</a:t>
              </a:r>
              <a:endParaRPr lang="zh-CN" altLang="en-US" sz="2800" b="1" baseline="-25000">
                <a:latin typeface="Centaur" panose="02030504050205020304" pitchFamily="18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157" y="3594372"/>
              <a:ext cx="669353" cy="669353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 bwMode="auto">
          <a:xfrm>
            <a:off x="5495437" y="261989"/>
            <a:ext cx="344020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Authticate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27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Ticket Granting</a:t>
            </a: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4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 smtClean="0"/>
                  <a:t>[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blipFill>
                <a:blip r:embed="rId5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61" y="1421285"/>
            <a:ext cx="4169253" cy="1279982"/>
            <a:chOff x="10861" y="1421285"/>
            <a:chExt cx="4169253" cy="1279982"/>
          </a:xfrm>
        </p:grpSpPr>
        <p:sp>
          <p:nvSpPr>
            <p:cNvPr id="13" name="矩形标注 12"/>
            <p:cNvSpPr/>
            <p:nvPr/>
          </p:nvSpPr>
          <p:spPr bwMode="auto">
            <a:xfrm>
              <a:off x="397538" y="1936629"/>
              <a:ext cx="3782576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MK-KDC </a:t>
              </a:r>
              <a:endParaRPr lang="en-US" altLang="zh-CN" sz="20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{Authticator, Server_Params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SC-KDC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cxnSp>
        <p:nvCxnSpPr>
          <p:cNvPr id="15" name="直接箭头连接符 14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4360058" y="948881"/>
            <a:ext cx="4653310" cy="1611088"/>
            <a:chOff x="4721774" y="1101195"/>
            <a:chExt cx="4243526" cy="1340319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121347"/>
              <a:ext cx="3633541" cy="1320167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TGT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Server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3. Generate &amp; Copy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4.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{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}S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5. 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MK-Server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endParaRPr kumimoji="1" lang="en-US" altLang="zh-CN" sz="2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74" y="1101195"/>
              <a:ext cx="609986" cy="609986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2180663" y="4261930"/>
            <a:ext cx="2960009" cy="1420413"/>
            <a:chOff x="2180663" y="4261930"/>
            <a:chExt cx="2960009" cy="14204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</a:t>
                  </a:r>
                  <a:r>
                    <a:rPr lang="en-US" altLang="zh-CN" sz="2400" smtClean="0"/>
                    <a:t>]</a:t>
                  </a:r>
                </a:p>
                <a:p>
                  <a:pPr algn="ctr" defTabSz="914400"/>
                  <a:r>
                    <a:rPr lang="en-US" altLang="zh-CN" sz="2400" smtClean="0"/>
                    <a:t>[ { Id</a:t>
                  </a:r>
                  <a:r>
                    <a:rPr lang="en-US" altLang="zh-CN" sz="2400" baseline="-25000" smtClean="0"/>
                    <a:t>c</a:t>
                  </a:r>
                  <a:r>
                    <a:rPr lang="en-US" altLang="zh-CN" sz="2400" smtClean="0"/>
                    <a:t>, S</a:t>
                  </a:r>
                  <a:r>
                    <a:rPr lang="en-US" altLang="zh-CN" sz="2400" baseline="-25000" smtClean="0"/>
                    <a:t>C-S </a:t>
                  </a:r>
                  <a:r>
                    <a:rPr lang="en-US" altLang="zh-CN" sz="2400" smtClean="0"/>
                    <a:t>}</a:t>
                  </a:r>
                  <a:r>
                    <a:rPr lang="en-US" altLang="zh-CN" sz="2400" baseline="-25000" smtClean="0"/>
                    <a:t>MK-Server</a:t>
                  </a:r>
                  <a:r>
                    <a:rPr lang="en-US" altLang="zh-CN" sz="2400" smtClean="0"/>
                    <a:t> ]</a:t>
                  </a:r>
                  <a:endParaRPr lang="zh-CN" altLang="en-US" sz="240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blipFill>
                  <a:blip r:embed="rId8"/>
                  <a:stretch>
                    <a:fillRect l="-2062" t="-2548" r="-1443" b="-318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663" y="4261930"/>
              <a:ext cx="692576" cy="692576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15307</TotalTime>
  <Words>1052</Words>
  <Application>Microsoft Office PowerPoint</Application>
  <PresentationFormat>全屏显示(4:3)</PresentationFormat>
  <Paragraphs>177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Cambria Math</vt:lpstr>
      <vt:lpstr>Centaur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身份识别服务（二）</vt:lpstr>
      <vt:lpstr>内容简介</vt:lpstr>
      <vt:lpstr>OpenId 互联网身份证</vt:lpstr>
      <vt:lpstr>OpenId 一账号多方通行</vt:lpstr>
      <vt:lpstr>TOTP 将军令U盾实现之谜解密</vt:lpstr>
      <vt:lpstr>PowerPoint 演示文稿</vt:lpstr>
      <vt:lpstr>Kerberos 地狱之门守护者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2439</cp:revision>
  <dcterms:created xsi:type="dcterms:W3CDTF">2013-10-20T13:38:21Z</dcterms:created>
  <dcterms:modified xsi:type="dcterms:W3CDTF">2017-11-04T16:47:04Z</dcterms:modified>
  <cp:contentStatus/>
</cp:coreProperties>
</file>