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57" r:id="rId6"/>
    <p:sldId id="258" r:id="rId7"/>
    <p:sldId id="263" r:id="rId8"/>
    <p:sldId id="273" r:id="rId9"/>
    <p:sldId id="274" r:id="rId10"/>
    <p:sldId id="275" r:id="rId11"/>
    <p:sldId id="276" r:id="rId12"/>
    <p:sldId id="268" r:id="rId13"/>
    <p:sldId id="277" r:id="rId14"/>
    <p:sldId id="262" r:id="rId15"/>
    <p:sldId id="270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>
      <p:cViewPr varScale="1">
        <p:scale>
          <a:sx n="68" d="100"/>
          <a:sy n="68" d="100"/>
        </p:scale>
        <p:origin x="792" y="78"/>
      </p:cViewPr>
      <p:guideLst>
        <p:guide orient="horz" pos="213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20461A-25F5-CD4A-B187-5B432C892BCA}" type="datetimeFigureOut">
              <a:rPr lang="zh-CN" altLang="en-US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BA8618-F067-0A41-B7D7-73492DEF40E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38ED99-3DBB-BC4E-A84B-2A48AD124D64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5F6C50-8211-434E-AA4F-8777FBAF8416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E5966-CEC7-8143-AD28-3790BBD3B87F}" type="slidenum">
              <a:rPr lang="zh-CN" altLang="en-US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61245-B498-1047-BA2E-2554514C4025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72723-8D1F-224A-9B1F-B31712A0871D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71A4-08CC-694F-B1E5-19E5C3E88945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FAC27-E53F-034A-9262-E91B58B72B05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884238"/>
            <a:ext cx="8077200" cy="53641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B4057-B1F2-2145-B0F1-8A62B7BBE7BE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CBDE8-3216-B646-85A6-5CE39AA1C6D7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C5015-1051-CB48-A33E-F22ECFD847DC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F89D-8737-6A46-94E8-3FF9F1E06B09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0C02A-26B7-724D-8042-A4904BBA6151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2A136-691E-E940-945C-1A49EDAD7D84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722438"/>
            <a:ext cx="5410200" cy="45259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722438"/>
            <a:ext cx="5410200" cy="45259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322F2-2742-3D40-A747-AF9DD82FD8AB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4536C-5FD3-A745-B83D-BC85CAE524A1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7F06E-ACE5-E747-93F1-F07BF955EE71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E1481-578C-7D49-A95D-3DDBFCA8B8C2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883F3-7101-8149-AAC0-04646CCD6593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47616-3E14-B348-8D21-1FA7ED6BB4AC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06F02-3056-4C43-BBC0-6DF0B643F554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D6FA-A07B-3549-AD47-6538631CE27F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BDC92-9493-B44C-AF14-2B722043D5BF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E26-9FE4-9649-BCAB-F7B34FBD6297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A5EF-27FA-ED4F-8ABB-0CC329493CE3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A4C3-916C-A64F-AB94-D439466DF36E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748CC2-A606-0446-AB40-88F8FB96A3AD}" type="datetime1">
              <a:rPr lang="zh-CN" altLang="en-US"/>
              <a:t>2017/10/31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16C6E6-3B2E-1A45-A7B0-F0845B6C1E33}" type="slidenum">
              <a:rPr lang="zh-CN" altLang="en-US"/>
              <a:t>‹#›</a:t>
            </a:fld>
            <a:endParaRPr lang="zh-CN" altLang="en-US" sz="1800"/>
          </a:p>
        </p:txBody>
      </p:sp>
      <p:pic>
        <p:nvPicPr>
          <p:cNvPr id="1031" name="Picture 10" descr="Picture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307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Slide CPATCHA</a:t>
            </a:r>
            <a:endParaRPr lang="zh-CN" altLang="en-US" dirty="0"/>
          </a:p>
        </p:txBody>
      </p:sp>
      <p:sp>
        <p:nvSpPr>
          <p:cNvPr id="307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组员：龙东恒 许佳 谢贤彬 宋文浩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6147" name="Text Box 4"/>
          <p:cNvSpPr txBox="1"/>
          <p:nvPr/>
        </p:nvSpPr>
        <p:spPr>
          <a:xfrm>
            <a:off x="1250950" y="1090613"/>
            <a:ext cx="156051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方案三</a:t>
            </a:r>
          </a:p>
        </p:txBody>
      </p:sp>
      <p:pic>
        <p:nvPicPr>
          <p:cNvPr id="614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55" y="1231900"/>
            <a:ext cx="6257925" cy="480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09600" y="3756500"/>
            <a:ext cx="4838355" cy="19389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zh-CN" altLang="zh-CN" sz="2000" dirty="0" smtClean="0">
                <a:solidFill>
                  <a:schemeClr val="tx1"/>
                </a:solidFill>
              </a:rPr>
              <a:t>安全性</a:t>
            </a:r>
            <a:r>
              <a:rPr lang="zh-CN" altLang="zh-CN" sz="2000" dirty="0">
                <a:solidFill>
                  <a:schemeClr val="tx1"/>
                </a:solidFill>
              </a:rPr>
              <a:t>高，面面兼顾，能够有效地抵御各种攻击方法，尤其是蛮力攻击</a:t>
            </a:r>
            <a:endParaRPr lang="zh-CN" altLang="en-US" sz="24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① </a:t>
            </a:r>
            <a:r>
              <a:rPr lang="zh-CN" altLang="en-US" sz="2000" strike="noStrike" noProof="1" smtClean="0">
                <a:solidFill>
                  <a:schemeClr val="tx1"/>
                </a:solidFill>
                <a:sym typeface="+mn-ea"/>
              </a:rPr>
              <a:t>太复杂</a:t>
            </a:r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② </a:t>
            </a:r>
            <a:r>
              <a:rPr lang="zh-CN" altLang="en-US" sz="2000" strike="noStrike" noProof="1" smtClean="0">
                <a:solidFill>
                  <a:schemeClr val="tx1"/>
                </a:solidFill>
                <a:sym typeface="+mn-ea"/>
              </a:rPr>
              <a:t>对用户不友好</a:t>
            </a:r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6148" name="文本框 5"/>
          <p:cNvSpPr txBox="1"/>
          <p:nvPr/>
        </p:nvSpPr>
        <p:spPr>
          <a:xfrm>
            <a:off x="609599" y="1700880"/>
            <a:ext cx="4838356" cy="1938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此方案一次验证包含四张图片，整体划分为四块，但只有一个滑动区与一个滑动块，用户必须将这一个滑动块拼到正确的图片与形状区域才能验证成功。</a:t>
            </a:r>
            <a:endParaRPr lang="zh-CN" altLang="en-US" sz="3200" strike="noStrike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7171" name="Text Box 4"/>
          <p:cNvSpPr txBox="1"/>
          <p:nvPr/>
        </p:nvSpPr>
        <p:spPr>
          <a:xfrm>
            <a:off x="609600" y="1090613"/>
            <a:ext cx="3856038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最终思路：方案四</a:t>
            </a:r>
          </a:p>
        </p:txBody>
      </p:sp>
      <p:sp>
        <p:nvSpPr>
          <p:cNvPr id="7172" name="文本框 5"/>
          <p:cNvSpPr txBox="1"/>
          <p:nvPr/>
        </p:nvSpPr>
        <p:spPr>
          <a:xfrm>
            <a:off x="609600" y="1814513"/>
            <a:ext cx="4318000" cy="1568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有两个滑动阴影区，</a:t>
            </a:r>
            <a:r>
              <a:rPr lang="zh-CN" altLang="en-US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验证时必须先点击左下角的旋转按钮选择正确的滑动模块，并将其拼到正确的阴影区</a:t>
            </a:r>
          </a:p>
        </p:txBody>
      </p:sp>
      <p:pic>
        <p:nvPicPr>
          <p:cNvPr id="7173" name="图片 6" descr="175148-106背景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1938338"/>
            <a:ext cx="5883275" cy="3427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4826000"/>
            <a:ext cx="862012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68875" y="3584575"/>
            <a:ext cx="776288" cy="760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6" name="椭圆 12"/>
          <p:cNvSpPr/>
          <p:nvPr/>
        </p:nvSpPr>
        <p:spPr>
          <a:xfrm>
            <a:off x="9099550" y="2236788"/>
            <a:ext cx="1012825" cy="838200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defTabSz="914400"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椭圆 13"/>
          <p:cNvSpPr/>
          <p:nvPr/>
        </p:nvSpPr>
        <p:spPr>
          <a:xfrm>
            <a:off x="9190038" y="3392488"/>
            <a:ext cx="1014412" cy="838200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defTabSz="914400"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3576638"/>
            <a:ext cx="4318000" cy="25527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综合了以上几种方案的优点，更安全更不易被破解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①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随机选取的阴影区可能会难以判断拼图块位置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②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对图片有一定的要求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357188"/>
            <a:ext cx="10972800" cy="685800"/>
          </a:xfrm>
        </p:spPr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方案比较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3741669302"/>
              </p:ext>
            </p:extLst>
          </p:nvPr>
        </p:nvGraphicFramePr>
        <p:xfrm>
          <a:off x="1285689" y="1247510"/>
          <a:ext cx="10426701" cy="491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55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优点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缺陷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62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方案一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  <a:sym typeface="+mn-ea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  <a:sym typeface="+mn-ea"/>
                        </a:rPr>
                        <a:t>增强了对蛮力破解的抵御强度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对用户更不友好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没有增强对其他攻击方式抵御能力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55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方案二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对用户来说更加快捷简单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比常用的滑动验证更安全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在四种方案中安全性最差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801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方案三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zh-CN" sz="1800" kern="1200" dirty="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安全性高，面面兼顾，能够有效地抵御各种攻击方法，尤其是蛮力攻击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太复杂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zh-CN" sz="1800" kern="1200" dirty="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用户不友好，此方案平均每个用户都要多次点击转换按钮并分辨四张图，用户难以区分且增加了验证时间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62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方案四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既有方案三中用阴影区形状来辨别，又有判断拼图块区域，更安全更不易被破解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对一些图，随机选取的阴影区用户会不好判断拼图块位置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对图片有一定的要求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221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132910"/>
            <a:ext cx="8159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064558"/>
            <a:ext cx="10572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005040"/>
            <a:ext cx="95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4" name="图片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50" y="5390942"/>
            <a:ext cx="114141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捕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5" y="662305"/>
            <a:ext cx="7865745" cy="5533390"/>
          </a:xfrm>
          <a:prstGeom prst="rect">
            <a:avLst/>
          </a:prstGeom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09600" y="79015"/>
            <a:ext cx="109728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思路整理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36820"/>
            <a:ext cx="8779968" cy="5043264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latin typeface="黑体" panose="02010609060101010101" charset="-122"/>
                <a:ea typeface="黑体" panose="02010609060101010101" charset="-122"/>
              </a:rPr>
              <a:t>工作分工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7905" y="2420930"/>
            <a:ext cx="439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/>
              <a:t>Q</a:t>
            </a:r>
            <a:r>
              <a:rPr kumimoji="1" lang="zh-CN" altLang="en-US" sz="7200" b="1" dirty="0" smtClean="0"/>
              <a:t> </a:t>
            </a:r>
            <a:r>
              <a:rPr kumimoji="1" lang="en-US" altLang="zh-CN" sz="7200" b="1" dirty="0" smtClean="0"/>
              <a:t>&amp;</a:t>
            </a:r>
            <a:r>
              <a:rPr kumimoji="1" lang="zh-CN" altLang="en-US" sz="7200" b="1" dirty="0" smtClean="0"/>
              <a:t> </a:t>
            </a:r>
            <a:r>
              <a:rPr kumimoji="1" lang="en-US" altLang="zh-CN" sz="7200" b="1" dirty="0" smtClean="0"/>
              <a:t>A</a:t>
            </a:r>
            <a:endParaRPr kumimoji="1" lang="zh-CN" altLang="en-US" sz="7200" b="1" dirty="0"/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296988"/>
            <a:ext cx="504507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5"/>
          <p:cNvSpPr txBox="1">
            <a:spLocks noChangeArrowheads="1"/>
          </p:cNvSpPr>
          <p:nvPr/>
        </p:nvSpPr>
        <p:spPr bwMode="auto">
          <a:xfrm>
            <a:off x="4094163" y="155575"/>
            <a:ext cx="424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验证码的历史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5" name="矩形标注 14"/>
          <p:cNvSpPr>
            <a:spLocks noChangeArrowheads="1"/>
          </p:cNvSpPr>
          <p:nvPr/>
        </p:nvSpPr>
        <p:spPr bwMode="auto">
          <a:xfrm>
            <a:off x="233363" y="1646238"/>
            <a:ext cx="3146425" cy="1279525"/>
          </a:xfrm>
          <a:prstGeom prst="wedgeRectCallout">
            <a:avLst>
              <a:gd name="adj1" fmla="val 62560"/>
              <a:gd name="adj2" fmla="val -28449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第一代：标准验证码，以</a:t>
            </a:r>
            <a:r>
              <a:rPr lang="zh-CN" altLang="zh-CN" dirty="0">
                <a:solidFill>
                  <a:srgbClr val="FFFFFF"/>
                </a:solidFill>
              </a:rPr>
              <a:t>机器难以处理</a:t>
            </a:r>
            <a:r>
              <a:rPr lang="zh-CN" altLang="en-US" dirty="0">
                <a:solidFill>
                  <a:srgbClr val="FFFFFF"/>
                </a:solidFill>
              </a:rPr>
              <a:t>的</a:t>
            </a:r>
            <a:r>
              <a:rPr lang="zh-CN" altLang="zh-CN" dirty="0">
                <a:solidFill>
                  <a:srgbClr val="FFFFFF"/>
                </a:solidFill>
              </a:rPr>
              <a:t>复杂的计算机视觉及语音识别</a:t>
            </a:r>
            <a:r>
              <a:rPr lang="zh-CN" altLang="en-US" dirty="0">
                <a:solidFill>
                  <a:srgbClr val="FFFFFF"/>
                </a:solidFill>
              </a:rPr>
              <a:t>为基础。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标注 16"/>
          <p:cNvSpPr>
            <a:spLocks noChangeArrowheads="1"/>
          </p:cNvSpPr>
          <p:nvPr/>
        </p:nvSpPr>
        <p:spPr bwMode="auto">
          <a:xfrm>
            <a:off x="228600" y="4187825"/>
            <a:ext cx="3146425" cy="1257300"/>
          </a:xfrm>
          <a:prstGeom prst="wedgeRectCallout">
            <a:avLst>
              <a:gd name="adj1" fmla="val 62106"/>
              <a:gd name="adj2" fmla="val 33389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第三代：无知识型验证码，</a:t>
            </a:r>
            <a:r>
              <a:rPr lang="zh-CN" altLang="zh-CN">
                <a:solidFill>
                  <a:srgbClr val="FFFFFF"/>
                </a:solidFill>
              </a:rPr>
              <a:t>基于人类固有的生物特征以及操作的环境信息综合决策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矩形标注 18"/>
          <p:cNvSpPr>
            <a:spLocks noChangeArrowheads="1"/>
          </p:cNvSpPr>
          <p:nvPr/>
        </p:nvSpPr>
        <p:spPr bwMode="auto">
          <a:xfrm>
            <a:off x="8478838" y="2917825"/>
            <a:ext cx="3713162" cy="1366838"/>
          </a:xfrm>
          <a:prstGeom prst="wedgeRectCallout">
            <a:avLst>
              <a:gd name="adj1" fmla="val -55875"/>
              <a:gd name="adj2" fmla="val -17611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第二代：创新验证码，以第一代技术核心为基础，根据</a:t>
            </a:r>
            <a:r>
              <a:rPr lang="zh-CN" altLang="zh-CN">
                <a:solidFill>
                  <a:srgbClr val="FFFFFF"/>
                </a:solidFill>
              </a:rPr>
              <a:t>人机之间知识的差异拓展出大量创新型验证码。</a:t>
            </a:r>
          </a:p>
          <a:p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104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2687638"/>
            <a:ext cx="440372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4076700"/>
            <a:ext cx="4451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4511675" y="188913"/>
            <a:ext cx="4679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滑动验证码的优点</a:t>
            </a: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1271588" y="1524000"/>
            <a:ext cx="7561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更好的用户体验</a:t>
            </a:r>
            <a:r>
              <a:rPr lang="zh-CN" altLang="en-US" sz="2400"/>
              <a:t>：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/>
              <a:t>针对大多数的用户能够无需思考，直接通过。</a:t>
            </a:r>
            <a:endParaRPr lang="zh-CN" altLang="en-US" sz="2400"/>
          </a:p>
        </p:txBody>
      </p:sp>
      <p:sp>
        <p:nvSpPr>
          <p:cNvPr id="6148" name="文本框 3"/>
          <p:cNvSpPr txBox="1">
            <a:spLocks noChangeArrowheads="1"/>
          </p:cNvSpPr>
          <p:nvPr/>
        </p:nvSpPr>
        <p:spPr bwMode="auto">
          <a:xfrm>
            <a:off x="1271588" y="2979738"/>
            <a:ext cx="7561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更强的风险识别</a:t>
            </a:r>
            <a:r>
              <a:rPr lang="zh-CN" altLang="en-US" sz="2400"/>
              <a:t>：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/>
              <a:t>攻击者难以批量的模拟出可以欺骗风控引擎的正常人类的的操作</a:t>
            </a:r>
            <a:r>
              <a:rPr lang="zh-CN" altLang="en-US" sz="2400"/>
              <a:t>。</a:t>
            </a:r>
          </a:p>
        </p:txBody>
      </p:sp>
      <p:sp>
        <p:nvSpPr>
          <p:cNvPr id="6149" name="文本框 4"/>
          <p:cNvSpPr txBox="1">
            <a:spLocks noChangeArrowheads="1"/>
          </p:cNvSpPr>
          <p:nvPr/>
        </p:nvSpPr>
        <p:spPr bwMode="auto">
          <a:xfrm>
            <a:off x="1271588" y="4557713"/>
            <a:ext cx="7561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更高的风险拦截</a:t>
            </a:r>
            <a:r>
              <a:rPr lang="zh-CN" altLang="en-US" sz="2400"/>
              <a:t>：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/>
              <a:t>基于后端的风控决策，</a:t>
            </a:r>
            <a:r>
              <a:rPr lang="zh-CN" altLang="en-US" sz="2400"/>
              <a:t>能</a:t>
            </a:r>
            <a:r>
              <a:rPr lang="zh-CN" altLang="zh-CN" sz="2400"/>
              <a:t>对不同风险的操作提出更高难度的验证码乃至阻断</a:t>
            </a:r>
            <a:r>
              <a:rPr lang="zh-CN" altLang="en-US" sz="2400"/>
              <a:t>。</a:t>
            </a:r>
          </a:p>
        </p:txBody>
      </p:sp>
      <p:pic>
        <p:nvPicPr>
          <p:cNvPr id="615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25" y="3708400"/>
            <a:ext cx="191928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52400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541838"/>
            <a:ext cx="7096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979738"/>
            <a:ext cx="6842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4440238" y="185738"/>
            <a:ext cx="381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滑动认证现状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1225" y="1458913"/>
            <a:ext cx="4197350" cy="10144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zh-CN" sz="2400" b="1"/>
              <a:t>极验</a:t>
            </a:r>
            <a:r>
              <a:rPr lang="zh-CN" altLang="en-US" sz="2400" b="1"/>
              <a:t>验证</a:t>
            </a:r>
            <a:endParaRPr lang="en-US" altLang="zh-CN" sz="2400" b="1"/>
          </a:p>
          <a:p>
            <a:r>
              <a:rPr lang="en-US" altLang="zh-CN"/>
              <a:t>       </a:t>
            </a:r>
            <a:r>
              <a:rPr lang="zh-CN" altLang="zh-CN"/>
              <a:t>极验验证码增加了机器轨迹识别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目前有</a:t>
            </a:r>
            <a:r>
              <a:rPr lang="en-US" altLang="zh-CN"/>
              <a:t>16</a:t>
            </a:r>
            <a:r>
              <a:rPr lang="zh-CN" altLang="en-US"/>
              <a:t>万家企业使用</a:t>
            </a:r>
          </a:p>
        </p:txBody>
      </p:sp>
      <p:sp>
        <p:nvSpPr>
          <p:cNvPr id="8196" name="文本框 4"/>
          <p:cNvSpPr txBox="1">
            <a:spLocks noChangeArrowheads="1"/>
          </p:cNvSpPr>
          <p:nvPr/>
        </p:nvSpPr>
        <p:spPr bwMode="auto">
          <a:xfrm>
            <a:off x="911225" y="2892425"/>
            <a:ext cx="41973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/>
              <a:t>阿里巴巴</a:t>
            </a: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       通过</a:t>
            </a:r>
            <a:r>
              <a:rPr lang="en-US" altLang="zh-CN" sz="1800"/>
              <a:t>js</a:t>
            </a:r>
            <a:r>
              <a:rPr lang="zh-CN" altLang="en-US" sz="1800"/>
              <a:t>编码加密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</a:t>
            </a:r>
            <a:r>
              <a:rPr lang="zh-CN" altLang="zh-CN" sz="1800"/>
              <a:t>记录下了你的鼠标移动轨迹</a:t>
            </a:r>
            <a:endParaRPr lang="zh-CN" altLang="en-US" sz="1800"/>
          </a:p>
        </p:txBody>
      </p:sp>
      <p:sp>
        <p:nvSpPr>
          <p:cNvPr id="8197" name="文本框 5"/>
          <p:cNvSpPr txBox="1">
            <a:spLocks noChangeArrowheads="1"/>
          </p:cNvSpPr>
          <p:nvPr/>
        </p:nvSpPr>
        <p:spPr bwMode="auto">
          <a:xfrm>
            <a:off x="906463" y="4329113"/>
            <a:ext cx="4441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/>
              <a:t>网易易盾</a:t>
            </a: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</a:t>
            </a:r>
            <a:r>
              <a:rPr lang="zh-CN" altLang="zh-CN" sz="1800"/>
              <a:t>机器学习建模，结合访问频率、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</a:t>
            </a:r>
            <a:r>
              <a:rPr lang="zh-CN" altLang="zh-CN" sz="1800"/>
              <a:t>地理位置、历史记录等多个维度信息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    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425575"/>
            <a:ext cx="52562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430463"/>
            <a:ext cx="48831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966913"/>
            <a:ext cx="5313362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2759075"/>
            <a:ext cx="604996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04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研究现状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0245" name="组合 7"/>
          <p:cNvGrpSpPr/>
          <p:nvPr/>
        </p:nvGrpSpPr>
        <p:grpSpPr bwMode="auto">
          <a:xfrm>
            <a:off x="3935413" y="1196975"/>
            <a:ext cx="3825875" cy="3978275"/>
            <a:chOff x="3935850" y="1196845"/>
            <a:chExt cx="3825100" cy="3978662"/>
          </a:xfrm>
        </p:grpSpPr>
        <p:pic>
          <p:nvPicPr>
            <p:cNvPr id="10250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50" y="1196845"/>
              <a:ext cx="3825100" cy="39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4296139" y="1917640"/>
              <a:ext cx="792003" cy="719208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027751" y="2465381"/>
              <a:ext cx="792002" cy="720795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99275" y="2492371"/>
              <a:ext cx="792002" cy="720795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54" name="矩形 6"/>
            <p:cNvSpPr>
              <a:spLocks noChangeArrowheads="1"/>
            </p:cNvSpPr>
            <p:nvPr/>
          </p:nvSpPr>
          <p:spPr bwMode="auto">
            <a:xfrm>
              <a:off x="3935850" y="3501005"/>
              <a:ext cx="3825100" cy="100807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69888" y="984250"/>
            <a:ext cx="3455987" cy="25860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拼图因素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拼图形状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拼图大小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拼图位置选取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拼图挖取后空白处颜色填充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39175" y="3500438"/>
            <a:ext cx="3457575" cy="2170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用户行为因素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滑块移动单位距离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用户滑动速度变化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用户滑动方向轨迹</a:t>
            </a:r>
          </a:p>
        </p:txBody>
      </p:sp>
      <p:sp>
        <p:nvSpPr>
          <p:cNvPr id="12" name="矩形标注 11"/>
          <p:cNvSpPr>
            <a:spLocks noChangeArrowheads="1"/>
          </p:cNvSpPr>
          <p:nvPr/>
        </p:nvSpPr>
        <p:spPr bwMode="auto">
          <a:xfrm>
            <a:off x="7207250" y="1630363"/>
            <a:ext cx="4073525" cy="1366837"/>
          </a:xfrm>
          <a:prstGeom prst="wedgeRectCallout">
            <a:avLst>
              <a:gd name="adj1" fmla="val -59551"/>
              <a:gd name="adj2" fmla="val 31315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拼图空白处进行灰度处理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双拼图混淆耳目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拼图出现位置（寻找拼图初试位置）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标注 15"/>
          <p:cNvSpPr>
            <a:spLocks noChangeArrowheads="1"/>
          </p:cNvSpPr>
          <p:nvPr/>
        </p:nvSpPr>
        <p:spPr bwMode="auto">
          <a:xfrm>
            <a:off x="550863" y="4076700"/>
            <a:ext cx="3146425" cy="992188"/>
          </a:xfrm>
          <a:prstGeom prst="wedgeRectCallout">
            <a:avLst>
              <a:gd name="adj1" fmla="val 54838"/>
              <a:gd name="adj2" fmla="val -32847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用户滑动滚动条速率变化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chemeClr val="bg1"/>
                </a:solidFill>
              </a:rPr>
              <a:t>PS</a:t>
            </a:r>
            <a:r>
              <a:rPr lang="zh-CN" altLang="en-US">
                <a:solidFill>
                  <a:schemeClr val="bg1"/>
                </a:solidFill>
              </a:rPr>
              <a:t>：滑块运行轨迹变化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04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研究现状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268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908050"/>
            <a:ext cx="71342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407988" y="2133600"/>
            <a:ext cx="2376487" cy="1727200"/>
          </a:xfrm>
          <a:prstGeom prst="wedgeRectCallout">
            <a:avLst>
              <a:gd name="adj1" fmla="val 56616"/>
              <a:gd name="adj2" fmla="val -13310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高质量背景图片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色彩复杂的背景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空白处颜色填充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chemeClr val="bg1"/>
                </a:solidFill>
              </a:rPr>
              <a:t>DCT</a:t>
            </a:r>
            <a:r>
              <a:rPr lang="zh-CN" altLang="en-US">
                <a:solidFill>
                  <a:schemeClr val="bg1"/>
                </a:solidFill>
              </a:rPr>
              <a:t>算法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矩形标注 8"/>
          <p:cNvSpPr>
            <a:spLocks noChangeArrowheads="1"/>
          </p:cNvSpPr>
          <p:nvPr/>
        </p:nvSpPr>
        <p:spPr bwMode="auto">
          <a:xfrm>
            <a:off x="2941638" y="4548188"/>
            <a:ext cx="3665537" cy="922337"/>
          </a:xfrm>
          <a:prstGeom prst="wedgeRectCallout">
            <a:avLst>
              <a:gd name="adj1" fmla="val 35509"/>
              <a:gd name="adj2" fmla="val -71880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拼图选取位置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色度、亮度、图片自属性选择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矩形标注 9"/>
          <p:cNvSpPr>
            <a:spLocks noChangeArrowheads="1"/>
          </p:cNvSpPr>
          <p:nvPr/>
        </p:nvSpPr>
        <p:spPr bwMode="auto">
          <a:xfrm>
            <a:off x="8701088" y="3189288"/>
            <a:ext cx="3146425" cy="960437"/>
          </a:xfrm>
          <a:prstGeom prst="wedgeRectCallout">
            <a:avLst>
              <a:gd name="adj1" fmla="val -44440"/>
              <a:gd name="adj2" fmla="val 73292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边界检测算法失效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暴力破解算法失效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>
                <a:ea typeface="等线 Light" panose="02010600030101010101" charset="-122"/>
                <a:sym typeface="Arial" panose="020B0604020202020204" pitchFamily="34" charset="0"/>
              </a:rPr>
              <a:t>北京大学软件与微电子学院</a:t>
            </a:r>
          </a:p>
        </p:txBody>
      </p:sp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>
                <a:latin typeface="等线 Light" panose="02010600030101010101" charset="-122"/>
                <a:ea typeface="等线 Light" panose="02010600030101010101" charset="-122"/>
                <a:sym typeface="Arial" panose="020B0604020202020204" pitchFamily="34" charset="0"/>
              </a:rPr>
              <a:t>2017-10-27</a:t>
            </a:r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140190" y="8391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 smtClean="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验证码认证流程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076" name="内容占位符 3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25" y="904875"/>
            <a:ext cx="8299450" cy="52609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40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4099" name="Text Box 4"/>
          <p:cNvSpPr txBox="1"/>
          <p:nvPr/>
        </p:nvSpPr>
        <p:spPr>
          <a:xfrm>
            <a:off x="1250950" y="1090613"/>
            <a:ext cx="156051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方案一</a:t>
            </a:r>
          </a:p>
        </p:txBody>
      </p:sp>
      <p:sp>
        <p:nvSpPr>
          <p:cNvPr id="4100" name="文本框 5"/>
          <p:cNvSpPr txBox="1"/>
          <p:nvPr/>
        </p:nvSpPr>
        <p:spPr>
          <a:xfrm>
            <a:off x="609600" y="1814513"/>
            <a:ext cx="4362450" cy="1568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划分为四行滑动模块，必须每行都按照从上到下的顺序，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直到所有行均验证完成，才判断是否验证成功</a:t>
            </a:r>
          </a:p>
        </p:txBody>
      </p:sp>
      <p:sp>
        <p:nvSpPr>
          <p:cNvPr id="9" name="矩形 8"/>
          <p:cNvSpPr/>
          <p:nvPr/>
        </p:nvSpPr>
        <p:spPr>
          <a:xfrm>
            <a:off x="6902450" y="1658938"/>
            <a:ext cx="4176713" cy="3240088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9785350" y="1936750"/>
            <a:ext cx="355600" cy="4175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8882063" y="2709863"/>
            <a:ext cx="357188" cy="41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6902450" y="2541588"/>
            <a:ext cx="4162425" cy="44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5" name="直接连接符 12"/>
          <p:cNvCxnSpPr/>
          <p:nvPr/>
        </p:nvCxnSpPr>
        <p:spPr>
          <a:xfrm flipV="1">
            <a:off x="6980238" y="3257550"/>
            <a:ext cx="4160837" cy="44450"/>
          </a:xfrm>
          <a:prstGeom prst="line">
            <a:avLst/>
          </a:prstGeom>
          <a:ln w="9525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6" name="直接连接符 13"/>
          <p:cNvCxnSpPr/>
          <p:nvPr/>
        </p:nvCxnSpPr>
        <p:spPr>
          <a:xfrm flipV="1">
            <a:off x="6902450" y="4006850"/>
            <a:ext cx="4162425" cy="44450"/>
          </a:xfrm>
          <a:prstGeom prst="line">
            <a:avLst/>
          </a:prstGeom>
          <a:ln w="9525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 184"/>
          <p:cNvSpPr/>
          <p:nvPr/>
        </p:nvSpPr>
        <p:spPr>
          <a:xfrm>
            <a:off x="9631363" y="3444875"/>
            <a:ext cx="355600" cy="41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6" name=" 184"/>
          <p:cNvSpPr/>
          <p:nvPr/>
        </p:nvSpPr>
        <p:spPr>
          <a:xfrm>
            <a:off x="7537450" y="4267200"/>
            <a:ext cx="357188" cy="4175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7" name=" 184"/>
          <p:cNvSpPr/>
          <p:nvPr/>
        </p:nvSpPr>
        <p:spPr>
          <a:xfrm>
            <a:off x="6246813" y="1936750"/>
            <a:ext cx="357188" cy="4175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8" name=" 184"/>
          <p:cNvSpPr/>
          <p:nvPr/>
        </p:nvSpPr>
        <p:spPr>
          <a:xfrm>
            <a:off x="6246813" y="2709863"/>
            <a:ext cx="357188" cy="41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9" name=" 184"/>
          <p:cNvSpPr/>
          <p:nvPr/>
        </p:nvSpPr>
        <p:spPr>
          <a:xfrm>
            <a:off x="6246813" y="3444875"/>
            <a:ext cx="357188" cy="41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20" name=" 184"/>
          <p:cNvSpPr/>
          <p:nvPr/>
        </p:nvSpPr>
        <p:spPr>
          <a:xfrm>
            <a:off x="6246813" y="4267200"/>
            <a:ext cx="357188" cy="4175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pic>
        <p:nvPicPr>
          <p:cNvPr id="4113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3" y="4899025"/>
            <a:ext cx="4979987" cy="31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03263" y="3794125"/>
            <a:ext cx="4344988" cy="22447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增强了对蛮力破解的抵御强度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①</a:t>
            </a:r>
            <a:r>
              <a:rPr lang="zh-CN" altLang="en-US" sz="2000" strike="noStrike" noProof="1">
                <a:solidFill>
                  <a:schemeClr val="tx1"/>
                </a:solidFill>
                <a:sym typeface="Wingdings" panose="05000000000000000000" charset="0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对用户更不友好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②</a:t>
            </a:r>
            <a:r>
              <a:rPr lang="zh-CN" altLang="en-US" sz="2000" strike="noStrike" noProof="1">
                <a:solidFill>
                  <a:schemeClr val="tx1"/>
                </a:solidFill>
                <a:sym typeface="Wingdings" panose="05000000000000000000" charset="0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没有增强对其他攻击方式抵御      能力</a:t>
            </a:r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5123" name="Text Box 4"/>
          <p:cNvSpPr txBox="1"/>
          <p:nvPr/>
        </p:nvSpPr>
        <p:spPr>
          <a:xfrm>
            <a:off x="1250950" y="1090613"/>
            <a:ext cx="156051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方案二</a:t>
            </a:r>
          </a:p>
        </p:txBody>
      </p:sp>
      <p:sp>
        <p:nvSpPr>
          <p:cNvPr id="5124" name="文本框 5"/>
          <p:cNvSpPr txBox="1"/>
          <p:nvPr/>
        </p:nvSpPr>
        <p:spPr>
          <a:xfrm>
            <a:off x="609600" y="1814513"/>
            <a:ext cx="4743450" cy="2306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划分为两行滑动模块，每行滑动模块形状可能正好对应相应的阴影区形状，也可能正好相反</a:t>
            </a:r>
          </a:p>
          <a:p>
            <a:pPr eaLnBrk="0" fontAlgn="base" hangingPunct="0"/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点击</a:t>
            </a:r>
            <a:r>
              <a:rPr lang="en-US" altLang="zh-CN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switch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按钮，选择正确的模块并正确的拼到阴影区，则验证成功</a:t>
            </a:r>
          </a:p>
        </p:txBody>
      </p:sp>
      <p:pic>
        <p:nvPicPr>
          <p:cNvPr id="512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0" y="1814513"/>
            <a:ext cx="6086475" cy="386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09600" y="4443413"/>
            <a:ext cx="4743450" cy="1630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更加快捷简单，更安全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在四种方案中安全性最差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实验室PPT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实验室PPT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835</Words>
  <Application>Microsoft Office PowerPoint</Application>
  <PresentationFormat>宽屏</PresentationFormat>
  <Paragraphs>133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Heiti SC Light</vt:lpstr>
      <vt:lpstr>等线</vt:lpstr>
      <vt:lpstr>等线 Light</vt:lpstr>
      <vt:lpstr>黑体</vt:lpstr>
      <vt:lpstr>宋体</vt:lpstr>
      <vt:lpstr>Arial</vt:lpstr>
      <vt:lpstr>Calibri</vt:lpstr>
      <vt:lpstr>Wingdings</vt:lpstr>
      <vt:lpstr>实验室PPT主题</vt:lpstr>
      <vt:lpstr>Slide CPATCHA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创新模块</vt:lpstr>
      <vt:lpstr>创新模块</vt:lpstr>
      <vt:lpstr>创新模块</vt:lpstr>
      <vt:lpstr>创新模块</vt:lpstr>
      <vt:lpstr>方案比较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龙东恒</dc:creator>
  <cp:lastModifiedBy>龙东恒</cp:lastModifiedBy>
  <cp:revision>18</cp:revision>
  <dcterms:created xsi:type="dcterms:W3CDTF">2017-10-29T16:28:00Z</dcterms:created>
  <dcterms:modified xsi:type="dcterms:W3CDTF">2017-10-31T09:54:43Z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