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FBF195-00D3-42DF-99A8-28CBB6A35807}">
  <a:tblStyle styleId="{8CFBF195-00D3-42DF-99A8-28CBB6A35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2768ccd1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2768ccd1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15ea0d42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315ea0d42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15ea0d42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315ea0d42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15ea0d4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315ea0d4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15ea0d42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315ea0d42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15ea0d42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315ea0d42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15ea0d42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315ea0d42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15ea0d42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315ea0d42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768ccd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2768ccd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fe4f27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cfe4f27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Prometheus 會監控左邊這三個節點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Grafana 會</a:t>
            </a:r>
            <a:r>
              <a:rPr lang="zh-TW" dirty="0">
                <a:solidFill>
                  <a:schemeClr val="dk1"/>
                </a:solidFill>
              </a:rPr>
              <a:t>透過 Prometheus 抓取 MySQL 的資料</a:t>
            </a:r>
            <a:r>
              <a:rPr lang="zh-TW" dirty="0"/>
              <a:t>做視覺化處理，會處理警報並寄信通知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Grafana 及 Prometheus 的 Alertmanager 會處理警報並寄信通知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2768ccd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2768ccd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功能性就是監控及郵件報警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非功能性監控一分鐘內的 </a:t>
            </a:r>
            <a:r>
              <a:rPr lang="en-US" altLang="zh-TW"/>
              <a:t>http_request </a:t>
            </a:r>
            <a:r>
              <a:rPr lang="zh-TW" altLang="en-US"/>
              <a:t>請求，取最後一分鐘做估算，大約是 </a:t>
            </a:r>
            <a:r>
              <a:rPr lang="en-US" altLang="zh-TW"/>
              <a:t>3000 </a:t>
            </a:r>
            <a:r>
              <a:rPr lang="zh-TW" altLang="en-US"/>
              <a:t>個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2768ccd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2768ccd1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Prometheus </a:t>
            </a:r>
            <a:r>
              <a:rPr lang="zh-TW" altLang="en-US"/>
              <a:t>監控三個節點，</a:t>
            </a:r>
            <a:r>
              <a:rPr lang="en-US" altLang="zh-TW"/>
              <a:t>MySQL</a:t>
            </a:r>
            <a:r>
              <a:rPr lang="zh-TW" altLang="en-US"/>
              <a:t>、</a:t>
            </a:r>
            <a:r>
              <a:rPr lang="en-US" altLang="zh-TW"/>
              <a:t>TomEE(Tomcat EE)</a:t>
            </a:r>
            <a:r>
              <a:rPr lang="zh-TW" altLang="en-US"/>
              <a:t>、</a:t>
            </a:r>
            <a:r>
              <a:rPr lang="en-US" altLang="zh-TW"/>
              <a:t>Yahoo </a:t>
            </a:r>
            <a:r>
              <a:rPr lang="zh-TW" altLang="en-US"/>
              <a:t>股市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Grafana </a:t>
            </a:r>
            <a:r>
              <a:rPr lang="zh-TW" altLang="en-US"/>
              <a:t>處理 </a:t>
            </a:r>
            <a:r>
              <a:rPr lang="en-US" altLang="zh-TW"/>
              <a:t>MySQL </a:t>
            </a:r>
            <a:r>
              <a:rPr lang="zh-TW" altLang="en-US"/>
              <a:t>視覺化及警報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AlertManager </a:t>
            </a:r>
            <a:r>
              <a:rPr lang="zh-TW" altLang="en-US"/>
              <a:t>處理</a:t>
            </a:r>
            <a:r>
              <a:rPr lang="en-US" altLang="zh-TW"/>
              <a:t>Web Server(</a:t>
            </a:r>
            <a:r>
              <a:rPr lang="zh-TW" altLang="en-US"/>
              <a:t>後兩個監控節點的警報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768ccd1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768ccd1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fe4f27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fe4f27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15ea0d4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315ea0d4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5ea0d42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315ea0d42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15ea0d42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315ea0d42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7UG9j0qzr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kebwlmbhee/1102_Dist_Sy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7UG9j0qzro&amp;t=184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kebwlmbhee/1102_Dist_Sy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65450" y="1425275"/>
            <a:ext cx="581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第八組 Prometheus</a:t>
            </a:r>
            <a:endParaRPr sz="4800"/>
          </a:p>
        </p:txBody>
      </p:sp>
      <p:sp>
        <p:nvSpPr>
          <p:cNvPr id="55" name="Google Shape;55;p13"/>
          <p:cNvSpPr txBox="1"/>
          <p:nvPr/>
        </p:nvSpPr>
        <p:spPr>
          <a:xfrm>
            <a:off x="432775" y="2911700"/>
            <a:ext cx="8491500" cy="18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110753163 </a:t>
            </a:r>
            <a:r>
              <a:rPr lang="zh-TW" sz="2400"/>
              <a:t>資</a:t>
            </a:r>
            <a:r>
              <a:rPr lang="zh-TW" sz="2400">
                <a:solidFill>
                  <a:schemeClr val="dk1"/>
                </a:solidFill>
              </a:rPr>
              <a:t>碩工</a:t>
            </a:r>
            <a:r>
              <a:rPr lang="zh-TW" sz="2400"/>
              <a:t> </a:t>
            </a:r>
            <a:r>
              <a:rPr lang="zh-TW" sz="2400">
                <a:solidFill>
                  <a:schemeClr val="dk1"/>
                </a:solidFill>
              </a:rPr>
              <a:t>林昱辰</a:t>
            </a:r>
            <a:r>
              <a:rPr lang="zh-TW" sz="2400"/>
              <a:t>	     </a:t>
            </a:r>
            <a:r>
              <a:rPr lang="zh-TW" sz="2400">
                <a:solidFill>
                  <a:schemeClr val="dk1"/>
                </a:solidFill>
              </a:rPr>
              <a:t>108703021 資科三 張誠宗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110971029 </a:t>
            </a:r>
            <a:r>
              <a:rPr lang="zh-TW" sz="2400"/>
              <a:t>資</a:t>
            </a:r>
            <a:r>
              <a:rPr lang="zh-TW" sz="2400">
                <a:solidFill>
                  <a:schemeClr val="dk1"/>
                </a:solidFill>
              </a:rPr>
              <a:t>碩專</a:t>
            </a:r>
            <a:r>
              <a:rPr lang="zh-TW" sz="2400"/>
              <a:t> </a:t>
            </a:r>
            <a:r>
              <a:rPr lang="zh-TW" sz="2400">
                <a:solidFill>
                  <a:schemeClr val="dk1"/>
                </a:solidFill>
              </a:rPr>
              <a:t>鄭安翔</a:t>
            </a:r>
            <a:r>
              <a:rPr lang="zh-TW" sz="2400"/>
              <a:t>		</a:t>
            </a:r>
            <a:r>
              <a:rPr lang="zh-TW" sz="2400">
                <a:solidFill>
                  <a:schemeClr val="dk1"/>
                </a:solidFill>
              </a:rPr>
              <a:t>108703036 資科三 李佑晟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108703017 </a:t>
            </a:r>
            <a:r>
              <a:rPr lang="zh-TW" sz="2400"/>
              <a:t>資科三 邱彥翔		</a:t>
            </a:r>
            <a:r>
              <a:rPr lang="zh-TW" sz="2400">
                <a:solidFill>
                  <a:schemeClr val="dk1"/>
                </a:solidFill>
              </a:rPr>
              <a:t>108703045 資科三 洪丞桀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108703018 </a:t>
            </a:r>
            <a:r>
              <a:rPr lang="zh-TW" sz="2400"/>
              <a:t>資科三 陳智詮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83" y="2261148"/>
            <a:ext cx="4713999" cy="272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53742"/>
            <a:ext cx="8229600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2524" y="2261148"/>
            <a:ext cx="3416010" cy="2728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22"/>
          <p:cNvSpPr/>
          <p:nvPr/>
        </p:nvSpPr>
        <p:spPr>
          <a:xfrm>
            <a:off x="174520" y="3299579"/>
            <a:ext cx="3509700" cy="1776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22326" y="4053078"/>
            <a:ext cx="2791200" cy="6171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85950" y="3536739"/>
            <a:ext cx="4350600" cy="1776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5039916" y="2510028"/>
            <a:ext cx="2922300" cy="1223400"/>
          </a:xfrm>
          <a:prstGeom prst="roundRect">
            <a:avLst>
              <a:gd name="adj" fmla="val 3259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7029" y="3241795"/>
            <a:ext cx="1725668" cy="112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185950" y="3121823"/>
            <a:ext cx="1821600" cy="1776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113" y="2261148"/>
            <a:ext cx="4008262" cy="19203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53742"/>
            <a:ext cx="8229600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7886" y="1632342"/>
            <a:ext cx="2699425" cy="32358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3"/>
          <p:cNvSpPr/>
          <p:nvPr/>
        </p:nvSpPr>
        <p:spPr>
          <a:xfrm>
            <a:off x="6512439" y="4454170"/>
            <a:ext cx="1707900" cy="3633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2148" y="2437102"/>
            <a:ext cx="1458300" cy="5427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6412148" y="3108598"/>
            <a:ext cx="1238700" cy="1797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6689" y="2323428"/>
            <a:ext cx="1438191" cy="16979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23"/>
          <p:cNvSpPr/>
          <p:nvPr/>
        </p:nvSpPr>
        <p:spPr>
          <a:xfrm>
            <a:off x="2441630" y="2630891"/>
            <a:ext cx="2820300" cy="3075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2441630" y="3252447"/>
            <a:ext cx="3238800" cy="3075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6688" y="4181541"/>
            <a:ext cx="4679658" cy="85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3742"/>
            <a:ext cx="8229600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656473"/>
            <a:ext cx="1728788" cy="14216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5">
            <a:alphaModFix/>
          </a:blip>
          <a:srcRect r="3577"/>
          <a:stretch/>
        </p:blipFill>
        <p:spPr>
          <a:xfrm>
            <a:off x="2428724" y="2467588"/>
            <a:ext cx="2631073" cy="17993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2535" y="2467588"/>
            <a:ext cx="3603017" cy="179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2942082" y="3387852"/>
            <a:ext cx="2117700" cy="690300"/>
          </a:xfrm>
          <a:prstGeom prst="roundRect">
            <a:avLst>
              <a:gd name="adj" fmla="val 10563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488" y="2862697"/>
            <a:ext cx="5095183" cy="126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9007" y="2962503"/>
            <a:ext cx="1308391" cy="11358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061" y="2962504"/>
            <a:ext cx="1921669" cy="11358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25"/>
          <p:cNvSpPr/>
          <p:nvPr/>
        </p:nvSpPr>
        <p:spPr>
          <a:xfrm>
            <a:off x="3118247" y="1866209"/>
            <a:ext cx="29076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8663" y="0"/>
            <a:ext cx="7686676" cy="21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3404132" y="56111"/>
            <a:ext cx="1167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localhost:9104</a:t>
            </a:r>
            <a:endParaRPr sz="1400">
              <a:solidFill>
                <a:srgbClr val="00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63" y="-9311"/>
            <a:ext cx="7686676" cy="214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6688" y="2707383"/>
            <a:ext cx="5451802" cy="100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2471" y="1148798"/>
            <a:ext cx="1438191" cy="16979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9056" y="3012650"/>
            <a:ext cx="2453514" cy="18732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951224" y="4173616"/>
            <a:ext cx="1707900" cy="3633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15" y="0"/>
            <a:ext cx="7686676" cy="214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36" y="2550388"/>
            <a:ext cx="4068366" cy="165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56757" y="2571750"/>
            <a:ext cx="4623308" cy="1635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5753361" y="508447"/>
            <a:ext cx="1167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localhost:3000</a:t>
            </a:r>
            <a:endParaRPr sz="1400">
              <a:solidFill>
                <a:srgbClr val="00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15" y="0"/>
            <a:ext cx="7686676" cy="214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965" y="2689957"/>
            <a:ext cx="2794895" cy="21340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1579" y="2689957"/>
            <a:ext cx="4816045" cy="193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3615" y="1243484"/>
            <a:ext cx="1664494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538950" y="1740600"/>
            <a:ext cx="8066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影片: </a:t>
            </a:r>
            <a:r>
              <a:rPr lang="zh-TW" sz="2400" u="sng">
                <a:solidFill>
                  <a:srgbClr val="006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1102 Distributed Systems 第八組 - Prometheus</a:t>
            </a:r>
            <a:endParaRPr sz="2400"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Github: </a:t>
            </a:r>
            <a:r>
              <a:rPr lang="zh-TW" sz="2400" u="sng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https://github.com/kebwlmbhee/1102_Dist_Sys</a:t>
            </a:r>
            <a:endParaRPr sz="240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200"/>
            <a:ext cx="8839204" cy="40829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38950" y="158000"/>
            <a:ext cx="806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架構圖</a:t>
            </a:r>
            <a:endParaRPr sz="3600"/>
          </a:p>
        </p:txBody>
      </p:sp>
      <p:sp>
        <p:nvSpPr>
          <p:cNvPr id="62" name="Google Shape;62;p14"/>
          <p:cNvSpPr txBox="1"/>
          <p:nvPr/>
        </p:nvSpPr>
        <p:spPr>
          <a:xfrm>
            <a:off x="599825" y="2768675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My Web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69575" y="4670950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External Web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784800" y="2632625"/>
            <a:ext cx="2419500" cy="837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341250" y="1795625"/>
            <a:ext cx="2023500" cy="837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690075" y="3280725"/>
            <a:ext cx="1584000" cy="1167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82675" y="4234150"/>
            <a:ext cx="2419500" cy="837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2768675"/>
            <a:ext cx="2419500" cy="837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1216866"/>
            <a:ext cx="2419500" cy="1079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690075" y="3894825"/>
            <a:ext cx="15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from Prometheus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538950" y="249300"/>
            <a:ext cx="806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功能性 &amp; 非功能性</a:t>
            </a:r>
            <a:endParaRPr sz="3600"/>
          </a:p>
        </p:txBody>
      </p:sp>
      <p:sp>
        <p:nvSpPr>
          <p:cNvPr id="76" name="Google Shape;76;p15"/>
          <p:cNvSpPr txBox="1"/>
          <p:nvPr/>
        </p:nvSpPr>
        <p:spPr>
          <a:xfrm>
            <a:off x="538950" y="1202200"/>
            <a:ext cx="8066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功能性: 系統監控及郵件報警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非功能性: 在此系統中</a:t>
            </a:r>
            <a:r>
              <a:rPr lang="zh-TW" sz="2400">
                <a:solidFill>
                  <a:schemeClr val="dk1"/>
                </a:solidFill>
              </a:rPr>
              <a:t>一分鐘</a:t>
            </a:r>
            <a:r>
              <a:rPr lang="zh-TW" sz="2400"/>
              <a:t>最多約能獲取 3000 個 http_request 請求(如圖)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1558" t="57723" r="51225"/>
          <a:stretch/>
        </p:blipFill>
        <p:spPr>
          <a:xfrm>
            <a:off x="3595450" y="2784800"/>
            <a:ext cx="5548550" cy="23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38950" y="156300"/>
            <a:ext cx="806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節點及功能</a:t>
            </a:r>
            <a:endParaRPr sz="3600"/>
          </a:p>
        </p:txBody>
      </p:sp>
      <p:sp>
        <p:nvSpPr>
          <p:cNvPr id="83" name="Google Shape;83;p16"/>
          <p:cNvSpPr txBox="1"/>
          <p:nvPr/>
        </p:nvSpPr>
        <p:spPr>
          <a:xfrm>
            <a:off x="383550" y="895200"/>
            <a:ext cx="837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0" y="895195"/>
          <a:ext cx="9144000" cy="4236760"/>
        </p:xfrm>
        <a:graphic>
          <a:graphicData uri="http://schemas.openxmlformats.org/drawingml/2006/table">
            <a:tbl>
              <a:tblPr>
                <a:noFill/>
                <a:tableStyleId>{8CFBF195-00D3-42DF-99A8-28CBB6A35807}</a:tableStyleId>
              </a:tblPr>
              <a:tblGrid>
                <a:gridCol w="40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節點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功能</a:t>
                      </a:r>
                      <a:endParaRPr sz="2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Prometheus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監控節點</a:t>
                      </a:r>
                      <a:endParaRPr sz="2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MySQL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資料庫(作為監控節點)</a:t>
                      </a:r>
                      <a:endParaRPr sz="2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Grafana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透過 Prometheus 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處理 MySQL 視覺化及警報</a:t>
                      </a:r>
                      <a:endParaRPr sz="2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Apache TomEE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My Web Server(作為監控節點)</a:t>
                      </a:r>
                      <a:endParaRPr sz="2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Yahoo 股市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External Web Server(作為監控節點)</a:t>
                      </a:r>
                      <a:endParaRPr sz="2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AlertManager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處理 Web Server 警報</a:t>
                      </a:r>
                      <a:endParaRPr sz="2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538950" y="249300"/>
            <a:ext cx="806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分工</a:t>
            </a:r>
            <a:endParaRPr sz="3600"/>
          </a:p>
        </p:txBody>
      </p:sp>
      <p:sp>
        <p:nvSpPr>
          <p:cNvPr id="90" name="Google Shape;90;p17"/>
          <p:cNvSpPr txBox="1"/>
          <p:nvPr/>
        </p:nvSpPr>
        <p:spPr>
          <a:xfrm>
            <a:off x="630500" y="1308725"/>
            <a:ext cx="8066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邱彥翔: 影片剪輯、</a:t>
            </a:r>
            <a:r>
              <a:rPr lang="zh-TW" sz="2400">
                <a:solidFill>
                  <a:schemeClr val="dk1"/>
                </a:solidFill>
              </a:rPr>
              <a:t>MySQL-Exporter、Grafana、</a:t>
            </a:r>
            <a:r>
              <a:rPr lang="zh-TW" sz="2400"/>
              <a:t>Github、</a:t>
            </a:r>
            <a:br>
              <a:rPr lang="zh-TW" sz="2400"/>
            </a:br>
            <a:r>
              <a:rPr lang="zh-TW" sz="2400"/>
              <a:t>	       報告、投影片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鄭安翔: 測試網站</a:t>
            </a:r>
            <a:r>
              <a:rPr lang="zh-TW" sz="2400">
                <a:solidFill>
                  <a:schemeClr val="dk1"/>
                </a:solidFill>
              </a:rPr>
              <a:t>、影片錄製、建立資料庫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陳智詮: </a:t>
            </a:r>
            <a:r>
              <a:rPr lang="zh-TW" sz="2400">
                <a:solidFill>
                  <a:schemeClr val="dk1"/>
                </a:solidFill>
              </a:rPr>
              <a:t>server監控、alertmanager、Github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洪丞桀: </a:t>
            </a:r>
            <a:r>
              <a:rPr lang="zh-TW" sz="2400">
                <a:solidFill>
                  <a:schemeClr val="dk1"/>
                </a:solidFill>
              </a:rPr>
              <a:t>MySQL-Exporter、Grafana、Github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李佑晟: server監控</a:t>
            </a:r>
            <a:r>
              <a:rPr lang="zh-TW" sz="2400">
                <a:solidFill>
                  <a:schemeClr val="dk1"/>
                </a:solidFill>
              </a:rPr>
              <a:t>、</a:t>
            </a:r>
            <a:r>
              <a:rPr lang="zh-TW" sz="2400"/>
              <a:t>alertmanager、Github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張誠宗: </a:t>
            </a:r>
            <a:r>
              <a:rPr lang="zh-TW" sz="2400">
                <a:solidFill>
                  <a:schemeClr val="dk1"/>
                </a:solidFill>
              </a:rPr>
              <a:t>server監控、alertmanager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林昱辰: MySQL-Exporter、Grafana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38950" y="1740600"/>
            <a:ext cx="8066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影片: </a:t>
            </a:r>
            <a:r>
              <a:rPr lang="zh-TW" sz="2400" u="sng">
                <a:solidFill>
                  <a:srgbClr val="006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1102 Distributed Systems 第八組 - Prometheus</a:t>
            </a:r>
            <a:endParaRPr sz="2400"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Github: </a:t>
            </a:r>
            <a:r>
              <a:rPr lang="zh-TW" sz="2400" u="sng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https://github.com/kebwlmbhee/1102_Dist_Sys</a:t>
            </a:r>
            <a:endParaRPr sz="240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t="7757"/>
          <a:stretch/>
        </p:blipFill>
        <p:spPr>
          <a:xfrm>
            <a:off x="177235" y="199505"/>
            <a:ext cx="2720659" cy="446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1513" y="738664"/>
            <a:ext cx="1285875" cy="7858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2131" y="738664"/>
            <a:ext cx="1428750" cy="7858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2943" y="631507"/>
            <a:ext cx="2657475" cy="8929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35592" y="1964530"/>
            <a:ext cx="1752178" cy="24403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04853" y="1964531"/>
            <a:ext cx="1643835" cy="22126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20503" y="1964530"/>
            <a:ext cx="2046263" cy="1762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>
            <a:stCxn id="104" idx="0"/>
            <a:endCxn id="103" idx="2"/>
          </p:cNvCxnSpPr>
          <p:nvPr/>
        </p:nvCxnSpPr>
        <p:spPr>
          <a:xfrm rot="10800000">
            <a:off x="5811681" y="1524431"/>
            <a:ext cx="0" cy="440100"/>
          </a:xfrm>
          <a:prstGeom prst="straightConnector1">
            <a:avLst/>
          </a:prstGeom>
          <a:noFill/>
          <a:ln w="19050" cap="flat" cmpd="sng">
            <a:solidFill>
              <a:srgbClr val="0066FF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t="7757"/>
          <a:stretch/>
        </p:blipFill>
        <p:spPr>
          <a:xfrm>
            <a:off x="177235" y="199506"/>
            <a:ext cx="2720659" cy="446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4709" y="675020"/>
            <a:ext cx="2765488" cy="16752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2733" y="2596094"/>
            <a:ext cx="3534337" cy="206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0100" y="675020"/>
            <a:ext cx="2371725" cy="16760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20"/>
          <p:cNvGrpSpPr/>
          <p:nvPr/>
        </p:nvGrpSpPr>
        <p:grpSpPr>
          <a:xfrm>
            <a:off x="4299723" y="2350229"/>
            <a:ext cx="507825" cy="1534631"/>
            <a:chOff x="5691400" y="3133639"/>
            <a:chExt cx="677100" cy="2046174"/>
          </a:xfrm>
        </p:grpSpPr>
        <p:cxnSp>
          <p:nvCxnSpPr>
            <p:cNvPr id="117" name="Google Shape;117;p20"/>
            <p:cNvCxnSpPr>
              <a:stCxn id="113" idx="2"/>
              <a:endCxn id="118" idx="0"/>
            </p:cNvCxnSpPr>
            <p:nvPr/>
          </p:nvCxnSpPr>
          <p:spPr>
            <a:xfrm flipH="1">
              <a:off x="6029940" y="3133639"/>
              <a:ext cx="5100" cy="1799100"/>
            </a:xfrm>
            <a:prstGeom prst="straightConnector1">
              <a:avLst/>
            </a:prstGeom>
            <a:noFill/>
            <a:ln w="25400" cap="flat" cmpd="sng">
              <a:solidFill>
                <a:srgbClr val="33CC33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  <p:sp>
          <p:nvSpPr>
            <p:cNvPr id="118" name="Google Shape;118;p20"/>
            <p:cNvSpPr/>
            <p:nvPr/>
          </p:nvSpPr>
          <p:spPr>
            <a:xfrm>
              <a:off x="5691400" y="4932613"/>
              <a:ext cx="677100" cy="247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5940197" y="1512624"/>
            <a:ext cx="1219455" cy="736419"/>
            <a:chOff x="4015052" y="4226558"/>
            <a:chExt cx="2354614" cy="981892"/>
          </a:xfrm>
        </p:grpSpPr>
        <p:cxnSp>
          <p:nvCxnSpPr>
            <p:cNvPr id="120" name="Google Shape;120;p20"/>
            <p:cNvCxnSpPr>
              <a:stCxn id="113" idx="3"/>
            </p:cNvCxnSpPr>
            <p:nvPr/>
          </p:nvCxnSpPr>
          <p:spPr>
            <a:xfrm>
              <a:off x="4015052" y="4226558"/>
              <a:ext cx="1772400" cy="736200"/>
            </a:xfrm>
            <a:prstGeom prst="straightConnector1">
              <a:avLst/>
            </a:prstGeom>
            <a:noFill/>
            <a:ln w="25400" cap="flat" cmpd="sng">
              <a:solidFill>
                <a:srgbClr val="33CC33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  <p:sp>
          <p:nvSpPr>
            <p:cNvPr id="121" name="Google Shape;121;p20"/>
            <p:cNvSpPr/>
            <p:nvPr/>
          </p:nvSpPr>
          <p:spPr>
            <a:xfrm>
              <a:off x="5787666" y="4961250"/>
              <a:ext cx="582000" cy="247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t="7757"/>
          <a:stretch/>
        </p:blipFill>
        <p:spPr>
          <a:xfrm>
            <a:off x="177235" y="199506"/>
            <a:ext cx="2720659" cy="44639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1"/>
          <p:cNvGrpSpPr/>
          <p:nvPr/>
        </p:nvGrpSpPr>
        <p:grpSpPr>
          <a:xfrm>
            <a:off x="2897894" y="62032"/>
            <a:ext cx="3579435" cy="2161256"/>
            <a:chOff x="3383574" y="1025858"/>
            <a:chExt cx="4772580" cy="2881675"/>
          </a:xfrm>
        </p:grpSpPr>
        <p:pic>
          <p:nvPicPr>
            <p:cNvPr id="128" name="Google Shape;128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83574" y="1486659"/>
              <a:ext cx="4772580" cy="2420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1"/>
            <p:cNvSpPr txBox="1"/>
            <p:nvPr/>
          </p:nvSpPr>
          <p:spPr>
            <a:xfrm>
              <a:off x="4607294" y="1025858"/>
              <a:ext cx="2194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533400" marR="0" lvl="1" indent="-3810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Database 無回應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1"/>
          <p:cNvGrpSpPr/>
          <p:nvPr/>
        </p:nvGrpSpPr>
        <p:grpSpPr>
          <a:xfrm>
            <a:off x="3530387" y="2630847"/>
            <a:ext cx="2314451" cy="1835926"/>
            <a:chOff x="544234" y="3637180"/>
            <a:chExt cx="3085934" cy="2447902"/>
          </a:xfrm>
        </p:grpSpPr>
        <p:pic>
          <p:nvPicPr>
            <p:cNvPr id="131" name="Google Shape;131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234" y="4100833"/>
              <a:ext cx="3085934" cy="1984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1"/>
            <p:cNvSpPr txBox="1"/>
            <p:nvPr/>
          </p:nvSpPr>
          <p:spPr>
            <a:xfrm>
              <a:off x="989849" y="3637180"/>
              <a:ext cx="2194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533400" marR="0" lvl="1" indent="-38100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聯外網路中斷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1"/>
          <p:cNvGrpSpPr/>
          <p:nvPr/>
        </p:nvGrpSpPr>
        <p:grpSpPr>
          <a:xfrm>
            <a:off x="6711323" y="1242823"/>
            <a:ext cx="2166288" cy="2377300"/>
            <a:chOff x="8480675" y="3443880"/>
            <a:chExt cx="2888384" cy="3169733"/>
          </a:xfrm>
        </p:grpSpPr>
        <p:pic>
          <p:nvPicPr>
            <p:cNvPr id="134" name="Google Shape;134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480675" y="3907533"/>
              <a:ext cx="2888384" cy="2706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1"/>
            <p:cNvSpPr txBox="1"/>
            <p:nvPr/>
          </p:nvSpPr>
          <p:spPr>
            <a:xfrm>
              <a:off x="8663878" y="3443880"/>
              <a:ext cx="2522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533400" marR="0" lvl="1" indent="-38100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Web Server 無回應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如螢幕大小 (16:9)</PresentationFormat>
  <Paragraphs>63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邱彥翔</cp:lastModifiedBy>
  <cp:revision>1</cp:revision>
  <dcterms:modified xsi:type="dcterms:W3CDTF">2022-06-05T21:55:20Z</dcterms:modified>
</cp:coreProperties>
</file>