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9" r:id="rId4"/>
    <p:sldId id="290" r:id="rId5"/>
    <p:sldId id="291" r:id="rId6"/>
    <p:sldId id="305" r:id="rId7"/>
    <p:sldId id="292" r:id="rId8"/>
    <p:sldId id="293" r:id="rId9"/>
    <p:sldId id="285" r:id="rId10"/>
    <p:sldId id="294" r:id="rId11"/>
    <p:sldId id="298" r:id="rId12"/>
    <p:sldId id="299" r:id="rId13"/>
    <p:sldId id="300" r:id="rId14"/>
    <p:sldId id="301" r:id="rId15"/>
    <p:sldId id="302" r:id="rId16"/>
    <p:sldId id="303" r:id="rId17"/>
    <p:sldId id="257" r:id="rId18"/>
    <p:sldId id="271" r:id="rId19"/>
    <p:sldId id="304" r:id="rId20"/>
    <p:sldId id="275" r:id="rId21"/>
    <p:sldId id="276" r:id="rId22"/>
    <p:sldId id="277" r:id="rId23"/>
    <p:sldId id="278" r:id="rId24"/>
    <p:sldId id="283" r:id="rId25"/>
    <p:sldId id="284" r:id="rId26"/>
    <p:sldId id="259" r:id="rId27"/>
    <p:sldId id="327" r:id="rId28"/>
    <p:sldId id="328" r:id="rId29"/>
    <p:sldId id="329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472DA0C-F009-4A45-AA2C-94BC4E08C75A}">
          <p14:sldIdLst>
            <p14:sldId id="256"/>
          </p14:sldIdLst>
        </p14:section>
        <p14:section name="code" id="{D71EF75C-0AFC-4EB7-859A-86795EA094E1}">
          <p14:sldIdLst>
            <p14:sldId id="289"/>
            <p14:sldId id="290"/>
            <p14:sldId id="291"/>
            <p14:sldId id="305"/>
            <p14:sldId id="292"/>
            <p14:sldId id="293"/>
            <p14:sldId id="285"/>
            <p14:sldId id="294"/>
            <p14:sldId id="298"/>
            <p14:sldId id="299"/>
            <p14:sldId id="300"/>
            <p14:sldId id="301"/>
            <p14:sldId id="302"/>
          </p14:sldIdLst>
        </p14:section>
        <p14:section name="demo" id="{ED4A6415-14EA-4E74-96A5-C04E49900A71}">
          <p14:sldIdLst>
            <p14:sldId id="303"/>
            <p14:sldId id="257"/>
            <p14:sldId id="271"/>
            <p14:sldId id="304"/>
            <p14:sldId id="275"/>
            <p14:sldId id="276"/>
            <p14:sldId id="277"/>
            <p14:sldId id="278"/>
            <p14:sldId id="283"/>
            <p14:sldId id="284"/>
            <p14:sldId id="259"/>
          </p14:sldIdLst>
        </p14:section>
        <p14:section name="end" id="{6A5B94AB-F522-480A-9BC1-B9EC0D6A2DD9}">
          <p14:sldIdLst>
            <p14:sldId id="327"/>
            <p14:sldId id="329"/>
            <p14:sldId id="32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子翔 趙" initials="子翔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B7AF"/>
    <a:srgbClr val="1BC3BB"/>
    <a:srgbClr val="1DD3CA"/>
    <a:srgbClr val="0C636A"/>
    <a:srgbClr val="1AA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26E-197D-408D-8F5A-0EEB719AEE5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6D5E-81C1-480D-8524-877549CEA6B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26E-197D-408D-8F5A-0EEB719AEE5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6D5E-81C1-480D-8524-877549CEA6B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26E-197D-408D-8F5A-0EEB719AEE5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6D5E-81C1-480D-8524-877549CEA6B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26E-197D-408D-8F5A-0EEB719AEE5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6D5E-81C1-480D-8524-877549CEA6B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26E-197D-408D-8F5A-0EEB719AEE5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6D5E-81C1-480D-8524-877549CEA6B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26E-197D-408D-8F5A-0EEB719AEE5E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6D5E-81C1-480D-8524-877549CEA6B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26E-197D-408D-8F5A-0EEB719AEE5E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6D5E-81C1-480D-8524-877549CEA6B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26E-197D-408D-8F5A-0EEB719AEE5E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6D5E-81C1-480D-8524-877549CEA6B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26E-197D-408D-8F5A-0EEB719AEE5E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6D5E-81C1-480D-8524-877549CEA6B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26E-197D-408D-8F5A-0EEB719AEE5E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6D5E-81C1-480D-8524-877549CEA6B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26E-197D-408D-8F5A-0EEB719AEE5E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6D5E-81C1-480D-8524-877549CEA6B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3A26E-197D-408D-8F5A-0EEB719AEE5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D6D5E-81C1-480D-8524-877549CEA6B2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jpeg"/><Relationship Id="rId3" Type="http://schemas.openxmlformats.org/officeDocument/2006/relationships/image" Target="../media/image9.jpeg"/><Relationship Id="rId2" Type="http://schemas.openxmlformats.org/officeDocument/2006/relationships/image" Target="../media/image15.jpeg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jpeg"/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7.jpeg"/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18.jpeg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jpeg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jpeg"/><Relationship Id="rId1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jpeg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jpeg"/><Relationship Id="rId1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jpeg"/><Relationship Id="rId8" Type="http://schemas.openxmlformats.org/officeDocument/2006/relationships/image" Target="../media/image12.jpeg"/><Relationship Id="rId7" Type="http://schemas.openxmlformats.org/officeDocument/2006/relationships/image" Target="../media/image11.jpeg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點餐系統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直排文字版面配置區 4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>
              <a:buNone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組別名稱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點餐系統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組別成員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邱彥翔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黃薇倫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王競梓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趙子翔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報告主題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以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C++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模擬餐廳點餐程序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b="1" dirty="0">
                <a:latin typeface="Microsoft JhengHei" charset="0"/>
                <a:ea typeface="Microsoft JhengHei" charset="0"/>
                <a:cs typeface="Microsoft JhengHei" charset="0"/>
              </a:rPr>
              <a:t>Source code</a:t>
            </a:r>
            <a:r>
              <a:rPr lang="zh-TW" altLang="en-US" b="1" dirty="0">
                <a:latin typeface="Microsoft JhengHei" charset="0"/>
                <a:ea typeface="Microsoft JhengHei" charset="0"/>
                <a:cs typeface="Microsoft JhengHei" charset="0"/>
              </a:rPr>
              <a:t>：https://github.com/kebwlmbhee/oop_project.git</a:t>
            </a:r>
            <a:endParaRPr lang="zh-TW" altLang="en-US" b="1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 function</a:t>
            </a:r>
            <a:endParaRPr lang="zh-TW" altLang="en-US" dirty="0"/>
          </a:p>
        </p:txBody>
      </p:sp>
      <p:pic>
        <p:nvPicPr>
          <p:cNvPr id="6" name="內容版面配置區 5" descr="一張含有 文字 的圖片&#10;&#10;自動產生的描述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98264" cy="3730752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790" y="146304"/>
            <a:ext cx="5358384" cy="656539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477717" y="6039984"/>
            <a:ext cx="312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印出 </a:t>
            </a:r>
            <a:r>
              <a:rPr lang="en-US" altLang="zh-TW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“Welcome to restaurant”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809436" y="6279393"/>
            <a:ext cx="312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開始點餐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738759" y="2636584"/>
            <a:ext cx="312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印出 </a:t>
            </a:r>
            <a:r>
              <a:rPr lang="en-US" altLang="zh-TW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“Welcome … ”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756479" y="3503033"/>
            <a:ext cx="3127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開始</a:t>
            </a:r>
            <a:endParaRPr lang="en-US" altLang="zh-TW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點餐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478233" y="2846510"/>
            <a:ext cx="312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開始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477717" y="146304"/>
            <a:ext cx="312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開始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38200" y="1321356"/>
            <a:ext cx="130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main.cpp</a:t>
            </a:r>
            <a:endParaRPr lang="en-US" altLang="zh-TW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 function</a:t>
            </a:r>
            <a:endParaRPr lang="zh-TW" altLang="en-US" dirty="0"/>
          </a:p>
        </p:txBody>
      </p:sp>
      <p:pic>
        <p:nvPicPr>
          <p:cNvPr id="6" name="內容版面配置區 5" descr="一張含有 文字 的圖片&#10;&#10;自動產生的描述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3" y="1690688"/>
            <a:ext cx="4398264" cy="3730752"/>
          </a:xfrm>
        </p:spPr>
      </p:pic>
      <p:sp>
        <p:nvSpPr>
          <p:cNvPr id="10" name="文字方塊 9"/>
          <p:cNvSpPr txBox="1"/>
          <p:nvPr/>
        </p:nvSpPr>
        <p:spPr>
          <a:xfrm>
            <a:off x="7986675" y="1837916"/>
            <a:ext cx="312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印出單點菜單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312184" y="2861584"/>
            <a:ext cx="312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印出套餐菜單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731125" y="992505"/>
            <a:ext cx="312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印出主選單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747566" y="3234501"/>
            <a:ext cx="312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印出單點菜單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747566" y="3429000"/>
            <a:ext cx="312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印出套餐菜單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174759" y="3823861"/>
            <a:ext cx="312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點單點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174759" y="4047329"/>
            <a:ext cx="312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點套餐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555279" y="3046108"/>
            <a:ext cx="312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印出主選單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圖片 7" descr="一張含有 文字 的圖片&#10;&#10;自動產生的描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912" y="64008"/>
            <a:ext cx="7562088" cy="679399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644206" y="17252"/>
            <a:ext cx="312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開始點餐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419"/>
          <a:stretch>
            <a:fillRect/>
          </a:stretch>
        </p:blipFill>
        <p:spPr>
          <a:xfrm>
            <a:off x="2715" y="6265624"/>
            <a:ext cx="3240000" cy="246888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47" r="1280"/>
          <a:stretch>
            <a:fillRect/>
          </a:stretch>
        </p:blipFill>
        <p:spPr>
          <a:xfrm>
            <a:off x="2715" y="6510862"/>
            <a:ext cx="4680000" cy="246888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89"/>
          <a:stretch>
            <a:fillRect/>
          </a:stretch>
        </p:blipFill>
        <p:spPr>
          <a:xfrm>
            <a:off x="0" y="5801548"/>
            <a:ext cx="2700000" cy="235915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47" r="-54747"/>
          <a:stretch>
            <a:fillRect/>
          </a:stretch>
        </p:blipFill>
        <p:spPr>
          <a:xfrm>
            <a:off x="-1753" y="6033482"/>
            <a:ext cx="5464454" cy="235915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509" y="6099044"/>
            <a:ext cx="104775" cy="171450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61823" y="1341274"/>
            <a:ext cx="130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main.cpp</a:t>
            </a:r>
            <a:endParaRPr lang="en-US" altLang="zh-TW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312184" y="3461004"/>
            <a:ext cx="312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輸入</a:t>
            </a:r>
            <a:r>
              <a:rPr lang="en-US" altLang="zh-TW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-1,</a:t>
            </a:r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結束點餐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039435" y="1834885"/>
            <a:ext cx="312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輸入</a:t>
            </a:r>
            <a:r>
              <a:rPr lang="en-US" altLang="zh-TW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1,</a:t>
            </a:r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選擇單點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8226186" y="2796082"/>
            <a:ext cx="312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輸入</a:t>
            </a:r>
            <a:r>
              <a:rPr lang="en-US" altLang="zh-TW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2,</a:t>
            </a:r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選擇套餐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426319" y="5765616"/>
            <a:ext cx="312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輸入例外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312184" y="3888466"/>
            <a:ext cx="312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印出消費明細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312184" y="3669972"/>
            <a:ext cx="312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若有消費</a:t>
            </a:r>
            <a:r>
              <a:rPr lang="en-US" altLang="zh-TW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754284" y="4237382"/>
            <a:ext cx="312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印出消費明細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9875991" y="1354959"/>
            <a:ext cx="743489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19B7A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record</a:t>
            </a:r>
            <a:endParaRPr lang="zh-TW" altLang="en-US" sz="1400" dirty="0">
              <a:solidFill>
                <a:srgbClr val="19B7A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470620" y="6365036"/>
            <a:ext cx="312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點完之後回到主選單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4" name="接點: 弧形 3"/>
          <p:cNvCxnSpPr>
            <a:stCxn id="33" idx="1"/>
          </p:cNvCxnSpPr>
          <p:nvPr/>
        </p:nvCxnSpPr>
        <p:spPr>
          <a:xfrm rot="10800000" flipH="1">
            <a:off x="5470619" y="1155787"/>
            <a:ext cx="211613" cy="5363138"/>
          </a:xfrm>
          <a:prstGeom prst="curvedConnector3">
            <a:avLst>
              <a:gd name="adj1" fmla="val -18334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509770" y="1008215"/>
            <a:ext cx="312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印出主選單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8394431" y="1570258"/>
            <a:ext cx="312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flag </a:t>
            </a:r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紀錄餐點類型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 function</a:t>
            </a:r>
            <a:endParaRPr lang="zh-TW" altLang="en-US" dirty="0"/>
          </a:p>
        </p:txBody>
      </p:sp>
      <p:pic>
        <p:nvPicPr>
          <p:cNvPr id="6" name="內容版面配置區 5" descr="一張含有 文字 的圖片&#10;&#10;自動產生的描述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3" y="1690688"/>
            <a:ext cx="4398264" cy="3730752"/>
          </a:xfrm>
        </p:spPr>
      </p:pic>
      <p:sp>
        <p:nvSpPr>
          <p:cNvPr id="15" name="文字方塊 14"/>
          <p:cNvSpPr txBox="1"/>
          <p:nvPr/>
        </p:nvSpPr>
        <p:spPr>
          <a:xfrm>
            <a:off x="2174759" y="3823861"/>
            <a:ext cx="312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單點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89"/>
          <a:stretch>
            <a:fillRect/>
          </a:stretch>
        </p:blipFill>
        <p:spPr>
          <a:xfrm>
            <a:off x="7089993" y="679873"/>
            <a:ext cx="2700000" cy="235915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47" r="-54747"/>
          <a:stretch>
            <a:fillRect/>
          </a:stretch>
        </p:blipFill>
        <p:spPr>
          <a:xfrm>
            <a:off x="7088240" y="911807"/>
            <a:ext cx="5464454" cy="235915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422" y="979797"/>
            <a:ext cx="104775" cy="171450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61823" y="1341274"/>
            <a:ext cx="130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main.cpp</a:t>
            </a:r>
            <a:endParaRPr lang="en-US" altLang="zh-TW" dirty="0"/>
          </a:p>
        </p:txBody>
      </p:sp>
      <p:pic>
        <p:nvPicPr>
          <p:cNvPr id="26" name="圖片 25" descr="一張含有 文字 的圖片&#10;&#10;自動產生的描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15" y="1690688"/>
            <a:ext cx="7360920" cy="4059936"/>
          </a:xfrm>
          <a:prstGeom prst="rect">
            <a:avLst/>
          </a:prstGeom>
        </p:spPr>
      </p:pic>
      <p:sp>
        <p:nvSpPr>
          <p:cNvPr id="27" name="文字方塊 26"/>
          <p:cNvSpPr txBox="1"/>
          <p:nvPr/>
        </p:nvSpPr>
        <p:spPr>
          <a:xfrm>
            <a:off x="6738983" y="1688485"/>
            <a:ext cx="312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單點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8226186" y="2364423"/>
            <a:ext cx="312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輸入餐點編號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0216013" y="3151854"/>
            <a:ext cx="312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輸入餐點數量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701896" y="4209683"/>
            <a:ext cx="312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印出消費明細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662379" y="3749746"/>
            <a:ext cx="312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印出消費明細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831097" y="4920798"/>
            <a:ext cx="312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輸入例外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0276027" y="3556064"/>
            <a:ext cx="312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餐點放進</a:t>
            </a:r>
            <a:r>
              <a:rPr lang="en-US" altLang="zh-TW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queue ‘q’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 function</a:t>
            </a:r>
            <a:endParaRPr lang="zh-TW" altLang="en-US" dirty="0"/>
          </a:p>
        </p:txBody>
      </p:sp>
      <p:pic>
        <p:nvPicPr>
          <p:cNvPr id="6" name="內容版面配置區 5" descr="一張含有 文字 的圖片&#10;&#10;自動產生的描述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7611"/>
            <a:ext cx="4398264" cy="3730752"/>
          </a:xfrm>
        </p:spPr>
      </p:pic>
      <p:sp>
        <p:nvSpPr>
          <p:cNvPr id="16" name="文字方塊 15"/>
          <p:cNvSpPr txBox="1"/>
          <p:nvPr/>
        </p:nvSpPr>
        <p:spPr>
          <a:xfrm>
            <a:off x="2199132" y="3995570"/>
            <a:ext cx="312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套餐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89"/>
          <a:stretch>
            <a:fillRect/>
          </a:stretch>
        </p:blipFill>
        <p:spPr>
          <a:xfrm>
            <a:off x="5558681" y="524927"/>
            <a:ext cx="2700000" cy="235915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47" r="-54747"/>
          <a:stretch>
            <a:fillRect/>
          </a:stretch>
        </p:blipFill>
        <p:spPr>
          <a:xfrm>
            <a:off x="5558681" y="757485"/>
            <a:ext cx="5464454" cy="235915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943" y="823051"/>
            <a:ext cx="104775" cy="171450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61823" y="1341274"/>
            <a:ext cx="130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main.cpp</a:t>
            </a:r>
            <a:endParaRPr lang="en-US" altLang="zh-TW" dirty="0"/>
          </a:p>
        </p:txBody>
      </p:sp>
      <p:pic>
        <p:nvPicPr>
          <p:cNvPr id="4" name="圖片 3" descr="一張含有 文字 的圖片&#10;&#10;自動產生的描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838" y="1408159"/>
            <a:ext cx="9268162" cy="4907852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681" y="980772"/>
            <a:ext cx="5895746" cy="212141"/>
          </a:xfrm>
          <a:prstGeom prst="rect">
            <a:avLst/>
          </a:prstGeom>
        </p:spPr>
      </p:pic>
      <p:sp>
        <p:nvSpPr>
          <p:cNvPr id="27" name="文字方塊 26"/>
          <p:cNvSpPr txBox="1"/>
          <p:nvPr/>
        </p:nvSpPr>
        <p:spPr>
          <a:xfrm>
            <a:off x="4457144" y="1377394"/>
            <a:ext cx="3127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套餐</a:t>
            </a:r>
            <a:endParaRPr lang="zh-TW" altLang="en-US" sz="12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770278" y="4176966"/>
            <a:ext cx="3127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輸入附餐編號</a:t>
            </a:r>
            <a:endParaRPr lang="zh-TW" altLang="en-US" sz="12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85591" y="2501640"/>
            <a:ext cx="3127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輸入餐點數量</a:t>
            </a:r>
            <a:endParaRPr lang="zh-TW" altLang="en-US" sz="12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395321" y="5109131"/>
            <a:ext cx="3127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印出消費明細</a:t>
            </a:r>
            <a:endParaRPr lang="zh-TW" altLang="en-US" sz="12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782820" y="5806454"/>
            <a:ext cx="3127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輸入例外</a:t>
            </a:r>
            <a:endParaRPr lang="zh-TW" altLang="en-US" sz="12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758295" y="3199583"/>
            <a:ext cx="3127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輸入飲料編號</a:t>
            </a:r>
            <a:endParaRPr lang="zh-TW" altLang="en-US" sz="12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720218" y="2224209"/>
            <a:ext cx="3127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輸入主餐編號</a:t>
            </a:r>
            <a:endParaRPr lang="zh-TW" altLang="en-US" sz="12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701896" y="4209683"/>
            <a:ext cx="312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印出消費明細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259696" y="3463975"/>
            <a:ext cx="183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設定飲料</a:t>
            </a:r>
            <a:endParaRPr lang="zh-TW" altLang="en-US" sz="12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615778" y="4449115"/>
            <a:ext cx="183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設定附餐</a:t>
            </a:r>
            <a:endParaRPr lang="zh-TW" altLang="en-US" sz="12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0237902" y="979908"/>
            <a:ext cx="678842" cy="215444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400" dirty="0">
                <a:solidFill>
                  <a:srgbClr val="19B7A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record</a:t>
            </a:r>
            <a:endParaRPr lang="zh-TW" altLang="en-US" sz="1400" dirty="0">
              <a:solidFill>
                <a:srgbClr val="19B7A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411678" y="4706239"/>
            <a:ext cx="3127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將主餐放進</a:t>
            </a:r>
            <a:r>
              <a:rPr lang="en-US" altLang="zh-TW" sz="12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queue</a:t>
            </a:r>
            <a:r>
              <a:rPr lang="zh-TW" altLang="en-US" sz="12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12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‘q’</a:t>
            </a:r>
            <a:endParaRPr lang="zh-TW" altLang="en-US" sz="12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704355" y="4875503"/>
            <a:ext cx="3127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將附餐和飲料放進</a:t>
            </a:r>
            <a:r>
              <a:rPr lang="en-US" altLang="zh-TW" sz="12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queue ‘</a:t>
            </a:r>
            <a:r>
              <a:rPr lang="en-US" altLang="zh-TW" sz="1200" dirty="0" err="1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q_s</a:t>
            </a:r>
            <a:r>
              <a:rPr lang="en-US" altLang="zh-TW" sz="12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’</a:t>
            </a:r>
            <a:endParaRPr lang="zh-TW" altLang="en-US" sz="12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 function</a:t>
            </a:r>
            <a:endParaRPr lang="zh-TW" altLang="en-US" dirty="0"/>
          </a:p>
        </p:txBody>
      </p:sp>
      <p:pic>
        <p:nvPicPr>
          <p:cNvPr id="6" name="內容版面配置區 5" descr="一張含有 文字 的圖片&#10;&#10;自動產生的描述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3" y="1690688"/>
            <a:ext cx="4398264" cy="3730752"/>
          </a:xfrm>
        </p:spPr>
      </p:pic>
      <p:sp>
        <p:nvSpPr>
          <p:cNvPr id="25" name="文字方塊 24"/>
          <p:cNvSpPr txBox="1"/>
          <p:nvPr/>
        </p:nvSpPr>
        <p:spPr>
          <a:xfrm>
            <a:off x="61823" y="1341274"/>
            <a:ext cx="130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main.cpp</a:t>
            </a:r>
            <a:endParaRPr lang="en-US" altLang="zh-TW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01896" y="4209683"/>
            <a:ext cx="312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印出消費明細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圖片 3" descr="一張含有 文字 的圖片&#10;&#10;自動產生的描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357" y="1525940"/>
            <a:ext cx="8796528" cy="4910328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789" y="506735"/>
            <a:ext cx="5464454" cy="235915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419"/>
          <a:stretch>
            <a:fillRect/>
          </a:stretch>
        </p:blipFill>
        <p:spPr>
          <a:xfrm>
            <a:off x="6221789" y="738736"/>
            <a:ext cx="3240000" cy="246888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47" r="-41547"/>
          <a:stretch>
            <a:fillRect/>
          </a:stretch>
        </p:blipFill>
        <p:spPr>
          <a:xfrm>
            <a:off x="6221789" y="983974"/>
            <a:ext cx="8185709" cy="246888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1125" y="572532"/>
            <a:ext cx="104775" cy="171450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789" y="1230862"/>
            <a:ext cx="5895746" cy="212141"/>
          </a:xfrm>
          <a:prstGeom prst="rect">
            <a:avLst/>
          </a:prstGeom>
        </p:spPr>
      </p:pic>
      <p:sp>
        <p:nvSpPr>
          <p:cNvPr id="43" name="文字方塊 42"/>
          <p:cNvSpPr txBox="1"/>
          <p:nvPr/>
        </p:nvSpPr>
        <p:spPr>
          <a:xfrm>
            <a:off x="10895929" y="1222236"/>
            <a:ext cx="678842" cy="215444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400" dirty="0">
                <a:solidFill>
                  <a:srgbClr val="19B7A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record</a:t>
            </a:r>
            <a:endParaRPr lang="zh-TW" altLang="en-US" sz="1400" dirty="0">
              <a:solidFill>
                <a:srgbClr val="19B7A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011564" y="1477750"/>
            <a:ext cx="312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印出消費明細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9461789" y="3755700"/>
            <a:ext cx="3127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逐一印出</a:t>
            </a:r>
            <a:r>
              <a:rPr lang="en-US" altLang="zh-TW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queue ‘q’ </a:t>
            </a:r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</a:t>
            </a:r>
            <a:endParaRPr lang="en-US" altLang="zh-TW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所有餐點的名稱和價格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9461789" y="4850681"/>
            <a:ext cx="312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列出套餐中的附餐和飲料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98237" y="4116385"/>
            <a:ext cx="312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如果此餐點是套餐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1850" y="581691"/>
            <a:ext cx="10515600" cy="2852737"/>
          </a:xfrm>
        </p:spPr>
        <p:txBody>
          <a:bodyPr/>
          <a:lstStyle/>
          <a:p>
            <a:pPr algn="ctr"/>
            <a:r>
              <a:rPr lang="en-US" altLang="zh-TW" dirty="0"/>
              <a:t>Demonstration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09600" y="927000"/>
            <a:ext cx="10972800" cy="50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內容版面配置區 4" descr="一張含有 文字 的圖片&#10;&#10;自動產生的描述"/>
          <p:cNvPicPr>
            <a:picLocks noGrp="1" noChangeAspect="1"/>
          </p:cNvPicPr>
          <p:nvPr>
            <p:ph idx="4294967295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28"/>
          <a:stretch>
            <a:fillRect/>
          </a:stretch>
        </p:blipFill>
        <p:spPr>
          <a:xfrm>
            <a:off x="609600" y="927000"/>
            <a:ext cx="10972800" cy="1512000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08" y="2228688"/>
            <a:ext cx="109728" cy="21031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09600" y="927000"/>
            <a:ext cx="10972800" cy="50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內容版面配置區 4" descr="一張含有 文字 的圖片&#10;&#10;自動產生的描述"/>
          <p:cNvPicPr>
            <a:picLocks noGrp="1" noChangeAspect="1"/>
          </p:cNvPicPr>
          <p:nvPr>
            <p:ph idx="4294967295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17"/>
          <a:stretch>
            <a:fillRect/>
          </a:stretch>
        </p:blipFill>
        <p:spPr>
          <a:xfrm>
            <a:off x="609600" y="927000"/>
            <a:ext cx="10972800" cy="2772000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578" y="3376515"/>
            <a:ext cx="109728" cy="21031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09600" y="927000"/>
            <a:ext cx="10972800" cy="50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內容版面配置區 4" descr="一張含有 文字 的圖片&#10;&#10;自動產生的描述"/>
          <p:cNvPicPr>
            <a:picLocks noGrp="1" noChangeAspect="1"/>
          </p:cNvPicPr>
          <p:nvPr>
            <p:ph idx="4294967295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1941"/>
          <a:stretch>
            <a:fillRect/>
          </a:stretch>
        </p:blipFill>
        <p:spPr>
          <a:xfrm>
            <a:off x="609600" y="927000"/>
            <a:ext cx="10972800" cy="3132000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000" y="3709800"/>
            <a:ext cx="109728" cy="21031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09600" y="927000"/>
            <a:ext cx="10972800" cy="50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內容版面配置區 4" descr="一張含有 文字 的圖片&#10;&#10;自動產生的描述"/>
          <p:cNvPicPr>
            <a:picLocks noGrp="1" noChangeAspect="1"/>
          </p:cNvPicPr>
          <p:nvPr>
            <p:ph idx="4294967295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9694"/>
          <a:stretch>
            <a:fillRect/>
          </a:stretch>
        </p:blipFill>
        <p:spPr>
          <a:xfrm>
            <a:off x="609600" y="927000"/>
            <a:ext cx="10972800" cy="4140000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600" y="4703400"/>
            <a:ext cx="877824" cy="1920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 meal</a:t>
            </a:r>
            <a:endParaRPr lang="zh-TW" altLang="en-US" dirty="0"/>
          </a:p>
        </p:txBody>
      </p:sp>
      <p:pic>
        <p:nvPicPr>
          <p:cNvPr id="10" name="內容版面配置區 9" descr="一張含有 文字 的圖片&#10;&#10;自動產生的描述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84" y="1690688"/>
            <a:ext cx="6461760" cy="3986784"/>
          </a:xfrm>
        </p:spPr>
      </p:pic>
      <p:sp>
        <p:nvSpPr>
          <p:cNvPr id="3" name="文字方塊 2"/>
          <p:cNvSpPr txBox="1"/>
          <p:nvPr/>
        </p:nvSpPr>
        <p:spPr>
          <a:xfrm>
            <a:off x="2473930" y="2583314"/>
            <a:ext cx="828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數量</a:t>
            </a:r>
            <a:endParaRPr lang="zh-TW" altLang="en-US" sz="16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34022" y="2301946"/>
            <a:ext cx="828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名稱</a:t>
            </a:r>
            <a:endParaRPr lang="zh-TW" altLang="en-US" sz="16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815155" y="3282835"/>
            <a:ext cx="828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價格</a:t>
            </a:r>
            <a:endParaRPr lang="zh-TW" altLang="en-US" sz="16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4191" y="1298804"/>
            <a:ext cx="87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meal.h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052604" y="5153025"/>
            <a:ext cx="1831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取得餐點數量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052604" y="4448963"/>
            <a:ext cx="1831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取得餐點編號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515171" y="4681078"/>
            <a:ext cx="1831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取得餐點名稱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348493" y="4913193"/>
            <a:ext cx="1831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取得餐點價格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194951" y="4191601"/>
            <a:ext cx="1831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設定餐點數量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09600" y="927000"/>
            <a:ext cx="10972800" cy="50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內容版面配置區 4" descr="一張含有 文字 的圖片&#10;&#10;自動產生的描述"/>
          <p:cNvPicPr>
            <a:picLocks noGrp="1" noChangeAspect="1"/>
          </p:cNvPicPr>
          <p:nvPr>
            <p:ph idx="4294967295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95"/>
          <a:stretch>
            <a:fillRect/>
          </a:stretch>
        </p:blipFill>
        <p:spPr>
          <a:xfrm>
            <a:off x="609600" y="927000"/>
            <a:ext cx="10972800" cy="5004000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904" y="5680700"/>
            <a:ext cx="877824" cy="1920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/>
          <p:cNvPicPr>
            <a:picLocks noGrp="1" noChangeAspect="1"/>
          </p:cNvPicPr>
          <p:nvPr>
            <p:ph idx="4294967295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41" b="6391"/>
          <a:stretch>
            <a:fillRect/>
          </a:stretch>
        </p:blipFill>
        <p:spPr>
          <a:xfrm>
            <a:off x="609600" y="1089000"/>
            <a:ext cx="10972800" cy="468000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" y="822600"/>
            <a:ext cx="10972800" cy="5212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內容版面配置區 4" descr="一張含有 文字 的圖片&#10;&#10;自動產生的描述"/>
          <p:cNvPicPr>
            <a:picLocks noGrp="1" noChangeAspect="1"/>
          </p:cNvPicPr>
          <p:nvPr>
            <p:ph idx="4294967295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57"/>
          <a:stretch>
            <a:fillRect/>
          </a:stretch>
        </p:blipFill>
        <p:spPr>
          <a:xfrm>
            <a:off x="609600" y="822600"/>
            <a:ext cx="10972800" cy="1332000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00" y="1943546"/>
            <a:ext cx="877824" cy="19202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" y="822600"/>
            <a:ext cx="10972800" cy="5212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內容版面配置區 4" descr="一張含有 文字 的圖片&#10;&#10;自動產生的描述"/>
          <p:cNvPicPr>
            <a:picLocks noGrp="1" noChangeAspect="1"/>
          </p:cNvPicPr>
          <p:nvPr>
            <p:ph idx="4294967295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190"/>
          <a:stretch>
            <a:fillRect/>
          </a:stretch>
        </p:blipFill>
        <p:spPr>
          <a:xfrm>
            <a:off x="609600" y="822600"/>
            <a:ext cx="10972800" cy="4824000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6"/>
          <a:stretch>
            <a:fillRect/>
          </a:stretch>
        </p:blipFill>
        <p:spPr>
          <a:xfrm>
            <a:off x="3991559" y="5393202"/>
            <a:ext cx="878400" cy="19202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/>
          <p:cNvPicPr>
            <a:picLocks noGrp="1" noChangeAspect="1"/>
          </p:cNvPicPr>
          <p:nvPr>
            <p:ph idx="4294967295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15" b="-21573"/>
          <a:stretch>
            <a:fillRect/>
          </a:stretch>
        </p:blipFill>
        <p:spPr>
          <a:xfrm>
            <a:off x="608400" y="824400"/>
            <a:ext cx="10972800" cy="6840000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監視器, 黑色 的圖片&#10;&#10;自動產生的描述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40396"/>
            <a:ext cx="109728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074160" y="1825625"/>
            <a:ext cx="40436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6000">
                <a:latin typeface="Microsoft JhengHei" charset="0"/>
                <a:ea typeface="Microsoft JhengHei" charset="0"/>
              </a:rPr>
              <a:t>     </a:t>
            </a:r>
            <a:r>
              <a:rPr lang="zh-TW" altLang="en-US" sz="6000">
                <a:latin typeface="Microsoft JhengHei" charset="0"/>
                <a:ea typeface="Microsoft JhengHei" charset="0"/>
              </a:rPr>
              <a:t>反思</a:t>
            </a:r>
            <a:endParaRPr lang="zh-TW" altLang="en-US" sz="6000">
              <a:latin typeface="Microsoft JhengHei" charset="0"/>
              <a:ea typeface="Microsoft JhengHei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組員分工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邱彥翔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黃薇倫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撰寫程式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王競梓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報告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趙子翔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製作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powerpoint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750820" y="2499995"/>
            <a:ext cx="71697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6000">
                <a:latin typeface="Microsoft JhengHei" charset="0"/>
                <a:ea typeface="Microsoft JhengHei" charset="0"/>
              </a:rPr>
              <a:t>Thanks for listening</a:t>
            </a:r>
            <a:r>
              <a:rPr lang="zh-TW" altLang="en-US" sz="6000">
                <a:latin typeface="Microsoft JhengHei" charset="0"/>
                <a:ea typeface="新細明體" charset="0"/>
              </a:rPr>
              <a:t>！</a:t>
            </a:r>
            <a:endParaRPr lang="zh-TW" altLang="en-US" sz="6000">
              <a:latin typeface="Microsoft JhengHei" charset="0"/>
              <a:ea typeface="新細明體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內容版面配置區 9" descr="一張含有 文字 的圖片&#10;&#10;自動產生的描述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84" y="1690688"/>
            <a:ext cx="6461760" cy="3986784"/>
          </a:xfrm>
          <a:prstGeom prst="rect">
            <a:avLst/>
          </a:prstGeom>
        </p:spPr>
      </p:pic>
      <p:pic>
        <p:nvPicPr>
          <p:cNvPr id="9" name="圖片 8" descr="一張含有 文字 的圖片&#10;&#10;自動產生的描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641" y="1027906"/>
            <a:ext cx="6678168" cy="528066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 meal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788624" y="5679753"/>
            <a:ext cx="1831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取得餐點數量</a:t>
            </a:r>
            <a:endParaRPr lang="zh-TW" altLang="en-US" sz="16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74191" y="1298804"/>
            <a:ext cx="87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meal.h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039640" y="658575"/>
            <a:ext cx="197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meal.cpp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905829" y="3265629"/>
            <a:ext cx="1831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取得餐點編號</a:t>
            </a:r>
            <a:endParaRPr lang="zh-TW" altLang="en-US" sz="16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172067" y="4097687"/>
            <a:ext cx="1831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取得餐點名稱</a:t>
            </a:r>
            <a:endParaRPr lang="zh-TW" altLang="en-US" sz="16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854334" y="4864572"/>
            <a:ext cx="1831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取得餐點價格</a:t>
            </a:r>
            <a:endParaRPr lang="zh-TW" altLang="en-US" sz="16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907468" y="2167315"/>
            <a:ext cx="1831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設定餐點數量</a:t>
            </a:r>
            <a:endParaRPr lang="zh-TW" altLang="en-US" sz="16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473930" y="2583314"/>
            <a:ext cx="828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數量</a:t>
            </a:r>
            <a:endParaRPr lang="zh-TW" altLang="en-US" sz="16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934022" y="2301946"/>
            <a:ext cx="828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名稱</a:t>
            </a:r>
            <a:endParaRPr lang="zh-TW" altLang="en-US" sz="16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815155" y="3282835"/>
            <a:ext cx="828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價格</a:t>
            </a:r>
            <a:endParaRPr lang="zh-TW" altLang="en-US" sz="16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052604" y="5153025"/>
            <a:ext cx="1831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取得餐點數量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052604" y="4448963"/>
            <a:ext cx="1831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取得餐點編號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515171" y="4681078"/>
            <a:ext cx="1831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取得餐點名稱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3348493" y="4913193"/>
            <a:ext cx="1831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取得餐點價格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194951" y="4191601"/>
            <a:ext cx="1831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設定餐點數量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 sett</a:t>
            </a:r>
            <a:endParaRPr lang="zh-TW" altLang="en-US" dirty="0"/>
          </a:p>
        </p:txBody>
      </p:sp>
      <p:pic>
        <p:nvPicPr>
          <p:cNvPr id="4" name="內容版面配置區 3" descr="一張含有 文字 的圖片&#10;&#10;自動產生的描述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00" y="1692000"/>
            <a:ext cx="9238488" cy="3499104"/>
          </a:xfrm>
        </p:spPr>
      </p:pic>
      <p:sp>
        <p:nvSpPr>
          <p:cNvPr id="7" name="文字方塊 6"/>
          <p:cNvSpPr txBox="1"/>
          <p:nvPr/>
        </p:nvSpPr>
        <p:spPr>
          <a:xfrm>
            <a:off x="532800" y="1321356"/>
            <a:ext cx="87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sett.h</a:t>
            </a:r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2420712" y="4480463"/>
            <a:ext cx="1831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飲料</a:t>
            </a:r>
            <a:endParaRPr lang="zh-TW" altLang="en-US" sz="16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875419" y="4693782"/>
            <a:ext cx="1831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附餐</a:t>
            </a:r>
            <a:endParaRPr lang="zh-TW" altLang="en-US" sz="16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 sett</a:t>
            </a:r>
            <a:endParaRPr lang="zh-TW" altLang="en-US" dirty="0"/>
          </a:p>
        </p:txBody>
      </p:sp>
      <p:pic>
        <p:nvPicPr>
          <p:cNvPr id="4" name="內容版面配置區 3" descr="一張含有 文字 的圖片&#10;&#10;自動產生的描述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00" y="1692000"/>
            <a:ext cx="9238488" cy="3499104"/>
          </a:xfrm>
        </p:spPr>
      </p:pic>
      <p:sp>
        <p:nvSpPr>
          <p:cNvPr id="7" name="文字方塊 6"/>
          <p:cNvSpPr txBox="1"/>
          <p:nvPr/>
        </p:nvSpPr>
        <p:spPr>
          <a:xfrm>
            <a:off x="532800" y="1321356"/>
            <a:ext cx="87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sett.h</a:t>
            </a:r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2420712" y="4480463"/>
            <a:ext cx="1831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飲料</a:t>
            </a:r>
            <a:endParaRPr lang="zh-TW" altLang="en-US" sz="16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875419" y="4693782"/>
            <a:ext cx="1831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附餐</a:t>
            </a:r>
            <a:endParaRPr lang="zh-TW" altLang="en-US" sz="16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294846" y="3499427"/>
            <a:ext cx="1831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取得附餐編號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969485" y="3286609"/>
            <a:ext cx="1831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取得飲料編號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053067" y="3911939"/>
            <a:ext cx="1831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設定附餐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791047" y="3705683"/>
            <a:ext cx="1831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設定飲料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 sett</a:t>
            </a:r>
            <a:endParaRPr lang="zh-TW" altLang="en-US" dirty="0"/>
          </a:p>
        </p:txBody>
      </p:sp>
      <p:pic>
        <p:nvPicPr>
          <p:cNvPr id="10" name="內容版面配置區 9" descr="一張含有 文字 的圖片&#10;&#10;自動產生的描述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23" b="39266"/>
          <a:stretch>
            <a:fillRect/>
          </a:stretch>
        </p:blipFill>
        <p:spPr>
          <a:xfrm>
            <a:off x="838200" y="1825200"/>
            <a:ext cx="8865108" cy="3420000"/>
          </a:xfrm>
        </p:spPr>
      </p:pic>
      <p:sp>
        <p:nvSpPr>
          <p:cNvPr id="13" name="文字方塊 12"/>
          <p:cNvSpPr txBox="1"/>
          <p:nvPr/>
        </p:nvSpPr>
        <p:spPr>
          <a:xfrm>
            <a:off x="838200" y="1456293"/>
            <a:ext cx="87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sett.cc</a:t>
            </a:r>
            <a:endParaRPr lang="en-US" altLang="zh-TW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900915" y="1963640"/>
            <a:ext cx="1831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設定飲料</a:t>
            </a:r>
            <a:endParaRPr lang="zh-TW" altLang="en-US" sz="16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圖片 4" descr="一張含有 文字 的圖片&#10;&#10;自動產生的描述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02" b="88180"/>
          <a:stretch>
            <a:fillRect/>
          </a:stretch>
        </p:blipFill>
        <p:spPr>
          <a:xfrm>
            <a:off x="826135" y="5341620"/>
            <a:ext cx="2818765" cy="105791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973580" y="603123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TW" altLang="en-US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取得飲料編號</a:t>
            </a:r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 sett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38200" y="1456293"/>
            <a:ext cx="87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sett.cc</a:t>
            </a:r>
            <a:endParaRPr lang="en-US" altLang="zh-TW" dirty="0"/>
          </a:p>
        </p:txBody>
      </p:sp>
      <p:pic>
        <p:nvPicPr>
          <p:cNvPr id="11" name="內容版面配置區 9" descr="一張含有 文字 的圖片&#10;&#10;自動產生的描述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36" b="-63336"/>
          <a:stretch>
            <a:fillRect/>
          </a:stretch>
        </p:blipFill>
        <p:spPr>
          <a:xfrm>
            <a:off x="838200" y="1825625"/>
            <a:ext cx="8865108" cy="895045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32219" y="2643328"/>
            <a:ext cx="381783" cy="2734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123105" y="1972186"/>
            <a:ext cx="1831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設定附餐</a:t>
            </a:r>
            <a:endParaRPr lang="zh-TW" altLang="en-US" sz="16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圖片 2" descr="一張含有 文字 的圖片&#10;&#10;自動產生的描述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" t="10344" r="66970" b="78687"/>
          <a:stretch>
            <a:fillRect/>
          </a:stretch>
        </p:blipFill>
        <p:spPr>
          <a:xfrm>
            <a:off x="852170" y="5257800"/>
            <a:ext cx="2879725" cy="98171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548130" y="5902325"/>
            <a:ext cx="173799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 sz="16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取得附餐編號</a:t>
            </a:r>
            <a:endParaRPr lang="zh-TW" alt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流程圖: 結束點 249"/>
          <p:cNvSpPr/>
          <p:nvPr/>
        </p:nvSpPr>
        <p:spPr>
          <a:xfrm>
            <a:off x="9430697" y="2304162"/>
            <a:ext cx="694864" cy="448317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程式架構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21740" y="3504008"/>
            <a:ext cx="114929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main.cpp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029083" y="1661354"/>
            <a:ext cx="105701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meal.h</a:t>
            </a:r>
            <a:endParaRPr lang="en-US" altLang="zh-TW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26415" y="5515858"/>
            <a:ext cx="88923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sett.h</a:t>
            </a:r>
            <a:endParaRPr lang="en-US" altLang="zh-TW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437149" y="2026551"/>
            <a:ext cx="116607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class meal</a:t>
            </a:r>
            <a:endParaRPr lang="en-US" altLang="zh-TW" dirty="0"/>
          </a:p>
          <a:p>
            <a:r>
              <a:rPr lang="zh-TW" altLang="en-US" dirty="0"/>
              <a:t>餐點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102422" y="4987280"/>
            <a:ext cx="110734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class sett</a:t>
            </a:r>
            <a:endParaRPr lang="en-US" altLang="zh-TW" dirty="0"/>
          </a:p>
          <a:p>
            <a:r>
              <a:rPr lang="zh-TW" altLang="en-US" dirty="0"/>
              <a:t>套餐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765952" y="4234516"/>
            <a:ext cx="157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sett </a:t>
            </a:r>
            <a:r>
              <a:rPr lang="zh-TW" altLang="en-US" dirty="0"/>
              <a:t>繼承 </a:t>
            </a:r>
            <a:r>
              <a:rPr lang="en-US" altLang="zh-TW" dirty="0"/>
              <a:t>meal</a:t>
            </a:r>
            <a:endParaRPr lang="zh-TW" altLang="en-US" dirty="0"/>
          </a:p>
        </p:txBody>
      </p:sp>
      <p:cxnSp>
        <p:nvCxnSpPr>
          <p:cNvPr id="19" name="直線接點 18"/>
          <p:cNvCxnSpPr>
            <a:stCxn id="8" idx="2"/>
            <a:endCxn id="10" idx="0"/>
          </p:cNvCxnSpPr>
          <p:nvPr/>
        </p:nvCxnSpPr>
        <p:spPr>
          <a:xfrm>
            <a:off x="896386" y="3873340"/>
            <a:ext cx="574646" cy="164251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8" idx="0"/>
            <a:endCxn id="9" idx="2"/>
          </p:cNvCxnSpPr>
          <p:nvPr/>
        </p:nvCxnSpPr>
        <p:spPr>
          <a:xfrm flipV="1">
            <a:off x="896386" y="2030686"/>
            <a:ext cx="661204" cy="14733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8" idx="3"/>
            <a:endCxn id="166" idx="1"/>
          </p:cNvCxnSpPr>
          <p:nvPr/>
        </p:nvCxnSpPr>
        <p:spPr>
          <a:xfrm>
            <a:off x="1471032" y="3688674"/>
            <a:ext cx="2283568" cy="2271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3907028" y="2379046"/>
            <a:ext cx="1599779" cy="648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開始</a:t>
            </a:r>
            <a:endParaRPr lang="en-US" altLang="zh-TW" dirty="0"/>
          </a:p>
          <a:p>
            <a:r>
              <a:rPr lang="zh-TW" altLang="en-US" dirty="0"/>
              <a:t>設定餐點資訊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91677" y="1400403"/>
            <a:ext cx="105701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meal.cpp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2256545" y="5943287"/>
            <a:ext cx="88923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sett.cc</a:t>
            </a:r>
            <a:endParaRPr lang="en-US" altLang="zh-TW" dirty="0"/>
          </a:p>
        </p:txBody>
      </p:sp>
      <p:cxnSp>
        <p:nvCxnSpPr>
          <p:cNvPr id="23" name="直線接點 22"/>
          <p:cNvCxnSpPr>
            <a:stCxn id="10" idx="3"/>
            <a:endCxn id="14" idx="1"/>
          </p:cNvCxnSpPr>
          <p:nvPr/>
        </p:nvCxnSpPr>
        <p:spPr>
          <a:xfrm flipV="1">
            <a:off x="1915648" y="5310446"/>
            <a:ext cx="186774" cy="39007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9" idx="3"/>
            <a:endCxn id="11" idx="1"/>
          </p:cNvCxnSpPr>
          <p:nvPr/>
        </p:nvCxnSpPr>
        <p:spPr>
          <a:xfrm>
            <a:off x="2086096" y="1846020"/>
            <a:ext cx="351053" cy="50369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38" idx="1"/>
            <a:endCxn id="9" idx="3"/>
          </p:cNvCxnSpPr>
          <p:nvPr/>
        </p:nvCxnSpPr>
        <p:spPr>
          <a:xfrm flipH="1">
            <a:off x="2086096" y="1585069"/>
            <a:ext cx="405581" cy="2609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39" idx="1"/>
            <a:endCxn id="10" idx="3"/>
          </p:cNvCxnSpPr>
          <p:nvPr/>
        </p:nvCxnSpPr>
        <p:spPr>
          <a:xfrm flipH="1" flipV="1">
            <a:off x="1915648" y="5700524"/>
            <a:ext cx="340897" cy="4274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5981450" y="2578974"/>
            <a:ext cx="13379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印出主選單</a:t>
            </a:r>
            <a:endParaRPr lang="zh-TW" altLang="en-US" dirty="0"/>
          </a:p>
        </p:txBody>
      </p:sp>
      <p:cxnSp>
        <p:nvCxnSpPr>
          <p:cNvPr id="55" name="直線單箭頭接點 54"/>
          <p:cNvCxnSpPr>
            <a:stCxn id="33" idx="3"/>
            <a:endCxn id="53" idx="1"/>
          </p:cNvCxnSpPr>
          <p:nvPr/>
        </p:nvCxnSpPr>
        <p:spPr>
          <a:xfrm>
            <a:off x="5506807" y="2703458"/>
            <a:ext cx="474643" cy="6018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7864279" y="2915919"/>
            <a:ext cx="13379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使用者選擇單點或套餐</a:t>
            </a:r>
            <a:endParaRPr lang="zh-TW" altLang="en-US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596662" y="4604566"/>
            <a:ext cx="126484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選擇餐點、數量</a:t>
            </a:r>
            <a:endParaRPr lang="zh-TW" altLang="en-US" dirty="0"/>
          </a:p>
        </p:txBody>
      </p:sp>
      <p:sp>
        <p:nvSpPr>
          <p:cNvPr id="110" name="文字方塊 109"/>
          <p:cNvSpPr txBox="1"/>
          <p:nvPr/>
        </p:nvSpPr>
        <p:spPr>
          <a:xfrm>
            <a:off x="6446125" y="3826495"/>
            <a:ext cx="16025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印出單點菜單</a:t>
            </a:r>
            <a:endParaRPr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8525730" y="3826495"/>
            <a:ext cx="16025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印出套餐菜單</a:t>
            </a:r>
            <a:endParaRPr lang="zh-TW" altLang="en-US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4299909" y="3830132"/>
            <a:ext cx="178529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列出所有已點的品項及總金額</a:t>
            </a:r>
            <a:endParaRPr lang="zh-TW" altLang="en-US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8261054" y="4603848"/>
            <a:ext cx="178529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選擇主餐、數量</a:t>
            </a:r>
            <a:endParaRPr lang="en-US" altLang="zh-TW" dirty="0"/>
          </a:p>
          <a:p>
            <a:r>
              <a:rPr lang="zh-TW" altLang="en-US" dirty="0"/>
              <a:t>、附餐、飲料</a:t>
            </a:r>
            <a:endParaRPr lang="zh-TW" altLang="en-US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9430697" y="2354297"/>
            <a:ext cx="6548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結束</a:t>
            </a:r>
            <a:endParaRPr lang="zh-TW" altLang="en-US" dirty="0"/>
          </a:p>
        </p:txBody>
      </p:sp>
      <p:cxnSp>
        <p:nvCxnSpPr>
          <p:cNvPr id="118" name="直線單箭頭接點 117"/>
          <p:cNvCxnSpPr>
            <a:stCxn id="53" idx="3"/>
            <a:endCxn id="56" idx="1"/>
          </p:cNvCxnSpPr>
          <p:nvPr/>
        </p:nvCxnSpPr>
        <p:spPr>
          <a:xfrm>
            <a:off x="7319447" y="2763640"/>
            <a:ext cx="544832" cy="47544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endCxn id="111" idx="0"/>
          </p:cNvCxnSpPr>
          <p:nvPr/>
        </p:nvCxnSpPr>
        <p:spPr>
          <a:xfrm>
            <a:off x="8966159" y="3549496"/>
            <a:ext cx="360821" cy="27699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endCxn id="110" idx="0"/>
          </p:cNvCxnSpPr>
          <p:nvPr/>
        </p:nvCxnSpPr>
        <p:spPr>
          <a:xfrm flipH="1">
            <a:off x="7247375" y="3528195"/>
            <a:ext cx="827981" cy="2983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>
            <a:stCxn id="110" idx="2"/>
            <a:endCxn id="107" idx="0"/>
          </p:cNvCxnSpPr>
          <p:nvPr/>
        </p:nvCxnSpPr>
        <p:spPr>
          <a:xfrm flipH="1">
            <a:off x="7229087" y="4195827"/>
            <a:ext cx="18288" cy="40873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stCxn id="111" idx="2"/>
            <a:endCxn id="114" idx="0"/>
          </p:cNvCxnSpPr>
          <p:nvPr/>
        </p:nvCxnSpPr>
        <p:spPr>
          <a:xfrm flipH="1">
            <a:off x="9153702" y="4195827"/>
            <a:ext cx="173278" cy="40802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接點: 弧形 134"/>
          <p:cNvCxnSpPr>
            <a:stCxn id="107" idx="2"/>
            <a:endCxn id="113" idx="2"/>
          </p:cNvCxnSpPr>
          <p:nvPr/>
        </p:nvCxnSpPr>
        <p:spPr>
          <a:xfrm rot="5400000" flipH="1">
            <a:off x="5823605" y="3845415"/>
            <a:ext cx="774434" cy="2036530"/>
          </a:xfrm>
          <a:prstGeom prst="curvedConnector3">
            <a:avLst>
              <a:gd name="adj1" fmla="val -2951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接點: 弧形 136"/>
          <p:cNvCxnSpPr>
            <a:stCxn id="114" idx="2"/>
            <a:endCxn id="113" idx="2"/>
          </p:cNvCxnSpPr>
          <p:nvPr/>
        </p:nvCxnSpPr>
        <p:spPr>
          <a:xfrm rot="5400000" flipH="1">
            <a:off x="6786272" y="2882749"/>
            <a:ext cx="773716" cy="3961145"/>
          </a:xfrm>
          <a:prstGeom prst="curvedConnector3">
            <a:avLst>
              <a:gd name="adj1" fmla="val -2954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>
            <a:stCxn id="113" idx="0"/>
            <a:endCxn id="53" idx="2"/>
          </p:cNvCxnSpPr>
          <p:nvPr/>
        </p:nvCxnSpPr>
        <p:spPr>
          <a:xfrm flipV="1">
            <a:off x="5192557" y="2948306"/>
            <a:ext cx="1457892" cy="8818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>
            <a:stCxn id="53" idx="3"/>
            <a:endCxn id="115" idx="1"/>
          </p:cNvCxnSpPr>
          <p:nvPr/>
        </p:nvCxnSpPr>
        <p:spPr>
          <a:xfrm flipV="1">
            <a:off x="7319447" y="2538963"/>
            <a:ext cx="2111250" cy="2246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: 圓角 165"/>
          <p:cNvSpPr/>
          <p:nvPr/>
        </p:nvSpPr>
        <p:spPr>
          <a:xfrm>
            <a:off x="3754600" y="2026552"/>
            <a:ext cx="6813888" cy="377863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9" name="直線單箭頭接點 248"/>
          <p:cNvCxnSpPr>
            <a:stCxn id="14" idx="0"/>
            <a:endCxn id="11" idx="2"/>
          </p:cNvCxnSpPr>
          <p:nvPr/>
        </p:nvCxnSpPr>
        <p:spPr>
          <a:xfrm flipV="1">
            <a:off x="2656095" y="2672882"/>
            <a:ext cx="364090" cy="231439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接點 308"/>
          <p:cNvCxnSpPr>
            <a:stCxn id="39" idx="0"/>
            <a:endCxn id="14" idx="2"/>
          </p:cNvCxnSpPr>
          <p:nvPr/>
        </p:nvCxnSpPr>
        <p:spPr>
          <a:xfrm flipH="1" flipV="1">
            <a:off x="2656095" y="5633611"/>
            <a:ext cx="45067" cy="3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接點 311"/>
          <p:cNvCxnSpPr>
            <a:stCxn id="11" idx="0"/>
            <a:endCxn id="38" idx="2"/>
          </p:cNvCxnSpPr>
          <p:nvPr/>
        </p:nvCxnSpPr>
        <p:spPr>
          <a:xfrm flipH="1" flipV="1">
            <a:off x="3020184" y="1769735"/>
            <a:ext cx="1" cy="2568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main function</a:t>
            </a:r>
            <a:endParaRPr lang="zh-TW" altLang="en-US" dirty="0"/>
          </a:p>
        </p:txBody>
      </p:sp>
      <p:pic>
        <p:nvPicPr>
          <p:cNvPr id="6" name="內容版面配置區 5" descr="一張含有 文字 的圖片&#10;&#10;自動產生的描述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98264" cy="3730752"/>
          </a:xfrm>
        </p:spPr>
      </p:pic>
      <p:pic>
        <p:nvPicPr>
          <p:cNvPr id="4" name="圖片 3" descr="一張含有 文字, 時鐘, 量表 的圖片&#10;&#10;自動產生的描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093" y="1808696"/>
            <a:ext cx="1800758" cy="294437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2968386" y="3828591"/>
            <a:ext cx="194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點單點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968386" y="4052059"/>
            <a:ext cx="1508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點套餐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348906" y="3042212"/>
            <a:ext cx="312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印出主選單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368668" y="3231176"/>
            <a:ext cx="178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印出單點菜單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368668" y="3425675"/>
            <a:ext cx="2169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印出套餐菜單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478233" y="2846510"/>
            <a:ext cx="312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開始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38759" y="2636584"/>
            <a:ext cx="312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印出 </a:t>
            </a:r>
            <a:r>
              <a:rPr lang="en-US" altLang="zh-TW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“Welcome … ”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749995" y="3547528"/>
            <a:ext cx="600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開始</a:t>
            </a:r>
            <a:endParaRPr lang="en-US" altLang="zh-TW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點餐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7" name="內容版面配置區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899" y="1808696"/>
            <a:ext cx="2423770" cy="28590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899" y="2504385"/>
            <a:ext cx="5464454" cy="235915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419"/>
          <a:stretch>
            <a:fillRect/>
          </a:stretch>
        </p:blipFill>
        <p:spPr>
          <a:xfrm>
            <a:off x="6126899" y="2736386"/>
            <a:ext cx="3240000" cy="246888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47" r="-41547"/>
          <a:stretch>
            <a:fillRect/>
          </a:stretch>
        </p:blipFill>
        <p:spPr>
          <a:xfrm>
            <a:off x="6126899" y="2981624"/>
            <a:ext cx="8185709" cy="246888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6126899" y="2139942"/>
            <a:ext cx="130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meal.h</a:t>
            </a:r>
            <a:endParaRPr lang="en-US" altLang="zh-TW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38200" y="1321356"/>
            <a:ext cx="130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main.cpp</a:t>
            </a:r>
            <a:endParaRPr lang="en-US" altLang="zh-TW" dirty="0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6235" y="2570182"/>
            <a:ext cx="104775" cy="171450"/>
          </a:xfrm>
          <a:prstGeom prst="rect">
            <a:avLst/>
          </a:prstGeom>
        </p:spPr>
      </p:pic>
      <p:sp>
        <p:nvSpPr>
          <p:cNvPr id="27" name="文字方塊 26"/>
          <p:cNvSpPr txBox="1"/>
          <p:nvPr/>
        </p:nvSpPr>
        <p:spPr>
          <a:xfrm>
            <a:off x="2478233" y="4246559"/>
            <a:ext cx="220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印出消費明細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899" y="4408485"/>
            <a:ext cx="5895746" cy="212141"/>
          </a:xfrm>
          <a:prstGeom prst="rect">
            <a:avLst/>
          </a:prstGeom>
        </p:spPr>
      </p:pic>
      <p:sp>
        <p:nvSpPr>
          <p:cNvPr id="32" name="文字方塊 31"/>
          <p:cNvSpPr txBox="1"/>
          <p:nvPr/>
        </p:nvSpPr>
        <p:spPr>
          <a:xfrm>
            <a:off x="10801039" y="4408485"/>
            <a:ext cx="678842" cy="215444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400" dirty="0">
                <a:solidFill>
                  <a:srgbClr val="19B7A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record</a:t>
            </a:r>
            <a:endParaRPr lang="zh-TW" altLang="en-US" sz="1400" dirty="0">
              <a:solidFill>
                <a:srgbClr val="19B7A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126899" y="4046459"/>
            <a:ext cx="130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sett.h</a:t>
            </a:r>
            <a:endParaRPr lang="en-US" altLang="zh-TW" dirty="0"/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88316"/>
            <a:ext cx="4662678" cy="437540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94720"/>
            <a:ext cx="4446118" cy="243078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7746899" y="3464175"/>
            <a:ext cx="312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1DD3C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總金額</a:t>
            </a:r>
            <a:endParaRPr lang="zh-TW" altLang="en-US" sz="1400" dirty="0">
              <a:solidFill>
                <a:srgbClr val="1DD3C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1173</Words>
  <Application>WPS Presentation</Application>
  <PresentationFormat>寬螢幕</PresentationFormat>
  <Paragraphs>316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8" baseType="lpstr">
      <vt:lpstr>Arial</vt:lpstr>
      <vt:lpstr>新細明體</vt:lpstr>
      <vt:lpstr>Wingdings</vt:lpstr>
      <vt:lpstr>Microsoft JhengHei</vt:lpstr>
      <vt:lpstr>汉仪中简黑简</vt:lpstr>
      <vt:lpstr>Microsoft JhengHei</vt:lpstr>
      <vt:lpstr>Microsoft YaHei UI</vt:lpstr>
      <vt:lpstr>苹方-简</vt:lpstr>
      <vt:lpstr>SimSun</vt:lpstr>
      <vt:lpstr>汉仪书宋二KW</vt:lpstr>
      <vt:lpstr>微软雅黑</vt:lpstr>
      <vt:lpstr>汉仪旗黑</vt:lpstr>
      <vt:lpstr>Arial Unicode MS</vt:lpstr>
      <vt:lpstr>宋体-繁</vt:lpstr>
      <vt:lpstr>Calibri Light</vt:lpstr>
      <vt:lpstr>Helvetica Neue</vt:lpstr>
      <vt:lpstr>Calibri</vt:lpstr>
      <vt:lpstr>新細明體</vt:lpstr>
      <vt:lpstr>新細明體</vt:lpstr>
      <vt:lpstr>Office 佈景主題</vt:lpstr>
      <vt:lpstr>點餐系統</vt:lpstr>
      <vt:lpstr>class meal</vt:lpstr>
      <vt:lpstr>class meal</vt:lpstr>
      <vt:lpstr>class sett</vt:lpstr>
      <vt:lpstr>class sett</vt:lpstr>
      <vt:lpstr>class sett</vt:lpstr>
      <vt:lpstr>class sett</vt:lpstr>
      <vt:lpstr>程式架構</vt:lpstr>
      <vt:lpstr>main function</vt:lpstr>
      <vt:lpstr>main function</vt:lpstr>
      <vt:lpstr>main function</vt:lpstr>
      <vt:lpstr>main function</vt:lpstr>
      <vt:lpstr>main function</vt:lpstr>
      <vt:lpstr>main function</vt:lpstr>
      <vt:lpstr>Demonstration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組員分工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子翔 趙</dc:creator>
  <cp:lastModifiedBy>wangjingzi</cp:lastModifiedBy>
  <cp:revision>90</cp:revision>
  <dcterms:created xsi:type="dcterms:W3CDTF">2021-01-11T05:07:54Z</dcterms:created>
  <dcterms:modified xsi:type="dcterms:W3CDTF">2021-01-11T05:07:54Z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1028-3.1.1.4956</vt:lpwstr>
  </property>
</Properties>
</file>