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E727E1FF-9804-4CAF-98D3-241B2B83BDF1}" type="datetimeFigureOut">
              <a:rPr lang="en-US" smtClean="0"/>
              <a:t>6/30/2019</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E844434A-B52A-4B79-8212-0605ED2E63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7E1FF-9804-4CAF-98D3-241B2B83BDF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4434A-B52A-4B79-8212-0605ED2E63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27E1FF-9804-4CAF-98D3-241B2B83BDF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4434A-B52A-4B79-8212-0605ED2E63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27E1FF-9804-4CAF-98D3-241B2B83BDF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4434A-B52A-4B79-8212-0605ED2E63EB}"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27E1FF-9804-4CAF-98D3-241B2B83BDF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4434A-B52A-4B79-8212-0605ED2E63EB}"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727E1FF-9804-4CAF-98D3-241B2B83BDF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4434A-B52A-4B79-8212-0605ED2E63EB}"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727E1FF-9804-4CAF-98D3-241B2B83BDF1}"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44434A-B52A-4B79-8212-0605ED2E63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27E1FF-9804-4CAF-98D3-241B2B83BDF1}"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4434A-B52A-4B79-8212-0605ED2E63EB}"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27E1FF-9804-4CAF-98D3-241B2B83BDF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4434A-B52A-4B79-8212-0605ED2E63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7E1FF-9804-4CAF-98D3-241B2B83BDF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4434A-B52A-4B79-8212-0605ED2E63EB}"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7E1FF-9804-4CAF-98D3-241B2B83BDF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4434A-B52A-4B79-8212-0605ED2E63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E727E1FF-9804-4CAF-98D3-241B2B83BDF1}" type="datetimeFigureOut">
              <a:rPr lang="en-US" smtClean="0"/>
              <a:t>6/30/2019</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E844434A-B52A-4B79-8212-0605ED2E63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a:t>
            </a:r>
            <a:r>
              <a:rPr lang="en-US" sz="2400" dirty="0" err="1" smtClean="0"/>
              <a:t>Penerapan</a:t>
            </a:r>
            <a:r>
              <a:rPr lang="en-US" sz="2400" dirty="0" smtClean="0"/>
              <a:t> </a:t>
            </a:r>
            <a:r>
              <a:rPr lang="en-US" sz="2400" dirty="0" err="1" smtClean="0"/>
              <a:t>algoritma</a:t>
            </a:r>
            <a:r>
              <a:rPr lang="en-US" sz="2400" dirty="0" smtClean="0"/>
              <a:t> naïve </a:t>
            </a:r>
            <a:r>
              <a:rPr lang="en-US" sz="2400" dirty="0" err="1" smtClean="0"/>
              <a:t>bayes</a:t>
            </a:r>
            <a:r>
              <a:rPr lang="en-US" sz="2400" dirty="0" smtClean="0"/>
              <a:t> </a:t>
            </a:r>
            <a:r>
              <a:rPr lang="en-US" sz="2400" dirty="0" err="1" smtClean="0"/>
              <a:t>untuk</a:t>
            </a:r>
            <a:r>
              <a:rPr lang="en-US" sz="2400" dirty="0" smtClean="0"/>
              <a:t> </a:t>
            </a:r>
            <a:r>
              <a:rPr lang="en-US" sz="2400" dirty="0" err="1" smtClean="0"/>
              <a:t>penentuan</a:t>
            </a:r>
            <a:r>
              <a:rPr lang="en-US" sz="2400" dirty="0" smtClean="0"/>
              <a:t> </a:t>
            </a:r>
            <a:r>
              <a:rPr lang="en-US" sz="2400" dirty="0" err="1" smtClean="0"/>
              <a:t>kesuburan</a:t>
            </a:r>
            <a:r>
              <a:rPr lang="en-US" sz="2400" dirty="0" smtClean="0"/>
              <a:t> </a:t>
            </a:r>
            <a:r>
              <a:rPr lang="en-US" sz="2400" dirty="0" err="1" smtClean="0"/>
              <a:t>sperma</a:t>
            </a:r>
            <a:r>
              <a:rPr lang="en-US" sz="2400" dirty="0" smtClean="0"/>
              <a:t>” </a:t>
            </a:r>
            <a:endParaRPr lang="en-US" sz="2400" dirty="0"/>
          </a:p>
        </p:txBody>
      </p:sp>
      <p:sp>
        <p:nvSpPr>
          <p:cNvPr id="3" name="Subtitle 2"/>
          <p:cNvSpPr>
            <a:spLocks noGrp="1"/>
          </p:cNvSpPr>
          <p:nvPr>
            <p:ph type="subTitle" idx="1"/>
          </p:nvPr>
        </p:nvSpPr>
        <p:spPr>
          <a:xfrm>
            <a:off x="2667000" y="3429000"/>
            <a:ext cx="3733800" cy="1905000"/>
          </a:xfrm>
        </p:spPr>
        <p:txBody>
          <a:bodyPr>
            <a:noAutofit/>
          </a:bodyPr>
          <a:lstStyle/>
          <a:p>
            <a:r>
              <a:rPr lang="en-US" sz="1400" dirty="0" smtClean="0"/>
              <a:t>Nama </a:t>
            </a:r>
            <a:r>
              <a:rPr lang="en-US" sz="1400" dirty="0" err="1" smtClean="0"/>
              <a:t>Kelompok</a:t>
            </a:r>
            <a:r>
              <a:rPr lang="en-US" sz="1400" dirty="0" smtClean="0"/>
              <a:t> :</a:t>
            </a:r>
          </a:p>
          <a:p>
            <a:pPr algn="l"/>
            <a:r>
              <a:rPr lang="en-US" sz="1400" dirty="0" smtClean="0"/>
              <a:t>1. </a:t>
            </a:r>
            <a:r>
              <a:rPr lang="en-US" sz="1400" dirty="0" err="1" smtClean="0"/>
              <a:t>Alimu</a:t>
            </a:r>
            <a:r>
              <a:rPr lang="en-US" sz="1400" dirty="0" smtClean="0"/>
              <a:t> </a:t>
            </a:r>
            <a:r>
              <a:rPr lang="en-US" sz="1400" dirty="0" err="1" smtClean="0"/>
              <a:t>Dzul</a:t>
            </a:r>
            <a:r>
              <a:rPr lang="en-US" sz="1400" dirty="0" smtClean="0"/>
              <a:t> </a:t>
            </a:r>
            <a:r>
              <a:rPr lang="en-US" sz="1400" dirty="0" err="1" smtClean="0"/>
              <a:t>Ikroom</a:t>
            </a:r>
            <a:r>
              <a:rPr lang="en-US" sz="1400" dirty="0" smtClean="0"/>
              <a:t>		 (1164032)</a:t>
            </a:r>
          </a:p>
          <a:p>
            <a:pPr algn="l"/>
            <a:r>
              <a:rPr lang="en-US" sz="1400" dirty="0" smtClean="0"/>
              <a:t>2. </a:t>
            </a:r>
            <a:r>
              <a:rPr lang="en-US" sz="1400" dirty="0" err="1" smtClean="0"/>
              <a:t>Fransiscus</a:t>
            </a:r>
            <a:r>
              <a:rPr lang="en-US" sz="1400" dirty="0" smtClean="0"/>
              <a:t> Ivan M. </a:t>
            </a:r>
            <a:r>
              <a:rPr lang="en-US" sz="1400" dirty="0" err="1" smtClean="0"/>
              <a:t>Sinaga</a:t>
            </a:r>
            <a:r>
              <a:rPr lang="en-US" sz="1400" dirty="0" smtClean="0"/>
              <a:t> 		(1164039)</a:t>
            </a:r>
          </a:p>
          <a:p>
            <a:pPr algn="l"/>
            <a:r>
              <a:rPr lang="en-US" sz="1400" dirty="0" smtClean="0"/>
              <a:t>3. Muhammad Hanafi 		(1164092)</a:t>
            </a:r>
          </a:p>
          <a:p>
            <a:pPr algn="l"/>
            <a:r>
              <a:rPr lang="en-US" sz="1400" dirty="0" smtClean="0"/>
              <a:t>4. </a:t>
            </a:r>
            <a:r>
              <a:rPr lang="en-US" sz="1400" dirty="0" err="1" smtClean="0"/>
              <a:t>Nur</a:t>
            </a:r>
            <a:r>
              <a:rPr lang="en-US" sz="1400" dirty="0" smtClean="0"/>
              <a:t> </a:t>
            </a:r>
            <a:r>
              <a:rPr lang="en-US" sz="1400" dirty="0" err="1" smtClean="0"/>
              <a:t>Arkhamia</a:t>
            </a:r>
            <a:r>
              <a:rPr lang="en-US" sz="1400" dirty="0" smtClean="0"/>
              <a:t> Batubara 		(1164049)</a:t>
            </a:r>
          </a:p>
          <a:p>
            <a:pPr algn="l"/>
            <a:r>
              <a:rPr lang="en-US" sz="1400" dirty="0" smtClean="0"/>
              <a:t>5.Velariza </a:t>
            </a:r>
            <a:r>
              <a:rPr lang="en-US" sz="1400" dirty="0" err="1" smtClean="0"/>
              <a:t>Alvioletta</a:t>
            </a:r>
            <a:r>
              <a:rPr lang="en-US" sz="1400" dirty="0" smtClean="0"/>
              <a:t>		 (1164056) </a:t>
            </a:r>
          </a:p>
          <a:p>
            <a:pPr marL="457200" indent="-457200">
              <a:buAutoNum type="arabicPeriod"/>
            </a:pPr>
            <a:endParaRPr lang="en-US" sz="1400" dirty="0" smtClean="0"/>
          </a:p>
          <a:p>
            <a:endParaRPr lang="en-US" sz="1400" dirty="0"/>
          </a:p>
        </p:txBody>
      </p:sp>
    </p:spTree>
    <p:extLst>
      <p:ext uri="{BB962C8B-B14F-4D97-AF65-F5344CB8AC3E}">
        <p14:creationId xmlns:p14="http://schemas.microsoft.com/office/powerpoint/2010/main" val="298681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5385" y="2057400"/>
            <a:ext cx="6400800" cy="2862322"/>
          </a:xfrm>
          <a:prstGeom prst="rect">
            <a:avLst/>
          </a:prstGeom>
        </p:spPr>
        <p:txBody>
          <a:bodyPr wrap="square">
            <a:spAutoFit/>
          </a:bodyPr>
          <a:lstStyle/>
          <a:p>
            <a:pPr algn="just"/>
            <a:r>
              <a:rPr lang="id-ID" dirty="0"/>
              <a:t>Naive Bayes didasarkan pada asumsi penyederhanaan bahwa nilai atribut secara kondisional saling bebas jika diberikan nilai output. Dengan kata lain, diberikan nilai output, probabilitas mengamati secara bersama adalah produk dari probabilitas individu. Keuntungan penggunaan Naive Bayes adalah bahwa metode ini hanya membutuhkan jumlah data pelatihan (Training Data) yang kecil untuk menentukan estimasi parameter yang diperlukan dalam proses pengklasifikasian. Naive Bayes sering bekerja jauh lebih baik dalam kebanyakan situasi dunia nyata yang komples dari pada yang diharapkan (Saleh, 2015).</a:t>
            </a:r>
            <a:endParaRPr lang="en-US" dirty="0"/>
          </a:p>
        </p:txBody>
      </p:sp>
    </p:spTree>
    <p:extLst>
      <p:ext uri="{BB962C8B-B14F-4D97-AF65-F5344CB8AC3E}">
        <p14:creationId xmlns:p14="http://schemas.microsoft.com/office/powerpoint/2010/main" val="159764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371600"/>
            <a:ext cx="6400800" cy="4247317"/>
          </a:xfrm>
          <a:prstGeom prst="rect">
            <a:avLst/>
          </a:prstGeom>
        </p:spPr>
        <p:txBody>
          <a:bodyPr wrap="square">
            <a:spAutoFit/>
          </a:bodyPr>
          <a:lstStyle/>
          <a:p>
            <a:r>
              <a:rPr lang="id-ID" dirty="0"/>
              <a:t>Persamaan dari teorema Bayes dapat dilihat di bawah ini </a:t>
            </a:r>
            <a:r>
              <a:rPr lang="id-ID" dirty="0" smtClean="0"/>
              <a:t>:</a:t>
            </a:r>
            <a:endParaRPr lang="en-US" dirty="0" smtClean="0"/>
          </a:p>
          <a:p>
            <a:endParaRPr lang="en-US" dirty="0" smtClean="0"/>
          </a:p>
          <a:p>
            <a:endParaRPr lang="en-US" dirty="0"/>
          </a:p>
          <a:p>
            <a:endParaRPr lang="en-US" dirty="0" smtClean="0"/>
          </a:p>
          <a:p>
            <a:endParaRPr lang="en-US" dirty="0"/>
          </a:p>
          <a:p>
            <a:endParaRPr lang="en-US" dirty="0"/>
          </a:p>
          <a:p>
            <a:r>
              <a:rPr lang="en-US" dirty="0" err="1"/>
              <a:t>Penjelasan</a:t>
            </a:r>
            <a:r>
              <a:rPr lang="id-ID" dirty="0"/>
              <a:t> </a:t>
            </a:r>
            <a:r>
              <a:rPr lang="id-ID" dirty="0" smtClean="0"/>
              <a:t>:</a:t>
            </a:r>
            <a:endParaRPr lang="en-US" dirty="0"/>
          </a:p>
          <a:p>
            <a:pPr algn="just"/>
            <a:r>
              <a:rPr lang="id-ID" dirty="0"/>
              <a:t>X	</a:t>
            </a:r>
            <a:r>
              <a:rPr lang="id-ID" dirty="0" smtClean="0"/>
              <a:t>: </a:t>
            </a:r>
            <a:r>
              <a:rPr lang="id-ID" dirty="0"/>
              <a:t>data dengan class yang belum diketahui</a:t>
            </a:r>
            <a:endParaRPr lang="en-US" dirty="0"/>
          </a:p>
          <a:p>
            <a:pPr algn="just"/>
            <a:r>
              <a:rPr lang="id-ID" dirty="0"/>
              <a:t>H	</a:t>
            </a:r>
            <a:r>
              <a:rPr lang="id-ID" dirty="0" smtClean="0"/>
              <a:t>: </a:t>
            </a:r>
            <a:r>
              <a:rPr lang="id-ID" dirty="0"/>
              <a:t>hipotesis data menggunakan suatu class spesifik</a:t>
            </a:r>
            <a:endParaRPr lang="en-US" dirty="0"/>
          </a:p>
          <a:p>
            <a:pPr algn="just"/>
            <a:r>
              <a:rPr lang="id-ID" dirty="0"/>
              <a:t>P(H|X)   </a:t>
            </a:r>
            <a:r>
              <a:rPr lang="id-ID" dirty="0" smtClean="0"/>
              <a:t>: </a:t>
            </a:r>
            <a:r>
              <a:rPr lang="id-ID" dirty="0"/>
              <a:t>probabilitas hipotesis H berdasar kondisi X (parteriori</a:t>
            </a:r>
            <a:endParaRPr lang="en-US" dirty="0"/>
          </a:p>
          <a:p>
            <a:pPr algn="just"/>
            <a:r>
              <a:rPr lang="id-ID" dirty="0"/>
              <a:t>probabilitas)</a:t>
            </a:r>
            <a:endParaRPr lang="en-US" dirty="0"/>
          </a:p>
          <a:p>
            <a:pPr algn="just"/>
            <a:r>
              <a:rPr lang="id-ID" dirty="0"/>
              <a:t>P(H)	: probabilitas hipotesis H (prior probabilitas)</a:t>
            </a:r>
            <a:endParaRPr lang="en-US" dirty="0"/>
          </a:p>
          <a:p>
            <a:pPr algn="just"/>
            <a:r>
              <a:rPr lang="id-ID" dirty="0"/>
              <a:t>P(X|H)	: probabilitas X bedasarkan kondisi pada hipotesis H</a:t>
            </a:r>
            <a:endParaRPr lang="en-US" dirty="0"/>
          </a:p>
          <a:p>
            <a:pPr algn="just"/>
            <a:r>
              <a:rPr lang="id-ID" dirty="0"/>
              <a:t>P(X)	: probabilitas H</a:t>
            </a:r>
            <a:endParaRPr lang="en-US" dirty="0"/>
          </a:p>
          <a:p>
            <a:endParaRPr lang="en-US" dirty="0"/>
          </a:p>
        </p:txBody>
      </p:sp>
      <p:pic>
        <p:nvPicPr>
          <p:cNvPr id="6" name="Picture 5"/>
          <p:cNvPicPr/>
          <p:nvPr/>
        </p:nvPicPr>
        <p:blipFill>
          <a:blip r:embed="rId2"/>
          <a:stretch>
            <a:fillRect/>
          </a:stretch>
        </p:blipFill>
        <p:spPr>
          <a:xfrm>
            <a:off x="2743200" y="1905000"/>
            <a:ext cx="2667000" cy="1033577"/>
          </a:xfrm>
          <a:prstGeom prst="rect">
            <a:avLst/>
          </a:prstGeom>
        </p:spPr>
      </p:pic>
    </p:spTree>
    <p:extLst>
      <p:ext uri="{BB962C8B-B14F-4D97-AF65-F5344CB8AC3E}">
        <p14:creationId xmlns:p14="http://schemas.microsoft.com/office/powerpoint/2010/main" val="261159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Spermatozoid</a:t>
            </a:r>
            <a:endParaRPr lang="en-US" dirty="0"/>
          </a:p>
        </p:txBody>
      </p:sp>
      <p:sp>
        <p:nvSpPr>
          <p:cNvPr id="3" name="Content Placeholder 2"/>
          <p:cNvSpPr>
            <a:spLocks noGrp="1"/>
          </p:cNvSpPr>
          <p:nvPr>
            <p:ph idx="1"/>
          </p:nvPr>
        </p:nvSpPr>
        <p:spPr/>
        <p:txBody>
          <a:bodyPr>
            <a:normAutofit fontScale="77500" lnSpcReduction="20000"/>
          </a:bodyPr>
          <a:lstStyle/>
          <a:p>
            <a:pPr indent="0" algn="just">
              <a:buNone/>
            </a:pPr>
            <a:r>
              <a:rPr lang="id-ID" dirty="0"/>
              <a:t>Spermatozoid atau sel sperma atau spermatozoa (berasal dari bahasa Yunani kuno: σπέρμα yang berarti benih, dan ζῷον yang berarti makhluk hidup) adalah sel dari sistem reproduksi laki-laki. Sel sperma akan membuahi ovum untuk membentuk zigot. Zigot adalah sebuah sel dengan kromosom lengkap yang akan berkembang menjadi embrio. Saat mencapai pubertas, testis pria mulai mengalami proses spermatogenesis. Pada pria, sel-sel yang menjalani meosis disebut “spermatosit”. Spermatosit primer yang menjalani pembelahan meosis pertama berisi kromosom-kromosom dalam jumlah diploid (dua pasang). Tiap spermatosit sekunder mempunyai 22 otosom dan satu kromosom seks. Satu kromosom berisi kromosom X (ditambah salinannya) dan satu kromosom Y (ditambah salinannya) (Jannah, 2011).</a:t>
            </a:r>
            <a:endParaRPr lang="en-US" dirty="0"/>
          </a:p>
          <a:p>
            <a:pPr indent="0">
              <a:buNone/>
            </a:pPr>
            <a:endParaRPr lang="en-US" dirty="0"/>
          </a:p>
        </p:txBody>
      </p:sp>
    </p:spTree>
    <p:extLst>
      <p:ext uri="{BB962C8B-B14F-4D97-AF65-F5344CB8AC3E}">
        <p14:creationId xmlns:p14="http://schemas.microsoft.com/office/powerpoint/2010/main" val="359359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METODELOGI PENELITIAN</a:t>
            </a:r>
          </a:p>
        </p:txBody>
      </p:sp>
      <p:sp>
        <p:nvSpPr>
          <p:cNvPr id="3" name="Content Placeholder 2"/>
          <p:cNvSpPr>
            <a:spLocks noGrp="1"/>
          </p:cNvSpPr>
          <p:nvPr>
            <p:ph idx="1"/>
          </p:nvPr>
        </p:nvSpPr>
        <p:spPr/>
        <p:txBody>
          <a:bodyPr/>
          <a:lstStyle/>
          <a:p>
            <a:pPr indent="0" algn="just">
              <a:buNone/>
            </a:pPr>
            <a:r>
              <a:rPr lang="id-ID" dirty="0"/>
              <a:t>Metode penelitian adalah langkah yang dimiliki dan dilakukan oleh peneliti dalam rangka untuk mengumpulkan informasi atau data serta melakukan investigasi pada data yang telah didapatkan tersebut. Metode penelitian memberikan gambaran rancangan penelitian yang meliputi antara lain: prosedur dan langkah-langkah yang harus ditempuh, waktu penelitian, sumber data, dan dengan langkah apa data-data tersebut diperoleh dan selanjutnya diolah dan dianalisis. </a:t>
            </a:r>
            <a:endParaRPr lang="en-US" dirty="0"/>
          </a:p>
        </p:txBody>
      </p:sp>
    </p:spTree>
    <p:extLst>
      <p:ext uri="{BB962C8B-B14F-4D97-AF65-F5344CB8AC3E}">
        <p14:creationId xmlns:p14="http://schemas.microsoft.com/office/powerpoint/2010/main" val="204765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491" y="1647582"/>
            <a:ext cx="5891213" cy="3948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64492" y="1062806"/>
            <a:ext cx="5891212" cy="584775"/>
          </a:xfrm>
          <a:prstGeom prst="rect">
            <a:avLst/>
          </a:prstGeom>
        </p:spPr>
        <p:txBody>
          <a:bodyPr wrap="square">
            <a:spAutoFit/>
          </a:bodyPr>
          <a:lstStyle/>
          <a:p>
            <a:r>
              <a:rPr lang="id-ID" sz="1600" dirty="0"/>
              <a:t>Berikut ini adalah alur dari metodologi penelitian yang dilakukan di dalam penelitian ini :</a:t>
            </a:r>
            <a:endParaRPr lang="en-US" sz="1600" dirty="0"/>
          </a:p>
        </p:txBody>
      </p:sp>
    </p:spTree>
    <p:extLst>
      <p:ext uri="{BB962C8B-B14F-4D97-AF65-F5344CB8AC3E}">
        <p14:creationId xmlns:p14="http://schemas.microsoft.com/office/powerpoint/2010/main" val="325367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APLIKASI</a:t>
            </a:r>
            <a:endParaRPr lang="en-US" dirty="0"/>
          </a:p>
        </p:txBody>
      </p:sp>
    </p:spTree>
    <p:extLst>
      <p:ext uri="{BB962C8B-B14F-4D97-AF65-F5344CB8AC3E}">
        <p14:creationId xmlns:p14="http://schemas.microsoft.com/office/powerpoint/2010/main" val="75615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KESIMPULAN DAN </a:t>
            </a:r>
            <a:r>
              <a:rPr lang="id-ID" dirty="0" smtClean="0"/>
              <a:t>SARAN</a:t>
            </a:r>
            <a:endParaRPr lang="en-US" dirty="0"/>
          </a:p>
        </p:txBody>
      </p:sp>
      <p:sp>
        <p:nvSpPr>
          <p:cNvPr id="3" name="Content Placeholder 2"/>
          <p:cNvSpPr>
            <a:spLocks noGrp="1"/>
          </p:cNvSpPr>
          <p:nvPr>
            <p:ph idx="1"/>
          </p:nvPr>
        </p:nvSpPr>
        <p:spPr/>
        <p:txBody>
          <a:bodyPr>
            <a:normAutofit fontScale="85000" lnSpcReduction="20000"/>
          </a:bodyPr>
          <a:lstStyle/>
          <a:p>
            <a:pPr marL="285750" indent="-285750"/>
            <a:r>
              <a:rPr lang="id-ID" b="1" dirty="0" smtClean="0"/>
              <a:t>Kesimpulan</a:t>
            </a:r>
            <a:endParaRPr lang="en-US" dirty="0"/>
          </a:p>
          <a:p>
            <a:pPr indent="0" algn="just">
              <a:buNone/>
            </a:pPr>
            <a:r>
              <a:rPr lang="en-US" dirty="0" err="1"/>
              <a:t>Pada</a:t>
            </a:r>
            <a:r>
              <a:rPr lang="id-ID" dirty="0"/>
              <a:t> penelitian yang dilakukan penulis menghasilkan</a:t>
            </a:r>
            <a:r>
              <a:rPr lang="en-US" dirty="0"/>
              <a:t> </a:t>
            </a:r>
            <a:r>
              <a:rPr lang="en-US" dirty="0" err="1"/>
              <a:t>suatu</a:t>
            </a:r>
            <a:r>
              <a:rPr lang="en-US" dirty="0"/>
              <a:t> </a:t>
            </a:r>
            <a:r>
              <a:rPr lang="en-US" dirty="0" err="1"/>
              <a:t>aplikasi</a:t>
            </a:r>
            <a:r>
              <a:rPr lang="en-US" dirty="0"/>
              <a:t> web </a:t>
            </a:r>
            <a:r>
              <a:rPr lang="id-ID" dirty="0"/>
              <a:t>s</a:t>
            </a:r>
            <a:r>
              <a:rPr lang="en-US" dirty="0" err="1"/>
              <a:t>i</a:t>
            </a:r>
            <a:r>
              <a:rPr lang="id-ID" dirty="0"/>
              <a:t>stem pakar yang dapat menentukan kesuburan sperma pada pria</a:t>
            </a:r>
            <a:r>
              <a:rPr lang="en-US" dirty="0"/>
              <a:t> </a:t>
            </a:r>
            <a:r>
              <a:rPr lang="en-US" dirty="0" err="1"/>
              <a:t>berdasarkan</a:t>
            </a:r>
            <a:r>
              <a:rPr lang="en-US" dirty="0"/>
              <a:t> data training yang </a:t>
            </a:r>
            <a:r>
              <a:rPr lang="en-US" dirty="0" err="1"/>
              <a:t>telah</a:t>
            </a:r>
            <a:r>
              <a:rPr lang="en-US" dirty="0"/>
              <a:t> </a:t>
            </a:r>
            <a:r>
              <a:rPr lang="en-US" dirty="0" err="1"/>
              <a:t>ada</a:t>
            </a:r>
            <a:r>
              <a:rPr lang="en-US" dirty="0"/>
              <a:t>. </a:t>
            </a:r>
            <a:r>
              <a:rPr lang="en-US" dirty="0" err="1"/>
              <a:t>Aplikasi</a:t>
            </a:r>
            <a:r>
              <a:rPr lang="en-US" dirty="0"/>
              <a:t> </a:t>
            </a:r>
            <a:r>
              <a:rPr lang="en-US" dirty="0" err="1"/>
              <a:t>berfungsi</a:t>
            </a:r>
            <a:r>
              <a:rPr lang="en-US" dirty="0"/>
              <a:t> </a:t>
            </a:r>
            <a:r>
              <a:rPr lang="en-US" dirty="0" err="1"/>
              <a:t>dengan</a:t>
            </a:r>
            <a:r>
              <a:rPr lang="en-US" dirty="0"/>
              <a:t> normal </a:t>
            </a:r>
            <a:r>
              <a:rPr lang="en-US" dirty="0" err="1"/>
              <a:t>sehingga</a:t>
            </a:r>
            <a:r>
              <a:rPr lang="en-US" dirty="0"/>
              <a:t> </a:t>
            </a:r>
            <a:r>
              <a:rPr lang="en-US" dirty="0" err="1"/>
              <a:t>keabsahan</a:t>
            </a:r>
            <a:r>
              <a:rPr lang="en-US" dirty="0"/>
              <a:t> </a:t>
            </a:r>
            <a:r>
              <a:rPr lang="en-US" dirty="0" err="1"/>
              <a:t>hasilnya</a:t>
            </a:r>
            <a:r>
              <a:rPr lang="en-US" dirty="0"/>
              <a:t> </a:t>
            </a:r>
            <a:r>
              <a:rPr lang="en-US" dirty="0" err="1"/>
              <a:t>bisa</a:t>
            </a:r>
            <a:r>
              <a:rPr lang="en-US" dirty="0"/>
              <a:t> </a:t>
            </a:r>
            <a:r>
              <a:rPr lang="en-US" dirty="0" err="1"/>
              <a:t>dipertangungjawabkan</a:t>
            </a:r>
            <a:r>
              <a:rPr lang="en-US" dirty="0"/>
              <a:t>.</a:t>
            </a:r>
          </a:p>
          <a:p>
            <a:pPr marL="285750" indent="-285750"/>
            <a:r>
              <a:rPr lang="id-ID" b="1" dirty="0" smtClean="0"/>
              <a:t>Saran </a:t>
            </a:r>
            <a:endParaRPr lang="en-US" dirty="0"/>
          </a:p>
          <a:p>
            <a:pPr indent="0" algn="just">
              <a:buNone/>
            </a:pPr>
            <a:r>
              <a:rPr lang="id-ID" dirty="0" smtClean="0"/>
              <a:t>Saran </a:t>
            </a:r>
            <a:r>
              <a:rPr lang="id-ID" dirty="0"/>
              <a:t>yang dapat penulis sampaikan adalah diharapkan sistem pakar ini dapat dikembangkan lebih lanjut sehingga kedepannya dapat digunakan sebagai bahan diagnosis di masa yang akan datang.</a:t>
            </a:r>
            <a:endParaRPr lang="en-US" dirty="0"/>
          </a:p>
          <a:p>
            <a:pPr indent="0">
              <a:buNone/>
            </a:pPr>
            <a:endParaRPr lang="en-US" dirty="0"/>
          </a:p>
        </p:txBody>
      </p:sp>
    </p:spTree>
    <p:extLst>
      <p:ext uri="{BB962C8B-B14F-4D97-AF65-F5344CB8AC3E}">
        <p14:creationId xmlns:p14="http://schemas.microsoft.com/office/powerpoint/2010/main" val="350091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TERIMA KASIH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60477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PEMBAHASAN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LATAR BELAKANG</a:t>
            </a:r>
          </a:p>
          <a:p>
            <a:r>
              <a:rPr lang="en-US" dirty="0" smtClean="0"/>
              <a:t>IDENTIFIKASI MASALAH</a:t>
            </a:r>
          </a:p>
          <a:p>
            <a:r>
              <a:rPr lang="en-US" dirty="0" smtClean="0"/>
              <a:t>RUANG LINGKUP MASALAH</a:t>
            </a:r>
          </a:p>
          <a:p>
            <a:r>
              <a:rPr lang="en-US" dirty="0" smtClean="0"/>
              <a:t>TUJUAN</a:t>
            </a:r>
          </a:p>
          <a:p>
            <a:r>
              <a:rPr lang="en-US" dirty="0" smtClean="0"/>
              <a:t>KECERDASAN BUATAN</a:t>
            </a:r>
          </a:p>
          <a:p>
            <a:r>
              <a:rPr lang="en-US" dirty="0" smtClean="0"/>
              <a:t>ALGORITMA NAÏVE BAYES</a:t>
            </a:r>
          </a:p>
          <a:p>
            <a:r>
              <a:rPr lang="en-US" dirty="0" smtClean="0"/>
              <a:t>SPERMATOZOID</a:t>
            </a:r>
          </a:p>
          <a:p>
            <a:r>
              <a:rPr lang="en-US" dirty="0" smtClean="0"/>
              <a:t>METODELOGI PENELITIAN</a:t>
            </a:r>
          </a:p>
          <a:p>
            <a:r>
              <a:rPr lang="en-US" dirty="0" smtClean="0"/>
              <a:t>DEMO APLIKASI</a:t>
            </a:r>
          </a:p>
          <a:p>
            <a:r>
              <a:rPr lang="en-US" dirty="0" smtClean="0"/>
              <a:t>KESIMPULAN &amp; SARAN</a:t>
            </a:r>
          </a:p>
          <a:p>
            <a:endParaRPr lang="en-US" dirty="0"/>
          </a:p>
        </p:txBody>
      </p:sp>
    </p:spTree>
    <p:extLst>
      <p:ext uri="{BB962C8B-B14F-4D97-AF65-F5344CB8AC3E}">
        <p14:creationId xmlns:p14="http://schemas.microsoft.com/office/powerpoint/2010/main" val="191244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LATAR </a:t>
            </a:r>
            <a:r>
              <a:rPr lang="en-US" dirty="0" smtClean="0"/>
              <a:t>BELAKANG</a:t>
            </a:r>
            <a:endParaRPr lang="en-US" dirty="0"/>
          </a:p>
        </p:txBody>
      </p:sp>
      <p:sp>
        <p:nvSpPr>
          <p:cNvPr id="3" name="Content Placeholder 2"/>
          <p:cNvSpPr>
            <a:spLocks noGrp="1"/>
          </p:cNvSpPr>
          <p:nvPr>
            <p:ph idx="1"/>
          </p:nvPr>
        </p:nvSpPr>
        <p:spPr/>
        <p:txBody>
          <a:bodyPr>
            <a:noAutofit/>
          </a:bodyPr>
          <a:lstStyle/>
          <a:p>
            <a:pPr indent="0" algn="just">
              <a:buNone/>
            </a:pPr>
            <a:r>
              <a:rPr lang="id-ID" sz="1350" dirty="0" smtClean="0"/>
              <a:t>Angka </a:t>
            </a:r>
            <a:r>
              <a:rPr lang="id-ID" sz="1350" dirty="0"/>
              <a:t>infertilitas pasangan suami-istri di Indonesia yang mengalami kesulitan untuk mendapatkan anak sekitar 10%. Faktor dari pihak pria masih merupakan penyebab terpenting dari infertilitas. WHO mendapatkan bahwa lebih dari 50% penyebab infertilitas adalah pihak pria dan yang terbesar oleh karena faktor semen. Ada beberapa faktor yang dapat mempengaruhi kesuburan sperma salah satunya yaitu pola gaya hidup dan lingkungan (David dkk, 2012). Pola gaya hidup dan lingkungan tertentu memiliki pengaruh terhadap konsentrasi sperma, motilitas sperma (gerak aktif) dan morfologi sperma (bentuk normal) yang merupakan faktor yang dapat mempengaruhi kualitas sperma. Kriteria atau parameter yang digunakan dalam menentukan kesuburan sperma berdasarkan data sampel yang diambil dari UCI Machine Learning Repository yang berjudul “Fertility Data Set” (David dkk, 2012). </a:t>
            </a:r>
            <a:endParaRPr lang="en-US" sz="1350" dirty="0"/>
          </a:p>
          <a:p>
            <a:pPr indent="0">
              <a:buNone/>
            </a:pPr>
            <a:endParaRPr lang="en-US" sz="1350" dirty="0"/>
          </a:p>
        </p:txBody>
      </p:sp>
    </p:spTree>
    <p:extLst>
      <p:ext uri="{BB962C8B-B14F-4D97-AF65-F5344CB8AC3E}">
        <p14:creationId xmlns:p14="http://schemas.microsoft.com/office/powerpoint/2010/main" val="116118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785" y="1647092"/>
            <a:ext cx="6629400" cy="3693319"/>
          </a:xfrm>
          <a:prstGeom prst="rect">
            <a:avLst/>
          </a:prstGeom>
        </p:spPr>
        <p:txBody>
          <a:bodyPr wrap="square">
            <a:spAutoFit/>
          </a:bodyPr>
          <a:lstStyle/>
          <a:p>
            <a:pPr algn="just"/>
            <a:r>
              <a:rPr lang="id-ID" dirty="0" smtClean="0"/>
              <a:t>Dalam </a:t>
            </a:r>
            <a:r>
              <a:rPr lang="id-ID" dirty="0"/>
              <a:t>proses prediksi kualitas sperma, penelitian menggunakan faktor pola gaya hidup dan lingkungan sebagai acuan dalam menentukan kualitas sperma. Hasil klasifikasi atau output yang diberikan yaitu Normal dan Altered. Metode algoritma yang digunakan dalam penelitian menggunakan algoritma klasifikasi yaitu Naïve Bayes, dengan menggunakan data sampel yang sama dengan penelitian terdahulu. Penggunaan algoritma Naïve Bayes didasarkan pada penelitian berkaitan dengan klasifikasi data dari beberapa kriteria dan jumlah data sampel yang digunakan cukup banyak, karena metode Naïve Bayes akan menghasilkan akurasi yang baik pada data yang berjumlah banyak dan memiliki banyak label kelas. Berdasarkan permasalahan tersebut, dibuatlah Sistem Pakar Kesuburan Sperma Dengan Metode Naive Bayes yang diharapkan dapat digunakan untuk deteksi dini kesuburan sperma. </a:t>
            </a:r>
            <a:endParaRPr lang="en-US" dirty="0"/>
          </a:p>
        </p:txBody>
      </p:sp>
    </p:spTree>
    <p:extLst>
      <p:ext uri="{BB962C8B-B14F-4D97-AF65-F5344CB8AC3E}">
        <p14:creationId xmlns:p14="http://schemas.microsoft.com/office/powerpoint/2010/main" val="311138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Identifikasi Masalah</a:t>
            </a:r>
            <a:endParaRPr lang="en-US" dirty="0"/>
          </a:p>
        </p:txBody>
      </p:sp>
      <p:sp>
        <p:nvSpPr>
          <p:cNvPr id="3" name="Content Placeholder 2"/>
          <p:cNvSpPr>
            <a:spLocks noGrp="1"/>
          </p:cNvSpPr>
          <p:nvPr>
            <p:ph idx="1"/>
          </p:nvPr>
        </p:nvSpPr>
        <p:spPr>
          <a:xfrm>
            <a:off x="1143000" y="2438400"/>
            <a:ext cx="6858000" cy="3048001"/>
          </a:xfrm>
        </p:spPr>
        <p:txBody>
          <a:bodyPr/>
          <a:lstStyle/>
          <a:p>
            <a:pPr indent="0" algn="just">
              <a:buNone/>
            </a:pPr>
            <a:r>
              <a:rPr lang="id-ID" dirty="0"/>
              <a:t>1. Meningkatnya kasus ketidak suburan sperma seiring pertumbuhan usia</a:t>
            </a:r>
            <a:r>
              <a:rPr lang="id-ID" dirty="0" smtClean="0"/>
              <a:t>.</a:t>
            </a:r>
            <a:endParaRPr lang="en-US" dirty="0"/>
          </a:p>
          <a:p>
            <a:pPr indent="0" algn="just">
              <a:buNone/>
            </a:pPr>
            <a:r>
              <a:rPr lang="id-ID" dirty="0"/>
              <a:t>2. Factor-faktor yang menyebabkan terjadinya ketidak suburban </a:t>
            </a:r>
            <a:r>
              <a:rPr lang="en-US" dirty="0" smtClean="0"/>
              <a:t> </a:t>
            </a:r>
            <a:r>
              <a:rPr lang="id-ID" dirty="0" smtClean="0"/>
              <a:t>sperma</a:t>
            </a:r>
            <a:r>
              <a:rPr lang="id-ID" dirty="0"/>
              <a:t>.</a:t>
            </a:r>
            <a:endParaRPr lang="en-US" dirty="0"/>
          </a:p>
          <a:p>
            <a:pPr indent="0">
              <a:buNone/>
            </a:pPr>
            <a:endParaRPr lang="en-US" dirty="0"/>
          </a:p>
        </p:txBody>
      </p:sp>
    </p:spTree>
    <p:extLst>
      <p:ext uri="{BB962C8B-B14F-4D97-AF65-F5344CB8AC3E}">
        <p14:creationId xmlns:p14="http://schemas.microsoft.com/office/powerpoint/2010/main" val="77836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Ruang</a:t>
            </a:r>
            <a:r>
              <a:rPr lang="en-US" dirty="0"/>
              <a:t> </a:t>
            </a:r>
            <a:r>
              <a:rPr lang="en-US" dirty="0" err="1"/>
              <a:t>Lingkup</a:t>
            </a:r>
            <a:r>
              <a:rPr lang="en-US" dirty="0"/>
              <a:t> </a:t>
            </a:r>
            <a:r>
              <a:rPr lang="en-US" dirty="0" err="1" smtClean="0"/>
              <a:t>Masalah</a:t>
            </a:r>
            <a:endParaRPr lang="en-US" dirty="0"/>
          </a:p>
        </p:txBody>
      </p:sp>
      <p:sp>
        <p:nvSpPr>
          <p:cNvPr id="3" name="Content Placeholder 2"/>
          <p:cNvSpPr>
            <a:spLocks noGrp="1"/>
          </p:cNvSpPr>
          <p:nvPr>
            <p:ph idx="1"/>
          </p:nvPr>
        </p:nvSpPr>
        <p:spPr/>
        <p:txBody>
          <a:bodyPr/>
          <a:lstStyle/>
          <a:p>
            <a:pPr lvl="0" indent="0" algn="just">
              <a:buNone/>
            </a:pPr>
            <a:r>
              <a:rPr lang="en-US" dirty="0" smtClean="0"/>
              <a:t>1. </a:t>
            </a:r>
            <a:r>
              <a:rPr lang="id-ID" dirty="0" smtClean="0"/>
              <a:t>Penelitian </a:t>
            </a:r>
            <a:r>
              <a:rPr lang="id-ID" dirty="0"/>
              <a:t>yang dilakukan menggunakan data testing mengenai kesuburan sperma yang sudah ada, yang nantinya digunakan untuk memprediksi tingkat kesuburan sperma pada seseorang.</a:t>
            </a:r>
            <a:endParaRPr lang="en-US" dirty="0"/>
          </a:p>
          <a:p>
            <a:pPr lvl="0" indent="0" algn="just">
              <a:buNone/>
            </a:pPr>
            <a:r>
              <a:rPr lang="en-US" dirty="0" smtClean="0"/>
              <a:t>2. </a:t>
            </a:r>
            <a:r>
              <a:rPr lang="id-ID" dirty="0" smtClean="0"/>
              <a:t>Penelitian </a:t>
            </a:r>
            <a:r>
              <a:rPr lang="id-ID" dirty="0"/>
              <a:t>ini mefokuskan pada tingkat kesuburan sperma dengan mengklasifikasikan beberapa factor yang dapat mempengaruhi kesuburan sperma.</a:t>
            </a:r>
            <a:endParaRPr lang="en-US" dirty="0"/>
          </a:p>
          <a:p>
            <a:pPr indent="0">
              <a:buNone/>
            </a:pPr>
            <a:endParaRPr lang="en-US" dirty="0"/>
          </a:p>
        </p:txBody>
      </p:sp>
    </p:spTree>
    <p:extLst>
      <p:ext uri="{BB962C8B-B14F-4D97-AF65-F5344CB8AC3E}">
        <p14:creationId xmlns:p14="http://schemas.microsoft.com/office/powerpoint/2010/main" val="160254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TUJUAN</a:t>
            </a:r>
            <a:endParaRPr lang="en-US" dirty="0"/>
          </a:p>
        </p:txBody>
      </p:sp>
      <p:sp>
        <p:nvSpPr>
          <p:cNvPr id="3" name="Content Placeholder 2"/>
          <p:cNvSpPr>
            <a:spLocks noGrp="1"/>
          </p:cNvSpPr>
          <p:nvPr>
            <p:ph idx="1"/>
          </p:nvPr>
        </p:nvSpPr>
        <p:spPr>
          <a:xfrm>
            <a:off x="1295400" y="2438400"/>
            <a:ext cx="6629400" cy="3048001"/>
          </a:xfrm>
        </p:spPr>
        <p:txBody>
          <a:bodyPr/>
          <a:lstStyle/>
          <a:p>
            <a:pPr lvl="0" indent="0" algn="just">
              <a:buNone/>
            </a:pPr>
            <a:r>
              <a:rPr lang="en-US" dirty="0" smtClean="0"/>
              <a:t>1. </a:t>
            </a:r>
            <a:r>
              <a:rPr lang="id-ID" dirty="0" smtClean="0"/>
              <a:t>Dapat </a:t>
            </a:r>
            <a:r>
              <a:rPr lang="id-ID" dirty="0"/>
              <a:t>meminimalkan terjadinya ketidaksuburan </a:t>
            </a:r>
            <a:r>
              <a:rPr lang="id-ID" dirty="0" smtClean="0"/>
              <a:t>sperma.</a:t>
            </a:r>
            <a:endParaRPr lang="en-US" dirty="0" smtClean="0"/>
          </a:p>
          <a:p>
            <a:pPr lvl="0" indent="0" algn="just">
              <a:buNone/>
            </a:pPr>
            <a:r>
              <a:rPr lang="en-US" dirty="0" smtClean="0"/>
              <a:t>2. </a:t>
            </a:r>
            <a:r>
              <a:rPr lang="id-ID" dirty="0" smtClean="0"/>
              <a:t>Mengetahui penyebab yang dapat mempengaruhi kesuburan sperma.</a:t>
            </a:r>
            <a:endParaRPr lang="en-US" dirty="0" smtClean="0"/>
          </a:p>
          <a:p>
            <a:pPr indent="0">
              <a:buNone/>
            </a:pPr>
            <a:endParaRPr lang="en-US" dirty="0"/>
          </a:p>
        </p:txBody>
      </p:sp>
    </p:spTree>
    <p:extLst>
      <p:ext uri="{BB962C8B-B14F-4D97-AF65-F5344CB8AC3E}">
        <p14:creationId xmlns:p14="http://schemas.microsoft.com/office/powerpoint/2010/main" val="162316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t>Kecerdasan</a:t>
            </a:r>
            <a:r>
              <a:rPr lang="en-US" dirty="0"/>
              <a:t> </a:t>
            </a:r>
            <a:r>
              <a:rPr lang="en-US" dirty="0" err="1" smtClean="0"/>
              <a:t>Buatan</a:t>
            </a:r>
            <a:endParaRPr lang="en-US" dirty="0"/>
          </a:p>
        </p:txBody>
      </p:sp>
      <p:sp>
        <p:nvSpPr>
          <p:cNvPr id="3" name="Content Placeholder 2"/>
          <p:cNvSpPr>
            <a:spLocks noGrp="1"/>
          </p:cNvSpPr>
          <p:nvPr>
            <p:ph idx="1"/>
          </p:nvPr>
        </p:nvSpPr>
        <p:spPr/>
        <p:txBody>
          <a:bodyPr/>
          <a:lstStyle/>
          <a:p>
            <a:pPr indent="0" algn="just">
              <a:buNone/>
            </a:pPr>
            <a:r>
              <a:rPr lang="id-ID" dirty="0"/>
              <a:t>Kecerdasan Buatan (Artificial Intelligence) adalah ilmu pengetahuan yang mempelajari dan menerapkan kemampuan berpikir manusia dan pengetahuan sebagai pengolah proses informasi dan metode penelitian ilmu pengetahuan. Kecerdasan buatan merupakan studi tentang bagaimana membuat komputer melakukan hal-hal yang pada saat ini dapat dilakukan lebih baik oleh manusia (Struart, 2010).</a:t>
            </a:r>
            <a:endParaRPr lang="en-US" dirty="0"/>
          </a:p>
          <a:p>
            <a:pPr indent="0" algn="just">
              <a:buNone/>
            </a:pPr>
            <a:endParaRPr lang="en-US" dirty="0"/>
          </a:p>
        </p:txBody>
      </p:sp>
    </p:spTree>
    <p:extLst>
      <p:ext uri="{BB962C8B-B14F-4D97-AF65-F5344CB8AC3E}">
        <p14:creationId xmlns:p14="http://schemas.microsoft.com/office/powerpoint/2010/main" val="371490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Algortima</a:t>
            </a:r>
            <a:r>
              <a:rPr lang="en-US" dirty="0"/>
              <a:t> </a:t>
            </a:r>
            <a:r>
              <a:rPr lang="id-ID" dirty="0"/>
              <a:t>Naïve </a:t>
            </a:r>
            <a:r>
              <a:rPr lang="id-ID" dirty="0" smtClean="0"/>
              <a:t>Bayes</a:t>
            </a:r>
            <a:endParaRPr lang="en-US" dirty="0"/>
          </a:p>
        </p:txBody>
      </p:sp>
      <p:sp>
        <p:nvSpPr>
          <p:cNvPr id="3" name="Content Placeholder 2"/>
          <p:cNvSpPr>
            <a:spLocks noGrp="1"/>
          </p:cNvSpPr>
          <p:nvPr>
            <p:ph idx="1"/>
          </p:nvPr>
        </p:nvSpPr>
        <p:spPr/>
        <p:txBody>
          <a:bodyPr>
            <a:normAutofit fontScale="85000" lnSpcReduction="10000"/>
          </a:bodyPr>
          <a:lstStyle/>
          <a:p>
            <a:pPr indent="0" algn="just">
              <a:buNone/>
            </a:pPr>
            <a:r>
              <a:rPr lang="id-ID" dirty="0"/>
              <a:t>Naive Bayes merupakan sebuah pengklasifikasian probalistik sederhana yang menghitung sekumpulan probabilitas dengan menjumlahkan frekuensi dan kombinasi nilai dari dataset yang diberikan. Algoritma menggunakan teorema bayes dan mengansumsikan semua atribut independen atau tidak saling ketergantungan yang diberikan oleh nilai pada variabel kelas. Naive Bayes juga didefinisikan sebagai pengklasifikasian dengan metode probabilitas dan statistik yang dikemukakan oleh ilmuan inggis Thomas Bayes, yaitu memprediksi peluang di masa depan berdasarkan pengalaman di masa sebelumnya (Saleh, 2015).</a:t>
            </a:r>
            <a:r>
              <a:rPr lang="en-US" dirty="0"/>
              <a:t> </a:t>
            </a:r>
            <a:r>
              <a:rPr lang="id-ID" dirty="0"/>
              <a:t> </a:t>
            </a:r>
            <a:endParaRPr lang="en-US" dirty="0"/>
          </a:p>
          <a:p>
            <a:pPr indent="0">
              <a:buNone/>
            </a:pPr>
            <a:endParaRPr lang="en-US" dirty="0"/>
          </a:p>
        </p:txBody>
      </p:sp>
    </p:spTree>
    <p:extLst>
      <p:ext uri="{BB962C8B-B14F-4D97-AF65-F5344CB8AC3E}">
        <p14:creationId xmlns:p14="http://schemas.microsoft.com/office/powerpoint/2010/main" val="3083345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1373</TotalTime>
  <Words>904</Words>
  <Application>Microsoft Office PowerPoint</Application>
  <PresentationFormat>On-screen Show (4:3)</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Couture</vt:lpstr>
      <vt:lpstr>“Penerapan algoritma naïve bayes untuk penentuan kesuburan sperma” </vt:lpstr>
      <vt:lpstr>PEMBAHASAN </vt:lpstr>
      <vt:lpstr>LATAR BELAKANG</vt:lpstr>
      <vt:lpstr>PowerPoint Presentation</vt:lpstr>
      <vt:lpstr>Identifikasi Masalah</vt:lpstr>
      <vt:lpstr>Ruang Lingkup Masalah</vt:lpstr>
      <vt:lpstr>TUJUAN</vt:lpstr>
      <vt:lpstr>Kecerdasan Buatan</vt:lpstr>
      <vt:lpstr>Algortima Naïve Bayes</vt:lpstr>
      <vt:lpstr>PowerPoint Presentation</vt:lpstr>
      <vt:lpstr>PowerPoint Presentation</vt:lpstr>
      <vt:lpstr>Spermatozoid</vt:lpstr>
      <vt:lpstr>METODELOGI PENELITIAN</vt:lpstr>
      <vt:lpstr>PowerPoint Presentation</vt:lpstr>
      <vt:lpstr>DEMO APLIKASI</vt:lpstr>
      <vt:lpstr>KESIMPULAN DAN SARAN</vt:lpstr>
      <vt:lpstr>TERIMA KASIH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PAKAR:</dc:title>
  <dc:creator>frans</dc:creator>
  <cp:lastModifiedBy>frans</cp:lastModifiedBy>
  <cp:revision>7</cp:revision>
  <dcterms:created xsi:type="dcterms:W3CDTF">2019-06-30T09:57:29Z</dcterms:created>
  <dcterms:modified xsi:type="dcterms:W3CDTF">2019-07-01T10:24:20Z</dcterms:modified>
</cp:coreProperties>
</file>