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4744F1-0A7D-4380-8437-33907E5F366C}">
  <a:tblStyle styleId="{F84744F1-0A7D-4380-8437-33907E5F36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dbd33e195_0_1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dbd33e195_0_1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bd33e195_0_1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dbd33e195_0_1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dbd33e195_0_1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dbd33e195_0_1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dbd33e195_0_1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dbd33e195_0_1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dbd33e19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dbd33e19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dbd33e195_0_1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dbd33e195_0_1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dbd33e195_0_1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dbd33e195_0_1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dbd33e195_0_1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dbd33e195_0_1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dbd33e195_0_1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dbd33e195_0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bd33e195_0_1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dbd33e195_0_1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dbd33e195_0_1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dbd33e195_0_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dbd33e195_0_1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dbd33e195_0_1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42550" y="1322450"/>
            <a:ext cx="8685300" cy="26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800"/>
              <a:t>L’aménagement des pistes cyclables influe-t-elle sur l’évolution du nombres de cyclistes dans le cadre de la ville de Paris?</a:t>
            </a:r>
            <a:endParaRPr sz="37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41428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Kévin CHANUT, Anthony ROY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M1 MIAGE, Exposé Open Data, 2020-2021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729450" y="1241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des jeux de données</a:t>
            </a:r>
            <a:endParaRPr/>
          </a:p>
        </p:txBody>
      </p:sp>
      <p:sp>
        <p:nvSpPr>
          <p:cNvPr id="162" name="Google Shape;162;p22"/>
          <p:cNvSpPr txBox="1"/>
          <p:nvPr>
            <p:ph idx="4294967295" type="subTitle"/>
          </p:nvPr>
        </p:nvSpPr>
        <p:spPr>
          <a:xfrm>
            <a:off x="729450" y="1703825"/>
            <a:ext cx="62517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Evolution du nombre de cyclistes</a:t>
            </a:r>
            <a:endParaRPr b="1" sz="18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727725" y="2195275"/>
            <a:ext cx="3844200" cy="27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Augmentation permanente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Baisse premier semestre 2020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Multiplication par 4 du nombre de cycliste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975" y="2166125"/>
            <a:ext cx="3844200" cy="286789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729450" y="1241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des données traitées</a:t>
            </a:r>
            <a:endParaRPr/>
          </a:p>
        </p:txBody>
      </p:sp>
      <p:sp>
        <p:nvSpPr>
          <p:cNvPr id="171" name="Google Shape;171;p23"/>
          <p:cNvSpPr txBox="1"/>
          <p:nvPr>
            <p:ph idx="4294967295" type="subTitle"/>
          </p:nvPr>
        </p:nvSpPr>
        <p:spPr>
          <a:xfrm>
            <a:off x="729450" y="1703825"/>
            <a:ext cx="62517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Comptage de vélos</a:t>
            </a:r>
            <a:endParaRPr b="1" sz="18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727725" y="2195275"/>
            <a:ext cx="3844200" cy="27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Evolution du nombre chaque années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Similarité dans les courbes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Années 2020 en dent de scie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625" y="2166125"/>
            <a:ext cx="3751256" cy="28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729450" y="1241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des jeux de données</a:t>
            </a:r>
            <a:endParaRPr/>
          </a:p>
        </p:txBody>
      </p:sp>
      <p:sp>
        <p:nvSpPr>
          <p:cNvPr id="180" name="Google Shape;180;p24"/>
          <p:cNvSpPr txBox="1"/>
          <p:nvPr>
            <p:ph idx="4294967295" type="subTitle"/>
          </p:nvPr>
        </p:nvSpPr>
        <p:spPr>
          <a:xfrm>
            <a:off x="729450" y="1703825"/>
            <a:ext cx="62517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Croisement des jeux de données</a:t>
            </a:r>
            <a:endParaRPr b="1" sz="18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729450" y="2621675"/>
            <a:ext cx="3844200" cy="19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Mise en évidence de la </a:t>
            </a:r>
            <a:r>
              <a:rPr lang="fr"/>
              <a:t>corrélation</a:t>
            </a:r>
            <a:r>
              <a:rPr lang="fr"/>
              <a:t>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Crise sanitaire début 2020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975" y="2166125"/>
            <a:ext cx="3844199" cy="285448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489375" y="2060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Bonne mise en pratique de l’Open Data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Jeux de données corrélés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Mais d’autre facteurs non </a:t>
            </a:r>
            <a:r>
              <a:rPr lang="fr"/>
              <a:t>négligeables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300" y="1589450"/>
            <a:ext cx="3654550" cy="26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5009150" y="1318650"/>
            <a:ext cx="39519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Le contexte : exposé Open Data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Choix du sujet et organisation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Qu’est ce que l’Open Data ?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Jeux de données choisis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Application python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Analyse  et croisements des jeux de données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Conclusion</a:t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 </a:t>
            </a:r>
            <a:r>
              <a:rPr lang="fr"/>
              <a:t>: exposé Open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7650" y="2078875"/>
            <a:ext cx="7688700" cy="21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Présentation des consignes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Organisation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Mi-octobre : recherche du sujet et des jeux de données correspondants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Début novembre : développement de l’application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Mi-novembre : rédaction du rapport / PowerPoint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Fin novembre : enregistrement de la vidéo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du sujet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4748650" y="1740625"/>
            <a:ext cx="4167900" cy="20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Impact sur le PIB d’un grand événement sportif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Manque de données exploitables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Pistes cyclables / comptage de vélos Nantes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Manque de la date d'aménagement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Même thème, pour la ville de Paris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00" y="2214563"/>
            <a:ext cx="3171825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Qu’est ce que l’Open Data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7650" y="2078875"/>
            <a:ext cx="7688700" cy="21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Disponibles et accessibles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Réutilisables et mélangeables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Participation universelle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196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Jeux de données choisis</a:t>
            </a:r>
            <a:endParaRPr/>
          </a:p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632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999999"/>
                </a:solidFill>
              </a:rPr>
              <a:t>Premier jeu : Réseau des </a:t>
            </a:r>
            <a:r>
              <a:rPr lang="fr" sz="1800">
                <a:solidFill>
                  <a:srgbClr val="999999"/>
                </a:solidFill>
              </a:rPr>
              <a:t>itinéraires</a:t>
            </a:r>
            <a:r>
              <a:rPr lang="fr" sz="1800">
                <a:solidFill>
                  <a:srgbClr val="999999"/>
                </a:solidFill>
              </a:rPr>
              <a:t> cyclables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7650" y="2350450"/>
            <a:ext cx="3532800" cy="21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Informations du jeu de données 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fr" sz="1100"/>
              <a:t>La typologie de la voie</a:t>
            </a:r>
            <a:endParaRPr sz="1100"/>
          </a:p>
          <a:p>
            <a:pPr indent="-2984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fr" sz="1100"/>
              <a:t>Type d’aménagement</a:t>
            </a:r>
            <a:endParaRPr sz="1100"/>
          </a:p>
          <a:p>
            <a:pPr indent="-2984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fr" sz="1100"/>
              <a:t>Le régime de vitesse </a:t>
            </a:r>
            <a:endParaRPr sz="1100"/>
          </a:p>
          <a:p>
            <a:pPr indent="-2984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fr" sz="1100"/>
              <a:t>Sens des vélo </a:t>
            </a:r>
            <a:endParaRPr sz="1100"/>
          </a:p>
          <a:p>
            <a:pPr indent="-2984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fr" sz="1100"/>
              <a:t>Voie </a:t>
            </a:r>
            <a:endParaRPr sz="1100"/>
          </a:p>
          <a:p>
            <a:pPr indent="-2984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fr" sz="1100"/>
              <a:t>Arrondissement </a:t>
            </a:r>
            <a:endParaRPr sz="1100"/>
          </a:p>
          <a:p>
            <a:pPr indent="-2984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fr" sz="1100"/>
              <a:t>Bois</a:t>
            </a:r>
            <a:endParaRPr sz="1100"/>
          </a:p>
          <a:p>
            <a:pPr indent="-2984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fr" sz="1100"/>
              <a:t>La longueur du tronçon </a:t>
            </a:r>
            <a:endParaRPr sz="1100"/>
          </a:p>
          <a:p>
            <a:pPr indent="-2984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fr" sz="1100"/>
              <a:t>La date de livraison du tronçon </a:t>
            </a:r>
            <a:endParaRPr sz="1100"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572000" y="2333050"/>
            <a:ext cx="3532800" cy="22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Métadonnées</a:t>
            </a:r>
            <a:endParaRPr/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4.5 Mo</a:t>
            </a:r>
            <a:endParaRPr/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12000 Lignes / 18 colonnes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Producteur / Diffuseur</a:t>
            </a:r>
            <a:endParaRPr/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○"/>
            </a:pPr>
            <a:r>
              <a:rPr lang="fr" sz="1050">
                <a:solidFill>
                  <a:srgbClr val="666666"/>
                </a:solidFill>
                <a:highlight>
                  <a:srgbClr val="FFFFFF"/>
                </a:highlight>
              </a:rPr>
              <a:t>Direction de la Voirie et des Déplacements - Ville de Paris</a:t>
            </a:r>
            <a:endParaRPr sz="10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79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"/>
              <a:buChar char="●"/>
            </a:pPr>
            <a:r>
              <a:rPr lang="fr" sz="1250">
                <a:solidFill>
                  <a:srgbClr val="666666"/>
                </a:solidFill>
                <a:highlight>
                  <a:srgbClr val="FFFFFF"/>
                </a:highlight>
              </a:rPr>
              <a:t>Dates</a:t>
            </a:r>
            <a:endParaRPr sz="10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○"/>
            </a:pPr>
            <a:r>
              <a:rPr lang="fr">
                <a:solidFill>
                  <a:srgbClr val="666666"/>
                </a:solidFill>
                <a:highlight>
                  <a:srgbClr val="FFFFFF"/>
                </a:highlight>
              </a:rPr>
              <a:t>Créé le </a:t>
            </a:r>
            <a:r>
              <a:rPr b="1" lang="fr">
                <a:solidFill>
                  <a:srgbClr val="666666"/>
                </a:solidFill>
                <a:highlight>
                  <a:srgbClr val="FFFFFF"/>
                </a:highlight>
              </a:rPr>
              <a:t>1er février 2017</a:t>
            </a:r>
            <a:endParaRPr b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○"/>
            </a:pPr>
            <a:r>
              <a:rPr lang="fr">
                <a:solidFill>
                  <a:srgbClr val="666666"/>
                </a:solidFill>
                <a:highlight>
                  <a:srgbClr val="FFFFFF"/>
                </a:highlight>
              </a:rPr>
              <a:t>Publié le </a:t>
            </a:r>
            <a:r>
              <a:rPr b="1" lang="fr">
                <a:solidFill>
                  <a:srgbClr val="666666"/>
                </a:solidFill>
                <a:highlight>
                  <a:srgbClr val="FFFFFF"/>
                </a:highlight>
              </a:rPr>
              <a:t>10 octobre 2019</a:t>
            </a:r>
            <a:endParaRPr b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○"/>
            </a:pPr>
            <a:r>
              <a:rPr lang="fr">
                <a:solidFill>
                  <a:srgbClr val="666666"/>
                </a:solidFill>
                <a:highlight>
                  <a:srgbClr val="FFFFFF"/>
                </a:highlight>
              </a:rPr>
              <a:t>Mise à jour </a:t>
            </a:r>
            <a:r>
              <a:rPr b="1" lang="fr">
                <a:solidFill>
                  <a:srgbClr val="666666"/>
                </a:solidFill>
                <a:highlight>
                  <a:srgbClr val="FFFFFF"/>
                </a:highlight>
              </a:rPr>
              <a:t>mensuellement</a:t>
            </a:r>
            <a:endParaRPr b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fr">
                <a:solidFill>
                  <a:srgbClr val="666666"/>
                </a:solidFill>
                <a:highlight>
                  <a:srgbClr val="FFFFFF"/>
                </a:highlight>
              </a:rPr>
              <a:t>Licence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○"/>
            </a:pPr>
            <a:r>
              <a:rPr lang="fr">
                <a:solidFill>
                  <a:srgbClr val="666666"/>
                </a:solidFill>
                <a:highlight>
                  <a:srgbClr val="FFFFFF"/>
                </a:highlight>
              </a:rPr>
              <a:t>Open Data License (ODbL)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71F3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842175" y="4686150"/>
            <a:ext cx="76212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Mot clés : </a:t>
            </a:r>
            <a:r>
              <a:rPr i="1" lang="fr" sz="1050">
                <a:solidFill>
                  <a:srgbClr val="071F3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vélo, comptage vélo, piste cyclable, DVD, IoT, bande cyclable</a:t>
            </a:r>
            <a:endParaRPr i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1196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Jeux de données choisis</a:t>
            </a:r>
            <a:endParaRPr/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729450" y="1632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999999"/>
                </a:solidFill>
              </a:rPr>
              <a:t>Autres </a:t>
            </a:r>
            <a:r>
              <a:rPr lang="fr" sz="1800">
                <a:solidFill>
                  <a:srgbClr val="999999"/>
                </a:solidFill>
              </a:rPr>
              <a:t>jeux : Comptage des vélos 2018/2019/2020 - Données compteurs</a:t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297275" y="2350450"/>
            <a:ext cx="35328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Informations du jeu de données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F32"/>
              </a:buClr>
              <a:buSzPts val="1100"/>
              <a:buFont typeface="Arial"/>
              <a:buChar char="➢"/>
            </a:pPr>
            <a:r>
              <a:rPr lang="fr" sz="1100"/>
              <a:t>Identifiant du compteur </a:t>
            </a:r>
            <a:endParaRPr sz="1100"/>
          </a:p>
          <a:p>
            <a:pPr indent="-29845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F32"/>
              </a:buClr>
              <a:buSzPts val="1100"/>
              <a:buFont typeface="Arial"/>
              <a:buChar char="➢"/>
            </a:pPr>
            <a:r>
              <a:rPr lang="fr" sz="1100"/>
              <a:t>Nom du compteur</a:t>
            </a:r>
            <a:endParaRPr sz="1100"/>
          </a:p>
          <a:p>
            <a:pPr indent="-29845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F32"/>
              </a:buClr>
              <a:buSzPts val="1100"/>
              <a:buFont typeface="Arial"/>
              <a:buChar char="➢"/>
            </a:pPr>
            <a:r>
              <a:rPr lang="fr" sz="1100"/>
              <a:t>Identifiant du site de comptage </a:t>
            </a:r>
            <a:endParaRPr sz="1100"/>
          </a:p>
          <a:p>
            <a:pPr indent="-29845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F32"/>
              </a:buClr>
              <a:buSzPts val="1100"/>
              <a:buFont typeface="Arial"/>
              <a:buChar char="➢"/>
            </a:pPr>
            <a:r>
              <a:rPr lang="fr" sz="1100"/>
              <a:t>Nom du site de comptage </a:t>
            </a:r>
            <a:endParaRPr sz="1100"/>
          </a:p>
          <a:p>
            <a:pPr indent="-29845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F32"/>
              </a:buClr>
              <a:buSzPts val="1100"/>
              <a:buFont typeface="Arial"/>
              <a:buChar char="➢"/>
            </a:pPr>
            <a:r>
              <a:rPr lang="fr" sz="1100"/>
              <a:t>Comptage horaire </a:t>
            </a:r>
            <a:endParaRPr sz="1100"/>
          </a:p>
          <a:p>
            <a:pPr indent="-29845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F32"/>
              </a:buClr>
              <a:buSzPts val="1100"/>
              <a:buFont typeface="Arial"/>
              <a:buChar char="➢"/>
            </a:pPr>
            <a:r>
              <a:rPr lang="fr" sz="1100"/>
              <a:t>Date et heure de comptage </a:t>
            </a:r>
            <a:endParaRPr sz="1100"/>
          </a:p>
          <a:p>
            <a:pPr indent="-29845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F32"/>
              </a:buClr>
              <a:buSzPts val="1100"/>
              <a:buFont typeface="Arial"/>
              <a:buChar char="➢"/>
            </a:pPr>
            <a:r>
              <a:rPr lang="fr" sz="1100"/>
              <a:t>Date d'installation du site de comptage </a:t>
            </a:r>
            <a:endParaRPr sz="1100"/>
          </a:p>
          <a:p>
            <a:pPr indent="-29845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F32"/>
              </a:buClr>
              <a:buSzPts val="1100"/>
              <a:buFont typeface="Arial"/>
              <a:buChar char="➢"/>
            </a:pPr>
            <a:r>
              <a:rPr lang="fr" sz="1100"/>
              <a:t>Lien vers photo du site de comptage </a:t>
            </a:r>
            <a:endParaRPr sz="1100"/>
          </a:p>
          <a:p>
            <a:pPr indent="-29845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F32"/>
              </a:buClr>
              <a:buSzPts val="1100"/>
              <a:buFont typeface="Arial"/>
              <a:buChar char="➢"/>
            </a:pPr>
            <a:r>
              <a:rPr lang="fr" sz="1100"/>
              <a:t>Coordonnées géographiques </a:t>
            </a:r>
            <a:endParaRPr sz="1100"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4572000" y="2333050"/>
            <a:ext cx="35328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71F3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842175" y="4686150"/>
            <a:ext cx="76212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Mot clés : </a:t>
            </a:r>
            <a:r>
              <a:rPr i="1" lang="fr" sz="1050">
                <a:solidFill>
                  <a:srgbClr val="071F3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vélo, comptage vélo, piste cyclable, DVD, IoT, bande cyclable</a:t>
            </a:r>
            <a:endParaRPr i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37" name="Google Shape;137;p19"/>
          <p:cNvGraphicFramePr/>
          <p:nvPr/>
        </p:nvGraphicFramePr>
        <p:xfrm>
          <a:off x="3830075" y="21675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{F84744F1-0A7D-4380-8437-33907E5F366C}</a:tableStyleId>
              </a:tblPr>
              <a:tblGrid>
                <a:gridCol w="1093250"/>
                <a:gridCol w="1268975"/>
                <a:gridCol w="1268975"/>
                <a:gridCol w="1268975"/>
              </a:tblGrid>
              <a:tr h="40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2018</a:t>
                      </a:r>
                      <a:endParaRPr b="1" sz="9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260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2019</a:t>
                      </a:r>
                      <a:endParaRPr b="1" sz="9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2600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2020</a:t>
                      </a:r>
                      <a:endParaRPr b="1" sz="9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26000" marB="91425" marR="91425" marL="91425"/>
                </a:tc>
              </a:tr>
              <a:tr h="61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Métadonnées</a:t>
                      </a:r>
                      <a:endParaRPr b="1" sz="9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30.6Mo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157000 Lignes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 Colonnes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87  Mo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437 000 Lignes 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 colonnes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164 Mo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825 000 Lignes 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 colonnes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5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Producteur/</a:t>
                      </a:r>
                      <a:endParaRPr b="1" sz="9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Diffuseur</a:t>
                      </a:r>
                      <a:endParaRPr b="1" sz="9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Direction de la Voirie et des Déplacements - Ville de Paris 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62000" marB="91425" marR="91425" marL="91425"/>
                </a:tc>
                <a:tc hMerge="1"/>
                <a:tc hMerge="1"/>
              </a:tr>
              <a:tr h="4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Dates</a:t>
                      </a:r>
                      <a:endParaRPr b="1" sz="9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Depuis 01/01/2018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Depuis 01/01/2019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Depuis 01/01/2020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Mise à jour quotidienne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4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66666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Licence</a:t>
                      </a:r>
                      <a:endParaRPr b="1" sz="9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rgbClr val="666666"/>
                          </a:solidFill>
                          <a:highlight>
                            <a:schemeClr val="lt1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Open Data License (ODbL)</a:t>
                      </a:r>
                      <a:endParaRPr sz="800">
                        <a:solidFill>
                          <a:srgbClr val="66666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26000" marB="91425" marR="91425" marL="91425"/>
                </a:tc>
                <a:tc hMerge="1"/>
                <a:tc hMerge="1"/>
              </a:tr>
            </a:tbl>
          </a:graphicData>
        </a:graphic>
      </p:graphicFrame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500525" y="1893400"/>
            <a:ext cx="3653400" cy="21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Utilisation de python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Lecture des fichiers CSV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Extraction des données clés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Mise en forme des données dans </a:t>
            </a:r>
            <a:r>
              <a:rPr lang="fr"/>
              <a:t>des dictionnaires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Affichages de graphiques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		</a:t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4415850" y="1893400"/>
            <a:ext cx="4002300" cy="25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Intérêt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Rendre lisible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Accessible à tous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Affichage simple et compréhensible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Transformation de centaine de millier de lignes en graphique clair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		</a:t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534600" y="4402900"/>
            <a:ext cx="80541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Application existante : Le site de Open Data Paris permet une visualisation graphique des données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		</a:t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729450" y="1241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des données</a:t>
            </a:r>
            <a:endParaRPr/>
          </a:p>
        </p:txBody>
      </p:sp>
      <p:sp>
        <p:nvSpPr>
          <p:cNvPr id="153" name="Google Shape;153;p21"/>
          <p:cNvSpPr txBox="1"/>
          <p:nvPr>
            <p:ph idx="4294967295" type="subTitle"/>
          </p:nvPr>
        </p:nvSpPr>
        <p:spPr>
          <a:xfrm>
            <a:off x="729450" y="1703825"/>
            <a:ext cx="62517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Evolution des pistes cyclables </a:t>
            </a:r>
            <a:endParaRPr b="1" sz="18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350" y="2306650"/>
            <a:ext cx="2786574" cy="20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400" y="2306649"/>
            <a:ext cx="2804222" cy="209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