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08" r:id="rId2"/>
    <p:sldId id="278" r:id="rId3"/>
    <p:sldId id="307" r:id="rId4"/>
    <p:sldId id="281" r:id="rId5"/>
    <p:sldId id="284" r:id="rId6"/>
    <p:sldId id="283" r:id="rId7"/>
    <p:sldId id="285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303" r:id="rId19"/>
    <p:sldId id="300" r:id="rId20"/>
    <p:sldId id="301" r:id="rId21"/>
    <p:sldId id="302" r:id="rId22"/>
    <p:sldId id="304" r:id="rId23"/>
    <p:sldId id="306" r:id="rId24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F74290DC-920F-4F4F-928D-D9E78B962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5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514E8C-AAE0-5645-8347-9C02EFD9C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3 - First Steps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9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C0C35-3D7C-B541-A38B-FDC2B086A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FEFC-E74C-F640-BE0B-37559422D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A5543-1E1F-F043-9EBC-BC37C93D4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C770D-4187-B643-B651-7C2396F25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454-4803-BE4E-A4C9-D0AB6CC2A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25D7-0927-D54A-8169-F3C5D05E9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FD39C-9ADB-C245-9503-846EF8BEF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41AF7-5567-D741-8F34-DE634B40B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41E4-FAB9-C646-A3CA-EB59A4BA2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0A2D-3EAF-8C40-9E51-E3D1278D1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7CFC444-A655-D742-8217-1C95AF70F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E08685F-6324-1642-88D7-16A6D01BA5BE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2 - First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3B37A20-571F-2C41-A398-6A045B808D2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52438" y="1144588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Haskell</a:t>
            </a:r>
            <a:r>
              <a:rPr lang="en-US"/>
              <a:t>, function application is denoted using space, and multiplication is denoted using *.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38300" y="3233738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b + c*d</a:t>
            </a:r>
          </a:p>
        </p:txBody>
      </p:sp>
      <p:sp>
        <p:nvSpPr>
          <p:cNvPr id="24580" name="AutoShape 8"/>
          <p:cNvSpPr>
            <a:spLocks noChangeArrowheads="1"/>
          </p:cNvSpPr>
          <p:nvPr/>
        </p:nvSpPr>
        <p:spPr bwMode="auto">
          <a:xfrm>
            <a:off x="850900" y="4994275"/>
            <a:ext cx="6457950" cy="566738"/>
          </a:xfrm>
          <a:prstGeom prst="wedgeRoundRectCallout">
            <a:avLst>
              <a:gd name="adj1" fmla="val -25787"/>
              <a:gd name="adj2" fmla="val -19733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As previously, but in Haskell syntax.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4467740-7AC7-0A47-B6D9-4DCC00FDA825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5"/>
          <p:cNvSpPr txBox="1">
            <a:spLocks noChangeArrowheads="1"/>
          </p:cNvSpPr>
          <p:nvPr/>
        </p:nvSpPr>
        <p:spPr bwMode="auto">
          <a:xfrm>
            <a:off x="501650" y="1171575"/>
            <a:ext cx="8174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Moreover, function application is assumed to have </a:t>
            </a:r>
            <a:r>
              <a:rPr lang="en-US" u="sng"/>
              <a:t>higher priority</a:t>
            </a:r>
            <a:r>
              <a:rPr lang="en-US"/>
              <a:t> than all other operators.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1641475" y="3235325"/>
            <a:ext cx="1473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 a + b</a:t>
            </a:r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850900" y="4994275"/>
            <a:ext cx="6915150" cy="566738"/>
          </a:xfrm>
          <a:prstGeom prst="wedgeRoundRectCallout">
            <a:avLst>
              <a:gd name="adj1" fmla="val -27389"/>
              <a:gd name="adj2" fmla="val -1973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(f a) + b, rather than f (a + b).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E087749-1F4D-9B44-AB89-0370833F3286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grpSp>
        <p:nvGrpSpPr>
          <p:cNvPr id="26627" name="Group 46"/>
          <p:cNvGrpSpPr>
            <a:grpSpLocks/>
          </p:cNvGrpSpPr>
          <p:nvPr/>
        </p:nvGrpSpPr>
        <p:grpSpPr bwMode="auto">
          <a:xfrm>
            <a:off x="1882775" y="1550988"/>
            <a:ext cx="5056188" cy="4595812"/>
            <a:chOff x="1240" y="938"/>
            <a:chExt cx="3185" cy="2895"/>
          </a:xfrm>
        </p:grpSpPr>
        <p:sp>
          <p:nvSpPr>
            <p:cNvPr id="26628" name="Text Box 5"/>
            <p:cNvSpPr txBox="1">
              <a:spLocks noChangeArrowheads="1"/>
            </p:cNvSpPr>
            <p:nvPr/>
          </p:nvSpPr>
          <p:spPr bwMode="auto">
            <a:xfrm>
              <a:off x="1240" y="938"/>
              <a:ext cx="1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Mathematics</a:t>
              </a:r>
            </a:p>
          </p:txBody>
        </p:sp>
        <p:sp>
          <p:nvSpPr>
            <p:cNvPr id="26629" name="Text Box 6"/>
            <p:cNvSpPr txBox="1">
              <a:spLocks noChangeArrowheads="1"/>
            </p:cNvSpPr>
            <p:nvPr/>
          </p:nvSpPr>
          <p:spPr bwMode="auto">
            <a:xfrm>
              <a:off x="3205" y="93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u="sng"/>
                <a:t>Haskell</a:t>
              </a:r>
              <a:endParaRPr lang="en-US"/>
            </a:p>
          </p:txBody>
        </p:sp>
        <p:sp>
          <p:nvSpPr>
            <p:cNvPr id="26630" name="Text Box 7"/>
            <p:cNvSpPr txBox="1">
              <a:spLocks noChangeArrowheads="1"/>
            </p:cNvSpPr>
            <p:nvPr/>
          </p:nvSpPr>
          <p:spPr bwMode="auto">
            <a:xfrm>
              <a:off x="1291" y="1507"/>
              <a:ext cx="58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</a:t>
              </a: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1291" y="2017"/>
              <a:ext cx="8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f(x,y)</a:t>
              </a:r>
            </a:p>
          </p:txBody>
        </p:sp>
        <p:sp>
          <p:nvSpPr>
            <p:cNvPr id="26632" name="Text Box 9"/>
            <p:cNvSpPr txBox="1">
              <a:spLocks noChangeArrowheads="1"/>
            </p:cNvSpPr>
            <p:nvPr/>
          </p:nvSpPr>
          <p:spPr bwMode="auto">
            <a:xfrm>
              <a:off x="1291" y="2528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f(g(x))</a:t>
              </a:r>
            </a:p>
          </p:txBody>
        </p:sp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1291" y="3039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f(x,g(y))</a:t>
              </a:r>
            </a:p>
          </p:txBody>
        </p:sp>
        <p:sp>
          <p:nvSpPr>
            <p:cNvPr id="26634" name="Text Box 11"/>
            <p:cNvSpPr txBox="1">
              <a:spLocks noChangeArrowheads="1"/>
            </p:cNvSpPr>
            <p:nvPr/>
          </p:nvSpPr>
          <p:spPr bwMode="auto">
            <a:xfrm>
              <a:off x="1292" y="3542"/>
              <a:ext cx="10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f(x)g(y)</a:t>
              </a:r>
            </a:p>
          </p:txBody>
        </p:sp>
        <p:sp>
          <p:nvSpPr>
            <p:cNvPr id="26635" name="Text Box 18"/>
            <p:cNvSpPr txBox="1">
              <a:spLocks noChangeArrowheads="1"/>
            </p:cNvSpPr>
            <p:nvPr/>
          </p:nvSpPr>
          <p:spPr bwMode="auto">
            <a:xfrm>
              <a:off x="3264" y="1503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</a:t>
              </a:r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3264" y="2013"/>
              <a:ext cx="69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y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3264" y="2524"/>
              <a:ext cx="92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(g x)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3264" y="3034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(g y)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3265" y="3545"/>
              <a:ext cx="1160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f x * g 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34FCE1A-107E-2443-88F3-C8A4A32F4223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Haskell Scripts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well as the functions in the standard library, you can also define your own functions;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New functions are defined within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script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, a text file comprising a sequence of definitions;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By convention, Haskell scripts usually have a </a:t>
            </a:r>
            <a:r>
              <a:rPr lang="en-US" u="sng">
                <a:latin typeface="Tahoma" charset="0"/>
                <a:ea typeface="ＭＳ Ｐゴシック" charset="0"/>
                <a:cs typeface="ＭＳ Ｐゴシック" charset="0"/>
              </a:rPr>
              <a:t>.hs</a:t>
            </a: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suffix on their filename.  This is not mandatory, but is useful for identification purposes.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3AF73BC-81EB-C546-830A-29D65C44952C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My First Script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393825" y="4995863"/>
            <a:ext cx="59340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double x = x + x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quadruple x = double (double x)</a:t>
            </a:r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449263" y="1700213"/>
            <a:ext cx="80692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When developing a Haskell script, it is useful to keep two windows open, one running an editor for the script, and the other running GHCi.</a:t>
            </a:r>
          </a:p>
          <a:p>
            <a:endParaRPr lang="en-US"/>
          </a:p>
          <a:p>
            <a:r>
              <a:rPr lang="en-US"/>
              <a:t>Start an editor, type in the following two function definitions, and save the script as </a:t>
            </a:r>
            <a:r>
              <a:rPr lang="en-US" u="sng"/>
              <a:t>test.hs</a:t>
            </a:r>
            <a:r>
              <a:rPr lang="en-US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DC1FF0A-E358-B947-B78B-DF7D7A296D48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1027"/>
          <p:cNvSpPr>
            <a:spLocks noChangeArrowheads="1"/>
          </p:cNvSpPr>
          <p:nvPr/>
        </p:nvSpPr>
        <p:spPr bwMode="auto">
          <a:xfrm>
            <a:off x="1292225" y="1931988"/>
            <a:ext cx="278130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$ ghci test.hs</a:t>
            </a:r>
          </a:p>
        </p:txBody>
      </p:sp>
      <p:sp>
        <p:nvSpPr>
          <p:cNvPr id="29699" name="Text Box 1028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the editor open, in another window start up GHCi with the new script:</a:t>
            </a:r>
          </a:p>
        </p:txBody>
      </p:sp>
      <p:sp>
        <p:nvSpPr>
          <p:cNvPr id="29700" name="Rectangle 1030"/>
          <p:cNvSpPr>
            <a:spLocks noChangeArrowheads="1"/>
          </p:cNvSpPr>
          <p:nvPr/>
        </p:nvSpPr>
        <p:spPr bwMode="auto">
          <a:xfrm>
            <a:off x="1292225" y="4437063"/>
            <a:ext cx="5892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quadruple 10</a:t>
            </a:r>
          </a:p>
          <a:p>
            <a:r>
              <a:rPr lang="en-US" sz="2400">
                <a:latin typeface="Lucida Sans Typewriter" charset="0"/>
              </a:rPr>
              <a:t>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take (double 2) [1,2,3,4,5,6]</a:t>
            </a:r>
          </a:p>
          <a:p>
            <a:r>
              <a:rPr lang="en-US" sz="2400">
                <a:latin typeface="Lucida Sans Typewriter" charset="0"/>
              </a:rPr>
              <a:t>[1,2,3,4]</a:t>
            </a:r>
          </a:p>
        </p:txBody>
      </p:sp>
      <p:sp>
        <p:nvSpPr>
          <p:cNvPr id="29701" name="Text Box 1032"/>
          <p:cNvSpPr txBox="1">
            <a:spLocks noChangeArrowheads="1"/>
          </p:cNvSpPr>
          <p:nvPr/>
        </p:nvSpPr>
        <p:spPr bwMode="auto">
          <a:xfrm>
            <a:off x="415925" y="2947988"/>
            <a:ext cx="82883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both the standard library and the file test.hs are loaded, and functions from both can be used: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80B69E-20D5-3A43-A858-E6D71E7A76AB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54113" y="1890713"/>
            <a:ext cx="6675437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factorial n = product [1..n]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average ns = sum ns `div` length 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4650" y="427038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Leaving GHCi open, return to the editor, add the following two definitions, and resave:</a:t>
            </a: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742950" y="4654550"/>
            <a:ext cx="7561263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div is enclosed in </a:t>
            </a:r>
            <a:r>
              <a:rPr kumimoji="1" lang="en-US" u="sng"/>
              <a:t>back</a:t>
            </a:r>
            <a:r>
              <a:rPr kumimoji="1" lang="en-US"/>
              <a:t> quotes, not forward;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x `f` y is just </a:t>
            </a:r>
            <a:r>
              <a:rPr kumimoji="1" lang="en-US" u="sng"/>
              <a:t>syntactic sugar</a:t>
            </a:r>
            <a:r>
              <a:rPr kumimoji="1" lang="en-US"/>
              <a:t> for f x y.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427038" y="36099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B14E4C1-AAF0-FD40-9241-254D62A910F0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39850" y="2468563"/>
            <a:ext cx="4235450" cy="3013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charset="0"/>
              </a:rPr>
              <a:t>&gt; :reload</a:t>
            </a:r>
          </a:p>
          <a:p>
            <a:r>
              <a:rPr lang="en-US" sz="2400">
                <a:latin typeface="Lucida Sans Typewriter" charset="0"/>
              </a:rPr>
              <a:t>Reading file "test.hs"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factorial 10</a:t>
            </a:r>
          </a:p>
          <a:p>
            <a:r>
              <a:rPr lang="en-US" sz="2400">
                <a:latin typeface="Lucida Sans Typewriter" charset="0"/>
              </a:rPr>
              <a:t>3628800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average [1,2,3,4,5]</a:t>
            </a:r>
          </a:p>
          <a:p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65125" y="425450"/>
            <a:ext cx="82883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GHCi does not automatically detect that the script has been changed, so a </a:t>
            </a:r>
            <a:r>
              <a:rPr lang="en-US" u="sng"/>
              <a:t>reload</a:t>
            </a:r>
            <a:r>
              <a:rPr lang="en-US"/>
              <a:t> command must be executed before the new definitions can be used: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DAD6174-A108-E142-9023-0A22558F8A4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Useful GHCi Commands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293813" y="1462088"/>
            <a:ext cx="6613525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u="sng"/>
              <a:t>Command</a:t>
            </a:r>
            <a:r>
              <a:rPr lang="en-US"/>
              <a:t>		  </a:t>
            </a:r>
            <a:r>
              <a:rPr lang="en-US" u="sng"/>
              <a:t>Meaning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:load </a:t>
            </a:r>
            <a:r>
              <a:rPr lang="en-US" i="1"/>
              <a:t>name</a:t>
            </a:r>
            <a:r>
              <a:rPr lang="en-US"/>
              <a:t>		  load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:reload		  reload current script</a:t>
            </a:r>
          </a:p>
          <a:p>
            <a:pPr>
              <a:lnSpc>
                <a:spcPct val="110000"/>
              </a:lnSpc>
            </a:pPr>
            <a:r>
              <a:rPr lang="en-US"/>
              <a:t>:set editor </a:t>
            </a:r>
            <a:r>
              <a:rPr lang="en-US" i="1"/>
              <a:t>name</a:t>
            </a:r>
            <a:r>
              <a:rPr lang="en-US"/>
              <a:t>	  set editor to </a:t>
            </a:r>
            <a:r>
              <a:rPr lang="en-US" i="1"/>
              <a:t>name</a:t>
            </a:r>
          </a:p>
          <a:p>
            <a:pPr>
              <a:lnSpc>
                <a:spcPct val="110000"/>
              </a:lnSpc>
            </a:pPr>
            <a:r>
              <a:rPr lang="en-US"/>
              <a:t>:edit </a:t>
            </a:r>
            <a:r>
              <a:rPr lang="en-US" i="1"/>
              <a:t>name</a:t>
            </a:r>
            <a:r>
              <a:rPr lang="en-US"/>
              <a:t>		  edit script </a:t>
            </a:r>
            <a:r>
              <a:rPr lang="en-US" i="1"/>
              <a:t>name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:edit			  edit current script</a:t>
            </a:r>
          </a:p>
          <a:p>
            <a:pPr>
              <a:lnSpc>
                <a:spcPct val="110000"/>
              </a:lnSpc>
            </a:pPr>
            <a:r>
              <a:rPr lang="en-US"/>
              <a:t>:type </a:t>
            </a:r>
            <a:r>
              <a:rPr lang="en-US" i="1"/>
              <a:t>expr</a:t>
            </a:r>
            <a:r>
              <a:rPr lang="en-US"/>
              <a:t>		  show type of </a:t>
            </a:r>
            <a:r>
              <a:rPr lang="en-US" i="1"/>
              <a:t>expr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:?			  show all commands</a:t>
            </a:r>
          </a:p>
          <a:p>
            <a:pPr>
              <a:lnSpc>
                <a:spcPct val="110000"/>
              </a:lnSpc>
            </a:pPr>
            <a:r>
              <a:rPr lang="en-US"/>
              <a:t>:quit			  quit GHCi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BB9433-BABE-544F-BBCC-4B7707DDC055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Naming Requirements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524000"/>
            <a:ext cx="8178800" cy="1095375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Function and argument names must begin with a lower-case letter.  For example: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68450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myFun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563938" y="3113088"/>
            <a:ext cx="920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fun1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75275" y="3113088"/>
            <a:ext cx="11049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arg_2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372350" y="3113088"/>
            <a:ext cx="552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x</a:t>
            </a:r>
            <a:r>
              <a:rPr lang="ja-JP" altLang="en-US" sz="2400">
                <a:latin typeface="Lucida Sans Typewriter" charset="0"/>
              </a:rPr>
              <a:t>’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509588" y="4064000"/>
            <a:ext cx="8178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By convention, list arguments usually have an </a:t>
            </a:r>
            <a:r>
              <a:rPr kumimoji="1" lang="en-US" u="sng"/>
              <a:t>s</a:t>
            </a:r>
            <a:r>
              <a:rPr kumimoji="1" lang="en-US"/>
              <a:t> suffix on their name.  For example:</a:t>
            </a:r>
          </a:p>
        </p:txBody>
      </p:sp>
      <p:grpSp>
        <p:nvGrpSpPr>
          <p:cNvPr id="33801" name="Group 15"/>
          <p:cNvGrpSpPr>
            <a:grpSpLocks/>
          </p:cNvGrpSpPr>
          <p:nvPr/>
        </p:nvGrpSpPr>
        <p:grpSpPr bwMode="auto">
          <a:xfrm>
            <a:off x="1660525" y="5653088"/>
            <a:ext cx="3667125" cy="457200"/>
            <a:chOff x="1053" y="3265"/>
            <a:chExt cx="2310" cy="288"/>
          </a:xfrm>
        </p:grpSpPr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053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xs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976" y="3265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899" y="3265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</a:rPr>
                <a:t>nss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35990BC-941F-5B40-AA99-85A5C70022F6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Glasgow Haskell Compiler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48638" cy="3741738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the leading implementation of Haskell, and comprises a compiler and interpreter;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interactive nature of the interpreter makes it well suited for teaching and prototyping;</a:t>
            </a:r>
          </a:p>
          <a:p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GHC is freely available from: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43063" y="5529263"/>
            <a:ext cx="4833374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 err="1">
                <a:latin typeface="Lucida Sans Typewriter" charset="0"/>
              </a:rPr>
              <a:t>www.haskell.org</a:t>
            </a:r>
            <a:r>
              <a:rPr lang="en-US" sz="2400">
                <a:latin typeface="Lucida Sans Typewriter" charset="0"/>
              </a:rPr>
              <a:t>/downloads</a:t>
            </a:r>
            <a:endParaRPr lang="en-US" sz="2400" dirty="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F18ED2-FA50-CE42-B148-F46DA97C8814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Layout Rule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3550" y="1544638"/>
            <a:ext cx="8256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a sequence of definitions, each definition must begin in precisely the same column:</a:t>
            </a:r>
          </a:p>
        </p:txBody>
      </p:sp>
      <p:grpSp>
        <p:nvGrpSpPr>
          <p:cNvPr id="34820" name="Group 29"/>
          <p:cNvGrpSpPr>
            <a:grpSpLocks/>
          </p:cNvGrpSpPr>
          <p:nvPr/>
        </p:nvGrpSpPr>
        <p:grpSpPr bwMode="auto">
          <a:xfrm>
            <a:off x="1420813" y="3005138"/>
            <a:ext cx="6059487" cy="3000375"/>
            <a:chOff x="895" y="1893"/>
            <a:chExt cx="3817" cy="1890"/>
          </a:xfrm>
        </p:grpSpPr>
        <p:grpSp>
          <p:nvGrpSpPr>
            <p:cNvPr id="34821" name="Group 27"/>
            <p:cNvGrpSpPr>
              <a:grpSpLocks/>
            </p:cNvGrpSpPr>
            <p:nvPr/>
          </p:nvGrpSpPr>
          <p:grpSpPr bwMode="auto">
            <a:xfrm>
              <a:off x="895" y="1893"/>
              <a:ext cx="3817" cy="1208"/>
              <a:chOff x="895" y="1893"/>
              <a:chExt cx="3817" cy="1208"/>
            </a:xfrm>
          </p:grpSpPr>
          <p:sp>
            <p:nvSpPr>
              <p:cNvPr id="34832" name="Text Box 4"/>
              <p:cNvSpPr txBox="1">
                <a:spLocks noChangeArrowheads="1"/>
              </p:cNvSpPr>
              <p:nvPr/>
            </p:nvSpPr>
            <p:spPr bwMode="auto">
              <a:xfrm>
                <a:off x="895" y="1893"/>
                <a:ext cx="812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3" name="Text Box 5"/>
              <p:cNvSpPr txBox="1">
                <a:spLocks noChangeArrowheads="1"/>
              </p:cNvSpPr>
              <p:nvPr/>
            </p:nvSpPr>
            <p:spPr bwMode="auto">
              <a:xfrm>
                <a:off x="2281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c = 30</a:t>
                </a:r>
              </a:p>
            </p:txBody>
          </p:sp>
          <p:sp>
            <p:nvSpPr>
              <p:cNvPr id="34834" name="Text Box 6"/>
              <p:cNvSpPr txBox="1">
                <a:spLocks noChangeArrowheads="1"/>
              </p:cNvSpPr>
              <p:nvPr/>
            </p:nvSpPr>
            <p:spPr bwMode="auto">
              <a:xfrm>
                <a:off x="3784" y="1893"/>
                <a:ext cx="928" cy="12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Lucida Sans Typewriter" charset="0"/>
                  </a:rPr>
                  <a:t> a = 10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b = 20</a:t>
                </a:r>
              </a:p>
              <a:p>
                <a:endParaRPr lang="en-US" sz="2400">
                  <a:latin typeface="Lucida Sans Typewriter" charset="0"/>
                </a:endParaRPr>
              </a:p>
              <a:p>
                <a:r>
                  <a:rPr lang="en-US" sz="2400">
                    <a:latin typeface="Lucida Sans Typewriter" charset="0"/>
                  </a:rPr>
                  <a:t> c = 30</a:t>
                </a:r>
              </a:p>
            </p:txBody>
          </p:sp>
        </p:grpSp>
        <p:grpSp>
          <p:nvGrpSpPr>
            <p:cNvPr id="34822" name="Group 28"/>
            <p:cNvGrpSpPr>
              <a:grpSpLocks/>
            </p:cNvGrpSpPr>
            <p:nvPr/>
          </p:nvGrpSpPr>
          <p:grpSpPr bwMode="auto">
            <a:xfrm>
              <a:off x="1089" y="3495"/>
              <a:ext cx="3303" cy="288"/>
              <a:chOff x="1089" y="3495"/>
              <a:chExt cx="3303" cy="288"/>
            </a:xfrm>
          </p:grpSpPr>
          <p:grpSp>
            <p:nvGrpSpPr>
              <p:cNvPr id="34823" name="Group 15"/>
              <p:cNvGrpSpPr>
                <a:grpSpLocks/>
              </p:cNvGrpSpPr>
              <p:nvPr/>
            </p:nvGrpSpPr>
            <p:grpSpPr bwMode="auto">
              <a:xfrm>
                <a:off x="2601" y="3495"/>
                <a:ext cx="287" cy="288"/>
                <a:chOff x="1085" y="3117"/>
                <a:chExt cx="411" cy="416"/>
              </a:xfrm>
            </p:grpSpPr>
            <p:sp>
              <p:nvSpPr>
                <p:cNvPr id="34830" name="Line 13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4" name="Group 16"/>
              <p:cNvGrpSpPr>
                <a:grpSpLocks/>
              </p:cNvGrpSpPr>
              <p:nvPr/>
            </p:nvGrpSpPr>
            <p:grpSpPr bwMode="auto">
              <a:xfrm>
                <a:off x="4104" y="3495"/>
                <a:ext cx="288" cy="288"/>
                <a:chOff x="1085" y="3117"/>
                <a:chExt cx="411" cy="416"/>
              </a:xfrm>
            </p:grpSpPr>
            <p:sp>
              <p:nvSpPr>
                <p:cNvPr id="34828" name="Line 17"/>
                <p:cNvSpPr>
                  <a:spLocks noChangeShapeType="1"/>
                </p:cNvSpPr>
                <p:nvPr/>
              </p:nvSpPr>
              <p:spPr bwMode="auto">
                <a:xfrm>
                  <a:off x="1091" y="311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085" y="3127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25" name="Group 24"/>
              <p:cNvGrpSpPr>
                <a:grpSpLocks/>
              </p:cNvGrpSpPr>
              <p:nvPr/>
            </p:nvGrpSpPr>
            <p:grpSpPr bwMode="auto">
              <a:xfrm>
                <a:off x="1089" y="3495"/>
                <a:ext cx="423" cy="281"/>
                <a:chOff x="958" y="3028"/>
                <a:chExt cx="604" cy="406"/>
              </a:xfrm>
            </p:grpSpPr>
            <p:sp>
              <p:nvSpPr>
                <p:cNvPr id="3482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157" y="3028"/>
                  <a:ext cx="405" cy="406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27" name="Line 23"/>
                <p:cNvSpPr>
                  <a:spLocks noChangeShapeType="1"/>
                </p:cNvSpPr>
                <p:nvPr/>
              </p:nvSpPr>
              <p:spPr bwMode="auto">
                <a:xfrm>
                  <a:off x="958" y="3242"/>
                  <a:ext cx="187" cy="187"/>
                </a:xfrm>
                <a:prstGeom prst="line">
                  <a:avLst/>
                </a:prstGeom>
                <a:noFill/>
                <a:ln w="127000" cap="sq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D745B53-8F06-6840-A4CB-761CFCC18F69}" type="slidenum">
              <a:rPr lang="en-US" sz="1400"/>
              <a:pPr/>
              <a:t>20</a:t>
            </a:fld>
            <a:endParaRPr lang="en-US" sz="1400"/>
          </a:p>
        </p:txBody>
      </p:sp>
      <p:grpSp>
        <p:nvGrpSpPr>
          <p:cNvPr id="35842" name="Group 22"/>
          <p:cNvGrpSpPr>
            <a:grpSpLocks/>
          </p:cNvGrpSpPr>
          <p:nvPr/>
        </p:nvGrpSpPr>
        <p:grpSpPr bwMode="auto">
          <a:xfrm>
            <a:off x="3624263" y="3128963"/>
            <a:ext cx="1347787" cy="730250"/>
            <a:chOff x="2268" y="2127"/>
            <a:chExt cx="849" cy="460"/>
          </a:xfrm>
        </p:grpSpPr>
        <p:sp>
          <p:nvSpPr>
            <p:cNvPr id="35848" name="AutoShape 21"/>
            <p:cNvSpPr>
              <a:spLocks noChangeArrowheads="1"/>
            </p:cNvSpPr>
            <p:nvPr/>
          </p:nvSpPr>
          <p:spPr bwMode="auto">
            <a:xfrm>
              <a:off x="2268" y="2127"/>
              <a:ext cx="849" cy="460"/>
            </a:xfrm>
            <a:prstGeom prst="rightArrow">
              <a:avLst>
                <a:gd name="adj1" fmla="val 50000"/>
                <a:gd name="adj2" fmla="val 46141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2277" y="2176"/>
              <a:ext cx="7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means</a:t>
              </a:r>
            </a:p>
          </p:txBody>
        </p:sp>
      </p:grp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00050" y="596900"/>
            <a:ext cx="8139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layout rule avoids the need for explicit syntax to indicate the grouping of definitions.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930275" y="2482850"/>
            <a:ext cx="22098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a = b + c</a:t>
            </a:r>
          </a:p>
          <a:p>
            <a:r>
              <a:rPr lang="en-US" sz="2400">
                <a:latin typeface="Lucida Sans Typewriter" charset="0"/>
              </a:rPr>
              <a:t>    where</a:t>
            </a:r>
          </a:p>
          <a:p>
            <a:r>
              <a:rPr lang="en-US" sz="2400">
                <a:latin typeface="Lucida Sans Typewriter" charset="0"/>
              </a:rPr>
              <a:t>      b = 1</a:t>
            </a:r>
          </a:p>
          <a:p>
            <a:r>
              <a:rPr lang="en-US" sz="2400">
                <a:latin typeface="Lucida Sans Typewriter" charset="0"/>
              </a:rPr>
              <a:t>      c = 2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5353050" y="2471738"/>
            <a:ext cx="2595563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Lucida Sans Typewriter" charset="0"/>
              </a:rPr>
              <a:t>a = b + c</a:t>
            </a:r>
          </a:p>
          <a:p>
            <a:r>
              <a:rPr lang="en-US" sz="2400" dirty="0">
                <a:latin typeface="Lucida Sans Typewriter" charset="0"/>
              </a:rPr>
              <a:t>    where</a:t>
            </a:r>
          </a:p>
          <a:p>
            <a:r>
              <a:rPr lang="en-US" sz="2400" dirty="0">
                <a:latin typeface="Lucida Sans Typewriter" charset="0"/>
              </a:rPr>
              <a:t>      {b = 1;</a:t>
            </a:r>
          </a:p>
          <a:p>
            <a:r>
              <a:rPr lang="en-US" sz="2400" dirty="0">
                <a:latin typeface="Lucida Sans Typewriter" charset="0"/>
              </a:rPr>
              <a:t>       c = 2}</a:t>
            </a:r>
          </a:p>
          <a:p>
            <a:r>
              <a:rPr lang="en-US" sz="2400">
                <a:latin typeface="Lucida Sans Typewriter" charset="0"/>
              </a:rPr>
              <a:t>d = a * 2</a:t>
            </a:r>
          </a:p>
        </p:txBody>
      </p:sp>
      <p:sp>
        <p:nvSpPr>
          <p:cNvPr id="35846" name="AutoShape 14"/>
          <p:cNvSpPr>
            <a:spLocks noChangeArrowheads="1"/>
          </p:cNvSpPr>
          <p:nvPr/>
        </p:nvSpPr>
        <p:spPr bwMode="auto">
          <a:xfrm>
            <a:off x="509588" y="5541963"/>
            <a:ext cx="3113087" cy="566737"/>
          </a:xfrm>
          <a:prstGeom prst="wedgeRoundRectCallout">
            <a:avLst>
              <a:gd name="adj1" fmla="val -2625"/>
              <a:gd name="adj2" fmla="val -13627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implicit grouping</a:t>
            </a:r>
          </a:p>
        </p:txBody>
      </p:sp>
      <p:sp>
        <p:nvSpPr>
          <p:cNvPr id="35847" name="AutoShape 15"/>
          <p:cNvSpPr>
            <a:spLocks noChangeArrowheads="1"/>
          </p:cNvSpPr>
          <p:nvPr/>
        </p:nvSpPr>
        <p:spPr bwMode="auto">
          <a:xfrm>
            <a:off x="5324475" y="5541963"/>
            <a:ext cx="3113088" cy="566737"/>
          </a:xfrm>
          <a:prstGeom prst="wedgeRoundRectCallout">
            <a:avLst>
              <a:gd name="adj1" fmla="val -3801"/>
              <a:gd name="adj2" fmla="val -1275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explicit grouping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06C81B2-B047-9846-93D4-3259BA2342A1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776413" y="4127500"/>
            <a:ext cx="423545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N = a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div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length xs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where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a = 10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xs = [1,2,3,4,5]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149350" y="1484313"/>
            <a:ext cx="72644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Try out slides 2-7 and 13-16 using GHCi.</a:t>
            </a:r>
          </a:p>
          <a:p>
            <a:endParaRPr lang="en-US"/>
          </a:p>
          <a:p>
            <a:r>
              <a:rPr lang="en-US"/>
              <a:t>Fix the syntax errors in the program below, and test your solution using GHCi.</a:t>
            </a:r>
          </a:p>
          <a:p>
            <a:endParaRPr lang="en-US"/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452438" y="1484313"/>
            <a:ext cx="650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0748A6F-F68C-1F47-94BA-944D1069E394}" type="slidenum">
              <a:rPr lang="en-US" sz="1400"/>
              <a:pPr/>
              <a:t>22</a:t>
            </a:fld>
            <a:endParaRPr lang="en-US" sz="1400"/>
          </a:p>
        </p:txBody>
      </p:sp>
      <p:grpSp>
        <p:nvGrpSpPr>
          <p:cNvPr id="37890" name="Group 2062"/>
          <p:cNvGrpSpPr>
            <a:grpSpLocks/>
          </p:cNvGrpSpPr>
          <p:nvPr/>
        </p:nvGrpSpPr>
        <p:grpSpPr bwMode="auto">
          <a:xfrm>
            <a:off x="366713" y="558800"/>
            <a:ext cx="8213725" cy="1373188"/>
            <a:chOff x="231" y="352"/>
            <a:chExt cx="5174" cy="865"/>
          </a:xfrm>
        </p:grpSpPr>
        <p:sp>
          <p:nvSpPr>
            <p:cNvPr id="37897" name="Text Box 2050"/>
            <p:cNvSpPr txBox="1">
              <a:spLocks noChangeArrowheads="1"/>
            </p:cNvSpPr>
            <p:nvPr/>
          </p:nvSpPr>
          <p:spPr bwMode="auto">
            <a:xfrm>
              <a:off x="706" y="352"/>
              <a:ext cx="469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Show how the library function </a:t>
              </a:r>
              <a:r>
                <a:rPr lang="en-US" u="sng"/>
                <a:t>last</a:t>
              </a:r>
              <a:r>
                <a:rPr lang="en-US"/>
                <a:t> that selects the last element of a list can be defined using the functions introduced in this lecture.</a:t>
              </a:r>
            </a:p>
          </p:txBody>
        </p:sp>
        <p:sp>
          <p:nvSpPr>
            <p:cNvPr id="37898" name="Text Box 2055"/>
            <p:cNvSpPr txBox="1">
              <a:spLocks noChangeArrowheads="1"/>
            </p:cNvSpPr>
            <p:nvPr/>
          </p:nvSpPr>
          <p:spPr bwMode="auto">
            <a:xfrm>
              <a:off x="231" y="352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  <p:grpSp>
        <p:nvGrpSpPr>
          <p:cNvPr id="37891" name="Group 2060"/>
          <p:cNvGrpSpPr>
            <a:grpSpLocks/>
          </p:cNvGrpSpPr>
          <p:nvPr/>
        </p:nvGrpSpPr>
        <p:grpSpPr bwMode="auto">
          <a:xfrm>
            <a:off x="366713" y="3798888"/>
            <a:ext cx="8121650" cy="1374775"/>
            <a:chOff x="231" y="2229"/>
            <a:chExt cx="5116" cy="866"/>
          </a:xfrm>
        </p:grpSpPr>
        <p:sp>
          <p:nvSpPr>
            <p:cNvPr id="37895" name="Text Box 2054"/>
            <p:cNvSpPr txBox="1">
              <a:spLocks noChangeArrowheads="1"/>
            </p:cNvSpPr>
            <p:nvPr/>
          </p:nvSpPr>
          <p:spPr bwMode="auto">
            <a:xfrm>
              <a:off x="706" y="2230"/>
              <a:ext cx="464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Similarly, show how the library function </a:t>
              </a:r>
              <a:r>
                <a:rPr lang="en-US" u="sng"/>
                <a:t>init</a:t>
              </a:r>
              <a:r>
                <a:rPr lang="en-US"/>
                <a:t> that removes the last element from a list can be defined in two different ways.</a:t>
              </a:r>
            </a:p>
          </p:txBody>
        </p:sp>
        <p:sp>
          <p:nvSpPr>
            <p:cNvPr id="37896" name="Text Box 2056"/>
            <p:cNvSpPr txBox="1">
              <a:spLocks noChangeArrowheads="1"/>
            </p:cNvSpPr>
            <p:nvPr/>
          </p:nvSpPr>
          <p:spPr bwMode="auto">
            <a:xfrm>
              <a:off x="231" y="2229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(5)</a:t>
              </a:r>
            </a:p>
          </p:txBody>
        </p:sp>
      </p:grpSp>
      <p:grpSp>
        <p:nvGrpSpPr>
          <p:cNvPr id="37892" name="Group 2061"/>
          <p:cNvGrpSpPr>
            <a:grpSpLocks/>
          </p:cNvGrpSpPr>
          <p:nvPr/>
        </p:nvGrpSpPr>
        <p:grpSpPr bwMode="auto">
          <a:xfrm>
            <a:off x="366713" y="2605088"/>
            <a:ext cx="8213725" cy="519112"/>
            <a:chOff x="231" y="1600"/>
            <a:chExt cx="5174" cy="327"/>
          </a:xfrm>
        </p:grpSpPr>
        <p:sp>
          <p:nvSpPr>
            <p:cNvPr id="37893" name="Text Box 2057"/>
            <p:cNvSpPr txBox="1">
              <a:spLocks noChangeArrowheads="1"/>
            </p:cNvSpPr>
            <p:nvPr/>
          </p:nvSpPr>
          <p:spPr bwMode="auto">
            <a:xfrm>
              <a:off x="706" y="1600"/>
              <a:ext cx="46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Can you think of another possible definition?</a:t>
              </a:r>
            </a:p>
          </p:txBody>
        </p:sp>
        <p:sp>
          <p:nvSpPr>
            <p:cNvPr id="37894" name="Text Box 2058"/>
            <p:cNvSpPr txBox="1">
              <a:spLocks noChangeArrowheads="1"/>
            </p:cNvSpPr>
            <p:nvPr/>
          </p:nvSpPr>
          <p:spPr bwMode="auto">
            <a:xfrm>
              <a:off x="231" y="1600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(4)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8A67C0-1329-EC4D-AAE7-7810FC8CE882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Starting GHCi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35025" y="3092450"/>
            <a:ext cx="76882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$ ghci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GHCi, version X: http://www.haskell.org/ghc/  :? for help</a:t>
            </a:r>
          </a:p>
          <a:p>
            <a:pPr>
              <a:spcBef>
                <a:spcPts val="400"/>
              </a:spcBef>
            </a:pPr>
            <a:endParaRPr lang="en-US" sz="1700">
              <a:latin typeface="Lucida Sans Typewriter" charset="0"/>
            </a:endParaRPr>
          </a:p>
          <a:p>
            <a:pPr>
              <a:spcBef>
                <a:spcPts val="400"/>
              </a:spcBef>
            </a:pPr>
            <a:r>
              <a:rPr lang="en-US" sz="1700">
                <a:latin typeface="Lucida Sans Typewriter" charset="0"/>
              </a:rPr>
              <a:t>Prelude&gt;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5925" y="1555750"/>
            <a:ext cx="8334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interpreter can be started from the terminal command prompt $ by simply typing </a:t>
            </a:r>
            <a:r>
              <a:rPr lang="en-US" u="sng"/>
              <a:t>ghci</a:t>
            </a:r>
            <a:r>
              <a:rPr lang="en-US"/>
              <a:t>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8950" y="5324475"/>
            <a:ext cx="8018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The GHCi prompt &gt; means that the interpreter is now ready to evaluate an expression.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47B8C8-9379-7647-8785-297B65A0FF9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39738" y="623888"/>
            <a:ext cx="834691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/>
              <a:t>For example, it can be used as a desktop calculator to evaluate simple numeric </a:t>
            </a:r>
            <a:r>
              <a:rPr lang="en-US" dirty="0" err="1"/>
              <a:t>expresions</a:t>
            </a:r>
            <a:r>
              <a:rPr lang="en-US" dirty="0"/>
              <a:t>: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87475" y="2281238"/>
            <a:ext cx="3522663" cy="35861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2+3*4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14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(2+3)*4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20</a:t>
            </a:r>
          </a:p>
          <a:p>
            <a:pPr>
              <a:spcAft>
                <a:spcPts val="600"/>
              </a:spcAft>
            </a:pPr>
            <a:endParaRPr lang="en-US" sz="2400">
              <a:latin typeface="Lucida Sans Typewriter" charset="0"/>
            </a:endParaRP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sqrt (3^2 + 4^2)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5.0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DA19D7A-0922-5844-9E78-B2F290CA9868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Standard Prelude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0850" y="1652588"/>
            <a:ext cx="7967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comes with a large number of standard library functions.  In addition to the familiar numeric functions such as + and *, the library also provides many useful functions on </a:t>
            </a:r>
            <a:r>
              <a:rPr lang="en-US" u="sng"/>
              <a:t>lists</a:t>
            </a:r>
            <a:r>
              <a:rPr lang="en-US"/>
              <a:t>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4038" y="4044950"/>
            <a:ext cx="5649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element of a list: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95425" y="5095875"/>
            <a:ext cx="34988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head [1,2,3,4,5]</a:t>
            </a:r>
          </a:p>
          <a:p>
            <a:r>
              <a:rPr lang="en-US" sz="2400">
                <a:latin typeface="Lucida Sans Typewriter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0993E6-B536-104E-BCFE-F12A544957E2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element from a list: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tail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[2,3,4,5]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nth element of a list: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97000" y="3390900"/>
            <a:ext cx="34988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[1,2,3,4,5] !! 2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3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Select the first n elements of a list: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455738" y="5521325"/>
            <a:ext cx="3867150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take 3 [1,2,3,4,5]</a:t>
            </a:r>
          </a:p>
          <a:p>
            <a:r>
              <a:rPr lang="en-US" sz="2400">
                <a:latin typeface="Lucida Sans Typewriter" charset="0"/>
              </a:rPr>
              <a:t>[1,2,3]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077FC3-A16C-6B48-B6DA-253384A6579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Remove the first n elements from a list: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drop 3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[4,5]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length of a list: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8671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length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sum of a list of numbers: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33147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sum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821B738-F60A-634C-A383-F641D0A4F24C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01638" y="4556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Calculate the product of a list of numbers: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27163" y="1347788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product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1638" y="2525713"/>
            <a:ext cx="8178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Append two lists: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97000" y="3419475"/>
            <a:ext cx="349885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[1,2,3] ++ [4,5]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[1,2,3,4,5]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01638" y="4597400"/>
            <a:ext cx="8178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Reverse a list: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55738" y="5491163"/>
            <a:ext cx="40513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&gt; reverse [1,2,3,4,5]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[5,4,3,2,1]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E38AAA3-FE12-9D41-818B-DF0C6FF442C1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Function Application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65138" y="16160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</a:t>
            </a:r>
            <a:r>
              <a:rPr lang="en-US" u="sng"/>
              <a:t>mathematics</a:t>
            </a:r>
            <a:r>
              <a:rPr lang="en-US"/>
              <a:t>, function application is denoted using parentheses, and multiplication is often denoted using juxtaposition or space.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554163" y="3700463"/>
            <a:ext cx="2393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f(a,b) + c d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1104900" y="5229225"/>
            <a:ext cx="7085013" cy="1028700"/>
          </a:xfrm>
          <a:prstGeom prst="wedgeRoundRectCallout">
            <a:avLst>
              <a:gd name="adj1" fmla="val -27528"/>
              <a:gd name="adj2" fmla="val -12422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Apply the function f to a and b, and add the result to the product of c and 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1462</TotalTime>
  <Words>1181</Words>
  <Application>Microsoft Macintosh PowerPoint</Application>
  <PresentationFormat>On-screen Show (4:3)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Glasgow Haskell Compiler</vt:lpstr>
      <vt:lpstr>Starting GHCi</vt:lpstr>
      <vt:lpstr>PowerPoint Presentation</vt:lpstr>
      <vt:lpstr>The Standard Prelude</vt:lpstr>
      <vt:lpstr>PowerPoint Presentation</vt:lpstr>
      <vt:lpstr>PowerPoint Presentation</vt:lpstr>
      <vt:lpstr>PowerPoint Presentation</vt:lpstr>
      <vt:lpstr>Function Application</vt:lpstr>
      <vt:lpstr>PowerPoint Presentation</vt:lpstr>
      <vt:lpstr>PowerPoint Presentation</vt:lpstr>
      <vt:lpstr>Examples</vt:lpstr>
      <vt:lpstr>Haskell Scripts</vt:lpstr>
      <vt:lpstr>My First Script</vt:lpstr>
      <vt:lpstr>PowerPoint Presentation</vt:lpstr>
      <vt:lpstr>PowerPoint Presentation</vt:lpstr>
      <vt:lpstr>PowerPoint Presentation</vt:lpstr>
      <vt:lpstr>Useful GHCi Commands</vt:lpstr>
      <vt:lpstr>Naming Requirements</vt:lpstr>
      <vt:lpstr>The Layout Rule</vt:lpstr>
      <vt:lpstr>PowerPoint Presentation</vt:lpstr>
      <vt:lpstr>Exercises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201</cp:revision>
  <cp:lastPrinted>2001-01-05T12:55:38Z</cp:lastPrinted>
  <dcterms:created xsi:type="dcterms:W3CDTF">2016-01-07T10:43:40Z</dcterms:created>
  <dcterms:modified xsi:type="dcterms:W3CDTF">2022-01-27T13:44:01Z</dcterms:modified>
</cp:coreProperties>
</file>