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91" r:id="rId2"/>
    <p:sldId id="296" r:id="rId3"/>
    <p:sldId id="300" r:id="rId4"/>
    <p:sldId id="304" r:id="rId5"/>
    <p:sldId id="293" r:id="rId6"/>
    <p:sldId id="299" r:id="rId7"/>
    <p:sldId id="308" r:id="rId8"/>
    <p:sldId id="295" r:id="rId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5758"/>
    <a:srgbClr val="FF899B"/>
    <a:srgbClr val="BC5E66"/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7"/>
    <p:restoredTop sz="94754"/>
  </p:normalViewPr>
  <p:slideViewPr>
    <p:cSldViewPr snapToGrid="0">
      <p:cViewPr varScale="1">
        <p:scale>
          <a:sx n="184" d="100"/>
          <a:sy n="184" d="100"/>
        </p:scale>
        <p:origin x="3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8463" cy="4968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1814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4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1BF854-425F-C648-AE3D-56DA2098C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9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741363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6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9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9" y="9393239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pPr>
              <a:defRPr/>
            </a:pPr>
            <a:fld id="{CF3CD02D-582E-1A4C-BD2F-320B991D6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pic>
        <p:nvPicPr>
          <p:cNvPr id="4" name="Picture 8" descr="HaskellLogo_2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r>
              <a:rPr lang="en-US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2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F622-C72E-B648-8586-A67F0287C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13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EDD6-BBBA-BA40-8337-F23B158EF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11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BE080-B61C-3F43-B571-B0721B9C9A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2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4F58F-B474-9E48-975C-005D97AA6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73763-18BF-064F-8B9B-716219FB6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C7F28-F811-DE45-9356-55C3E3E11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8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EAA4-574D-2449-9796-A6C541296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16349-07D6-EB49-8B61-5D5BAB8AC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93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6ED6-B4CA-A04D-B72F-9EC2804B4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DECF-5519-5540-9404-B4B23F60D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4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7AFE2CF-AAB2-AB42-AC5A-4046289A9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115888" y="639763"/>
            <a:ext cx="8910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b="1">
                <a:solidFill>
                  <a:schemeClr val="tx2"/>
                </a:solidFill>
                <a:latin typeface="Arial Black" charset="0"/>
              </a:rPr>
              <a:t>PROGRAMMING PARADIGMS</a:t>
            </a:r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76213" y="5210175"/>
            <a:ext cx="87915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Jason Atkin and Graham Hutton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University of Nottingham</a:t>
            </a:r>
          </a:p>
        </p:txBody>
      </p:sp>
      <p:pic>
        <p:nvPicPr>
          <p:cNvPr id="15363" name="Picture 1" descr="Paradigm_shi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903413"/>
            <a:ext cx="3900487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Exercise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52AC6FB-FDEF-AC49-99C2-0C055A803467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en-US" sz="1400"/>
          </a:p>
        </p:txBody>
      </p:sp>
      <p:sp>
        <p:nvSpPr>
          <p:cNvPr id="2" name="Explosion 1 1"/>
          <p:cNvSpPr>
            <a:spLocks noChangeArrowheads="1"/>
          </p:cNvSpPr>
          <p:nvPr/>
        </p:nvSpPr>
        <p:spPr bwMode="auto">
          <a:xfrm>
            <a:off x="1320800" y="1354138"/>
            <a:ext cx="6756400" cy="4699000"/>
          </a:xfrm>
          <a:prstGeom prst="irregularSeal1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a typeface="ＭＳ Ｐゴシック" charset="0"/>
                <a:cs typeface="ＭＳ Ｐゴシック" charset="0"/>
              </a:rPr>
              <a:t>Write down all the languages you have written a program in.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Background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78C4AA7-92E0-E04E-9AEF-ADF40F6DCB2D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427038" y="1506538"/>
            <a:ext cx="8099425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kumimoji="0" lang="en-US" altLang="en-US" dirty="0"/>
              <a:t>In </a:t>
            </a:r>
            <a:r>
              <a:rPr kumimoji="0" lang="en-US" altLang="en-US" u="sng" dirty="0"/>
              <a:t>programming and algorithms</a:t>
            </a:r>
            <a:r>
              <a:rPr kumimoji="0" lang="en-US" altLang="en-US" dirty="0"/>
              <a:t>, you learned the basics of imperative programming in C: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904142" y="2833810"/>
            <a:ext cx="64881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dirty="0"/>
              <a:t>Variables and assignments;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Basic control structures;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Basic data structures;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Functions and parameters;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Pointers and memory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Background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8221663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2BBB9C-A126-F643-A97C-4F27D3BF9C2B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/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427038" y="1506538"/>
            <a:ext cx="809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In this module, you</a:t>
            </a:r>
            <a:r>
              <a:rPr kumimoji="0" lang="en-GB" altLang="en-US" dirty="0"/>
              <a:t>’</a:t>
            </a:r>
            <a:r>
              <a:rPr kumimoji="0" lang="en-US" altLang="ja-JP" dirty="0" err="1"/>
              <a:t>ll</a:t>
            </a:r>
            <a:r>
              <a:rPr kumimoji="0" lang="en-US" altLang="ja-JP" dirty="0"/>
              <a:t> learn the basics of:</a:t>
            </a:r>
            <a:endParaRPr kumimoji="0" lang="en-US" altLang="en-US" dirty="0"/>
          </a:p>
        </p:txBody>
      </p:sp>
      <p:pic>
        <p:nvPicPr>
          <p:cNvPr id="18436" name="Picture 1" descr="jaa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4452938"/>
            <a:ext cx="1338262" cy="1787525"/>
          </a:xfrm>
          <a:prstGeom prst="rect">
            <a:avLst/>
          </a:prstGeom>
          <a:noFill/>
          <a:ln w="12700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1104900" y="2505075"/>
            <a:ext cx="2781300" cy="1531938"/>
          </a:xfrm>
          <a:prstGeom prst="wedgeRoundRectCallout">
            <a:avLst>
              <a:gd name="adj1" fmla="val 19787"/>
              <a:gd name="adj2" fmla="val 501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Object-oriented     programming  in Java</a:t>
            </a: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5346700" y="2505075"/>
            <a:ext cx="2468563" cy="1531938"/>
          </a:xfrm>
          <a:prstGeom prst="wedgeRoundRectCallout">
            <a:avLst>
              <a:gd name="adj1" fmla="val -21935"/>
              <a:gd name="adj2" fmla="val 5000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Functional programming in Haskell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213225" y="3009900"/>
            <a:ext cx="808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and</a:t>
            </a: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B402790-2CFF-1B49-94C0-4FD2CC6F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72" y="4454525"/>
            <a:ext cx="1397418" cy="1785938"/>
          </a:xfrm>
          <a:prstGeom prst="rect">
            <a:avLst/>
          </a:prstGeom>
          <a:ln w="12700">
            <a:solidFill>
              <a:schemeClr val="bg1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586654" cy="685800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Lectures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468" y="1748499"/>
            <a:ext cx="8138969" cy="1334345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Four one-hour lectures per week; further details are available on the module web page.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C4C0EA0-3EBA-924A-A741-22243FECA9AF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81000" y="3421643"/>
            <a:ext cx="436684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Arial Black" charset="0"/>
              </a:rPr>
              <a:t>Labs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0468" y="4879187"/>
            <a:ext cx="8138969" cy="111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r>
              <a:rPr lang="en-GB" altLang="en-US" dirty="0"/>
              <a:t>One two-hour lab per week, where you can get help with exercises and coursework.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Course Materials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4524EB2-6AB4-794A-B382-2D09C650244D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/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427038" y="1506538"/>
            <a:ext cx="770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Everything you need is available on </a:t>
            </a:r>
            <a:r>
              <a:rPr kumimoji="0" lang="en-US" altLang="en-US" dirty="0" err="1"/>
              <a:t>moodle</a:t>
            </a:r>
            <a:r>
              <a:rPr kumimoji="0" lang="en-US" altLang="en-US" dirty="0"/>
              <a:t>: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C59BD0-BACA-0E44-B5CA-A6B3A56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6" y="2876714"/>
            <a:ext cx="5738068" cy="2654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Textbook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4DEA0AB-4162-7243-ADD2-CAC01C920D22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/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427038" y="1506538"/>
            <a:ext cx="8372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In addition to our course materials, there is also a recommended textbook for each paradigm:</a:t>
            </a:r>
          </a:p>
        </p:txBody>
      </p:sp>
      <p:pic>
        <p:nvPicPr>
          <p:cNvPr id="21508" name="Picture 1" descr="51Zn2A3u-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75" y="3053926"/>
            <a:ext cx="2173287" cy="2862262"/>
          </a:xfrm>
          <a:prstGeom prst="rect">
            <a:avLst/>
          </a:prstGeom>
          <a:noFill/>
          <a:ln w="12700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6" descr="pi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62" y="3053926"/>
            <a:ext cx="2157413" cy="2868612"/>
          </a:xfrm>
          <a:prstGeom prst="rect">
            <a:avLst/>
          </a:prstGeom>
          <a:noFill/>
          <a:ln w="12700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403EE2-48AC-0245-A33E-A9DCC048C1C0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Assessment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468438"/>
            <a:ext cx="7978775" cy="2417762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altLang="en-US" dirty="0">
                <a:ea typeface="MS PGothic" charset="-128"/>
              </a:rPr>
              <a:t>Java coursework (15%);</a:t>
            </a:r>
          </a:p>
          <a:p>
            <a:pPr>
              <a:lnSpc>
                <a:spcPts val="6000"/>
              </a:lnSpc>
            </a:pPr>
            <a:r>
              <a:rPr lang="en-US" altLang="en-US" dirty="0">
                <a:ea typeface="MS PGothic" charset="-128"/>
              </a:rPr>
              <a:t>Haskell coursework (15%);</a:t>
            </a:r>
          </a:p>
          <a:p>
            <a:pPr>
              <a:lnSpc>
                <a:spcPts val="6000"/>
              </a:lnSpc>
            </a:pPr>
            <a:r>
              <a:rPr lang="en-US" altLang="en-US" dirty="0">
                <a:ea typeface="MS PGothic" charset="-128"/>
              </a:rPr>
              <a:t>Written examination (70%).</a:t>
            </a:r>
          </a:p>
        </p:txBody>
      </p:sp>
      <p:sp>
        <p:nvSpPr>
          <p:cNvPr id="22532" name="AutoShape 14"/>
          <p:cNvSpPr>
            <a:spLocks noChangeArrowheads="1"/>
          </p:cNvSpPr>
          <p:nvPr/>
        </p:nvSpPr>
        <p:spPr bwMode="auto">
          <a:xfrm>
            <a:off x="1093788" y="5019715"/>
            <a:ext cx="6492875" cy="1055608"/>
          </a:xfrm>
          <a:prstGeom prst="wedgeRoundRectCallout">
            <a:avLst>
              <a:gd name="adj1" fmla="val -21273"/>
              <a:gd name="adj2" fmla="val -977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/>
              <a:t>You can get help with the coursework and exercises in the weekly labs.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1295</TotalTime>
  <Words>181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Monotype Sorts</vt:lpstr>
      <vt:lpstr>Tahoma</vt:lpstr>
      <vt:lpstr>Times New Roman</vt:lpstr>
      <vt:lpstr>FUN Template</vt:lpstr>
      <vt:lpstr>PowerPoint Presentation</vt:lpstr>
      <vt:lpstr>Exercise</vt:lpstr>
      <vt:lpstr>Background</vt:lpstr>
      <vt:lpstr>Background</vt:lpstr>
      <vt:lpstr>Lectures</vt:lpstr>
      <vt:lpstr>Course Materials</vt:lpstr>
      <vt:lpstr>Textbook</vt:lpstr>
      <vt:lpstr>Assessment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 (staff)</cp:lastModifiedBy>
  <cp:revision>326</cp:revision>
  <cp:lastPrinted>2021-01-27T10:05:17Z</cp:lastPrinted>
  <dcterms:created xsi:type="dcterms:W3CDTF">2011-01-19T11:27:41Z</dcterms:created>
  <dcterms:modified xsi:type="dcterms:W3CDTF">2022-01-17T10:34:36Z</dcterms:modified>
</cp:coreProperties>
</file>