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6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4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31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5976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184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71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940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6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4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0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6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7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03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30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1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98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54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06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344385"/>
            <a:ext cx="9001462" cy="151490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Project </a:t>
            </a:r>
            <a:r>
              <a:rPr lang="en-US" dirty="0" smtClean="0"/>
              <a:t>II</a:t>
            </a:r>
            <a:br>
              <a:rPr lang="en-US" dirty="0" smtClean="0"/>
            </a:br>
            <a:r>
              <a:rPr lang="en-US" dirty="0" smtClean="0"/>
              <a:t>Computer 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1859293"/>
            <a:ext cx="9001462" cy="415636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*Class: K6CDA01</a:t>
            </a:r>
          </a:p>
          <a:p>
            <a:pPr algn="l"/>
            <a:r>
              <a:rPr lang="en-US" dirty="0" smtClean="0"/>
              <a:t>*Members:</a:t>
            </a:r>
            <a:br>
              <a:rPr lang="en-US" dirty="0" smtClean="0"/>
            </a:br>
            <a:r>
              <a:rPr lang="en-US" dirty="0" smtClean="0"/>
              <a:t>                 + </a:t>
            </a:r>
            <a:r>
              <a:rPr lang="en-US" dirty="0" err="1" smtClean="0"/>
              <a:t>Kiều</a:t>
            </a:r>
            <a:r>
              <a:rPr lang="en-US" dirty="0" smtClean="0"/>
              <a:t> </a:t>
            </a:r>
            <a:r>
              <a:rPr lang="en-US" dirty="0" err="1" smtClean="0"/>
              <a:t>Sơn</a:t>
            </a:r>
            <a:r>
              <a:rPr lang="en-US" dirty="0" smtClean="0"/>
              <a:t> </a:t>
            </a:r>
            <a:r>
              <a:rPr lang="en-US" dirty="0" err="1" smtClean="0"/>
              <a:t>Tùng</a:t>
            </a:r>
            <a:r>
              <a:rPr lang="en-US" dirty="0" smtClean="0"/>
              <a:t> (Leader)</a:t>
            </a:r>
            <a:br>
              <a:rPr lang="en-US" dirty="0" smtClean="0"/>
            </a:br>
            <a:r>
              <a:rPr lang="en-US" dirty="0" smtClean="0"/>
              <a:t>                 + </a:t>
            </a:r>
            <a:r>
              <a:rPr lang="en-US" dirty="0" err="1" smtClean="0"/>
              <a:t>Phan</a:t>
            </a:r>
            <a:r>
              <a:rPr lang="en-US" dirty="0" smtClean="0"/>
              <a:t> </a:t>
            </a:r>
            <a:r>
              <a:rPr lang="en-US" dirty="0" err="1" smtClean="0"/>
              <a:t>Tùng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+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+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Phan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endParaRPr lang="en-US" dirty="0" smtClean="0"/>
          </a:p>
          <a:p>
            <a:pPr algn="l"/>
            <a:r>
              <a:rPr lang="en-US" dirty="0" smtClean="0"/>
              <a:t>*Faculty: </a:t>
            </a:r>
            <a:br>
              <a:rPr lang="en-US" dirty="0" smtClean="0"/>
            </a:br>
            <a:r>
              <a:rPr lang="en-US" dirty="0" smtClean="0"/>
              <a:t>                 + </a:t>
            </a:r>
            <a:r>
              <a:rPr lang="en-US" dirty="0" err="1" smtClean="0"/>
              <a:t>Ngô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671" y="4422986"/>
            <a:ext cx="4587649" cy="210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99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6627" y="-654908"/>
            <a:ext cx="13753070" cy="771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759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86166" y="-699247"/>
            <a:ext cx="20605378" cy="808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87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852" y="0"/>
            <a:ext cx="8279704" cy="688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659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25590" cy="20508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50868"/>
            <a:ext cx="8621486" cy="48071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590" y="-575052"/>
            <a:ext cx="7316221" cy="41153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816" y="2195950"/>
            <a:ext cx="6505184" cy="466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534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74765"/>
            <a:ext cx="12192000" cy="762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6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91885"/>
            <a:ext cx="12192000" cy="775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56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98610" cy="28346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610" y="0"/>
            <a:ext cx="7293389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4640"/>
            <a:ext cx="489861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777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5534459" cy="27562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459" y="0"/>
            <a:ext cx="6657541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6262"/>
            <a:ext cx="5534459" cy="410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708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0"/>
            <a:ext cx="8442702" cy="68901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514600" y="2546792"/>
            <a:ext cx="68580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02751" y="2468751"/>
            <a:ext cx="6858000" cy="192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96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429" y="0"/>
            <a:ext cx="5719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88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419" y="0"/>
            <a:ext cx="10353762" cy="3265715"/>
          </a:xfrm>
        </p:spPr>
        <p:txBody>
          <a:bodyPr>
            <a:noAutofit/>
          </a:bodyPr>
          <a:lstStyle/>
          <a:p>
            <a:r>
              <a:rPr lang="en-US" sz="1300" b="1" i="1" dirty="0" err="1">
                <a:effectLst/>
              </a:rPr>
              <a:t>Vấn</a:t>
            </a:r>
            <a:r>
              <a:rPr lang="en-US" sz="1300" b="1" i="1" dirty="0">
                <a:effectLst/>
              </a:rPr>
              <a:t> </a:t>
            </a:r>
            <a:r>
              <a:rPr lang="en-US" sz="1300" b="1" i="1" dirty="0" err="1">
                <a:effectLst/>
              </a:rPr>
              <a:t>đề</a:t>
            </a:r>
            <a:r>
              <a:rPr lang="en-US" sz="1300" b="1" i="1" dirty="0">
                <a:effectLst/>
              </a:rPr>
              <a:t> </a:t>
            </a:r>
            <a:r>
              <a:rPr lang="en-US" sz="1300" b="1" i="1" dirty="0" err="1">
                <a:effectLst/>
              </a:rPr>
              <a:t>về</a:t>
            </a:r>
            <a:r>
              <a:rPr lang="en-US" sz="1300" b="1" i="1" dirty="0">
                <a:effectLst/>
              </a:rPr>
              <a:t> </a:t>
            </a:r>
            <a:r>
              <a:rPr lang="en-US" sz="1300" b="1" i="1" dirty="0" err="1">
                <a:effectLst/>
              </a:rPr>
              <a:t>định</a:t>
            </a:r>
            <a:r>
              <a:rPr lang="en-US" sz="1300" b="1" i="1" dirty="0">
                <a:effectLst/>
              </a:rPr>
              <a:t> </a:t>
            </a:r>
            <a:r>
              <a:rPr lang="en-US" sz="1300" b="1" i="1" dirty="0" err="1">
                <a:effectLst/>
              </a:rPr>
              <a:t>nghĩa</a:t>
            </a:r>
            <a:r>
              <a:rPr lang="en-US" sz="1300" b="1" i="1" dirty="0">
                <a:effectLst/>
              </a:rPr>
              <a:t/>
            </a:r>
            <a:br>
              <a:rPr lang="en-US" sz="1300" b="1" i="1" dirty="0">
                <a:effectLst/>
              </a:rPr>
            </a:br>
            <a:endParaRPr lang="en-US" sz="1300" dirty="0">
              <a:effectLst/>
            </a:endParaRPr>
          </a:p>
          <a:p>
            <a:pPr lvl="6"/>
            <a:r>
              <a:rPr lang="en-US" sz="1300" b="1" i="1" dirty="0" err="1">
                <a:effectLst/>
              </a:rPr>
              <a:t>Vấn</a:t>
            </a:r>
            <a:r>
              <a:rPr lang="en-US" sz="1300" b="1" i="1" dirty="0">
                <a:effectLst/>
              </a:rPr>
              <a:t> </a:t>
            </a:r>
            <a:r>
              <a:rPr lang="en-US" sz="1300" b="1" i="1" dirty="0" err="1">
                <a:effectLst/>
              </a:rPr>
              <a:t>đề</a:t>
            </a:r>
            <a:r>
              <a:rPr lang="en-US" sz="1300" b="1" i="1" dirty="0">
                <a:effectLst/>
              </a:rPr>
              <a:t> </a:t>
            </a:r>
            <a:r>
              <a:rPr lang="en-US" sz="1300" b="1" i="1" dirty="0" err="1">
                <a:effectLst/>
              </a:rPr>
              <a:t>trừu</a:t>
            </a:r>
            <a:r>
              <a:rPr lang="en-US" sz="1300" b="1" i="1" dirty="0">
                <a:effectLst/>
              </a:rPr>
              <a:t> </a:t>
            </a:r>
            <a:r>
              <a:rPr lang="en-US" sz="1300" b="1" i="1" dirty="0" err="1">
                <a:effectLst/>
              </a:rPr>
              <a:t>tượng</a:t>
            </a:r>
            <a:r>
              <a:rPr lang="en-US" sz="1300" b="1" i="1" dirty="0">
                <a:effectLst/>
              </a:rPr>
              <a:t/>
            </a:r>
            <a:br>
              <a:rPr lang="en-US" sz="1300" b="1" i="1" dirty="0">
                <a:effectLst/>
              </a:rPr>
            </a:br>
            <a:endParaRPr lang="en-US" sz="1300" dirty="0">
              <a:effectLst/>
            </a:endParaRPr>
          </a:p>
          <a:p>
            <a:r>
              <a:rPr lang="en-US" sz="1300" dirty="0">
                <a:effectLst/>
              </a:rPr>
              <a:t>	</a:t>
            </a:r>
            <a:r>
              <a:rPr lang="en-US" sz="1300" dirty="0" err="1">
                <a:effectLst/>
              </a:rPr>
              <a:t>Khoa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học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ngày</a:t>
            </a:r>
            <a:r>
              <a:rPr lang="en-US" sz="1300" dirty="0">
                <a:effectLst/>
              </a:rPr>
              <a:t> nay </a:t>
            </a:r>
            <a:r>
              <a:rPr lang="en-US" sz="1300" dirty="0" err="1">
                <a:effectLst/>
              </a:rPr>
              <a:t>và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phát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triển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công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nghệ</a:t>
            </a:r>
            <a:r>
              <a:rPr lang="en-US" sz="1300" dirty="0">
                <a:effectLst/>
              </a:rPr>
              <a:t>,  </a:t>
            </a:r>
            <a:r>
              <a:rPr lang="en-US" sz="1300" dirty="0" err="1">
                <a:effectLst/>
              </a:rPr>
              <a:t>đóng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góp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hiệu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quả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trong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công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việc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của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cuộc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cách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mạng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khoa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học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và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kỹ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thuật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phải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bao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gồm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các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lĩnh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vực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công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nghệ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thông</a:t>
            </a:r>
            <a:r>
              <a:rPr lang="en-US" sz="1300" dirty="0">
                <a:effectLst/>
              </a:rPr>
              <a:t> tin. </a:t>
            </a:r>
            <a:r>
              <a:rPr lang="en-US" sz="1300" dirty="0" err="1">
                <a:effectLst/>
              </a:rPr>
              <a:t>ứng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dụng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công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nghệ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thông</a:t>
            </a:r>
            <a:r>
              <a:rPr lang="en-US" sz="1300" dirty="0">
                <a:effectLst/>
              </a:rPr>
              <a:t> tin </a:t>
            </a:r>
            <a:r>
              <a:rPr lang="en-US" sz="1300" dirty="0" err="1">
                <a:effectLst/>
              </a:rPr>
              <a:t>trong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nhiều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lĩnh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vực</a:t>
            </a:r>
            <a:r>
              <a:rPr lang="en-US" sz="1300" dirty="0">
                <a:effectLst/>
              </a:rPr>
              <a:t>. </a:t>
            </a:r>
            <a:r>
              <a:rPr lang="en-US" sz="1300" dirty="0" err="1">
                <a:effectLst/>
              </a:rPr>
              <a:t>Đặc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biệt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là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trong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lĩnh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vực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kinh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tế</a:t>
            </a:r>
            <a:r>
              <a:rPr lang="en-US" sz="1300" dirty="0">
                <a:effectLst/>
              </a:rPr>
              <a:t>, </a:t>
            </a:r>
            <a:r>
              <a:rPr lang="en-US" sz="1300" dirty="0" err="1">
                <a:effectLst/>
              </a:rPr>
              <a:t>nó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đã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góp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phần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đáng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kể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vào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quá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trình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hội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nhập</a:t>
            </a:r>
            <a:r>
              <a:rPr lang="en-US" sz="1300" dirty="0">
                <a:effectLst/>
              </a:rPr>
              <a:t>.</a:t>
            </a:r>
          </a:p>
          <a:p>
            <a:r>
              <a:rPr lang="en-US" sz="1300" dirty="0" err="1">
                <a:effectLst/>
              </a:rPr>
              <a:t>Như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chúng</a:t>
            </a:r>
            <a:r>
              <a:rPr lang="en-US" sz="1300" dirty="0">
                <a:effectLst/>
              </a:rPr>
              <a:t> ta </a:t>
            </a:r>
            <a:r>
              <a:rPr lang="en-US" sz="1300" dirty="0" err="1">
                <a:effectLst/>
              </a:rPr>
              <a:t>đều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biết</a:t>
            </a:r>
            <a:r>
              <a:rPr lang="en-US" sz="1300" dirty="0">
                <a:effectLst/>
              </a:rPr>
              <a:t>, </a:t>
            </a:r>
            <a:r>
              <a:rPr lang="en-US" sz="1300" dirty="0" err="1">
                <a:effectLst/>
              </a:rPr>
              <a:t>việc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quản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lý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kinh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doanh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của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nhiều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cửa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hàng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vẫn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còn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thủ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công</a:t>
            </a:r>
            <a:r>
              <a:rPr lang="en-US" sz="1300" dirty="0">
                <a:effectLst/>
              </a:rPr>
              <a:t>, </a:t>
            </a:r>
            <a:r>
              <a:rPr lang="en-US" sz="1300" dirty="0" err="1">
                <a:effectLst/>
              </a:rPr>
              <a:t>hồ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sơ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thông</a:t>
            </a:r>
            <a:r>
              <a:rPr lang="en-US" sz="1300" dirty="0">
                <a:effectLst/>
              </a:rPr>
              <a:t> qua </a:t>
            </a:r>
            <a:r>
              <a:rPr lang="en-US" sz="1300" dirty="0" err="1">
                <a:effectLst/>
              </a:rPr>
              <a:t>cuốn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sách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đã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gặp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nhiều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trở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ngại</a:t>
            </a:r>
            <a:r>
              <a:rPr lang="en-US" sz="1300" dirty="0">
                <a:effectLst/>
              </a:rPr>
              <a:t>, </a:t>
            </a:r>
            <a:r>
              <a:rPr lang="en-US" sz="1300" dirty="0" err="1">
                <a:effectLst/>
              </a:rPr>
              <a:t>gây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khó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khăn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cho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các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nhà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quản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lý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muốn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xem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xét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tình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trạng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của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bề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mặt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bằng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ngày</a:t>
            </a:r>
            <a:r>
              <a:rPr lang="en-US" sz="1300" dirty="0">
                <a:effectLst/>
              </a:rPr>
              <a:t>, </a:t>
            </a:r>
            <a:r>
              <a:rPr lang="en-US" sz="1300" dirty="0" err="1">
                <a:effectLst/>
              </a:rPr>
              <a:t>hàng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tháng</a:t>
            </a:r>
            <a:r>
              <a:rPr lang="en-US" sz="1300" dirty="0">
                <a:effectLst/>
              </a:rPr>
              <a:t>, </a:t>
            </a:r>
            <a:r>
              <a:rPr lang="en-US" sz="1300" dirty="0" err="1">
                <a:effectLst/>
              </a:rPr>
              <a:t>hàng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quý</a:t>
            </a:r>
            <a:r>
              <a:rPr lang="en-US" sz="1300" dirty="0">
                <a:effectLst/>
              </a:rPr>
              <a:t> ... </a:t>
            </a:r>
            <a:r>
              <a:rPr lang="en-US" sz="1300" dirty="0" err="1">
                <a:effectLst/>
              </a:rPr>
              <a:t>Từ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thực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tế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đó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tòa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nhà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là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một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phần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mềm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quản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lý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lưu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trữ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cần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thiết</a:t>
            </a:r>
            <a:r>
              <a:rPr lang="en-US" sz="1300" dirty="0">
                <a:effectLst/>
              </a:rPr>
              <a:t>. </a:t>
            </a:r>
            <a:r>
              <a:rPr lang="en-US" sz="1300" dirty="0" err="1">
                <a:effectLst/>
              </a:rPr>
              <a:t>Đây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là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chủ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đề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của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phần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mềm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quản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lý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thiết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bị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xây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dựng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một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cửa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hàng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máy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tính</a:t>
            </a:r>
            <a:r>
              <a:rPr lang="en-US" sz="1300" dirty="0">
                <a:effectLst/>
              </a:rPr>
              <a:t>.</a:t>
            </a:r>
          </a:p>
          <a:p>
            <a:r>
              <a:rPr lang="en-US" sz="1300" dirty="0" err="1">
                <a:effectLst/>
              </a:rPr>
              <a:t>Với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chủ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đề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này</a:t>
            </a:r>
            <a:r>
              <a:rPr lang="en-US" sz="1300" dirty="0">
                <a:effectLst/>
              </a:rPr>
              <a:t>, </a:t>
            </a:r>
            <a:r>
              <a:rPr lang="en-US" sz="1300" dirty="0" err="1">
                <a:effectLst/>
              </a:rPr>
              <a:t>chương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trình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sẽ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cho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phép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người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dùng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thực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hiện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một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mục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dữ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liệu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nhanh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chóng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và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chính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xác</a:t>
            </a:r>
            <a:r>
              <a:rPr lang="en-US" sz="1300" dirty="0">
                <a:effectLst/>
              </a:rPr>
              <a:t>, </a:t>
            </a:r>
            <a:r>
              <a:rPr lang="en-US" sz="1300" dirty="0" err="1">
                <a:effectLst/>
              </a:rPr>
              <a:t>lưu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trữ</a:t>
            </a:r>
            <a:r>
              <a:rPr lang="en-US" sz="1300" dirty="0">
                <a:effectLst/>
              </a:rPr>
              <a:t>, </a:t>
            </a:r>
            <a:r>
              <a:rPr lang="en-US" sz="1300" dirty="0" err="1">
                <a:effectLst/>
              </a:rPr>
              <a:t>cập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nhật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các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mặt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hàng</a:t>
            </a:r>
            <a:r>
              <a:rPr lang="en-US" sz="1300" dirty="0">
                <a:effectLst/>
              </a:rPr>
              <a:t>, </a:t>
            </a:r>
            <a:r>
              <a:rPr lang="en-US" sz="1300" dirty="0" err="1">
                <a:effectLst/>
              </a:rPr>
              <a:t>thực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hiện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các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yêu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cầu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báo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cáo</a:t>
            </a:r>
            <a:r>
              <a:rPr lang="en-US" sz="1300" dirty="0">
                <a:effectLst/>
              </a:rPr>
              <a:t>... </a:t>
            </a:r>
            <a:r>
              <a:rPr lang="en-US" sz="1300" dirty="0" err="1">
                <a:effectLst/>
              </a:rPr>
              <a:t>làm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việc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với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giao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diện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thân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thiện</a:t>
            </a:r>
            <a:r>
              <a:rPr lang="en-US" sz="1300" dirty="0">
                <a:effectLst/>
              </a:rPr>
              <a:t>, </a:t>
            </a:r>
            <a:r>
              <a:rPr lang="en-US" sz="1300" dirty="0" err="1">
                <a:effectLst/>
              </a:rPr>
              <a:t>tiện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dụng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cho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người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sử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dụng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hệ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thống</a:t>
            </a:r>
            <a:r>
              <a:rPr lang="en-US" sz="1300" dirty="0">
                <a:effectLst/>
              </a:rPr>
              <a:t>.</a:t>
            </a:r>
            <a:br>
              <a:rPr lang="en-US" sz="1300" dirty="0">
                <a:effectLst/>
              </a:rPr>
            </a:br>
            <a:endParaRPr lang="en-US" sz="1300" dirty="0">
              <a:effectLst/>
            </a:endParaRPr>
          </a:p>
          <a:p>
            <a:pPr lvl="6"/>
            <a:r>
              <a:rPr lang="en-US" sz="1300" b="1" i="1" dirty="0" err="1">
                <a:effectLst/>
              </a:rPr>
              <a:t>Yêu</a:t>
            </a:r>
            <a:r>
              <a:rPr lang="en-US" sz="1300" b="1" i="1" dirty="0">
                <a:effectLst/>
              </a:rPr>
              <a:t> </a:t>
            </a:r>
            <a:r>
              <a:rPr lang="en-US" sz="1300" b="1" i="1" dirty="0" err="1">
                <a:effectLst/>
              </a:rPr>
              <a:t>cầu</a:t>
            </a:r>
            <a:r>
              <a:rPr lang="en-US" sz="1300" b="1" i="1" dirty="0">
                <a:effectLst/>
              </a:rPr>
              <a:t> </a:t>
            </a:r>
            <a:r>
              <a:rPr lang="en-US" sz="1300" b="1" i="1" dirty="0" err="1">
                <a:effectLst/>
              </a:rPr>
              <a:t>chức</a:t>
            </a:r>
            <a:r>
              <a:rPr lang="en-US" sz="1300" b="1" i="1" dirty="0">
                <a:effectLst/>
              </a:rPr>
              <a:t> </a:t>
            </a:r>
            <a:r>
              <a:rPr lang="en-US" sz="1300" b="1" i="1" dirty="0" err="1">
                <a:effectLst/>
              </a:rPr>
              <a:t>năng</a:t>
            </a:r>
            <a:r>
              <a:rPr lang="en-US" sz="1300" b="1" i="1" dirty="0">
                <a:effectLst/>
              </a:rPr>
              <a:t/>
            </a:r>
            <a:br>
              <a:rPr lang="en-US" sz="1300" b="1" i="1" dirty="0">
                <a:effectLst/>
              </a:rPr>
            </a:br>
            <a:r>
              <a:rPr lang="en-US" sz="1300" dirty="0" err="1">
                <a:effectLst/>
              </a:rPr>
              <a:t>Yêu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cầu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doanh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nghiệp</a:t>
            </a:r>
            <a:endParaRPr lang="en-US" sz="1300" dirty="0">
              <a:effectLst/>
            </a:endParaRPr>
          </a:p>
          <a:p>
            <a:r>
              <a:rPr lang="en-US" sz="1300" dirty="0" err="1">
                <a:effectLst/>
              </a:rPr>
              <a:t>Mục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tiêu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kinh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doanh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cho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các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ứng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dụng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được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hỗ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trợ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tăng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năng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suất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và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tự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động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hóa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hoàn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toàn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của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hóa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đơn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bằng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tay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và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quá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trình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tạo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hóa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đơn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hiện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tại</a:t>
            </a:r>
            <a:r>
              <a:rPr lang="en-US" sz="1300" dirty="0">
                <a:effectLst/>
              </a:rPr>
              <a:t>, </a:t>
            </a:r>
            <a:r>
              <a:rPr lang="en-US" sz="1300" dirty="0" err="1">
                <a:effectLst/>
              </a:rPr>
              <a:t>yêu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cầu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kinh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doanh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sẽ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được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thảo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luận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trong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phần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Phạm</a:t>
            </a:r>
            <a:r>
              <a:rPr lang="en-US" sz="1300" dirty="0">
                <a:effectLst/>
              </a:rPr>
              <a:t> vi, </a:t>
            </a:r>
            <a:r>
              <a:rPr lang="en-US" sz="1300" dirty="0" err="1">
                <a:effectLst/>
              </a:rPr>
              <a:t>với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các</a:t>
            </a:r>
            <a:r>
              <a:rPr lang="en-US" sz="1300" dirty="0">
                <a:effectLst/>
              </a:rPr>
              <a:t> chi </a:t>
            </a:r>
            <a:r>
              <a:rPr lang="en-US" sz="1300" dirty="0" err="1">
                <a:effectLst/>
              </a:rPr>
              <a:t>tiết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bổ</a:t>
            </a:r>
            <a:r>
              <a:rPr lang="en-US" sz="1300" dirty="0">
                <a:effectLst/>
              </a:rPr>
              <a:t> sung </a:t>
            </a:r>
            <a:r>
              <a:rPr lang="en-US" sz="1300" dirty="0" err="1">
                <a:effectLst/>
              </a:rPr>
              <a:t>sau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đây</a:t>
            </a:r>
            <a:r>
              <a:rPr lang="en-US" sz="1300" dirty="0">
                <a:effectLst/>
              </a:rPr>
              <a:t>:</a:t>
            </a:r>
          </a:p>
          <a:p>
            <a:r>
              <a:rPr lang="en-US" sz="1300" dirty="0">
                <a:effectLst/>
              </a:rPr>
              <a:t>•	</a:t>
            </a:r>
            <a:r>
              <a:rPr lang="en-US" sz="1300" dirty="0" err="1">
                <a:effectLst/>
              </a:rPr>
              <a:t>Đại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diện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bán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hàng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cần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có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một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phương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pháp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để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lưu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trữ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và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cơ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hội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tiếp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cận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bán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hàng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dữ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liệu</a:t>
            </a:r>
            <a:r>
              <a:rPr lang="en-US" sz="1300" dirty="0">
                <a:effectLst/>
              </a:rPr>
              <a:t>, </a:t>
            </a:r>
            <a:r>
              <a:rPr lang="en-US" sz="1300" dirty="0" err="1">
                <a:effectLst/>
              </a:rPr>
              <a:t>và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khi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bán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hàng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được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tạo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ra</a:t>
            </a:r>
            <a:r>
              <a:rPr lang="en-US" sz="1300" dirty="0">
                <a:effectLst/>
              </a:rPr>
              <a:t>, </a:t>
            </a:r>
            <a:r>
              <a:rPr lang="en-US" sz="1300" dirty="0" err="1">
                <a:effectLst/>
              </a:rPr>
              <a:t>chuyển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đổi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một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số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hoặc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tất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cả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các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thông</a:t>
            </a:r>
            <a:r>
              <a:rPr lang="en-US" sz="1300" dirty="0">
                <a:effectLst/>
              </a:rPr>
              <a:t> tin </a:t>
            </a:r>
            <a:r>
              <a:rPr lang="en-US" sz="1300" dirty="0" err="1">
                <a:effectLst/>
              </a:rPr>
              <a:t>vào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một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đơn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hàng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không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có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thông</a:t>
            </a:r>
            <a:r>
              <a:rPr lang="en-US" sz="1300" dirty="0">
                <a:effectLst/>
              </a:rPr>
              <a:t> tin </a:t>
            </a:r>
            <a:r>
              <a:rPr lang="en-US" sz="1300" dirty="0" err="1">
                <a:effectLst/>
              </a:rPr>
              <a:t>nhập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lại</a:t>
            </a:r>
            <a:r>
              <a:rPr lang="en-US" sz="1300" dirty="0">
                <a:effectLst/>
              </a:rPr>
              <a:t>.</a:t>
            </a:r>
          </a:p>
          <a:p>
            <a:r>
              <a:rPr lang="en-US" sz="1300" dirty="0">
                <a:effectLst/>
              </a:rPr>
              <a:t>•	</a:t>
            </a:r>
            <a:r>
              <a:rPr lang="en-US" sz="1300" dirty="0" err="1">
                <a:effectLst/>
              </a:rPr>
              <a:t>Mỗi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đại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diện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bán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hàng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sẽ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nhận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được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hàng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và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bán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hàng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dữ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liệu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thích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hợp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duy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nhất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cho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họ</a:t>
            </a:r>
            <a:r>
              <a:rPr lang="en-US" sz="1300" dirty="0">
                <a:effectLst/>
              </a:rPr>
              <a:t>.</a:t>
            </a:r>
          </a:p>
          <a:p>
            <a:r>
              <a:rPr lang="en-US" sz="1300" dirty="0">
                <a:effectLst/>
              </a:rPr>
              <a:t>•	</a:t>
            </a:r>
            <a:r>
              <a:rPr lang="en-US" sz="1300" dirty="0" err="1">
                <a:effectLst/>
              </a:rPr>
              <a:t>Kế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toán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sẽ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có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thể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nhập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hoặc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cập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nhật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thông</a:t>
            </a:r>
            <a:r>
              <a:rPr lang="en-US" sz="1300" dirty="0">
                <a:effectLst/>
              </a:rPr>
              <a:t> tin </a:t>
            </a:r>
            <a:r>
              <a:rPr lang="en-US" sz="1300" dirty="0" err="1">
                <a:effectLst/>
              </a:rPr>
              <a:t>sản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phẩm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trong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một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giao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diện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duy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nhất</a:t>
            </a:r>
            <a:r>
              <a:rPr lang="en-US" sz="1300" dirty="0">
                <a:effectLst/>
              </a:rPr>
              <a:t>, </a:t>
            </a:r>
            <a:r>
              <a:rPr lang="en-US" sz="1300" dirty="0" err="1">
                <a:effectLst/>
              </a:rPr>
              <a:t>với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tất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cả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các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thông</a:t>
            </a:r>
            <a:r>
              <a:rPr lang="en-US" sz="1300" dirty="0">
                <a:effectLst/>
              </a:rPr>
              <a:t> tin </a:t>
            </a:r>
            <a:r>
              <a:rPr lang="en-US" sz="1300" dirty="0" err="1">
                <a:effectLst/>
              </a:rPr>
              <a:t>sản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phẩm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cần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thiết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được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nhận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bởi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nhân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viên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bán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hàng</a:t>
            </a:r>
            <a:r>
              <a:rPr lang="en-US" sz="1300" dirty="0" smtClean="0">
                <a:effectLst/>
              </a:rPr>
              <a:t>.</a:t>
            </a:r>
            <a:endParaRPr lang="en-US" sz="13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9380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9" y="0"/>
            <a:ext cx="10933611" cy="686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537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09" y="0"/>
            <a:ext cx="81642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429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0"/>
            <a:ext cx="96312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04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897" y="0"/>
            <a:ext cx="73998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8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14" y="1"/>
            <a:ext cx="84487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07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" y="1"/>
            <a:ext cx="10554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258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74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6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27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46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-534390"/>
            <a:ext cx="10353761" cy="24938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0"/>
            <a:ext cx="10353762" cy="6745184"/>
          </a:xfrm>
        </p:spPr>
        <p:txBody>
          <a:bodyPr>
            <a:normAutofit fontScale="92500" lnSpcReduction="20000"/>
          </a:bodyPr>
          <a:lstStyle/>
          <a:p>
            <a:r>
              <a:rPr lang="en-US" sz="1300" dirty="0">
                <a:effectLst/>
              </a:rPr>
              <a:t>•	</a:t>
            </a:r>
            <a:r>
              <a:rPr lang="en-US" sz="1300" dirty="0" err="1">
                <a:effectLst/>
              </a:rPr>
              <a:t>Quản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lý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phải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nhận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khách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hàng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và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hẹn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dữ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liệu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của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mình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cộng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với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thông</a:t>
            </a:r>
            <a:r>
              <a:rPr lang="en-US" sz="1300" dirty="0">
                <a:effectLst/>
              </a:rPr>
              <a:t> tin chi </a:t>
            </a:r>
            <a:r>
              <a:rPr lang="en-US" sz="1300" dirty="0" err="1">
                <a:effectLst/>
              </a:rPr>
              <a:t>tiết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và</a:t>
            </a:r>
            <a:r>
              <a:rPr lang="en-US" sz="1300" dirty="0">
                <a:effectLst/>
              </a:rPr>
              <a:t> rollup </a:t>
            </a:r>
            <a:r>
              <a:rPr lang="en-US" sz="1300" dirty="0" err="1">
                <a:effectLst/>
              </a:rPr>
              <a:t>cho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mỗi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đại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diện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bán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hàng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trong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nhóm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của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mình</a:t>
            </a:r>
            <a:r>
              <a:rPr lang="en-US" sz="1300" dirty="0">
                <a:effectLst/>
              </a:rPr>
              <a:t>. </a:t>
            </a:r>
          </a:p>
          <a:p>
            <a:r>
              <a:rPr lang="en-US" sz="1300" dirty="0">
                <a:effectLst/>
              </a:rPr>
              <a:t>•	</a:t>
            </a:r>
            <a:r>
              <a:rPr lang="en-US" sz="1300" dirty="0" err="1">
                <a:effectLst/>
              </a:rPr>
              <a:t>Ứng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dụng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này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sẽ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hỗ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trợ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khả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năng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sử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dụng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môi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trường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đa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người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dùng</a:t>
            </a:r>
            <a:r>
              <a:rPr lang="en-US" sz="1300" dirty="0">
                <a:effectLst/>
              </a:rPr>
              <a:t>.</a:t>
            </a:r>
          </a:p>
          <a:p>
            <a:r>
              <a:rPr lang="en-US" sz="1300" dirty="0" err="1">
                <a:effectLst/>
              </a:rPr>
              <a:t>Các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nhân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viên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bán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hàng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muốn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cải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thiện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khả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năng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hiện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tại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của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họ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để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phân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tích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khách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hàng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của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họ</a:t>
            </a:r>
            <a:r>
              <a:rPr lang="en-US" sz="1300" dirty="0">
                <a:effectLst/>
              </a:rPr>
              <a:t>. </a:t>
            </a:r>
            <a:r>
              <a:rPr lang="en-US" sz="1300" dirty="0" err="1">
                <a:effectLst/>
              </a:rPr>
              <a:t>Đặc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biệt</a:t>
            </a:r>
            <a:r>
              <a:rPr lang="en-US" sz="1300" dirty="0">
                <a:effectLst/>
              </a:rPr>
              <a:t>, </a:t>
            </a:r>
            <a:r>
              <a:rPr lang="en-US" sz="1300" dirty="0" err="1">
                <a:effectLst/>
              </a:rPr>
              <a:t>họ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muốn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tập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trung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vào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việc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xác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định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khách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hàng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tốt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nhất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của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họ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và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xây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dựng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mối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quan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hệ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lâu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dài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trong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cơ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sở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đó</a:t>
            </a:r>
            <a:r>
              <a:rPr lang="en-US" sz="1300" dirty="0">
                <a:effectLst/>
              </a:rPr>
              <a:t>. </a:t>
            </a:r>
            <a:r>
              <a:rPr lang="en-US" sz="1300" dirty="0" err="1">
                <a:effectLst/>
              </a:rPr>
              <a:t>Để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kích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hoạt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chúng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để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thực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hiện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mục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tiêu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này</a:t>
            </a:r>
            <a:r>
              <a:rPr lang="en-US" sz="1300" dirty="0">
                <a:effectLst/>
              </a:rPr>
              <a:t>, </a:t>
            </a:r>
            <a:r>
              <a:rPr lang="en-US" sz="1300" dirty="0" err="1">
                <a:effectLst/>
              </a:rPr>
              <a:t>họ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muốn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trích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xuất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dữ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liệu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có</a:t>
            </a:r>
            <a:r>
              <a:rPr lang="en-US" sz="1300" dirty="0">
                <a:effectLst/>
              </a:rPr>
              <a:t> ý </a:t>
            </a:r>
            <a:r>
              <a:rPr lang="en-US" sz="1300" dirty="0" err="1">
                <a:effectLst/>
              </a:rPr>
              <a:t>nghĩa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dễ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dàng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trả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lời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các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câu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hỏi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sau</a:t>
            </a:r>
            <a:r>
              <a:rPr lang="en-US" sz="1300" dirty="0">
                <a:effectLst/>
              </a:rPr>
              <a:t>:</a:t>
            </a:r>
          </a:p>
          <a:p>
            <a:r>
              <a:rPr lang="en-US" sz="1300" dirty="0">
                <a:effectLst/>
              </a:rPr>
              <a:t>•	</a:t>
            </a:r>
            <a:r>
              <a:rPr lang="en-US" sz="1300" dirty="0" err="1">
                <a:effectLst/>
              </a:rPr>
              <a:t>Các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dấu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hiệu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cảnh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báo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sớm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các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vấn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đề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là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gì</a:t>
            </a:r>
            <a:r>
              <a:rPr lang="en-US" sz="1300" dirty="0">
                <a:effectLst/>
              </a:rPr>
              <a:t>?</a:t>
            </a:r>
          </a:p>
          <a:p>
            <a:r>
              <a:rPr lang="en-US" sz="1400" dirty="0">
                <a:effectLst/>
              </a:rPr>
              <a:t>•	</a:t>
            </a:r>
            <a:r>
              <a:rPr lang="en-US" sz="1400" dirty="0" err="1">
                <a:effectLst/>
              </a:rPr>
              <a:t>Khách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hàng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tốt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nhất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của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tôi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trên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các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dòng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sản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phẩm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là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ai</a:t>
            </a:r>
            <a:r>
              <a:rPr lang="en-US" sz="1400" dirty="0">
                <a:effectLst/>
              </a:rPr>
              <a:t>?</a:t>
            </a:r>
          </a:p>
          <a:p>
            <a:r>
              <a:rPr lang="en-US" sz="1400" dirty="0">
                <a:effectLst/>
              </a:rPr>
              <a:t>•	</a:t>
            </a:r>
            <a:r>
              <a:rPr lang="en-US" sz="1400" dirty="0" err="1">
                <a:effectLst/>
              </a:rPr>
              <a:t>Với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người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mà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tôi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tập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trung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nỗ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lực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của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mình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để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xây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dựng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một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mối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quan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hệ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lâu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dài</a:t>
            </a:r>
            <a:r>
              <a:rPr lang="en-US" sz="1400" dirty="0">
                <a:effectLst/>
              </a:rPr>
              <a:t>?</a:t>
            </a:r>
          </a:p>
          <a:p>
            <a:r>
              <a:rPr lang="en-US" sz="1400" dirty="0">
                <a:effectLst/>
              </a:rPr>
              <a:t>•	</a:t>
            </a:r>
            <a:r>
              <a:rPr lang="en-US" sz="1400" dirty="0" err="1">
                <a:effectLst/>
              </a:rPr>
              <a:t>Các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vấn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đề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khách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hàng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của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tôi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như</a:t>
            </a:r>
            <a:r>
              <a:rPr lang="en-US" sz="1400" dirty="0">
                <a:effectLst/>
              </a:rPr>
              <a:t> “</a:t>
            </a:r>
            <a:r>
              <a:rPr lang="en-US" sz="1400" dirty="0" err="1">
                <a:effectLst/>
              </a:rPr>
              <a:t>nhóm</a:t>
            </a:r>
            <a:r>
              <a:rPr lang="en-US" sz="1400" dirty="0">
                <a:effectLst/>
              </a:rPr>
              <a:t>” </a:t>
            </a:r>
            <a:r>
              <a:rPr lang="en-US" sz="1400" dirty="0" err="1">
                <a:effectLst/>
              </a:rPr>
              <a:t>là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gì</a:t>
            </a:r>
            <a:r>
              <a:rPr lang="en-US" sz="1400" dirty="0">
                <a:effectLst/>
              </a:rPr>
              <a:t>?</a:t>
            </a:r>
          </a:p>
          <a:p>
            <a:r>
              <a:rPr lang="en-US" sz="1400" dirty="0">
                <a:effectLst/>
              </a:rPr>
              <a:t>•	</a:t>
            </a:r>
            <a:r>
              <a:rPr lang="en-US" sz="1400" dirty="0" err="1">
                <a:effectLst/>
              </a:rPr>
              <a:t>Về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mặt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địa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lý</a:t>
            </a:r>
            <a:r>
              <a:rPr lang="en-US" sz="1400" dirty="0">
                <a:effectLst/>
              </a:rPr>
              <a:t>, </a:t>
            </a:r>
            <a:r>
              <a:rPr lang="en-US" sz="1400" dirty="0" err="1">
                <a:effectLst/>
              </a:rPr>
              <a:t>nơi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được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nhiều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khách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hàng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tốt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nhất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của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tôi</a:t>
            </a:r>
            <a:r>
              <a:rPr lang="en-US" sz="1400" dirty="0">
                <a:effectLst/>
              </a:rPr>
              <a:t>?</a:t>
            </a:r>
          </a:p>
          <a:p>
            <a:r>
              <a:rPr lang="en-US" sz="1400" dirty="0">
                <a:effectLst/>
              </a:rPr>
              <a:t>•	</a:t>
            </a:r>
            <a:r>
              <a:rPr lang="en-US" sz="1400" dirty="0" err="1">
                <a:effectLst/>
              </a:rPr>
              <a:t>Những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sản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phẩm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được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khách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hàng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mua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và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đánh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giá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cho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của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tôi</a:t>
            </a:r>
            <a:r>
              <a:rPr lang="en-US" sz="1400" dirty="0">
                <a:effectLst/>
              </a:rPr>
              <a:t>?</a:t>
            </a:r>
          </a:p>
          <a:p>
            <a:r>
              <a:rPr lang="en-US" sz="1400" dirty="0" err="1">
                <a:effectLst/>
              </a:rPr>
              <a:t>Yêu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cầu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người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sử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dụng</a:t>
            </a:r>
            <a:endParaRPr lang="en-US" sz="1400" dirty="0">
              <a:effectLst/>
            </a:endParaRPr>
          </a:p>
          <a:p>
            <a:r>
              <a:rPr lang="en-US" sz="1400" dirty="0" err="1">
                <a:effectLst/>
              </a:rPr>
              <a:t>Yêu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cầu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người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sử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dụng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được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phân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loại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theo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loại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người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dùng</a:t>
            </a:r>
            <a:r>
              <a:rPr lang="en-US" sz="1400" dirty="0">
                <a:effectLst/>
              </a:rPr>
              <a:t>.</a:t>
            </a:r>
          </a:p>
          <a:p>
            <a:r>
              <a:rPr lang="en-US" sz="1400" dirty="0" err="1">
                <a:effectLst/>
              </a:rPr>
              <a:t>Nhân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viên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kinh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doanh</a:t>
            </a:r>
            <a:r>
              <a:rPr lang="en-US" sz="1400" dirty="0">
                <a:effectLst/>
              </a:rPr>
              <a:t> (</a:t>
            </a:r>
            <a:r>
              <a:rPr lang="en-US" sz="1400" dirty="0" err="1">
                <a:effectLst/>
              </a:rPr>
              <a:t>đại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diện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và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quản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lý</a:t>
            </a:r>
            <a:r>
              <a:rPr lang="en-US" sz="1400" dirty="0">
                <a:effectLst/>
              </a:rPr>
              <a:t>)</a:t>
            </a:r>
          </a:p>
          <a:p>
            <a:r>
              <a:rPr lang="en-US" sz="1400" dirty="0">
                <a:effectLst/>
              </a:rPr>
              <a:t>• </a:t>
            </a:r>
            <a:r>
              <a:rPr lang="en-US" sz="1400" dirty="0" err="1">
                <a:effectLst/>
              </a:rPr>
              <a:t>Xem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dữ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liệu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theo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những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cách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khác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nhau</a:t>
            </a:r>
            <a:endParaRPr lang="en-US" sz="1400" dirty="0">
              <a:effectLst/>
            </a:endParaRPr>
          </a:p>
          <a:p>
            <a:r>
              <a:rPr lang="en-US" sz="1400" dirty="0">
                <a:effectLst/>
              </a:rPr>
              <a:t>• </a:t>
            </a:r>
            <a:r>
              <a:rPr lang="en-US" sz="1400" dirty="0" err="1">
                <a:effectLst/>
              </a:rPr>
              <a:t>Cất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đa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ngôn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ngữ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và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thông</a:t>
            </a:r>
            <a:r>
              <a:rPr lang="en-US" sz="1400" dirty="0">
                <a:effectLst/>
              </a:rPr>
              <a:t> tin </a:t>
            </a:r>
            <a:r>
              <a:rPr lang="en-US" sz="1400" dirty="0" err="1">
                <a:effectLst/>
              </a:rPr>
              <a:t>đa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khu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vực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trong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cơ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sở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dữ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liệu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hơn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là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dựa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trên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các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nhân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viên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bán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hàng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để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dịch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các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thông</a:t>
            </a:r>
            <a:r>
              <a:rPr lang="en-US" sz="1400" dirty="0">
                <a:effectLst/>
              </a:rPr>
              <a:t> tin</a:t>
            </a:r>
          </a:p>
          <a:p>
            <a:r>
              <a:rPr lang="en-US" sz="1400" dirty="0">
                <a:effectLst/>
              </a:rPr>
              <a:t>• </a:t>
            </a:r>
            <a:r>
              <a:rPr lang="en-US" sz="1400" dirty="0" err="1">
                <a:effectLst/>
              </a:rPr>
              <a:t>Xác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định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giá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sản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phẩm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đã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được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sửa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đổi</a:t>
            </a:r>
            <a:r>
              <a:rPr lang="en-US" sz="1400" dirty="0">
                <a:effectLst/>
              </a:rPr>
              <a:t>, </a:t>
            </a:r>
            <a:r>
              <a:rPr lang="en-US" sz="1400" dirty="0" err="1">
                <a:effectLst/>
              </a:rPr>
              <a:t>đặc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biệt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là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trên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các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đơn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đặt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hàng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hiện</a:t>
            </a:r>
            <a:r>
              <a:rPr lang="en-US" sz="1400" dirty="0">
                <a:effectLst/>
              </a:rPr>
              <a:t> nay </a:t>
            </a:r>
            <a:r>
              <a:rPr lang="en-US" sz="1400" dirty="0" err="1">
                <a:effectLst/>
              </a:rPr>
              <a:t>trong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tiến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trình</a:t>
            </a:r>
            <a:endParaRPr lang="en-US" sz="1400" dirty="0">
              <a:effectLst/>
            </a:endParaRPr>
          </a:p>
          <a:p>
            <a:r>
              <a:rPr lang="en-US" sz="1400" dirty="0">
                <a:effectLst/>
              </a:rPr>
              <a:t>• </a:t>
            </a:r>
            <a:r>
              <a:rPr lang="en-US" sz="1400" dirty="0" err="1">
                <a:effectLst/>
              </a:rPr>
              <a:t>Sử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dụng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các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quy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tắc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cơ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hội</a:t>
            </a:r>
            <a:r>
              <a:rPr lang="en-US" sz="1400" dirty="0">
                <a:effectLst/>
              </a:rPr>
              <a:t>, </a:t>
            </a:r>
            <a:r>
              <a:rPr lang="en-US" sz="1400" dirty="0" err="1">
                <a:effectLst/>
              </a:rPr>
              <a:t>đó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là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các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câu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lệnh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giúp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các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đại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diện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bán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hàng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chuyển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đổi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một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cơ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hội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thành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một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bán</a:t>
            </a:r>
            <a:endParaRPr lang="en-US" sz="1400" dirty="0">
              <a:effectLst/>
            </a:endParaRPr>
          </a:p>
          <a:p>
            <a:r>
              <a:rPr lang="en-US" sz="1400" dirty="0">
                <a:effectLst/>
              </a:rPr>
              <a:t>• </a:t>
            </a:r>
            <a:r>
              <a:rPr lang="en-US" sz="1400" dirty="0" err="1">
                <a:effectLst/>
              </a:rPr>
              <a:t>Thêm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các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nguồn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dữ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liệu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bên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thứ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ba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và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các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công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cụ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đánh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giá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tài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chính</a:t>
            </a:r>
            <a:endParaRPr lang="en-US" sz="1400" dirty="0">
              <a:effectLst/>
            </a:endParaRPr>
          </a:p>
          <a:p>
            <a:r>
              <a:rPr lang="en-US" sz="1400" dirty="0">
                <a:effectLst/>
              </a:rPr>
              <a:t>• </a:t>
            </a:r>
            <a:r>
              <a:rPr lang="en-US" sz="1400" dirty="0" err="1">
                <a:effectLst/>
              </a:rPr>
              <a:t>Xác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định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nơi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chương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trình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khuyến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mãi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và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các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chương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trình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sẽ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là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có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lợi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nhất</a:t>
            </a:r>
            <a:endParaRPr lang="en-US" sz="1400" dirty="0">
              <a:effectLst/>
            </a:endParaRPr>
          </a:p>
          <a:p>
            <a:r>
              <a:rPr lang="en-US" sz="1400" dirty="0">
                <a:effectLst/>
              </a:rPr>
              <a:t>• </a:t>
            </a:r>
            <a:r>
              <a:rPr lang="en-US" sz="1400" dirty="0" err="1">
                <a:effectLst/>
              </a:rPr>
              <a:t>Áp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dụng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giảm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giá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cho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đơn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đặt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hàng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của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khách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hàng</a:t>
            </a:r>
            <a:r>
              <a:rPr lang="en-US" sz="1400" dirty="0">
                <a:effectLst/>
              </a:rPr>
              <a:t>:</a:t>
            </a: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949376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346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89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576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939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71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4357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75"/>
            <a:ext cx="12191999" cy="686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59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338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926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6469"/>
            <a:ext cx="12192000" cy="572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62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5691" y="-186046"/>
            <a:ext cx="10353761" cy="9104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368135"/>
            <a:ext cx="10353762" cy="6080167"/>
          </a:xfrm>
        </p:spPr>
        <p:txBody>
          <a:bodyPr>
            <a:normAutofit/>
          </a:bodyPr>
          <a:lstStyle/>
          <a:p>
            <a:r>
              <a:rPr lang="en-US" sz="1400" dirty="0">
                <a:effectLst/>
              </a:rPr>
              <a:t>o </a:t>
            </a:r>
            <a:r>
              <a:rPr lang="en-US" sz="1400" dirty="0" err="1">
                <a:effectLst/>
              </a:rPr>
              <a:t>Đại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diện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bán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hàng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có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thể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cung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cấp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giảm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giá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lên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đến</a:t>
            </a:r>
            <a:r>
              <a:rPr lang="en-US" sz="1400" dirty="0">
                <a:effectLst/>
              </a:rPr>
              <a:t> 15 </a:t>
            </a:r>
            <a:r>
              <a:rPr lang="en-US" sz="1400" dirty="0" err="1">
                <a:effectLst/>
              </a:rPr>
              <a:t>phần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trăm</a:t>
            </a:r>
            <a:r>
              <a:rPr lang="en-US" sz="1400" dirty="0">
                <a:effectLst/>
              </a:rPr>
              <a:t>, </a:t>
            </a:r>
            <a:r>
              <a:rPr lang="en-US" sz="1400" dirty="0" err="1">
                <a:effectLst/>
              </a:rPr>
              <a:t>hoặc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lên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đến</a:t>
            </a:r>
            <a:r>
              <a:rPr lang="en-US" sz="1400" dirty="0">
                <a:effectLst/>
              </a:rPr>
              <a:t> 20 </a:t>
            </a:r>
            <a:r>
              <a:rPr lang="en-US" sz="1400" dirty="0" err="1">
                <a:effectLst/>
              </a:rPr>
              <a:t>phần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trăm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trong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quyền</a:t>
            </a:r>
            <a:r>
              <a:rPr lang="en-US" sz="1400" dirty="0">
                <a:effectLst/>
              </a:rPr>
              <a:t>.</a:t>
            </a:r>
          </a:p>
          <a:p>
            <a:r>
              <a:rPr lang="en-US" sz="1400" dirty="0">
                <a:effectLst/>
              </a:rPr>
              <a:t>o </a:t>
            </a:r>
            <a:r>
              <a:rPr lang="en-US" sz="1400" dirty="0" err="1">
                <a:effectLst/>
              </a:rPr>
              <a:t>quản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lý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bán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hàng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có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thể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cung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cấp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giảm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giá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lên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đến</a:t>
            </a:r>
            <a:r>
              <a:rPr lang="en-US" sz="1400" dirty="0">
                <a:effectLst/>
              </a:rPr>
              <a:t> 20 </a:t>
            </a:r>
            <a:r>
              <a:rPr lang="en-US" sz="1400" dirty="0" err="1">
                <a:effectLst/>
              </a:rPr>
              <a:t>phần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trăm</a:t>
            </a:r>
            <a:endParaRPr lang="en-US" sz="1400" dirty="0">
              <a:effectLst/>
            </a:endParaRPr>
          </a:p>
          <a:p>
            <a:r>
              <a:rPr lang="en-US" sz="1400" dirty="0">
                <a:effectLst/>
              </a:rPr>
              <a:t>• </a:t>
            </a:r>
            <a:r>
              <a:rPr lang="en-US" sz="1400" dirty="0" err="1">
                <a:effectLst/>
              </a:rPr>
              <a:t>Kích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hoạt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tính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năng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chụp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ảnh</a:t>
            </a:r>
            <a:r>
              <a:rPr lang="en-US" sz="1400" dirty="0">
                <a:effectLst/>
              </a:rPr>
              <a:t>, </a:t>
            </a:r>
            <a:r>
              <a:rPr lang="en-US" sz="1400" dirty="0" err="1">
                <a:effectLst/>
              </a:rPr>
              <a:t>phân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tích</a:t>
            </a:r>
            <a:r>
              <a:rPr lang="en-US" sz="1400" dirty="0">
                <a:effectLst/>
              </a:rPr>
              <a:t>, </a:t>
            </a:r>
            <a:r>
              <a:rPr lang="en-US" sz="1400" dirty="0" err="1">
                <a:effectLst/>
              </a:rPr>
              <a:t>và</a:t>
            </a:r>
            <a:r>
              <a:rPr lang="en-US" sz="1400" dirty="0">
                <a:effectLst/>
              </a:rPr>
              <a:t> chia </a:t>
            </a:r>
            <a:r>
              <a:rPr lang="en-US" sz="1400" dirty="0" err="1">
                <a:effectLst/>
              </a:rPr>
              <a:t>sẻ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các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dữ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liệu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về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khách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hàng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trong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toàn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công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ty</a:t>
            </a:r>
            <a:endParaRPr lang="en-US" sz="1400" dirty="0">
              <a:effectLst/>
            </a:endParaRPr>
          </a:p>
          <a:p>
            <a:r>
              <a:rPr lang="en-US" sz="1400" dirty="0">
                <a:effectLst/>
              </a:rPr>
              <a:t>• </a:t>
            </a:r>
            <a:r>
              <a:rPr lang="en-US" sz="1400" dirty="0" err="1">
                <a:effectLst/>
              </a:rPr>
              <a:t>Sử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dụng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dự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báo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để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thiết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lập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mục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tiêu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bán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hàng</a:t>
            </a:r>
            <a:endParaRPr lang="en-US" sz="1400" dirty="0">
              <a:effectLst/>
            </a:endParaRPr>
          </a:p>
          <a:p>
            <a:r>
              <a:rPr lang="en-US" sz="1400" dirty="0">
                <a:effectLst/>
              </a:rPr>
              <a:t>• Cho </a:t>
            </a:r>
            <a:r>
              <a:rPr lang="en-US" sz="1400" dirty="0" err="1">
                <a:effectLst/>
              </a:rPr>
              <a:t>phép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tất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cả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nhân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viên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để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xem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tất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cả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các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địa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chỉ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liên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lạc</a:t>
            </a:r>
            <a:r>
              <a:rPr lang="en-US" sz="1400" dirty="0">
                <a:effectLst/>
              </a:rPr>
              <a:t>, </a:t>
            </a:r>
            <a:r>
              <a:rPr lang="en-US" sz="1400" dirty="0" err="1">
                <a:effectLst/>
              </a:rPr>
              <a:t>nhưng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cho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phép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mỗi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liên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lạc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được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gán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cho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một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đại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diện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bán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hàng</a:t>
            </a:r>
            <a:endParaRPr lang="en-US" sz="1400" dirty="0">
              <a:effectLst/>
            </a:endParaRPr>
          </a:p>
          <a:p>
            <a:r>
              <a:rPr lang="en-US" sz="1400" dirty="0" err="1">
                <a:effectLst/>
              </a:rPr>
              <a:t>Viên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kế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toán</a:t>
            </a:r>
            <a:endParaRPr lang="en-US" sz="1400" dirty="0">
              <a:effectLst/>
            </a:endParaRPr>
          </a:p>
          <a:p>
            <a:r>
              <a:rPr lang="en-US" sz="1400" dirty="0">
                <a:effectLst/>
              </a:rPr>
              <a:t>• </a:t>
            </a:r>
            <a:r>
              <a:rPr lang="en-US" sz="1400" dirty="0" err="1">
                <a:effectLst/>
              </a:rPr>
              <a:t>Cập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nhật</a:t>
            </a:r>
            <a:r>
              <a:rPr lang="en-US" sz="1400" dirty="0">
                <a:effectLst/>
              </a:rPr>
              <a:t> chi </a:t>
            </a:r>
            <a:r>
              <a:rPr lang="en-US" sz="1400" dirty="0" err="1">
                <a:effectLst/>
              </a:rPr>
              <a:t>tiết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sản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phẩm</a:t>
            </a:r>
            <a:r>
              <a:rPr lang="en-US" sz="1400" dirty="0">
                <a:effectLst/>
              </a:rPr>
              <a:t>, </a:t>
            </a:r>
            <a:r>
              <a:rPr lang="en-US" sz="1400" dirty="0" err="1">
                <a:effectLst/>
              </a:rPr>
              <a:t>bao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gồm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giá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cả</a:t>
            </a:r>
            <a:r>
              <a:rPr lang="en-US" sz="1400" dirty="0">
                <a:effectLst/>
              </a:rPr>
              <a:t>, </a:t>
            </a:r>
            <a:r>
              <a:rPr lang="en-US" sz="1400" dirty="0" err="1">
                <a:effectLst/>
              </a:rPr>
              <a:t>hình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ảnh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và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mô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tả</a:t>
            </a:r>
            <a:endParaRPr lang="en-US" sz="1400" dirty="0">
              <a:effectLst/>
            </a:endParaRPr>
          </a:p>
          <a:p>
            <a:r>
              <a:rPr lang="en-US" sz="1400" dirty="0">
                <a:effectLst/>
              </a:rPr>
              <a:t>• </a:t>
            </a:r>
            <a:r>
              <a:rPr lang="en-US" sz="1400" dirty="0" err="1">
                <a:effectLst/>
              </a:rPr>
              <a:t>Thêm</a:t>
            </a:r>
            <a:r>
              <a:rPr lang="en-US" sz="1400" dirty="0">
                <a:effectLst/>
              </a:rPr>
              <a:t>, </a:t>
            </a:r>
            <a:r>
              <a:rPr lang="en-US" sz="1400" dirty="0" err="1">
                <a:effectLst/>
              </a:rPr>
              <a:t>xóa</a:t>
            </a:r>
            <a:r>
              <a:rPr lang="en-US" sz="1400" dirty="0">
                <a:effectLst/>
              </a:rPr>
              <a:t>, </a:t>
            </a:r>
            <a:r>
              <a:rPr lang="en-US" sz="1400" dirty="0" err="1">
                <a:effectLst/>
              </a:rPr>
              <a:t>và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cập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nhật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các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thông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số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kỹ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thuật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sản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phẩm</a:t>
            </a:r>
            <a:endParaRPr lang="en-US" sz="1400" dirty="0">
              <a:effectLst/>
            </a:endParaRPr>
          </a:p>
          <a:p>
            <a:r>
              <a:rPr lang="en-US" sz="1400" dirty="0">
                <a:effectLst/>
              </a:rPr>
              <a:t>• </a:t>
            </a:r>
            <a:r>
              <a:rPr lang="en-US" sz="1400" dirty="0" err="1">
                <a:effectLst/>
              </a:rPr>
              <a:t>Tạo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báo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cáo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chứng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khoán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và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kiểm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tra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sự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sẵn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có</a:t>
            </a:r>
            <a:r>
              <a:rPr lang="en-US" sz="1400" dirty="0">
                <a:effectLst/>
              </a:rPr>
              <a:t>, </a:t>
            </a:r>
            <a:r>
              <a:rPr lang="en-US" sz="1400" dirty="0" err="1">
                <a:effectLst/>
              </a:rPr>
              <a:t>đặt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mục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và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khi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cần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thiết</a:t>
            </a:r>
            <a:r>
              <a:rPr lang="en-US" sz="1400" dirty="0">
                <a:effectLst/>
              </a:rPr>
              <a:t>.</a:t>
            </a:r>
          </a:p>
          <a:p>
            <a:r>
              <a:rPr lang="en-US" sz="1400" dirty="0" err="1">
                <a:effectLst/>
              </a:rPr>
              <a:t>Điều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hành</a:t>
            </a:r>
            <a:r>
              <a:rPr lang="en-US" sz="1400" dirty="0">
                <a:effectLst/>
              </a:rPr>
              <a:t> MIS</a:t>
            </a:r>
          </a:p>
          <a:p>
            <a:r>
              <a:rPr lang="en-US" sz="1300" dirty="0">
                <a:effectLst/>
              </a:rPr>
              <a:t>• </a:t>
            </a:r>
            <a:r>
              <a:rPr lang="en-US" sz="1300" dirty="0" err="1">
                <a:effectLst/>
              </a:rPr>
              <a:t>Tạo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báo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cáo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theo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yêu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cầu</a:t>
            </a:r>
            <a:r>
              <a:rPr lang="en-US" sz="1300" dirty="0">
                <a:effectLst/>
              </a:rPr>
              <a:t>.</a:t>
            </a:r>
          </a:p>
          <a:p>
            <a:r>
              <a:rPr lang="en-US" sz="1300" dirty="0">
                <a:effectLst/>
              </a:rPr>
              <a:t>• Chia </a:t>
            </a:r>
            <a:r>
              <a:rPr lang="en-US" sz="1300" dirty="0" err="1">
                <a:effectLst/>
              </a:rPr>
              <a:t>sẻ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dữ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liệu</a:t>
            </a:r>
            <a:r>
              <a:rPr lang="en-US" sz="1300" dirty="0">
                <a:effectLst/>
              </a:rPr>
              <a:t>, </a:t>
            </a:r>
            <a:r>
              <a:rPr lang="en-US" sz="1300" dirty="0" err="1">
                <a:effectLst/>
              </a:rPr>
              <a:t>và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chuyển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đổi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các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báo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cáo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định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dạng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khác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nhau</a:t>
            </a:r>
            <a:r>
              <a:rPr lang="en-US" sz="1300" dirty="0">
                <a:effectLst/>
              </a:rPr>
              <a:t> </a:t>
            </a:r>
            <a:r>
              <a:rPr lang="en-US" sz="1300" dirty="0" err="1">
                <a:effectLst/>
              </a:rPr>
              <a:t>như</a:t>
            </a:r>
            <a:r>
              <a:rPr lang="en-US" sz="1300" dirty="0">
                <a:effectLst/>
              </a:rPr>
              <a:t> Text, CSV.</a:t>
            </a:r>
          </a:p>
          <a:p>
            <a:pPr lvl="6"/>
            <a:r>
              <a:rPr lang="en-US" sz="1500" b="1" i="1" dirty="0" err="1">
                <a:effectLst/>
              </a:rPr>
              <a:t>Yêu</a:t>
            </a:r>
            <a:r>
              <a:rPr lang="en-US" sz="1500" b="1" i="1" dirty="0">
                <a:effectLst/>
              </a:rPr>
              <a:t> </a:t>
            </a:r>
            <a:r>
              <a:rPr lang="en-US" sz="1500" b="1" i="1" dirty="0" err="1">
                <a:effectLst/>
              </a:rPr>
              <a:t>cầu</a:t>
            </a:r>
            <a:r>
              <a:rPr lang="en-US" sz="1500" b="1" i="1" dirty="0">
                <a:effectLst/>
              </a:rPr>
              <a:t> </a:t>
            </a:r>
            <a:r>
              <a:rPr lang="en-US" sz="1500" b="1" i="1" dirty="0" err="1">
                <a:effectLst/>
              </a:rPr>
              <a:t>phần</a:t>
            </a:r>
            <a:r>
              <a:rPr lang="en-US" sz="1500" b="1" i="1" dirty="0">
                <a:effectLst/>
              </a:rPr>
              <a:t> </a:t>
            </a:r>
            <a:r>
              <a:rPr lang="en-US" sz="1500" b="1" i="1" dirty="0" err="1">
                <a:effectLst/>
              </a:rPr>
              <a:t>cứng</a:t>
            </a:r>
            <a:r>
              <a:rPr lang="en-US" sz="1500" b="1" i="1" dirty="0">
                <a:effectLst/>
              </a:rPr>
              <a:t>/ </a:t>
            </a:r>
            <a:r>
              <a:rPr lang="en-US" sz="1500" b="1" i="1" dirty="0" err="1">
                <a:effectLst/>
              </a:rPr>
              <a:t>phần</a:t>
            </a:r>
            <a:r>
              <a:rPr lang="en-US" sz="1500" b="1" i="1" dirty="0">
                <a:effectLst/>
              </a:rPr>
              <a:t> </a:t>
            </a:r>
            <a:r>
              <a:rPr lang="en-US" sz="1500" b="1" i="1" dirty="0" err="1">
                <a:effectLst/>
              </a:rPr>
              <a:t>mềm</a:t>
            </a:r>
            <a:r>
              <a:rPr lang="en-US" sz="1500" b="1" i="1" dirty="0">
                <a:effectLst/>
              </a:rPr>
              <a:t/>
            </a:r>
            <a:br>
              <a:rPr lang="en-US" sz="1500" b="1" i="1" dirty="0">
                <a:effectLst/>
              </a:rPr>
            </a:br>
            <a:r>
              <a:rPr lang="en-US" sz="1500" b="1" i="1" dirty="0">
                <a:effectLst/>
              </a:rPr>
              <a:t>a. </a:t>
            </a:r>
            <a:r>
              <a:rPr lang="en-US" sz="1500" b="1" i="1" u="sng" dirty="0" err="1">
                <a:effectLst/>
              </a:rPr>
              <a:t>Yêu</a:t>
            </a:r>
            <a:r>
              <a:rPr lang="en-US" sz="1500" b="1" i="1" u="sng" dirty="0">
                <a:effectLst/>
              </a:rPr>
              <a:t> </a:t>
            </a:r>
            <a:r>
              <a:rPr lang="en-US" sz="1500" b="1" i="1" u="sng" dirty="0" err="1">
                <a:effectLst/>
              </a:rPr>
              <a:t>cầu</a:t>
            </a:r>
            <a:r>
              <a:rPr lang="en-US" sz="1500" b="1" i="1" u="sng" dirty="0">
                <a:effectLst/>
              </a:rPr>
              <a:t> </a:t>
            </a:r>
            <a:r>
              <a:rPr lang="en-US" sz="1500" b="1" i="1" u="sng" dirty="0" err="1">
                <a:effectLst/>
              </a:rPr>
              <a:t>tối</a:t>
            </a:r>
            <a:r>
              <a:rPr lang="en-US" sz="1500" b="1" i="1" u="sng" dirty="0">
                <a:effectLst/>
              </a:rPr>
              <a:t> </a:t>
            </a:r>
            <a:r>
              <a:rPr lang="en-US" sz="1500" b="1" i="1" u="sng" dirty="0" err="1">
                <a:effectLst/>
              </a:rPr>
              <a:t>thiểu</a:t>
            </a:r>
            <a:endParaRPr lang="en-US" sz="1500" dirty="0">
              <a:effectLst/>
            </a:endParaRP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3097416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847722" y="-791689"/>
            <a:ext cx="10353761" cy="132632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3254"/>
            <a:ext cx="12505037" cy="8266670"/>
          </a:xfrm>
        </p:spPr>
      </p:pic>
    </p:spTree>
    <p:extLst>
      <p:ext uri="{BB962C8B-B14F-4D97-AF65-F5344CB8AC3E}">
        <p14:creationId xmlns:p14="http://schemas.microsoft.com/office/powerpoint/2010/main" val="892132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0426" y="113686"/>
            <a:ext cx="6096000" cy="27401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  <a:buSzPts val="1800"/>
              <a:buFont typeface="+mj-lt"/>
              <a:buAutoNum type="romanUcParenR"/>
              <a:tabLst>
                <a:tab pos="0" algn="l"/>
                <a:tab pos="114300" algn="l"/>
                <a:tab pos="228600" algn="l"/>
                <a:tab pos="685800" algn="l"/>
              </a:tabLst>
            </a:pPr>
            <a:r>
              <a:rPr lang="en-US" sz="1300" b="1" kern="1600" dirty="0" err="1">
                <a:latin typeface="Times New Roman" panose="02020603050405020304" pitchFamily="18" charset="0"/>
              </a:rPr>
              <a:t>Yêu</a:t>
            </a:r>
            <a:r>
              <a:rPr lang="en-US" sz="1300" b="1" kern="1600" dirty="0">
                <a:latin typeface="Times New Roman" panose="02020603050405020304" pitchFamily="18" charset="0"/>
              </a:rPr>
              <a:t> </a:t>
            </a:r>
            <a:r>
              <a:rPr lang="en-US" sz="1300" b="1" kern="1600" dirty="0" err="1">
                <a:latin typeface="Times New Roman" panose="02020603050405020304" pitchFamily="18" charset="0"/>
              </a:rPr>
              <a:t>cầu</a:t>
            </a:r>
            <a:r>
              <a:rPr lang="en-US" sz="1300" b="1" kern="1600" dirty="0">
                <a:latin typeface="Times New Roman" panose="02020603050405020304" pitchFamily="18" charset="0"/>
              </a:rPr>
              <a:t> </a:t>
            </a:r>
            <a:r>
              <a:rPr lang="en-US" sz="1300" b="1" kern="1600" dirty="0" err="1">
                <a:latin typeface="Times New Roman" panose="02020603050405020304" pitchFamily="18" charset="0"/>
              </a:rPr>
              <a:t>khách</a:t>
            </a:r>
            <a:r>
              <a:rPr lang="en-US" sz="1300" b="1" kern="1600" dirty="0">
                <a:latin typeface="Times New Roman" panose="02020603050405020304" pitchFamily="18" charset="0"/>
              </a:rPr>
              <a:t> </a:t>
            </a:r>
            <a:r>
              <a:rPr lang="en-US" sz="1300" b="1" kern="1600" dirty="0" err="1">
                <a:latin typeface="Times New Roman" panose="02020603050405020304" pitchFamily="18" charset="0"/>
              </a:rPr>
              <a:t>hàng</a:t>
            </a:r>
            <a:r>
              <a:rPr lang="en-US" sz="1300" b="1" kern="1600" dirty="0">
                <a:latin typeface="Times New Roman" panose="02020603050405020304" pitchFamily="18" charset="0"/>
              </a:rPr>
              <a:t> </a:t>
            </a:r>
            <a:r>
              <a:rPr lang="en-US" sz="1300" b="1" kern="1600" dirty="0" err="1">
                <a:latin typeface="Times New Roman" panose="02020603050405020304" pitchFamily="18" charset="0"/>
              </a:rPr>
              <a:t>Đặc</a:t>
            </a:r>
            <a:r>
              <a:rPr lang="en-US" sz="1300" b="1" kern="1600" dirty="0">
                <a:latin typeface="Times New Roman" panose="02020603050405020304" pitchFamily="18" charset="0"/>
              </a:rPr>
              <a:t> </a:t>
            </a:r>
            <a:r>
              <a:rPr lang="en-US" sz="1300" b="1" kern="1600" dirty="0" err="1">
                <a:latin typeface="Times New Roman" panose="02020603050405020304" pitchFamily="18" charset="0"/>
              </a:rPr>
              <a:t>điểm</a:t>
            </a:r>
            <a:r>
              <a:rPr lang="en-US" sz="1300" b="1" kern="1600" dirty="0">
                <a:latin typeface="Times New Roman" panose="02020603050405020304" pitchFamily="18" charset="0"/>
              </a:rPr>
              <a:t> </a:t>
            </a:r>
            <a:r>
              <a:rPr lang="en-US" sz="1300" b="1" kern="1600" dirty="0" err="1">
                <a:latin typeface="Times New Roman" panose="02020603050405020304" pitchFamily="18" charset="0"/>
              </a:rPr>
              <a:t>kỹ</a:t>
            </a:r>
            <a:r>
              <a:rPr lang="en-US" sz="1300" b="1" kern="1600" dirty="0">
                <a:latin typeface="Times New Roman" panose="02020603050405020304" pitchFamily="18" charset="0"/>
              </a:rPr>
              <a:t> </a:t>
            </a:r>
            <a:r>
              <a:rPr lang="en-US" sz="1300" b="1" kern="1600" dirty="0" err="1">
                <a:latin typeface="Times New Roman" panose="02020603050405020304" pitchFamily="18" charset="0"/>
              </a:rPr>
              <a:t>thuật</a:t>
            </a:r>
            <a:r>
              <a:rPr lang="en-US" sz="1300" b="1" kern="1600" dirty="0">
                <a:latin typeface="Times New Roman" panose="02020603050405020304" pitchFamily="18" charset="0"/>
              </a:rPr>
              <a:t> (SRS)</a:t>
            </a:r>
            <a:endParaRPr lang="en-US" sz="1300" b="1" kern="1600" dirty="0">
              <a:latin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  <a:buSzPts val="1600"/>
              <a:buFont typeface="+mj-lt"/>
              <a:buAutoNum type="arabicParenR"/>
              <a:tabLst>
                <a:tab pos="365760" algn="l"/>
                <a:tab pos="0" algn="l"/>
                <a:tab pos="114300" algn="l"/>
                <a:tab pos="228600" algn="l"/>
                <a:tab pos="457200" algn="l"/>
                <a:tab pos="685800" algn="l"/>
              </a:tabLst>
            </a:pPr>
            <a:r>
              <a:rPr lang="en-US" sz="1300" b="1" i="1" dirty="0" err="1">
                <a:latin typeface="Times New Roman" panose="02020603050405020304" pitchFamily="18" charset="0"/>
              </a:rPr>
              <a:t>Đối</a:t>
            </a:r>
            <a:r>
              <a:rPr lang="en-US" sz="1300" b="1" i="1" dirty="0">
                <a:latin typeface="Times New Roman" panose="02020603050405020304" pitchFamily="18" charset="0"/>
              </a:rPr>
              <a:t> </a:t>
            </a:r>
            <a:r>
              <a:rPr lang="en-US" sz="1300" b="1" i="1" dirty="0" err="1">
                <a:latin typeface="Times New Roman" panose="02020603050405020304" pitchFamily="18" charset="0"/>
              </a:rPr>
              <a:t>tượng</a:t>
            </a:r>
            <a:r>
              <a:rPr lang="en-US" sz="1300" b="1" i="1" dirty="0">
                <a:latin typeface="Times New Roman" panose="02020603050405020304" pitchFamily="18" charset="0"/>
              </a:rPr>
              <a:t> </a:t>
            </a:r>
            <a:r>
              <a:rPr lang="en-US" sz="1300" b="1" i="1" dirty="0" err="1">
                <a:latin typeface="Times New Roman" panose="02020603050405020304" pitchFamily="18" charset="0"/>
              </a:rPr>
              <a:t>sử</a:t>
            </a:r>
            <a:r>
              <a:rPr lang="en-US" sz="1300" b="1" i="1" dirty="0">
                <a:latin typeface="Times New Roman" panose="02020603050405020304" pitchFamily="18" charset="0"/>
              </a:rPr>
              <a:t> </a:t>
            </a:r>
            <a:r>
              <a:rPr lang="en-US" sz="1300" b="1" i="1" dirty="0" err="1">
                <a:latin typeface="Times New Roman" panose="02020603050405020304" pitchFamily="18" charset="0"/>
              </a:rPr>
              <a:t>dụng</a:t>
            </a:r>
            <a:r>
              <a:rPr lang="en-US" sz="1300" b="1" i="1" dirty="0">
                <a:latin typeface="Times New Roman" panose="02020603050405020304" pitchFamily="18" charset="0"/>
              </a:rPr>
              <a:t> </a:t>
            </a:r>
            <a:r>
              <a:rPr lang="en-US" sz="1300" b="1" i="1" dirty="0" err="1">
                <a:latin typeface="Times New Roman" panose="02020603050405020304" pitchFamily="18" charset="0"/>
              </a:rPr>
              <a:t>các</a:t>
            </a:r>
            <a:r>
              <a:rPr lang="en-US" sz="1300" b="1" i="1" dirty="0">
                <a:latin typeface="Times New Roman" panose="02020603050405020304" pitchFamily="18" charset="0"/>
              </a:rPr>
              <a:t> </a:t>
            </a:r>
            <a:r>
              <a:rPr lang="en-US" sz="1300" b="1" i="1" dirty="0" err="1">
                <a:latin typeface="Times New Roman" panose="02020603050405020304" pitchFamily="18" charset="0"/>
              </a:rPr>
              <a:t>hệ</a:t>
            </a:r>
            <a:r>
              <a:rPr lang="en-US" sz="1300" b="1" i="1" dirty="0">
                <a:latin typeface="Times New Roman" panose="02020603050405020304" pitchFamily="18" charset="0"/>
              </a:rPr>
              <a:t> </a:t>
            </a:r>
            <a:r>
              <a:rPr lang="en-US" sz="1300" b="1" i="1" dirty="0" err="1">
                <a:latin typeface="Times New Roman" panose="02020603050405020304" pitchFamily="18" charset="0"/>
              </a:rPr>
              <a:t>thống</a:t>
            </a:r>
            <a:endParaRPr lang="en-US" sz="1300" b="1" i="1" dirty="0">
              <a:latin typeface="Arial" panose="020B0604020202020204" pitchFamily="34" charset="0"/>
            </a:endParaRPr>
          </a:p>
          <a:p>
            <a:pPr indent="365760" algn="just">
              <a:lnSpc>
                <a:spcPct val="130000"/>
              </a:lnSpc>
            </a:pPr>
            <a:r>
              <a:rPr lang="en-US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a)</a:t>
            </a:r>
            <a:r>
              <a:rPr lang="en-US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Đại</a:t>
            </a:r>
            <a:r>
              <a:rPr lang="en-US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65760" algn="just">
              <a:lnSpc>
                <a:spcPct val="130000"/>
              </a:lnSpc>
            </a:pPr>
            <a:r>
              <a:rPr lang="en-US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Download </a:t>
            </a:r>
            <a:r>
              <a:rPr lang="en-US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upload </a:t>
            </a:r>
            <a:r>
              <a:rPr lang="en-US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hưởng</a:t>
            </a:r>
            <a:r>
              <a:rPr lang="en-US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tồn</a:t>
            </a:r>
            <a:r>
              <a:rPr lang="en-US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kho</a:t>
            </a:r>
            <a:r>
              <a:rPr lang="en-US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tả</a:t>
            </a:r>
            <a:r>
              <a:rPr lang="en-US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dõi</a:t>
            </a:r>
            <a:r>
              <a:rPr lang="en-US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GB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  <a:buFont typeface="+mj-lt"/>
              <a:buAutoNum type="alphaLcParenR" startAt="2"/>
              <a:tabLst>
                <a:tab pos="0" algn="l"/>
                <a:tab pos="114300" algn="l"/>
              </a:tabLst>
            </a:pPr>
            <a:r>
              <a:rPr lang="en-US" sz="1300" b="1" dirty="0" err="1">
                <a:latin typeface="Times New Roman" panose="02020603050405020304" pitchFamily="18" charset="0"/>
              </a:rPr>
              <a:t>Quản</a:t>
            </a:r>
            <a:r>
              <a:rPr lang="en-US" sz="1300" b="1" dirty="0">
                <a:latin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Times New Roman" panose="02020603050405020304" pitchFamily="18" charset="0"/>
              </a:rPr>
              <a:t>lý</a:t>
            </a:r>
            <a:endParaRPr lang="en-US" sz="1300" b="1" dirty="0">
              <a:latin typeface="Arial" panose="020B0604020202020204" pitchFamily="34" charset="0"/>
            </a:endParaRPr>
          </a:p>
          <a:p>
            <a:pPr algn="just">
              <a:lnSpc>
                <a:spcPct val="130000"/>
              </a:lnSpc>
              <a:tabLst>
                <a:tab pos="0" algn="l"/>
              </a:tabLst>
            </a:pPr>
            <a:r>
              <a:rPr lang="en-GB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GB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Mọi</a:t>
            </a:r>
            <a:r>
              <a:rPr lang="en-GB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hành</a:t>
            </a:r>
            <a:r>
              <a:rPr lang="en-GB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GB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GB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GB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đại</a:t>
            </a:r>
            <a:r>
              <a:rPr lang="en-GB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GB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GB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GB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GB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GB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GB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cáo</a:t>
            </a:r>
            <a:r>
              <a:rPr lang="en-GB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GB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GB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GB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lập</a:t>
            </a:r>
            <a:r>
              <a:rPr lang="en-GB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hạn</a:t>
            </a:r>
            <a:r>
              <a:rPr lang="en-GB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ngạch</a:t>
            </a:r>
            <a:r>
              <a:rPr lang="en-GB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endParaRPr lang="en-US" sz="1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tabLst>
                <a:tab pos="0" algn="l"/>
              </a:tabLst>
            </a:pPr>
            <a:r>
              <a:rPr lang="en-GB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GB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cáo</a:t>
            </a:r>
            <a:r>
              <a:rPr lang="en-GB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GB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n-GB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GB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0426" y="2853860"/>
            <a:ext cx="6096000" cy="38379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0" marR="0" lvl="2" indent="-228600"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  <a:buFont typeface="+mj-lt"/>
              <a:buAutoNum type="romanLcPeriod"/>
              <a:tabLst>
                <a:tab pos="0" algn="l"/>
                <a:tab pos="114300" algn="l"/>
                <a:tab pos="228600" algn="l"/>
              </a:tabLst>
            </a:pPr>
            <a:r>
              <a:rPr lang="en-GB" sz="1200" b="1" dirty="0" err="1">
                <a:latin typeface="Times New Roman" panose="02020603050405020304" pitchFamily="18" charset="0"/>
              </a:rPr>
              <a:t>Kế</a:t>
            </a:r>
            <a:r>
              <a:rPr lang="en-GB" sz="1200" b="1" dirty="0">
                <a:latin typeface="Times New Roman" panose="02020603050405020304" pitchFamily="18" charset="0"/>
              </a:rPr>
              <a:t> </a:t>
            </a:r>
            <a:r>
              <a:rPr lang="en-GB" sz="1200" b="1" dirty="0" err="1">
                <a:latin typeface="Times New Roman" panose="02020603050405020304" pitchFamily="18" charset="0"/>
              </a:rPr>
              <a:t>toán</a:t>
            </a:r>
            <a:r>
              <a:rPr lang="en-GB" sz="1200" b="1" dirty="0">
                <a:latin typeface="Times New Roman" panose="02020603050405020304" pitchFamily="18" charset="0"/>
              </a:rPr>
              <a:t> </a:t>
            </a:r>
            <a:r>
              <a:rPr lang="en-GB" sz="1200" b="1" dirty="0" err="1">
                <a:latin typeface="Times New Roman" panose="02020603050405020304" pitchFamily="18" charset="0"/>
              </a:rPr>
              <a:t>viên</a:t>
            </a:r>
            <a:endParaRPr lang="en-US" sz="1300" b="1" dirty="0">
              <a:latin typeface="Arial" panose="020B0604020202020204" pitchFamily="34" charset="0"/>
            </a:endParaRPr>
          </a:p>
          <a:p>
            <a:pPr indent="457200"/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in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chứng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khoán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dõi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nhật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chi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tiết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  <a:buFont typeface="+mj-lt"/>
              <a:buAutoNum type="romanLcPeriod"/>
              <a:tabLst>
                <a:tab pos="0" algn="l"/>
                <a:tab pos="114300" algn="l"/>
                <a:tab pos="228600" algn="l"/>
              </a:tabLst>
            </a:pPr>
            <a:r>
              <a:rPr lang="en-US" sz="1200" b="1" dirty="0">
                <a:latin typeface="Times New Roman" panose="02020603050405020304" pitchFamily="18" charset="0"/>
              </a:rPr>
              <a:t>MIS </a:t>
            </a:r>
            <a:r>
              <a:rPr lang="en-GB" sz="1200" b="1" dirty="0" err="1">
                <a:latin typeface="Times New Roman" panose="02020603050405020304" pitchFamily="18" charset="0"/>
              </a:rPr>
              <a:t>Điều</a:t>
            </a:r>
            <a:r>
              <a:rPr lang="en-GB" sz="1200" b="1" dirty="0">
                <a:latin typeface="Times New Roman" panose="02020603050405020304" pitchFamily="18" charset="0"/>
              </a:rPr>
              <a:t> </a:t>
            </a:r>
            <a:r>
              <a:rPr lang="en-GB" sz="1200" b="1" dirty="0" err="1">
                <a:latin typeface="Times New Roman" panose="02020603050405020304" pitchFamily="18" charset="0"/>
              </a:rPr>
              <a:t>hành</a:t>
            </a:r>
            <a:r>
              <a:rPr lang="en-GB" sz="1200" b="1" dirty="0">
                <a:latin typeface="Times New Roman" panose="02020603050405020304" pitchFamily="18" charset="0"/>
              </a:rPr>
              <a:t>.</a:t>
            </a:r>
            <a:endParaRPr lang="en-US" sz="1300" b="1" dirty="0">
              <a:latin typeface="Arial" panose="020B0604020202020204" pitchFamily="34" charset="0"/>
            </a:endParaRPr>
          </a:p>
          <a:p>
            <a:pPr indent="365760"/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cáo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kiểm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kê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in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cáo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cáo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cổ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in.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  <a:buFont typeface="+mj-lt"/>
              <a:buAutoNum type="alphaLcPeriod"/>
              <a:tabLst>
                <a:tab pos="365760" algn="l"/>
                <a:tab pos="0" algn="l"/>
                <a:tab pos="114300" algn="l"/>
                <a:tab pos="228600" algn="l"/>
                <a:tab pos="685800" algn="l"/>
              </a:tabLst>
            </a:pPr>
            <a:r>
              <a:rPr lang="en-GB" sz="1200" b="1" i="1" dirty="0" err="1">
                <a:latin typeface="Times New Roman" panose="02020603050405020304" pitchFamily="18" charset="0"/>
              </a:rPr>
              <a:t>Tóm</a:t>
            </a:r>
            <a:r>
              <a:rPr lang="en-GB" sz="1200" b="1" i="1" dirty="0">
                <a:latin typeface="Times New Roman" panose="02020603050405020304" pitchFamily="18" charset="0"/>
              </a:rPr>
              <a:t> </a:t>
            </a:r>
            <a:r>
              <a:rPr lang="en-GB" sz="1200" b="1" i="1" dirty="0" err="1">
                <a:latin typeface="Times New Roman" panose="02020603050405020304" pitchFamily="18" charset="0"/>
              </a:rPr>
              <a:t>tắt</a:t>
            </a:r>
            <a:r>
              <a:rPr lang="en-GB" sz="1200" b="1" i="1" dirty="0">
                <a:latin typeface="Times New Roman" panose="02020603050405020304" pitchFamily="18" charset="0"/>
              </a:rPr>
              <a:t> </a:t>
            </a:r>
            <a:r>
              <a:rPr lang="en-GB" sz="1200" b="1" i="1" dirty="0" err="1">
                <a:latin typeface="Times New Roman" panose="02020603050405020304" pitchFamily="18" charset="0"/>
              </a:rPr>
              <a:t>sử</a:t>
            </a:r>
            <a:r>
              <a:rPr lang="en-GB" sz="1200" b="1" i="1" dirty="0">
                <a:latin typeface="Times New Roman" panose="02020603050405020304" pitchFamily="18" charset="0"/>
              </a:rPr>
              <a:t> </a:t>
            </a:r>
            <a:r>
              <a:rPr lang="en-GB" sz="1200" b="1" i="1" dirty="0" err="1">
                <a:latin typeface="Times New Roman" panose="02020603050405020304" pitchFamily="18" charset="0"/>
              </a:rPr>
              <a:t>dụng</a:t>
            </a:r>
            <a:r>
              <a:rPr lang="en-US" sz="1200" b="1" i="1" dirty="0">
                <a:latin typeface="Times New Roman" panose="02020603050405020304" pitchFamily="18" charset="0"/>
              </a:rPr>
              <a:t>.</a:t>
            </a:r>
            <a:endParaRPr lang="en-US" sz="1400" b="1" i="1" dirty="0">
              <a:latin typeface="Arial" panose="020B0604020202020204" pitchFamily="34" charset="0"/>
            </a:endParaRPr>
          </a:p>
          <a:p>
            <a:pPr>
              <a:tabLst>
                <a:tab pos="2743200" algn="ctr"/>
                <a:tab pos="5486400" algn="r"/>
                <a:tab pos="457200" algn="l"/>
              </a:tabLst>
            </a:pP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eBilling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hóa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Phiên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bản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1.0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giải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quyết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trường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kịch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bản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đầy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đủ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hoàn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quá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thu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thập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tin.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trường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ưu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tiên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trường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lựa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chọn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mở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rộng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sang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kịch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bản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nguồn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gốc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hai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trường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kịch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bản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sơ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							</a:t>
            </a:r>
            <a:r>
              <a:rPr lang="en-GB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	                                                                      </a:t>
            </a:r>
            <a:r>
              <a:rPr lang="en-US" sz="1200" b="1" i="1" dirty="0" smtClean="0">
                <a:latin typeface="Times New Roman" panose="02020603050405020304" pitchFamily="18" charset="0"/>
              </a:rPr>
              <a:t>                      c) </a:t>
            </a:r>
            <a:r>
              <a:rPr lang="en-US" sz="1200" b="1" i="1" dirty="0" err="1" smtClean="0">
                <a:latin typeface="Times New Roman" panose="02020603050405020304" pitchFamily="18" charset="0"/>
              </a:rPr>
              <a:t>Phân</a:t>
            </a:r>
            <a:r>
              <a:rPr lang="en-US" sz="1200" b="1" i="1" dirty="0" smtClean="0">
                <a:latin typeface="Times New Roman" panose="02020603050405020304" pitchFamily="18" charset="0"/>
              </a:rPr>
              <a:t> </a:t>
            </a:r>
            <a:r>
              <a:rPr lang="en-US" sz="1200" b="1" i="1" dirty="0" err="1" smtClean="0">
                <a:latin typeface="Times New Roman" panose="02020603050405020304" pitchFamily="18" charset="0"/>
              </a:rPr>
              <a:t>tích</a:t>
            </a:r>
            <a:r>
              <a:rPr lang="en-US" sz="1200" b="1" i="1" dirty="0" smtClean="0">
                <a:latin typeface="Times New Roman" panose="02020603050405020304" pitchFamily="18" charset="0"/>
              </a:rPr>
              <a:t> </a:t>
            </a:r>
            <a:r>
              <a:rPr lang="en-US" sz="1200" b="1" i="1" dirty="0" err="1" smtClean="0">
                <a:latin typeface="Times New Roman" panose="02020603050405020304" pitchFamily="18" charset="0"/>
              </a:rPr>
              <a:t>chức</a:t>
            </a:r>
            <a:r>
              <a:rPr lang="en-US" sz="1200" b="1" i="1" dirty="0" smtClean="0">
                <a:latin typeface="Times New Roman" panose="02020603050405020304" pitchFamily="18" charset="0"/>
              </a:rPr>
              <a:t> </a:t>
            </a:r>
            <a:r>
              <a:rPr lang="en-US" sz="1200" b="1" i="1" dirty="0" err="1" smtClean="0">
                <a:latin typeface="Times New Roman" panose="02020603050405020304" pitchFamily="18" charset="0"/>
              </a:rPr>
              <a:t>năng</a:t>
            </a:r>
            <a:endParaRPr lang="en-US" sz="1400" b="1" i="1" dirty="0" smtClean="0">
              <a:latin typeface="Arial" panose="020B0604020202020204" pitchFamily="34" charset="0"/>
            </a:endParaRPr>
          </a:p>
          <a:p>
            <a:pPr marL="247650" marR="0" indent="0">
              <a:spcBef>
                <a:spcPts val="1200"/>
              </a:spcBef>
              <a:spcAft>
                <a:spcPts val="300"/>
              </a:spcAft>
            </a:pPr>
            <a:r>
              <a:rPr lang="en-US" sz="1200" i="1" u="sng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Administrator</a:t>
            </a:r>
            <a:endParaRPr lang="en-US" sz="1300" b="1" dirty="0" smtClean="0">
              <a:latin typeface="Arial" panose="020B0604020202020204" pitchFamily="34" charset="0"/>
            </a:endParaRPr>
          </a:p>
          <a:p>
            <a:pPr marL="72009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Login 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51801" y="1511994"/>
            <a:ext cx="6392265" cy="359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49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1912" y="-752784"/>
            <a:ext cx="14350088" cy="806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75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6281" y="-469557"/>
            <a:ext cx="14167263" cy="762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64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522" y="-432486"/>
            <a:ext cx="13858504" cy="729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017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279</TotalTime>
  <Words>465</Words>
  <Application>Microsoft Office PowerPoint</Application>
  <PresentationFormat>Widescreen</PresentationFormat>
  <Paragraphs>62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Bookman Old Style</vt:lpstr>
      <vt:lpstr>Calibri</vt:lpstr>
      <vt:lpstr>Rockwell</vt:lpstr>
      <vt:lpstr>Times New Roman</vt:lpstr>
      <vt:lpstr>Damask</vt:lpstr>
      <vt:lpstr>Bài thuyết Trình Project II Computer Store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Bài Thuyết Trình của nhóm đến đây là kết thúc!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thuyết Trình Project II</dc:title>
  <dc:creator>TungVoDoi</dc:creator>
  <cp:lastModifiedBy>TungVoDoi</cp:lastModifiedBy>
  <cp:revision>17</cp:revision>
  <dcterms:created xsi:type="dcterms:W3CDTF">2016-09-09T01:37:06Z</dcterms:created>
  <dcterms:modified xsi:type="dcterms:W3CDTF">2016-09-10T03:16:16Z</dcterms:modified>
</cp:coreProperties>
</file>