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Столбец B</c:v>
                </c:pt>
              </c:strCache>
            </c:strRef>
          </c:tx>
          <c:spPr>
            <a:solidFill>
              <a:srgbClr val="984055"/>
            </a:solidFill>
            <a:ln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Pt>
            <c:idx val="2"/>
            <c:spPr>
              <a:solidFill>
                <a:srgbClr val="ffd320"/>
              </a:solidFill>
              <a:ln>
                <a:noFill/>
              </a:ln>
            </c:spPr>
          </c:dPt>
          <c:dPt>
            <c:idx val="3"/>
            <c:spPr>
              <a:solidFill>
                <a:srgbClr val="579d1c"/>
              </a:solidFill>
              <a:ln>
                <a:noFill/>
              </a:ln>
            </c:spPr>
          </c:dPt>
          <c:dPt>
            <c:idx val="4"/>
            <c:spPr>
              <a:solidFill>
                <a:srgbClr val="7e0021"/>
              </a:solidFill>
              <a:ln>
                <a:noFill/>
              </a:ln>
            </c:spPr>
          </c:dPt>
          <c:dPt>
            <c:idx val="5"/>
            <c:spPr>
              <a:solidFill>
                <a:srgbClr val="83caff"/>
              </a:solidFill>
              <a:ln>
                <a:noFill/>
              </a:ln>
            </c:spPr>
          </c:dPt>
          <c:dPt>
            <c:idx val="6"/>
            <c:spPr>
              <a:solidFill>
                <a:srgbClr val="314004"/>
              </a:solidFill>
              <a:ln>
                <a:noFill/>
              </a:ln>
            </c:spPr>
          </c:dPt>
          <c:dPt>
            <c:idx val="7"/>
            <c:spPr>
              <a:solidFill>
                <a:srgbClr val="aecf00"/>
              </a:solidFill>
              <a:ln>
                <a:noFill/>
              </a:ln>
            </c:spPr>
          </c:dPt>
          <c:dPt>
            <c:idx val="8"/>
            <c:spPr>
              <a:solidFill>
                <a:srgbClr val="4b1f6f"/>
              </a:solidFill>
              <a:ln>
                <a:noFill/>
              </a:ln>
            </c:spPr>
          </c:dPt>
          <c:dPt>
            <c:idx val="9"/>
            <c:spPr>
              <a:solidFill>
                <a:srgbClr val="ff950e"/>
              </a:solidFill>
              <a:ln>
                <a:noFill/>
              </a:ln>
            </c:spPr>
          </c:dPt>
          <c:dPt>
            <c:idx val="10"/>
            <c:spPr>
              <a:solidFill>
                <a:srgbClr val="c5000b"/>
              </a:solidFill>
              <a:ln>
                <a:noFill/>
              </a:ln>
            </c:spPr>
          </c:dPt>
          <c:dPt>
            <c:idx val="11"/>
            <c:spPr>
              <a:solidFill>
                <a:srgbClr val="0084d1"/>
              </a:solidFill>
              <a:ln>
                <a:noFill/>
              </a:ln>
            </c:spPr>
          </c:dPt>
          <c:dPt>
            <c:idx val="12"/>
            <c:spPr>
              <a:solidFill>
                <a:srgbClr val="3c2c32"/>
              </a:solidFill>
              <a:ln>
                <a:noFill/>
              </a:ln>
            </c:spPr>
          </c:dPt>
          <c:dPt>
            <c:idx val="13"/>
            <c:spPr>
              <a:solidFill>
                <a:srgbClr val="dc6f67"/>
              </a:solidFill>
              <a:ln>
                <a:noFill/>
              </a:ln>
            </c:spPr>
          </c:dPt>
          <c:dLbls>
            <c:dLbl>
              <c:idx val="0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2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3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4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5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6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7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8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9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0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1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2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3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4"/>
                <c:pt idx="0">
                  <c:v>убит</c:v>
                </c:pt>
                <c:pt idx="1">
                  <c:v>пропал без вести</c:v>
                </c:pt>
                <c:pt idx="2">
                  <c:v>умер от ран</c:v>
                </c:pt>
                <c:pt idx="3">
                  <c:v>умер от болезни</c:v>
                </c:pt>
                <c:pt idx="4">
                  <c:v>осужден </c:v>
                </c:pt>
                <c:pt idx="5">
                  <c:v>ранен</c:v>
                </c:pt>
                <c:pt idx="6">
                  <c:v>высшая мера наказания </c:v>
                </c:pt>
                <c:pt idx="7">
                  <c:v>дезертировал</c:v>
                </c:pt>
                <c:pt idx="8">
                  <c:v>жив</c:v>
                </c:pt>
                <c:pt idx="9">
                  <c:v>иная причина смерти</c:v>
                </c:pt>
                <c:pt idx="10">
                  <c:v>эвакуирован</c:v>
                </c:pt>
                <c:pt idx="11">
                  <c:v>погиб в плену</c:v>
                </c:pt>
                <c:pt idx="12">
                  <c:v>перешел на сторону врага</c:v>
                </c:pt>
                <c:pt idx="13">
                  <c:v>другая причина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4"/>
                <c:pt idx="0">
                  <c:v>49.3512901844619</c:v>
                </c:pt>
                <c:pt idx="1">
                  <c:v>25.5868089233754</c:v>
                </c:pt>
                <c:pt idx="2">
                  <c:v>10.8658435350967</c:v>
                </c:pt>
                <c:pt idx="3">
                  <c:v>2.12654555622548</c:v>
                </c:pt>
                <c:pt idx="4">
                  <c:v>1.41236969268007</c:v>
                </c:pt>
                <c:pt idx="5">
                  <c:v>0.804257215508428</c:v>
                </c:pt>
                <c:pt idx="6">
                  <c:v>0.637088106535245</c:v>
                </c:pt>
                <c:pt idx="7">
                  <c:v>0.380999816499331</c:v>
                </c:pt>
                <c:pt idx="8">
                  <c:v>0.355991296825438</c:v>
                </c:pt>
                <c:pt idx="9">
                  <c:v>0.253895020141383</c:v>
                </c:pt>
                <c:pt idx="10">
                  <c:v>0.241591737227043</c:v>
                </c:pt>
                <c:pt idx="11">
                  <c:v>0.162118471526813</c:v>
                </c:pt>
                <c:pt idx="12">
                  <c:v>0.0598386941742907</c:v>
                </c:pt>
                <c:pt idx="13">
                  <c:v>7.76136174972248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</c:chart>
  <c:spPr>
    <a:solidFill>
      <a:srgbClr val="ffffff"/>
    </a:solidFill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Столбец B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5"/>
                <c:pt idx="0">
                  <c:v>Туркменская ССР</c:v>
                </c:pt>
                <c:pt idx="1">
                  <c:v>Узбекская ССР</c:v>
                </c:pt>
                <c:pt idx="2">
                  <c:v>Ингушкская ССР</c:v>
                </c:pt>
                <c:pt idx="3">
                  <c:v>Таджикская ССР</c:v>
                </c:pt>
                <c:pt idx="4">
                  <c:v>Армянская ССР</c:v>
                </c:pt>
                <c:pt idx="5">
                  <c:v>Азербайджанская ССР</c:v>
                </c:pt>
                <c:pt idx="6">
                  <c:v>Казахская ССР</c:v>
                </c:pt>
                <c:pt idx="7">
                  <c:v>Грузинская ССР</c:v>
                </c:pt>
                <c:pt idx="8">
                  <c:v>Литовская ССР</c:v>
                </c:pt>
                <c:pt idx="9">
                  <c:v>Молдавская ССР</c:v>
                </c:pt>
                <c:pt idx="10">
                  <c:v>Латвийская ССР</c:v>
                </c:pt>
                <c:pt idx="11">
                  <c:v>Эстонская ССР</c:v>
                </c:pt>
                <c:pt idx="12">
                  <c:v>Белорусская ССР</c:v>
                </c:pt>
                <c:pt idx="13">
                  <c:v>Украинская ССР</c:v>
                </c:pt>
                <c:pt idx="14">
                  <c:v>Карело-Финская ССР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12</c:v>
                </c:pt>
                <c:pt idx="6">
                  <c:v>16</c:v>
                </c:pt>
                <c:pt idx="7">
                  <c:v>41</c:v>
                </c:pt>
                <c:pt idx="8">
                  <c:v>7256</c:v>
                </c:pt>
                <c:pt idx="9">
                  <c:v>8737</c:v>
                </c:pt>
                <c:pt idx="10">
                  <c:v>11574</c:v>
                </c:pt>
                <c:pt idx="11">
                  <c:v>19226</c:v>
                </c:pt>
                <c:pt idx="12">
                  <c:v>38481</c:v>
                </c:pt>
                <c:pt idx="13">
                  <c:v>40966</c:v>
                </c:pt>
                <c:pt idx="14">
                  <c:v>45272</c:v>
                </c:pt>
              </c:numCache>
            </c:numRef>
          </c:val>
        </c:ser>
        <c:gapWidth val="100"/>
        <c:overlap val="0"/>
        <c:axId val="39539914"/>
        <c:axId val="17298188"/>
      </c:barChart>
      <c:catAx>
        <c:axId val="3953991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17298188"/>
        <c:crosses val="autoZero"/>
        <c:auto val="1"/>
        <c:lblAlgn val="ctr"/>
        <c:lblOffset val="100"/>
        <c:noMultiLvlLbl val="0"/>
      </c:catAx>
      <c:valAx>
        <c:axId val="1729818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one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39539914"/>
        <c:crossesAt val="1"/>
        <c:crossBetween val="between"/>
      </c:valAx>
      <c:spPr>
        <a:noFill/>
        <a:ln>
          <a:solidFill>
            <a:srgbClr val="b3b3b3"/>
          </a:solidFill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latin typeface="Arial"/>
              </a:defRPr>
            </a:pPr>
            <a:r>
              <a:rPr b="0" sz="1300" spc="-1" strike="noStrike">
                <a:latin typeface="Arial"/>
              </a:rPr>
              <a:t>Пропавшие без вести в БССР по месяцам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Столбец D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8"/>
                <c:pt idx="0">
                  <c:v>Июнь</c:v>
                </c:pt>
                <c:pt idx="1">
                  <c:v>Июль</c:v>
                </c:pt>
                <c:pt idx="2">
                  <c:v>Август</c:v>
                </c:pt>
                <c:pt idx="3">
                  <c:v>Сентябрь</c:v>
                </c:pt>
                <c:pt idx="4">
                  <c:v>Октябрь</c:v>
                </c:pt>
                <c:pt idx="5">
                  <c:v>Ноябрь</c:v>
                </c:pt>
                <c:pt idx="6">
                  <c:v>Декабрь</c:v>
                </c:pt>
                <c:pt idx="7">
                  <c:v>Январь</c:v>
                </c:pt>
                <c:pt idx="8">
                  <c:v>Февраль</c:v>
                </c:pt>
                <c:pt idx="9">
                  <c:v>Март</c:v>
                </c:pt>
                <c:pt idx="10">
                  <c:v>Апрель</c:v>
                </c:pt>
                <c:pt idx="11">
                  <c:v>Май</c:v>
                </c:pt>
                <c:pt idx="12">
                  <c:v>Июнь</c:v>
                </c:pt>
                <c:pt idx="13">
                  <c:v>Июль</c:v>
                </c:pt>
                <c:pt idx="14">
                  <c:v>Август</c:v>
                </c:pt>
                <c:pt idx="15">
                  <c:v>Сентябрь</c:v>
                </c:pt>
                <c:pt idx="16">
                  <c:v>Октябрь</c:v>
                </c:pt>
                <c:pt idx="17">
                  <c:v>Ноябрь</c:v>
                </c:pt>
                <c:pt idx="18">
                  <c:v>Декабрь</c:v>
                </c:pt>
                <c:pt idx="19">
                  <c:v>Январь</c:v>
                </c:pt>
                <c:pt idx="20">
                  <c:v>Февраль</c:v>
                </c:pt>
                <c:pt idx="21">
                  <c:v>Март</c:v>
                </c:pt>
                <c:pt idx="22">
                  <c:v>Апрель</c:v>
                </c:pt>
                <c:pt idx="23">
                  <c:v>Май</c:v>
                </c:pt>
                <c:pt idx="24">
                  <c:v>Июнь</c:v>
                </c:pt>
                <c:pt idx="25">
                  <c:v>Июль</c:v>
                </c:pt>
                <c:pt idx="26">
                  <c:v>Август</c:v>
                </c:pt>
                <c:pt idx="27">
                  <c:v>Сентябрь</c:v>
                </c:pt>
                <c:pt idx="28">
                  <c:v>Октябрь</c:v>
                </c:pt>
                <c:pt idx="29">
                  <c:v>Ноябрь</c:v>
                </c:pt>
                <c:pt idx="30">
                  <c:v>Декабрь</c:v>
                </c:pt>
                <c:pt idx="31">
                  <c:v>Январь</c:v>
                </c:pt>
                <c:pt idx="32">
                  <c:v>Февраль</c:v>
                </c:pt>
                <c:pt idx="33">
                  <c:v>Март</c:v>
                </c:pt>
                <c:pt idx="34">
                  <c:v>Апрель</c:v>
                </c:pt>
                <c:pt idx="35">
                  <c:v>Май</c:v>
                </c:pt>
                <c:pt idx="36">
                  <c:v>Июнь</c:v>
                </c:pt>
                <c:pt idx="37">
                  <c:v>Июль</c:v>
                </c:pt>
                <c:pt idx="38">
                  <c:v>Август</c:v>
                </c:pt>
                <c:pt idx="39">
                  <c:v>Сентябрь</c:v>
                </c:pt>
                <c:pt idx="40">
                  <c:v>Октябрь</c:v>
                </c:pt>
                <c:pt idx="41">
                  <c:v>Ноябрь</c:v>
                </c:pt>
                <c:pt idx="42">
                  <c:v>Декабрь</c:v>
                </c:pt>
                <c:pt idx="43">
                  <c:v>Январь</c:v>
                </c:pt>
                <c:pt idx="44">
                  <c:v>Февраль</c:v>
                </c:pt>
                <c:pt idx="45">
                  <c:v>Март</c:v>
                </c:pt>
                <c:pt idx="46">
                  <c:v>Апрель</c:v>
                </c:pt>
                <c:pt idx="47">
                  <c:v>Май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8"/>
                <c:pt idx="0">
                  <c:v>5525</c:v>
                </c:pt>
                <c:pt idx="1">
                  <c:v>3672</c:v>
                </c:pt>
                <c:pt idx="2">
                  <c:v>2019</c:v>
                </c:pt>
                <c:pt idx="3">
                  <c:v>45</c:v>
                </c:pt>
                <c:pt idx="4">
                  <c:v>49</c:v>
                </c:pt>
                <c:pt idx="5">
                  <c:v>3</c:v>
                </c:pt>
                <c:pt idx="6">
                  <c:v>3</c:v>
                </c:pt>
                <c:pt idx="7">
                  <c:v>6</c:v>
                </c:pt>
                <c:pt idx="8">
                  <c:v>107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6</c:v>
                </c:pt>
                <c:pt idx="13">
                  <c:v>30</c:v>
                </c:pt>
                <c:pt idx="14">
                  <c:v>9</c:v>
                </c:pt>
                <c:pt idx="15">
                  <c:v>93</c:v>
                </c:pt>
                <c:pt idx="16">
                  <c:v>45</c:v>
                </c:pt>
                <c:pt idx="17">
                  <c:v>9</c:v>
                </c:pt>
                <c:pt idx="18">
                  <c:v>51</c:v>
                </c:pt>
                <c:pt idx="19">
                  <c:v>37</c:v>
                </c:pt>
                <c:pt idx="20">
                  <c:v>108</c:v>
                </c:pt>
                <c:pt idx="21">
                  <c:v>355</c:v>
                </c:pt>
                <c:pt idx="22">
                  <c:v>25</c:v>
                </c:pt>
                <c:pt idx="23">
                  <c:v>106</c:v>
                </c:pt>
                <c:pt idx="24">
                  <c:v>37</c:v>
                </c:pt>
                <c:pt idx="25">
                  <c:v>56</c:v>
                </c:pt>
                <c:pt idx="26">
                  <c:v>132</c:v>
                </c:pt>
                <c:pt idx="27">
                  <c:v>209</c:v>
                </c:pt>
                <c:pt idx="28">
                  <c:v>4097</c:v>
                </c:pt>
                <c:pt idx="29">
                  <c:v>3028</c:v>
                </c:pt>
                <c:pt idx="30">
                  <c:v>4236</c:v>
                </c:pt>
                <c:pt idx="31">
                  <c:v>1873</c:v>
                </c:pt>
                <c:pt idx="32">
                  <c:v>1888</c:v>
                </c:pt>
                <c:pt idx="33">
                  <c:v>985</c:v>
                </c:pt>
                <c:pt idx="34">
                  <c:v>385</c:v>
                </c:pt>
                <c:pt idx="35">
                  <c:v>120</c:v>
                </c:pt>
                <c:pt idx="36">
                  <c:v>1055</c:v>
                </c:pt>
                <c:pt idx="37">
                  <c:v>611</c:v>
                </c:pt>
                <c:pt idx="38">
                  <c:v>377</c:v>
                </c:pt>
                <c:pt idx="39">
                  <c:v>16</c:v>
                </c:pt>
                <c:pt idx="40">
                  <c:v>21</c:v>
                </c:pt>
                <c:pt idx="41">
                  <c:v>16</c:v>
                </c:pt>
                <c:pt idx="42">
                  <c:v>46</c:v>
                </c:pt>
                <c:pt idx="43">
                  <c:v>10</c:v>
                </c:pt>
                <c:pt idx="44">
                  <c:v>0</c:v>
                </c:pt>
                <c:pt idx="45">
                  <c:v>9</c:v>
                </c:pt>
                <c:pt idx="46">
                  <c:v>1</c:v>
                </c:pt>
                <c:pt idx="47">
                  <c:v>0</c:v>
                </c:pt>
              </c:numCache>
            </c:numRef>
          </c:val>
        </c:ser>
        <c:gapWidth val="100"/>
        <c:overlap val="0"/>
        <c:axId val="67840802"/>
        <c:axId val="24655151"/>
      </c:barChart>
      <c:catAx>
        <c:axId val="6784080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24655151"/>
        <c:crosses val="autoZero"/>
        <c:auto val="1"/>
        <c:lblAlgn val="ctr"/>
        <c:lblOffset val="100"/>
        <c:noMultiLvlLbl val="0"/>
      </c:catAx>
      <c:valAx>
        <c:axId val="2465515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one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67840802"/>
        <c:crossesAt val="1"/>
        <c:crossBetween val="between"/>
      </c:valAx>
      <c:spPr>
        <a:noFill/>
        <a:ln>
          <a:solidFill>
            <a:srgbClr val="b3b3b3"/>
          </a:solidFill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 fontScale="97000"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122A3F-7CB6-4CD5-929D-E0B8F0160C6D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8/23/20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A1F0919-4714-4D03-815B-EDFD9EDEF369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Второй уровень структуры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Четвёртый уровень структуры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217A71E-9A1F-441C-BCA0-6D6EFC9724D6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8/23/20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C39D1C4-26A6-470B-AFB6-249AE99E28F2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ru-RU" sz="5400" spc="-1" strike="noStrike" cap="all">
                <a:solidFill>
                  <a:srgbClr val="000000"/>
                </a:solidFill>
                <a:latin typeface="Gill Sans MT"/>
              </a:rPr>
              <a:t>Война – дело молодых?</a:t>
            </a:r>
            <a:endParaRPr b="0" lang="en-US" sz="5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929400" y="4056480"/>
            <a:ext cx="5114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Проект Анны Басаловой и Евгении Лепихиной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Кураторы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: </a:t>
            </a: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Илья Воронцов и Илья Булгаков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800" spc="-1" strike="noStrike">
                <a:solidFill>
                  <a:srgbClr val="000000"/>
                </a:solidFill>
                <a:latin typeface="Gill Sans MT"/>
              </a:rPr>
              <a:t>Задача проекта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592000" y="2592000"/>
            <a:ext cx="6984000" cy="33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Изучить банк данных «Мемориал» и проверить наши гипотезы: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1) В среднем дольше живут те, кто выше по званию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2) Среди всех выбывших больше всех убитых и пропавших без вести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3) Всплески количества убитых и пропавших без вести на определённой территории примерно совпадают с операциями на этой территории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800" spc="-1" strike="noStrike">
                <a:solidFill>
                  <a:srgbClr val="000000"/>
                </a:solidFill>
                <a:latin typeface="Gill Sans MT"/>
              </a:rPr>
              <a:t>Инструменты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054240" y="2845800"/>
            <a:ext cx="68817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Для этого мы использовали: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Python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Библиотеки csv и pandas, которая обрабатывали наши данные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Excel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11600" y="512640"/>
            <a:ext cx="102816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Длина жизни на фронте в зависимости от звания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7" name="Content Placeholder 4" descr=""/>
          <p:cNvPicPr/>
          <p:nvPr/>
        </p:nvPicPr>
        <p:blipFill>
          <a:blip r:embed="rId1"/>
          <a:stretch/>
        </p:blipFill>
        <p:spPr>
          <a:xfrm>
            <a:off x="2088000" y="1486080"/>
            <a:ext cx="7782480" cy="518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704600" y="60444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Распределение разных причин выбытия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2246760" y="1488960"/>
          <a:ext cx="7977240" cy="4487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Пропавшие без вести в разных республиках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01" name=""/>
          <p:cNvGraphicFramePr/>
          <p:nvPr/>
        </p:nvGraphicFramePr>
        <p:xfrm>
          <a:off x="504000" y="2520000"/>
          <a:ext cx="11160000" cy="269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Пропавшие без вести в Бсср по месяцам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03" name=""/>
          <p:cNvGraphicFramePr/>
          <p:nvPr/>
        </p:nvGraphicFramePr>
        <p:xfrm>
          <a:off x="2376000" y="1969920"/>
          <a:ext cx="7056000" cy="407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880000" y="144000"/>
            <a:ext cx="5995440" cy="66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800" spc="-1" strike="noStrike">
                <a:solidFill>
                  <a:srgbClr val="000000"/>
                </a:solidFill>
                <a:latin typeface="Gill Sans MT"/>
              </a:rPr>
              <a:t>Спасибо за внимание!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</TotalTime>
  <Application>LibreOffice/6.4.4.2$Windows_x86 LibreOffice_project/3d775be2011f3886db32dfd395a6a6d1ca2630ff</Application>
  <Words>46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2020-08-23T10:34:11Z</dcterms:created>
  <dc:creator>Vyacheslav Lepikhin</dc:creator>
  <dc:description/>
  <dc:language>ru-RU</dc:language>
  <cp:lastModifiedBy/>
  <dcterms:modified xsi:type="dcterms:W3CDTF">2020-08-23T16:39:13Z</dcterms:modified>
  <cp:revision>6</cp:revision>
  <dc:subject/>
  <dc:title>Война – дело молодых?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