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2" r:id="rId3"/>
    <p:sldId id="264" r:id="rId4"/>
    <p:sldId id="265" r:id="rId5"/>
    <p:sldId id="274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83" r:id="rId14"/>
    <p:sldId id="263" r:id="rId15"/>
    <p:sldId id="257" r:id="rId16"/>
    <p:sldId id="258" r:id="rId17"/>
    <p:sldId id="259" r:id="rId18"/>
    <p:sldId id="260" r:id="rId19"/>
    <p:sldId id="261" r:id="rId20"/>
    <p:sldId id="279" r:id="rId21"/>
    <p:sldId id="276" r:id="rId22"/>
    <p:sldId id="277" r:id="rId23"/>
    <p:sldId id="278" r:id="rId24"/>
    <p:sldId id="280" r:id="rId25"/>
    <p:sldId id="281" r:id="rId26"/>
    <p:sldId id="282" r:id="rId27"/>
    <p:sldId id="284" r:id="rId28"/>
    <p:sldId id="273" r:id="rId29"/>
    <p:sldId id="275" r:id="rId30"/>
    <p:sldId id="285" r:id="rId31"/>
    <p:sldId id="286" r:id="rId32"/>
    <p:sldId id="287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6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1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080ED-21E9-D940-BDFF-5B7A2507E899}" type="datetimeFigureOut">
              <a:rPr lang="en-US" smtClean="0"/>
              <a:t>8/10/19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5E10-36AB-B747-A714-39531DD41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072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080ED-21E9-D940-BDFF-5B7A2507E899}" type="datetimeFigureOut">
              <a:rPr lang="en-US" smtClean="0"/>
              <a:t>8/10/19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5E10-36AB-B747-A714-39531DD41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963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080ED-21E9-D940-BDFF-5B7A2507E899}" type="datetimeFigureOut">
              <a:rPr lang="en-US" smtClean="0"/>
              <a:t>8/10/19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5E10-36AB-B747-A714-39531DD41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0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080ED-21E9-D940-BDFF-5B7A2507E899}" type="datetimeFigureOut">
              <a:rPr lang="en-US" smtClean="0"/>
              <a:t>8/10/19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5E10-36AB-B747-A714-39531DD41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1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080ED-21E9-D940-BDFF-5B7A2507E899}" type="datetimeFigureOut">
              <a:rPr lang="en-US" smtClean="0"/>
              <a:t>8/10/19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5E10-36AB-B747-A714-39531DD41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174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080ED-21E9-D940-BDFF-5B7A2507E899}" type="datetimeFigureOut">
              <a:rPr lang="en-US" smtClean="0"/>
              <a:t>8/10/19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5E10-36AB-B747-A714-39531DD41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60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080ED-21E9-D940-BDFF-5B7A2507E899}" type="datetimeFigureOut">
              <a:rPr lang="en-US" smtClean="0"/>
              <a:t>8/10/19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5E10-36AB-B747-A714-39531DD41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56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080ED-21E9-D940-BDFF-5B7A2507E899}" type="datetimeFigureOut">
              <a:rPr lang="en-US" smtClean="0"/>
              <a:t>8/10/19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5E10-36AB-B747-A714-39531DD41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17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080ED-21E9-D940-BDFF-5B7A2507E899}" type="datetimeFigureOut">
              <a:rPr lang="en-US" smtClean="0"/>
              <a:t>8/10/19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5E10-36AB-B747-A714-39531DD41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083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080ED-21E9-D940-BDFF-5B7A2507E899}" type="datetimeFigureOut">
              <a:rPr lang="en-US" smtClean="0"/>
              <a:t>8/10/19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5E10-36AB-B747-A714-39531DD41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976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080ED-21E9-D940-BDFF-5B7A2507E899}" type="datetimeFigureOut">
              <a:rPr lang="en-US" smtClean="0"/>
              <a:t>8/10/19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5E10-36AB-B747-A714-39531DD41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06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080ED-21E9-D940-BDFF-5B7A2507E899}" type="datetimeFigureOut">
              <a:rPr lang="en-US" smtClean="0"/>
              <a:t>8/10/19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15E10-36AB-B747-A714-39531DD41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49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mode.com/blog/r-data-visualization-package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flowingdata.com/2016/03/22/comparing-ggplot2-and-r-base-graphic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A3B9B-A8A6-D444-8C84-DE7D32C75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Codeon</a:t>
            </a:r>
            <a:r>
              <a:rPr lang="en-US" dirty="0"/>
              <a:t> Lecture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2B06E0-626C-D047-AF90-CD31803F35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Ted Tseng</a:t>
            </a:r>
          </a:p>
          <a:p>
            <a:r>
              <a:rPr lang="en-US" dirty="0"/>
              <a:t>08/12/19</a:t>
            </a:r>
          </a:p>
        </p:txBody>
      </p:sp>
    </p:spTree>
    <p:extLst>
      <p:ext uri="{BB962C8B-B14F-4D97-AF65-F5344CB8AC3E}">
        <p14:creationId xmlns:p14="http://schemas.microsoft.com/office/powerpoint/2010/main" val="3500017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16AC0-37A7-9D43-9AF6-C5D3ABE78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8671F-51CF-444F-84C8-D2B3875DF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 in </a:t>
            </a:r>
            <a:r>
              <a:rPr lang="en-US" dirty="0" err="1">
                <a:solidFill>
                  <a:srgbClr val="FF0000"/>
                </a:solidFill>
              </a:rPr>
              <a:t>read_excel</a:t>
            </a:r>
            <a:r>
              <a:rPr lang="en-US" dirty="0">
                <a:solidFill>
                  <a:srgbClr val="FF0000"/>
                </a:solidFill>
              </a:rPr>
              <a:t>("</a:t>
            </a:r>
            <a:r>
              <a:rPr lang="en-US" dirty="0" err="1">
                <a:solidFill>
                  <a:srgbClr val="FF0000"/>
                </a:solidFill>
              </a:rPr>
              <a:t>movie.xlsx</a:t>
            </a:r>
            <a:r>
              <a:rPr lang="en-US" dirty="0">
                <a:solidFill>
                  <a:srgbClr val="FF0000"/>
                </a:solidFill>
              </a:rPr>
              <a:t>", sheet = 2) : could not find function "</a:t>
            </a:r>
            <a:r>
              <a:rPr lang="en-US" dirty="0" err="1">
                <a:solidFill>
                  <a:srgbClr val="FF0000"/>
                </a:solidFill>
              </a:rPr>
              <a:t>read_excel</a:t>
            </a:r>
            <a:r>
              <a:rPr lang="en-US" dirty="0">
                <a:solidFill>
                  <a:srgbClr val="FF0000"/>
                </a:solidFill>
              </a:rPr>
              <a:t>"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read_excel</a:t>
            </a:r>
            <a:r>
              <a:rPr lang="en-US" dirty="0"/>
              <a:t> isn't an inbuilt function for R</a:t>
            </a:r>
          </a:p>
          <a:p>
            <a:r>
              <a:rPr lang="en-US" dirty="0"/>
              <a:t>Install the package if you haven't installed it</a:t>
            </a:r>
          </a:p>
          <a:p>
            <a:pPr lvl="1"/>
            <a:r>
              <a:rPr lang="en-US" b="1" dirty="0" err="1"/>
              <a:t>install.packages</a:t>
            </a:r>
            <a:r>
              <a:rPr lang="en-US" b="1" dirty="0"/>
              <a:t>("</a:t>
            </a:r>
            <a:r>
              <a:rPr lang="en-US" b="1" dirty="0" err="1"/>
              <a:t>readxl</a:t>
            </a:r>
            <a:r>
              <a:rPr lang="en-US" b="1" dirty="0"/>
              <a:t>")</a:t>
            </a:r>
          </a:p>
          <a:p>
            <a:pPr lvl="1"/>
            <a:endParaRPr lang="en-US" dirty="0"/>
          </a:p>
          <a:p>
            <a:r>
              <a:rPr lang="en-US" dirty="0"/>
              <a:t>Library the package to make the function executable</a:t>
            </a:r>
          </a:p>
          <a:p>
            <a:pPr lvl="1"/>
            <a:r>
              <a:rPr lang="en-US" b="1" dirty="0"/>
              <a:t>library(</a:t>
            </a:r>
            <a:r>
              <a:rPr lang="en-US" b="1" dirty="0" err="1"/>
              <a:t>readxl</a:t>
            </a:r>
            <a:r>
              <a:rPr lang="en-US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96110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F82FCA-06AC-4743-8285-2D3D71B83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4000" dirty="0"/>
            </a:br>
            <a:br>
              <a:rPr lang="en-US" sz="4000" dirty="0"/>
            </a:br>
            <a:r>
              <a:rPr lang="en-US" sz="4000" dirty="0" err="1"/>
              <a:t>install.packages</a:t>
            </a:r>
            <a:r>
              <a:rPr lang="en-US" sz="4000" dirty="0"/>
              <a:t>("</a:t>
            </a:r>
            <a:r>
              <a:rPr lang="en-US" sz="4000" dirty="0" err="1"/>
              <a:t>readxl</a:t>
            </a:r>
            <a:r>
              <a:rPr lang="en-US" sz="4000" dirty="0"/>
              <a:t>")</a:t>
            </a:r>
            <a:br>
              <a:rPr lang="en-US" sz="4000" dirty="0"/>
            </a:br>
            <a:r>
              <a:rPr lang="en-US" sz="4000" dirty="0"/>
              <a:t>library(</a:t>
            </a:r>
            <a:r>
              <a:rPr lang="en-US" sz="4000" dirty="0" err="1"/>
              <a:t>readxl</a:t>
            </a:r>
            <a:r>
              <a:rPr lang="en-US" sz="4000" dirty="0"/>
              <a:t>)</a:t>
            </a:r>
            <a:br>
              <a:rPr lang="en-US" sz="4000" dirty="0"/>
            </a:br>
            <a:r>
              <a:rPr lang="en-US" sz="4000" dirty="0"/>
              <a:t>movie = </a:t>
            </a:r>
            <a:br>
              <a:rPr lang="en-US" sz="4000" dirty="0"/>
            </a:br>
            <a:r>
              <a:rPr lang="en-US" sz="4000" dirty="0" err="1"/>
              <a:t>read_excel</a:t>
            </a:r>
            <a:r>
              <a:rPr lang="en-US" sz="4000" dirty="0"/>
              <a:t>("</a:t>
            </a:r>
            <a:r>
              <a:rPr lang="en-US" sz="4000" dirty="0" err="1"/>
              <a:t>movies.xlsx</a:t>
            </a:r>
            <a:r>
              <a:rPr lang="en-US" sz="4000" dirty="0"/>
              <a:t>",</a:t>
            </a:r>
            <a:br>
              <a:rPr lang="en-US" sz="4000" dirty="0"/>
            </a:br>
            <a:r>
              <a:rPr lang="en-US" sz="4000" dirty="0"/>
              <a:t>			 sheet = 2)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0B4FD6-0D9E-EA40-8709-D43A29751D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797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CCD86-5BCD-6E49-915D-B8D2F4C8F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4429804"/>
          </a:xfrm>
        </p:spPr>
        <p:txBody>
          <a:bodyPr>
            <a:normAutofit fontScale="90000"/>
          </a:bodyPr>
          <a:lstStyle/>
          <a:p>
            <a:r>
              <a:rPr lang="en-US" dirty="0"/>
              <a:t>iris[c(1, 2, 3), c(2, 3, 4)]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iris[3:1, 2:4]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iris[, 2]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iris[, c(F, F, F, T, T)]</a:t>
            </a:r>
          </a:p>
        </p:txBody>
      </p:sp>
    </p:spTree>
    <p:extLst>
      <p:ext uri="{BB962C8B-B14F-4D97-AF65-F5344CB8AC3E}">
        <p14:creationId xmlns:p14="http://schemas.microsoft.com/office/powerpoint/2010/main" val="1625115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ACD28-D27A-7F45-B916-5ABAACFA2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iris$Sepal.Length</a:t>
            </a:r>
            <a:br>
              <a:rPr lang="en-US" dirty="0"/>
            </a:br>
            <a:br>
              <a:rPr lang="en-US" dirty="0"/>
            </a:br>
            <a:r>
              <a:rPr lang="en-US" sz="5300" dirty="0" err="1"/>
              <a:t>iris$Sepal.Length</a:t>
            </a:r>
            <a:r>
              <a:rPr lang="en-US" sz="5300" dirty="0"/>
              <a:t>[c(2, 5, 6)]</a:t>
            </a:r>
            <a:br>
              <a:rPr lang="en-US" dirty="0"/>
            </a:br>
            <a:br>
              <a:rPr lang="en-US" dirty="0"/>
            </a:br>
            <a:r>
              <a:rPr lang="en-US" sz="3200" dirty="0" err="1"/>
              <a:t>iris$Sepal.Length</a:t>
            </a:r>
            <a:r>
              <a:rPr lang="en-US" sz="3200" dirty="0"/>
              <a:t>[</a:t>
            </a:r>
            <a:r>
              <a:rPr lang="en-US" sz="3200" dirty="0" err="1"/>
              <a:t>iris$Species</a:t>
            </a:r>
            <a:r>
              <a:rPr lang="en-US" sz="3200" dirty="0"/>
              <a:t> == "</a:t>
            </a:r>
            <a:r>
              <a:rPr lang="en-US" sz="3200" dirty="0" err="1"/>
              <a:t>setosa</a:t>
            </a:r>
            <a:r>
              <a:rPr lang="en-US" sz="3200" dirty="0"/>
              <a:t>"]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CBD5B-C7C0-A440-B0F4-8FEF955B95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338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26158-D77B-A14F-B749-3CF8738B0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8F9BF2-1572-4641-80D3-43A7A308F2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685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611F0-1AA0-A540-8F23-C057FB29E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Data Visualization?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D2E7B-FD8F-D34D-B18E-8D0DD13BB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Comprehend information quickly</a:t>
            </a:r>
          </a:p>
          <a:p>
            <a:r>
              <a:rPr lang="en-US" dirty="0"/>
              <a:t>Identify relationships and patterns</a:t>
            </a:r>
          </a:p>
          <a:p>
            <a:r>
              <a:rPr lang="en-US" dirty="0"/>
              <a:t>Pinpoint emerging trends</a:t>
            </a:r>
          </a:p>
          <a:p>
            <a:r>
              <a:rPr lang="en-US" dirty="0">
                <a:solidFill>
                  <a:srgbClr val="FF0000"/>
                </a:solidFill>
              </a:rPr>
              <a:t>Communicate the story to others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239EB6-DFFE-ED4D-A2C5-FC9EA3999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350" y="5465763"/>
            <a:ext cx="25400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059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DEFB5-D0CE-C548-A243-3DBF0DC8C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Data Visualization?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CA765A-4641-DA48-9047-40CCEBA945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651151"/>
            <a:ext cx="7886700" cy="270028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BF4300-7515-6944-915D-7CD936A81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528" y="5962649"/>
            <a:ext cx="21082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464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CE1C0-0079-8E41-AF3B-298E0F73F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Choosing a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91D42-6108-3B48-9B58-30A17CB10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Line graph</a:t>
            </a:r>
            <a:r>
              <a:rPr lang="en-US" dirty="0"/>
              <a:t>:  track changes over periods of time</a:t>
            </a:r>
          </a:p>
          <a:p>
            <a:r>
              <a:rPr lang="en-US" dirty="0">
                <a:solidFill>
                  <a:srgbClr val="FF0000"/>
                </a:solidFill>
              </a:rPr>
              <a:t>Bar graph</a:t>
            </a:r>
            <a:r>
              <a:rPr lang="en-US" dirty="0"/>
              <a:t>: compare things between different groups</a:t>
            </a:r>
          </a:p>
          <a:p>
            <a:r>
              <a:rPr lang="en-US" dirty="0">
                <a:solidFill>
                  <a:srgbClr val="FF0000"/>
                </a:solidFill>
              </a:rPr>
              <a:t>Histogram</a:t>
            </a:r>
            <a:r>
              <a:rPr lang="en-US" dirty="0"/>
              <a:t>: show distributions of variables</a:t>
            </a:r>
          </a:p>
          <a:p>
            <a:r>
              <a:rPr lang="en-US" dirty="0">
                <a:solidFill>
                  <a:srgbClr val="FF0000"/>
                </a:solidFill>
              </a:rPr>
              <a:t>Box and whisker plot</a:t>
            </a:r>
            <a:r>
              <a:rPr lang="en-US" dirty="0"/>
              <a:t>: show the shape of the distribution, central value, and variability</a:t>
            </a:r>
          </a:p>
          <a:p>
            <a:r>
              <a:rPr lang="en-US" dirty="0">
                <a:solidFill>
                  <a:srgbClr val="FF0000"/>
                </a:solidFill>
              </a:rPr>
              <a:t>Scatter plot</a:t>
            </a:r>
            <a:r>
              <a:rPr lang="en-US" dirty="0"/>
              <a:t> (X-Y plot): determine relationships between dependent and independent variables</a:t>
            </a:r>
          </a:p>
        </p:txBody>
      </p:sp>
    </p:spTree>
    <p:extLst>
      <p:ext uri="{BB962C8B-B14F-4D97-AF65-F5344CB8AC3E}">
        <p14:creationId xmlns:p14="http://schemas.microsoft.com/office/powerpoint/2010/main" val="1079962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4041D-5B95-BD4F-AE1C-ADB287DC5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R Draw Graphs?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EF277-8DB7-4F4E-A72E-FE74D2369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"</a:t>
            </a:r>
            <a:r>
              <a:rPr lang="en-US" b="1" dirty="0"/>
              <a:t>graphics</a:t>
            </a:r>
            <a:r>
              <a:rPr lang="en-US" dirty="0"/>
              <a:t>" package</a:t>
            </a:r>
          </a:p>
          <a:p>
            <a:pPr lvl="1"/>
            <a:r>
              <a:rPr lang="en-US" dirty="0"/>
              <a:t>Default and inbuilt</a:t>
            </a:r>
          </a:p>
          <a:p>
            <a:pPr lvl="1"/>
            <a:r>
              <a:rPr lang="en-US" dirty="0"/>
              <a:t>Basic</a:t>
            </a:r>
          </a:p>
          <a:p>
            <a:pPr lvl="1"/>
            <a:endParaRPr lang="en-US" dirty="0"/>
          </a:p>
          <a:p>
            <a:r>
              <a:rPr lang="en-US" dirty="0"/>
              <a:t>"</a:t>
            </a:r>
            <a:r>
              <a:rPr lang="en-US" b="1" dirty="0"/>
              <a:t>ggplot2</a:t>
            </a:r>
            <a:r>
              <a:rPr lang="en-US" dirty="0"/>
              <a:t>" package</a:t>
            </a:r>
          </a:p>
          <a:p>
            <a:pPr lvl="1"/>
            <a:r>
              <a:rPr lang="en-US" dirty="0"/>
              <a:t>Most popular</a:t>
            </a:r>
          </a:p>
          <a:p>
            <a:pPr lvl="1"/>
            <a:r>
              <a:rPr lang="en-US" dirty="0"/>
              <a:t>Easier grammar (?)</a:t>
            </a:r>
          </a:p>
          <a:p>
            <a:pPr lvl="1"/>
            <a:r>
              <a:rPr lang="en-US" i="1" dirty="0"/>
              <a:t>The Grammar of Graphics</a:t>
            </a:r>
          </a:p>
          <a:p>
            <a:pPr lvl="1"/>
            <a:endParaRPr lang="en-US" i="1" dirty="0"/>
          </a:p>
          <a:p>
            <a:r>
              <a:rPr lang="en-US" dirty="0"/>
              <a:t>Others (</a:t>
            </a:r>
            <a:r>
              <a:rPr lang="en-US" dirty="0">
                <a:hlinkClick r:id="rId2"/>
              </a:rPr>
              <a:t>https://mode.com/blog/r-data-visualization-packages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70902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62418-FEE9-4043-B7EE-CD755231D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one is better?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1FC44-0920-374E-B568-C2086A35C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one is superior than another</a:t>
            </a:r>
          </a:p>
          <a:p>
            <a:endParaRPr lang="en-US" dirty="0"/>
          </a:p>
          <a:p>
            <a:r>
              <a:rPr lang="en-US" dirty="0"/>
              <a:t>As long as you get used to it and know the limitations</a:t>
            </a:r>
          </a:p>
          <a:p>
            <a:endParaRPr lang="en-US" dirty="0"/>
          </a:p>
          <a:p>
            <a:r>
              <a:rPr lang="en-US" sz="2400" dirty="0">
                <a:hlinkClick r:id="rId2"/>
              </a:rPr>
              <a:t>https://flowingdata.com/2016/03/22/comparing-ggplot2-and-r-base-graphics/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95697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0E26BB-D34A-9544-A0C7-28E2C6A92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Review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84F3E6-DB08-3F4A-B723-43F86F4D46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56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CE0E77-CC78-BF40-8D1C-9B48BD905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"graphics" Package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37791A-FCC8-DF42-AC2C-F285855ABB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340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21B69-9863-7D47-9E96-DD08700B4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Basic "graphics" Work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9960857-9027-5541-9499-9C53723E4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Setup a frame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34D1DE9-136C-5449-8D14-C3D396DDA9CA}"/>
              </a:ext>
            </a:extLst>
          </p:cNvPr>
          <p:cNvGrpSpPr/>
          <p:nvPr/>
        </p:nvGrpSpPr>
        <p:grpSpPr>
          <a:xfrm>
            <a:off x="1480460" y="4615542"/>
            <a:ext cx="4441370" cy="2259074"/>
            <a:chOff x="1480460" y="4615542"/>
            <a:chExt cx="4441370" cy="225907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61F24CE-4D5D-4C44-A22A-D54F3A053CAA}"/>
                </a:ext>
              </a:extLst>
            </p:cNvPr>
            <p:cNvGrpSpPr/>
            <p:nvPr/>
          </p:nvGrpSpPr>
          <p:grpSpPr>
            <a:xfrm>
              <a:off x="1480460" y="4615542"/>
              <a:ext cx="4441370" cy="1964192"/>
              <a:chOff x="1480460" y="4615542"/>
              <a:chExt cx="4441370" cy="1964192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85F39AF0-D169-AA44-BE66-40F137B86CE5}"/>
                  </a:ext>
                </a:extLst>
              </p:cNvPr>
              <p:cNvCxnSpPr/>
              <p:nvPr/>
            </p:nvCxnSpPr>
            <p:spPr>
              <a:xfrm flipV="1">
                <a:off x="1959428" y="4615542"/>
                <a:ext cx="0" cy="1785257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7C9381B9-2A86-4E43-B714-366779B6E0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59428" y="6400799"/>
                <a:ext cx="3962402" cy="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27707F0B-28B6-184C-9F1B-74DC7D69740C}"/>
                  </a:ext>
                </a:extLst>
              </p:cNvPr>
              <p:cNvCxnSpPr/>
              <p:nvPr/>
            </p:nvCxnSpPr>
            <p:spPr>
              <a:xfrm>
                <a:off x="1807029" y="6111648"/>
                <a:ext cx="15239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E3B0D2C-E018-CB48-A273-4DC47DAC61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07029" y="5284334"/>
                <a:ext cx="15239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4E584673-A05B-3E4D-864E-75D03BA52C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73086" y="6400799"/>
                <a:ext cx="0" cy="17893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8E1CB746-2712-C947-9833-EB50923B65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61115" y="6400799"/>
                <a:ext cx="0" cy="17893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05C7D84-9C83-994B-806C-2141FFEEFA75}"/>
                  </a:ext>
                </a:extLst>
              </p:cNvPr>
              <p:cNvSpPr txBox="1"/>
              <p:nvPr/>
            </p:nvSpPr>
            <p:spPr>
              <a:xfrm>
                <a:off x="1496785" y="5926983"/>
                <a:ext cx="2503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B348014-AC5B-D44F-8028-0575454D1BB9}"/>
                  </a:ext>
                </a:extLst>
              </p:cNvPr>
              <p:cNvSpPr txBox="1"/>
              <p:nvPr/>
            </p:nvSpPr>
            <p:spPr>
              <a:xfrm>
                <a:off x="1480460" y="5099668"/>
                <a:ext cx="2503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365E062-6157-B847-A95C-CB88916E067F}"/>
                </a:ext>
              </a:extLst>
            </p:cNvPr>
            <p:cNvSpPr txBox="1"/>
            <p:nvPr/>
          </p:nvSpPr>
          <p:spPr>
            <a:xfrm>
              <a:off x="2237015" y="6505284"/>
              <a:ext cx="2503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45C85E8-8187-B44B-92C5-10DB49EB5006}"/>
                </a:ext>
              </a:extLst>
            </p:cNvPr>
            <p:cNvSpPr txBox="1"/>
            <p:nvPr/>
          </p:nvSpPr>
          <p:spPr>
            <a:xfrm>
              <a:off x="4435930" y="6505284"/>
              <a:ext cx="2503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90901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21B69-9863-7D47-9E96-DD08700B4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How Basic "graphics" Work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9960857-9027-5541-9499-9C53723E4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Setup a frame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Project the data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61F24CE-4D5D-4C44-A22A-D54F3A053CAA}"/>
              </a:ext>
            </a:extLst>
          </p:cNvPr>
          <p:cNvGrpSpPr/>
          <p:nvPr/>
        </p:nvGrpSpPr>
        <p:grpSpPr>
          <a:xfrm>
            <a:off x="1480460" y="4615542"/>
            <a:ext cx="4441370" cy="1964192"/>
            <a:chOff x="1480460" y="4615542"/>
            <a:chExt cx="4441370" cy="1964192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5F39AF0-D169-AA44-BE66-40F137B86CE5}"/>
                </a:ext>
              </a:extLst>
            </p:cNvPr>
            <p:cNvCxnSpPr/>
            <p:nvPr/>
          </p:nvCxnSpPr>
          <p:spPr>
            <a:xfrm flipV="1">
              <a:off x="1959428" y="4615542"/>
              <a:ext cx="0" cy="178525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7C9381B9-2A86-4E43-B714-366779B6E04D}"/>
                </a:ext>
              </a:extLst>
            </p:cNvPr>
            <p:cNvCxnSpPr>
              <a:cxnSpLocks/>
            </p:cNvCxnSpPr>
            <p:nvPr/>
          </p:nvCxnSpPr>
          <p:spPr>
            <a:xfrm>
              <a:off x="1959428" y="6400799"/>
              <a:ext cx="3962402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7707F0B-28B6-184C-9F1B-74DC7D69740C}"/>
                </a:ext>
              </a:extLst>
            </p:cNvPr>
            <p:cNvCxnSpPr/>
            <p:nvPr/>
          </p:nvCxnSpPr>
          <p:spPr>
            <a:xfrm>
              <a:off x="1807029" y="6111648"/>
              <a:ext cx="15239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E3B0D2C-E018-CB48-A273-4DC47DAC613C}"/>
                </a:ext>
              </a:extLst>
            </p:cNvPr>
            <p:cNvCxnSpPr>
              <a:cxnSpLocks/>
            </p:cNvCxnSpPr>
            <p:nvPr/>
          </p:nvCxnSpPr>
          <p:spPr>
            <a:xfrm>
              <a:off x="1807029" y="5284334"/>
              <a:ext cx="15239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E584673-A05B-3E4D-864E-75D03BA52C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73086" y="6400799"/>
              <a:ext cx="0" cy="17893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E1CB746-2712-C947-9833-EB50923B65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61115" y="6400799"/>
              <a:ext cx="0" cy="17893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05C7D84-9C83-994B-806C-2141FFEEFA75}"/>
                </a:ext>
              </a:extLst>
            </p:cNvPr>
            <p:cNvSpPr txBox="1"/>
            <p:nvPr/>
          </p:nvSpPr>
          <p:spPr>
            <a:xfrm>
              <a:off x="1496785" y="5926983"/>
              <a:ext cx="2503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B348014-AC5B-D44F-8028-0575454D1BB9}"/>
                </a:ext>
              </a:extLst>
            </p:cNvPr>
            <p:cNvSpPr txBox="1"/>
            <p:nvPr/>
          </p:nvSpPr>
          <p:spPr>
            <a:xfrm>
              <a:off x="1480460" y="5099668"/>
              <a:ext cx="2503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365E062-6157-B847-A95C-CB88916E067F}"/>
              </a:ext>
            </a:extLst>
          </p:cNvPr>
          <p:cNvSpPr txBox="1"/>
          <p:nvPr/>
        </p:nvSpPr>
        <p:spPr>
          <a:xfrm>
            <a:off x="2237015" y="6505284"/>
            <a:ext cx="25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5C85E8-8187-B44B-92C5-10DB49EB5006}"/>
              </a:ext>
            </a:extLst>
          </p:cNvPr>
          <p:cNvSpPr txBox="1"/>
          <p:nvPr/>
        </p:nvSpPr>
        <p:spPr>
          <a:xfrm>
            <a:off x="4435930" y="6505284"/>
            <a:ext cx="25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609896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21B69-9863-7D47-9E96-DD08700B4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Basic "graphics" Work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9960857-9027-5541-9499-9C53723E4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Setup a frame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Project the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other elements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61F24CE-4D5D-4C44-A22A-D54F3A053CAA}"/>
              </a:ext>
            </a:extLst>
          </p:cNvPr>
          <p:cNvGrpSpPr/>
          <p:nvPr/>
        </p:nvGrpSpPr>
        <p:grpSpPr>
          <a:xfrm>
            <a:off x="1480460" y="4615542"/>
            <a:ext cx="4441370" cy="1964192"/>
            <a:chOff x="1480460" y="4615542"/>
            <a:chExt cx="4441370" cy="1964192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5F39AF0-D169-AA44-BE66-40F137B86CE5}"/>
                </a:ext>
              </a:extLst>
            </p:cNvPr>
            <p:cNvCxnSpPr/>
            <p:nvPr/>
          </p:nvCxnSpPr>
          <p:spPr>
            <a:xfrm flipV="1">
              <a:off x="1959428" y="4615542"/>
              <a:ext cx="0" cy="178525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7C9381B9-2A86-4E43-B714-366779B6E04D}"/>
                </a:ext>
              </a:extLst>
            </p:cNvPr>
            <p:cNvCxnSpPr>
              <a:cxnSpLocks/>
            </p:cNvCxnSpPr>
            <p:nvPr/>
          </p:nvCxnSpPr>
          <p:spPr>
            <a:xfrm>
              <a:off x="1959428" y="6400799"/>
              <a:ext cx="3962402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7707F0B-28B6-184C-9F1B-74DC7D69740C}"/>
                </a:ext>
              </a:extLst>
            </p:cNvPr>
            <p:cNvCxnSpPr/>
            <p:nvPr/>
          </p:nvCxnSpPr>
          <p:spPr>
            <a:xfrm>
              <a:off x="1807029" y="6111648"/>
              <a:ext cx="15239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E3B0D2C-E018-CB48-A273-4DC47DAC613C}"/>
                </a:ext>
              </a:extLst>
            </p:cNvPr>
            <p:cNvCxnSpPr>
              <a:cxnSpLocks/>
            </p:cNvCxnSpPr>
            <p:nvPr/>
          </p:nvCxnSpPr>
          <p:spPr>
            <a:xfrm>
              <a:off x="1807029" y="5284334"/>
              <a:ext cx="15239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E584673-A05B-3E4D-864E-75D03BA52C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73086" y="6400799"/>
              <a:ext cx="0" cy="17893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E1CB746-2712-C947-9833-EB50923B65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61115" y="6400799"/>
              <a:ext cx="0" cy="17893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05C7D84-9C83-994B-806C-2141FFEEFA75}"/>
                </a:ext>
              </a:extLst>
            </p:cNvPr>
            <p:cNvSpPr txBox="1"/>
            <p:nvPr/>
          </p:nvSpPr>
          <p:spPr>
            <a:xfrm>
              <a:off x="1496785" y="5926983"/>
              <a:ext cx="2503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B348014-AC5B-D44F-8028-0575454D1BB9}"/>
                </a:ext>
              </a:extLst>
            </p:cNvPr>
            <p:cNvSpPr txBox="1"/>
            <p:nvPr/>
          </p:nvSpPr>
          <p:spPr>
            <a:xfrm>
              <a:off x="1480460" y="5099668"/>
              <a:ext cx="2503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365E062-6157-B847-A95C-CB88916E067F}"/>
              </a:ext>
            </a:extLst>
          </p:cNvPr>
          <p:cNvSpPr txBox="1"/>
          <p:nvPr/>
        </p:nvSpPr>
        <p:spPr>
          <a:xfrm>
            <a:off x="2237015" y="6505284"/>
            <a:ext cx="25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5C85E8-8187-B44B-92C5-10DB49EB5006}"/>
              </a:ext>
            </a:extLst>
          </p:cNvPr>
          <p:cNvSpPr txBox="1"/>
          <p:nvPr/>
        </p:nvSpPr>
        <p:spPr>
          <a:xfrm>
            <a:off x="4435930" y="6505284"/>
            <a:ext cx="25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238849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21B69-9863-7D47-9E96-DD08700B4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Could Go Wrong?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9960857-9027-5541-9499-9C53723E4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Setup a non ideal frame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61F24CE-4D5D-4C44-A22A-D54F3A053CAA}"/>
              </a:ext>
            </a:extLst>
          </p:cNvPr>
          <p:cNvGrpSpPr/>
          <p:nvPr/>
        </p:nvGrpSpPr>
        <p:grpSpPr>
          <a:xfrm>
            <a:off x="1496785" y="4615542"/>
            <a:ext cx="2911929" cy="2244056"/>
            <a:chOff x="1496785" y="4615542"/>
            <a:chExt cx="2911929" cy="224405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5F39AF0-D169-AA44-BE66-40F137B86CE5}"/>
                </a:ext>
              </a:extLst>
            </p:cNvPr>
            <p:cNvCxnSpPr/>
            <p:nvPr/>
          </p:nvCxnSpPr>
          <p:spPr>
            <a:xfrm flipV="1">
              <a:off x="1959428" y="4615542"/>
              <a:ext cx="0" cy="178525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7C9381B9-2A86-4E43-B714-366779B6E04D}"/>
                </a:ext>
              </a:extLst>
            </p:cNvPr>
            <p:cNvCxnSpPr>
              <a:cxnSpLocks/>
            </p:cNvCxnSpPr>
            <p:nvPr/>
          </p:nvCxnSpPr>
          <p:spPr>
            <a:xfrm>
              <a:off x="1959428" y="6400799"/>
              <a:ext cx="2449286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7707F0B-28B6-184C-9F1B-74DC7D69740C}"/>
                </a:ext>
              </a:extLst>
            </p:cNvPr>
            <p:cNvCxnSpPr/>
            <p:nvPr/>
          </p:nvCxnSpPr>
          <p:spPr>
            <a:xfrm>
              <a:off x="1807029" y="5164591"/>
              <a:ext cx="15239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E584673-A05B-3E4D-864E-75D03BA52C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68485" y="6400799"/>
              <a:ext cx="0" cy="17893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05C7D84-9C83-994B-806C-2141FFEEFA75}"/>
                </a:ext>
              </a:extLst>
            </p:cNvPr>
            <p:cNvSpPr txBox="1"/>
            <p:nvPr/>
          </p:nvSpPr>
          <p:spPr>
            <a:xfrm>
              <a:off x="1496785" y="4979926"/>
              <a:ext cx="2503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E1C31A1-52B4-C84A-A736-2848E8C1C477}"/>
                </a:ext>
              </a:extLst>
            </p:cNvPr>
            <p:cNvSpPr txBox="1"/>
            <p:nvPr/>
          </p:nvSpPr>
          <p:spPr>
            <a:xfrm>
              <a:off x="3543300" y="6490266"/>
              <a:ext cx="2503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3288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21B69-9863-7D47-9E96-DD08700B4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Could Go Wrong?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9960857-9027-5541-9499-9C53723E4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Setup a non ideal frame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Project the data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0FCD1B2-DC32-8846-8CAC-4E63EC218500}"/>
              </a:ext>
            </a:extLst>
          </p:cNvPr>
          <p:cNvGrpSpPr/>
          <p:nvPr/>
        </p:nvGrpSpPr>
        <p:grpSpPr>
          <a:xfrm>
            <a:off x="1496785" y="4615542"/>
            <a:ext cx="2911929" cy="2244056"/>
            <a:chOff x="1496785" y="4615542"/>
            <a:chExt cx="2911929" cy="2244056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16F17E6-7343-E64F-B439-A271629781B5}"/>
                </a:ext>
              </a:extLst>
            </p:cNvPr>
            <p:cNvCxnSpPr/>
            <p:nvPr/>
          </p:nvCxnSpPr>
          <p:spPr>
            <a:xfrm flipV="1">
              <a:off x="1959428" y="4615542"/>
              <a:ext cx="0" cy="178525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2ADEE90-C965-7448-932E-3B00877F3562}"/>
                </a:ext>
              </a:extLst>
            </p:cNvPr>
            <p:cNvCxnSpPr>
              <a:cxnSpLocks/>
            </p:cNvCxnSpPr>
            <p:nvPr/>
          </p:nvCxnSpPr>
          <p:spPr>
            <a:xfrm>
              <a:off x="1959428" y="6400799"/>
              <a:ext cx="2449286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C4EF0-2861-CF4A-8A0E-BFD964061340}"/>
                </a:ext>
              </a:extLst>
            </p:cNvPr>
            <p:cNvCxnSpPr/>
            <p:nvPr/>
          </p:nvCxnSpPr>
          <p:spPr>
            <a:xfrm>
              <a:off x="1807029" y="5164591"/>
              <a:ext cx="15239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F0CFE82-D711-634E-9428-9F2293534F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68485" y="6400799"/>
              <a:ext cx="0" cy="17893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A27CDBE-A62B-684F-A250-189B2F495706}"/>
                </a:ext>
              </a:extLst>
            </p:cNvPr>
            <p:cNvSpPr txBox="1"/>
            <p:nvPr/>
          </p:nvSpPr>
          <p:spPr>
            <a:xfrm>
              <a:off x="1496785" y="4979926"/>
              <a:ext cx="2503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34E8B91-9521-7842-872E-D2A8692F9503}"/>
                </a:ext>
              </a:extLst>
            </p:cNvPr>
            <p:cNvSpPr txBox="1"/>
            <p:nvPr/>
          </p:nvSpPr>
          <p:spPr>
            <a:xfrm>
              <a:off x="3543300" y="6490266"/>
              <a:ext cx="2503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2569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21B69-9863-7D47-9E96-DD08700B4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Could Go Wrong?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9960857-9027-5541-9499-9C53723E4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Setup a non ideal frame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Project the data, then something goes wrong</a:t>
            </a:r>
            <a:br>
              <a:rPr lang="en-US" dirty="0"/>
            </a:br>
            <a:r>
              <a:rPr lang="en-US" dirty="0"/>
              <a:t>Wait… I need a legend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other elements</a:t>
            </a:r>
          </a:p>
        </p:txBody>
      </p:sp>
      <p:sp>
        <p:nvSpPr>
          <p:cNvPr id="3" name="Lightning Bolt 2">
            <a:extLst>
              <a:ext uri="{FF2B5EF4-FFF2-40B4-BE49-F238E27FC236}">
                <a16:creationId xmlns:a16="http://schemas.microsoft.com/office/drawing/2014/main" id="{4FBB6AC6-F701-3844-887B-2C268A6037FE}"/>
              </a:ext>
            </a:extLst>
          </p:cNvPr>
          <p:cNvSpPr/>
          <p:nvPr/>
        </p:nvSpPr>
        <p:spPr>
          <a:xfrm>
            <a:off x="2579914" y="4811486"/>
            <a:ext cx="1502229" cy="1632857"/>
          </a:xfrm>
          <a:prstGeom prst="lightningBol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543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751BD-FF71-994E-820E-B17159436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"ggplot2" Package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B9E48-9608-3846-BBB7-901DC69931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875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27D3D-E8B7-1F43-8A04-69B431221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The Grammar of Graphics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68A91-CE6D-6940-9B6E-652AD639D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seven layers of a ggplot2 object</a:t>
            </a:r>
          </a:p>
          <a:p>
            <a:pPr lvl="1"/>
            <a:r>
              <a:rPr lang="en-US" dirty="0"/>
              <a:t>Data</a:t>
            </a:r>
          </a:p>
          <a:p>
            <a:pPr lvl="1"/>
            <a:r>
              <a:rPr lang="en-US" dirty="0"/>
              <a:t>Aesthetics</a:t>
            </a:r>
          </a:p>
          <a:p>
            <a:pPr lvl="1"/>
            <a:r>
              <a:rPr lang="en-US" dirty="0"/>
              <a:t>Geometries</a:t>
            </a:r>
          </a:p>
          <a:p>
            <a:pPr lvl="1"/>
            <a:r>
              <a:rPr lang="en-US" dirty="0"/>
              <a:t>Facets</a:t>
            </a:r>
          </a:p>
          <a:p>
            <a:pPr lvl="1"/>
            <a:r>
              <a:rPr lang="en-US" dirty="0"/>
              <a:t>Statistics</a:t>
            </a:r>
          </a:p>
          <a:p>
            <a:pPr lvl="1"/>
            <a:r>
              <a:rPr lang="en-US" dirty="0"/>
              <a:t>Coordinates</a:t>
            </a:r>
          </a:p>
          <a:p>
            <a:pPr lvl="1"/>
            <a:r>
              <a:rPr lang="en-US" dirty="0"/>
              <a:t>Themes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60FE0D-38A2-1845-94B5-A3F6A8791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0684" y="4233819"/>
            <a:ext cx="2342243" cy="207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4010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4EF3B-51A7-5644-8371-114AB1EE4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The Grammar of Graphics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79BF77-3C2A-B443-8F79-245A6D24A0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2946" y="1825625"/>
            <a:ext cx="6598107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6D61C4-7CDD-3E43-9B54-337F8E01F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7857" y="6249928"/>
            <a:ext cx="1796143" cy="60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590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7F940-AEF1-124E-84F9-5462BE374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Command (Ctrl) + Shift + 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26798-C8CE-7145-B634-E79D9D5E9E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082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696C2-A73E-3247-87FF-2E41AF4E3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"ggplot2"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63C36-873A-EF45-B000-58A9D3D5F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Decide the data to plot (data layer)</a:t>
            </a:r>
          </a:p>
          <a:p>
            <a:r>
              <a:rPr lang="en-US" dirty="0"/>
              <a:t>Assign different elements of the graph for a variable (aesthetics layer)</a:t>
            </a:r>
          </a:p>
          <a:p>
            <a:r>
              <a:rPr lang="en-US" dirty="0"/>
              <a:t>Decide the form of the graph (geometric  layer) </a:t>
            </a:r>
          </a:p>
          <a:p>
            <a:r>
              <a:rPr lang="en-US" dirty="0"/>
              <a:t>Other tweaks (other layers)</a:t>
            </a:r>
          </a:p>
          <a:p>
            <a:r>
              <a:rPr lang="en-US" b="1" dirty="0"/>
              <a:t>Plot the graph (voilà)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4707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43A84-79EE-A54C-AF5A-243405F60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Basic Structure of ggplot2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A3339-BF8D-BB41-933F-FC0B20057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 err="1"/>
              <a:t>ggplot</a:t>
            </a:r>
            <a:r>
              <a:rPr lang="en-US" sz="3600" dirty="0"/>
              <a:t>(</a:t>
            </a:r>
            <a:r>
              <a:rPr lang="en-US" sz="3600" b="1" dirty="0">
                <a:solidFill>
                  <a:srgbClr val="FF0000"/>
                </a:solidFill>
              </a:rPr>
              <a:t>data</a:t>
            </a:r>
            <a:r>
              <a:rPr lang="en-US" sz="3600" dirty="0"/>
              <a:t>, </a:t>
            </a:r>
            <a:r>
              <a:rPr lang="en-US" sz="3600" b="1" dirty="0" err="1">
                <a:solidFill>
                  <a:srgbClr val="FFC000"/>
                </a:solidFill>
              </a:rPr>
              <a:t>aes</a:t>
            </a:r>
            <a:r>
              <a:rPr lang="en-US" sz="3600" dirty="0"/>
              <a:t>(x = …, y = …)) + </a:t>
            </a:r>
            <a:r>
              <a:rPr lang="en-US" sz="3600" b="1" dirty="0" err="1">
                <a:solidFill>
                  <a:srgbClr val="FFFF00"/>
                </a:solidFill>
                <a:highlight>
                  <a:srgbClr val="000000"/>
                </a:highlight>
              </a:rPr>
              <a:t>geom</a:t>
            </a:r>
            <a:r>
              <a:rPr lang="en-US" sz="36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56220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696C2-A73E-3247-87FF-2E41AF4E3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Could "ggplot2" Go Wrong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63C36-873A-EF45-B000-58A9D3D5F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Decide the data to plot (data layer)</a:t>
            </a:r>
          </a:p>
          <a:p>
            <a:r>
              <a:rPr lang="en-US" dirty="0"/>
              <a:t>Then …?</a:t>
            </a:r>
          </a:p>
          <a:p>
            <a:endParaRPr lang="en-US" dirty="0"/>
          </a:p>
          <a:p>
            <a:r>
              <a:rPr lang="en-US" dirty="0"/>
              <a:t>Decide the data to plot (data layer)</a:t>
            </a:r>
          </a:p>
          <a:p>
            <a:r>
              <a:rPr lang="en-US" dirty="0"/>
              <a:t>Add the rest layers and think it should work well</a:t>
            </a:r>
          </a:p>
          <a:p>
            <a:r>
              <a:rPr lang="en-US" dirty="0"/>
              <a:t>Plot the graph (and get a </a:t>
            </a:r>
            <a:r>
              <a:rPr lang="en-US" dirty="0" err="1"/>
              <a:t>nani</a:t>
            </a:r>
            <a:r>
              <a:rPr lang="en-US" dirty="0"/>
              <a:t>?)</a:t>
            </a:r>
          </a:p>
        </p:txBody>
      </p:sp>
    </p:spTree>
    <p:extLst>
      <p:ext uri="{BB962C8B-B14F-4D97-AF65-F5344CB8AC3E}">
        <p14:creationId xmlns:p14="http://schemas.microsoft.com/office/powerpoint/2010/main" val="3439201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C52A6-5C22-1C42-8BB2-567B65E1C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%&gt;%</a:t>
            </a:r>
            <a:br>
              <a:rPr lang="en-US" dirty="0"/>
            </a:br>
            <a:r>
              <a:rPr lang="en-US" dirty="0"/>
              <a:t>(pipe)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C015C-E21B-B246-94BE-63B1188384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21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950CA-F9A9-3C4B-A292-BB57FD54B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library(</a:t>
            </a:r>
            <a:r>
              <a:rPr lang="en-US" sz="4000" dirty="0" err="1"/>
              <a:t>dplyr</a:t>
            </a:r>
            <a:r>
              <a:rPr lang="en-US" sz="4000" dirty="0"/>
              <a:t>)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 err="1"/>
              <a:t>gapminder</a:t>
            </a:r>
            <a:r>
              <a:rPr lang="en-US" sz="4000" dirty="0"/>
              <a:t> %&gt;% filter(Year == 2007)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2DCDD-03FB-4D47-928E-3D679081D2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43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C17F7-DA3B-864D-B7D3-FD05FCE0A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How to </a:t>
            </a:r>
            <a:r>
              <a:rPr lang="en-US" sz="4400" b="1" dirty="0">
                <a:solidFill>
                  <a:srgbClr val="FF0000"/>
                </a:solidFill>
              </a:rPr>
              <a:t>import the csv</a:t>
            </a:r>
            <a:r>
              <a:rPr lang="en-US" sz="4400" dirty="0"/>
              <a:t> file "</a:t>
            </a:r>
            <a:r>
              <a:rPr lang="en-US" sz="4400" b="1" dirty="0" err="1">
                <a:solidFill>
                  <a:srgbClr val="00B050"/>
                </a:solidFill>
              </a:rPr>
              <a:t>movies.csv</a:t>
            </a:r>
            <a:r>
              <a:rPr lang="en-US" sz="4400" dirty="0"/>
              <a:t>" and assign it to object "</a:t>
            </a:r>
            <a:r>
              <a:rPr lang="en-US" sz="4400" b="1" dirty="0">
                <a:solidFill>
                  <a:srgbClr val="0070C0"/>
                </a:solidFill>
              </a:rPr>
              <a:t>movie</a:t>
            </a:r>
            <a:r>
              <a:rPr lang="en-US" sz="4400" dirty="0"/>
              <a:t>"?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86E28B-A410-4B40-96AF-34E4B1D5E8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137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88B20-F4FD-6041-A6C5-B5FBE72B1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rgbClr val="0070C0"/>
                </a:solidFill>
              </a:rPr>
              <a:t>movie</a:t>
            </a:r>
            <a:r>
              <a:rPr lang="en-US" sz="4800" dirty="0"/>
              <a:t> = </a:t>
            </a:r>
            <a:r>
              <a:rPr lang="en-US" sz="4800" dirty="0" err="1">
                <a:solidFill>
                  <a:srgbClr val="FF0000"/>
                </a:solidFill>
              </a:rPr>
              <a:t>read.csv</a:t>
            </a:r>
            <a:r>
              <a:rPr lang="en-US" sz="4800" dirty="0"/>
              <a:t>("</a:t>
            </a:r>
            <a:r>
              <a:rPr lang="en-US" sz="4800" dirty="0" err="1">
                <a:solidFill>
                  <a:srgbClr val="00B050"/>
                </a:solidFill>
              </a:rPr>
              <a:t>movies.csv</a:t>
            </a:r>
            <a:r>
              <a:rPr lang="en-US" sz="4800" dirty="0"/>
              <a:t>")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17728-8F53-D841-929C-6B46B8ECCD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5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C141AB-EA22-3B4D-9F99-A1BE12B0F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more details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0085AD-D620-1744-817B-19364DD68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your working directory has "</a:t>
            </a:r>
            <a:r>
              <a:rPr lang="en-US" dirty="0" err="1"/>
              <a:t>movies.csv</a:t>
            </a:r>
            <a:r>
              <a:rPr lang="en-US" dirty="0"/>
              <a:t>"</a:t>
            </a:r>
          </a:p>
          <a:p>
            <a:pPr lvl="1"/>
            <a:r>
              <a:rPr lang="en-US" dirty="0" err="1"/>
              <a:t>list.files</a:t>
            </a:r>
            <a:r>
              <a:rPr lang="en-US" dirty="0"/>
              <a:t>()</a:t>
            </a:r>
          </a:p>
          <a:p>
            <a:r>
              <a:rPr lang="en-US" dirty="0"/>
              <a:t>Set to the correct working directory</a:t>
            </a:r>
          </a:p>
          <a:p>
            <a:pPr lvl="1"/>
            <a:r>
              <a:rPr lang="en-US" dirty="0" err="1"/>
              <a:t>setwd</a:t>
            </a:r>
            <a:r>
              <a:rPr lang="en-US" dirty="0"/>
              <a:t>()</a:t>
            </a:r>
          </a:p>
          <a:p>
            <a:pPr lvl="1"/>
            <a:endParaRPr lang="en-US" dirty="0"/>
          </a:p>
          <a:p>
            <a:r>
              <a:rPr lang="en-US" dirty="0"/>
              <a:t>Execute the command </a:t>
            </a:r>
          </a:p>
          <a:p>
            <a:r>
              <a:rPr lang="en-US" dirty="0"/>
              <a:t>Check the imported file</a:t>
            </a:r>
          </a:p>
          <a:p>
            <a:pPr lvl="1"/>
            <a:r>
              <a:rPr lang="en-US" dirty="0"/>
              <a:t>View(movie)</a:t>
            </a:r>
          </a:p>
        </p:txBody>
      </p:sp>
    </p:spTree>
    <p:extLst>
      <p:ext uri="{BB962C8B-B14F-4D97-AF65-F5344CB8AC3E}">
        <p14:creationId xmlns:p14="http://schemas.microsoft.com/office/powerpoint/2010/main" val="2894403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85C89C-8E14-8146-A443-81AE8EFC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movie = </a:t>
            </a:r>
            <a:br>
              <a:rPr lang="en-US" sz="4400" dirty="0"/>
            </a:br>
            <a:r>
              <a:rPr lang="en-US" sz="4400" dirty="0" err="1"/>
              <a:t>read_excel</a:t>
            </a:r>
            <a:r>
              <a:rPr lang="en-US" sz="4400" dirty="0"/>
              <a:t>("</a:t>
            </a:r>
            <a:r>
              <a:rPr lang="en-US" sz="4400" dirty="0" err="1"/>
              <a:t>movies.xlsx</a:t>
            </a:r>
            <a:r>
              <a:rPr lang="en-US" sz="4400" dirty="0"/>
              <a:t>",</a:t>
            </a:r>
            <a:br>
              <a:rPr lang="en-US" sz="4400" dirty="0"/>
            </a:br>
            <a:r>
              <a:rPr lang="en-US" sz="4400" dirty="0"/>
              <a:t>			 sheet = 2)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9497BC-0371-5B4D-9AC4-FD17028F45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What will happen?</a:t>
            </a:r>
          </a:p>
        </p:txBody>
      </p:sp>
    </p:spTree>
    <p:extLst>
      <p:ext uri="{BB962C8B-B14F-4D97-AF65-F5344CB8AC3E}">
        <p14:creationId xmlns:p14="http://schemas.microsoft.com/office/powerpoint/2010/main" val="1105933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1347</TotalTime>
  <Words>518</Words>
  <Application>Microsoft Macintosh PowerPoint</Application>
  <PresentationFormat>On-screen Show (4:3)</PresentationFormat>
  <Paragraphs>127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Codeon Lecture</vt:lpstr>
      <vt:lpstr>Let's Review</vt:lpstr>
      <vt:lpstr>Command (Ctrl) + Shift + M</vt:lpstr>
      <vt:lpstr>%&gt;% (pipe)</vt:lpstr>
      <vt:lpstr>library(dplyr)  gapminder %&gt;% filter(Year == 2007)</vt:lpstr>
      <vt:lpstr>How to import the csv file "movies.csv" and assign it to object "movie"?</vt:lpstr>
      <vt:lpstr>movie = read.csv("movies.csv")</vt:lpstr>
      <vt:lpstr>With more details</vt:lpstr>
      <vt:lpstr>movie =  read_excel("movies.xlsx",     sheet = 2)</vt:lpstr>
      <vt:lpstr>PowerPoint Presentation</vt:lpstr>
      <vt:lpstr>  install.packages("readxl") library(readxl) movie =  read_excel("movies.xlsx",     sheet = 2)</vt:lpstr>
      <vt:lpstr>iris[c(1, 2, 3), c(2, 3, 4)]  iris[3:1, 2:4]  iris[, 2]  iris[, c(F, F, F, T, T)]</vt:lpstr>
      <vt:lpstr>iris$Sepal.Length  iris$Sepal.Length[c(2, 5, 6)]  iris$Sepal.Length[iris$Species == "setosa"]</vt:lpstr>
      <vt:lpstr>Data Visualization</vt:lpstr>
      <vt:lpstr>Why Data Visualization?</vt:lpstr>
      <vt:lpstr>Why Data Visualization?</vt:lpstr>
      <vt:lpstr>Choosing a Graph</vt:lpstr>
      <vt:lpstr>How does R Draw Graphs?</vt:lpstr>
      <vt:lpstr>Which one is better?</vt:lpstr>
      <vt:lpstr>Basic "graphics" Package</vt:lpstr>
      <vt:lpstr>How Basic "graphics" Work</vt:lpstr>
      <vt:lpstr>is How Basic "graphics" Work</vt:lpstr>
      <vt:lpstr>How Basic "graphics" Work</vt:lpstr>
      <vt:lpstr>What Could Go Wrong?</vt:lpstr>
      <vt:lpstr>What Could Go Wrong?</vt:lpstr>
      <vt:lpstr>What Could Go Wrong?</vt:lpstr>
      <vt:lpstr>"ggplot2" Package</vt:lpstr>
      <vt:lpstr>The Grammar of Graphics</vt:lpstr>
      <vt:lpstr>The Grammar of Graphics</vt:lpstr>
      <vt:lpstr>How "ggplot2" Work</vt:lpstr>
      <vt:lpstr>The Basic Structure of ggplot2 Command</vt:lpstr>
      <vt:lpstr>What Could "ggplot2" Go Wrong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</dc:title>
  <dc:creator>Ted Tseng</dc:creator>
  <cp:lastModifiedBy>Ted Tseng</cp:lastModifiedBy>
  <cp:revision>25</cp:revision>
  <dcterms:created xsi:type="dcterms:W3CDTF">2019-08-11T02:57:49Z</dcterms:created>
  <dcterms:modified xsi:type="dcterms:W3CDTF">2019-08-12T01:25:16Z</dcterms:modified>
</cp:coreProperties>
</file>