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8288000" cy="10287000"/>
  <p:notesSz cx="6858000" cy="9144000"/>
  <p:embeddedFontLst>
    <p:embeddedFont>
      <p:font typeface="Assistant" pitchFamily="2" charset="-79"/>
      <p:regular r:id="rId23"/>
      <p:bold r:id="rId24"/>
    </p:embeddedFont>
    <p:embeddedFont>
      <p:font typeface="Assistant Bold" charset="-79"/>
      <p:regular r:id="rId25"/>
    </p:embeddedFont>
    <p:embeddedFont>
      <p:font typeface="Assistant Semi-Bold" panose="020B0604020202020204" charset="-79"/>
      <p:regular r:id="rId26"/>
    </p:embeddedFont>
    <p:embeddedFont>
      <p:font typeface="Calibri" panose="020F0502020204030204" pitchFamily="34" charset="0"/>
      <p:regular r:id="rId27"/>
      <p:bold r:id="rId28"/>
      <p:italic r:id="rId29"/>
      <p:boldItalic r:id="rId30"/>
    </p:embeddedFont>
    <p:embeddedFont>
      <p:font typeface="Martel Heavy" panose="020B0604020202020204" charset="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3" d="100"/>
          <a:sy n="73" d="100"/>
        </p:scale>
        <p:origin x="594"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17-Nov-23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17-Nov-23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17-Nov-23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17-Nov-23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17-Nov-23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17-Nov-23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17-Nov-23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17-Nov-23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17-Nov-23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17-Nov-23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17-Nov-23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17-Nov-23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5.sv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hyperlink" Target="https://edgeservices.bing.com/edgesvc/chat?udsframed=1&amp;form=SHORUN&amp;clientscopes=chat,noheader,udsedgeshop,channelstable,&amp;shellsig=aacae47fa81b89126210abfdfc9d7bbc86bc2883&amp;setlang=en-US&amp;lightschemeovr=1#sjevt%7CDiscover.Chat.SydneyClickPageCitation%7Cadpclick%7C2%7C98df79a2-1c47-4f5a-9669-6cf3817a16d5%7C%7B%22sourceAttributions%22%3A%7B%22providerDisplayName%22%3A%22The%20graphi...%22%2C%22pageType%22%3A%22pdf%22%2C%22pageIndex%22%3A3%2C%22relatedPageUrl%22%3A%22file%253A%252F%252F%252FD%253A%252FJohan%252FSemester%2525205%252FAnalisis%252520dan%252520Visualisasi%252520Data%252FCustomer_Segmentation_of_E-commerce_data_using_K-means_Clustering_Algorithm.pdf%22%2C%22lineIndex%22%3A3%2C%22highlightText%22%3A%22The%20graphic%20is%20obtained%20using%20Sum%20Square%20Error%5Cr%5Cn(SSE)%5B8%5D%20calculation.%22%2C%22snippets%22%3A%5B%5D%7D%7D" TargetMode="Externa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4EF"/>
        </a:solidFill>
        <a:effectLst/>
      </p:bgPr>
    </p:bg>
    <p:spTree>
      <p:nvGrpSpPr>
        <p:cNvPr id="1" name=""/>
        <p:cNvGrpSpPr/>
        <p:nvPr/>
      </p:nvGrpSpPr>
      <p:grpSpPr>
        <a:xfrm>
          <a:off x="0" y="0"/>
          <a:ext cx="0" cy="0"/>
          <a:chOff x="0" y="0"/>
          <a:chExt cx="0" cy="0"/>
        </a:xfrm>
      </p:grpSpPr>
      <p:grpSp>
        <p:nvGrpSpPr>
          <p:cNvPr id="2" name="Group 2"/>
          <p:cNvGrpSpPr/>
          <p:nvPr/>
        </p:nvGrpSpPr>
        <p:grpSpPr>
          <a:xfrm rot="854617">
            <a:off x="12251649" y="-1747591"/>
            <a:ext cx="5295061" cy="13691357"/>
            <a:chOff x="0" y="0"/>
            <a:chExt cx="1394584" cy="3605954"/>
          </a:xfrm>
        </p:grpSpPr>
        <p:sp>
          <p:nvSpPr>
            <p:cNvPr id="3" name="Freeform 3"/>
            <p:cNvSpPr/>
            <p:nvPr/>
          </p:nvSpPr>
          <p:spPr>
            <a:xfrm>
              <a:off x="0" y="0"/>
              <a:ext cx="1394584" cy="3605954"/>
            </a:xfrm>
            <a:custGeom>
              <a:avLst/>
              <a:gdLst/>
              <a:ahLst/>
              <a:cxnLst/>
              <a:rect l="l" t="t" r="r" b="b"/>
              <a:pathLst>
                <a:path w="1394584" h="3605954">
                  <a:moveTo>
                    <a:pt x="0" y="0"/>
                  </a:moveTo>
                  <a:lnTo>
                    <a:pt x="1394584" y="0"/>
                  </a:lnTo>
                  <a:lnTo>
                    <a:pt x="1394584" y="3605954"/>
                  </a:lnTo>
                  <a:lnTo>
                    <a:pt x="0" y="3605954"/>
                  </a:lnTo>
                  <a:close/>
                </a:path>
              </a:pathLst>
            </a:custGeom>
            <a:solidFill>
              <a:srgbClr val="FFFFFF"/>
            </a:solidFill>
          </p:spPr>
        </p:sp>
        <p:sp>
          <p:nvSpPr>
            <p:cNvPr id="4" name="TextBox 4"/>
            <p:cNvSpPr txBox="1"/>
            <p:nvPr/>
          </p:nvSpPr>
          <p:spPr>
            <a:xfrm>
              <a:off x="0" y="-38100"/>
              <a:ext cx="1394584" cy="3644054"/>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259300" y="2491976"/>
            <a:ext cx="1028700" cy="3315980"/>
            <a:chOff x="0" y="0"/>
            <a:chExt cx="270933" cy="873344"/>
          </a:xfrm>
        </p:grpSpPr>
        <p:sp>
          <p:nvSpPr>
            <p:cNvPr id="6" name="Freeform 6"/>
            <p:cNvSpPr/>
            <p:nvPr/>
          </p:nvSpPr>
          <p:spPr>
            <a:xfrm>
              <a:off x="0" y="0"/>
              <a:ext cx="270933" cy="873344"/>
            </a:xfrm>
            <a:custGeom>
              <a:avLst/>
              <a:gdLst/>
              <a:ahLst/>
              <a:cxnLst/>
              <a:rect l="l" t="t" r="r" b="b"/>
              <a:pathLst>
                <a:path w="270933" h="873344">
                  <a:moveTo>
                    <a:pt x="0" y="0"/>
                  </a:moveTo>
                  <a:lnTo>
                    <a:pt x="270933" y="0"/>
                  </a:lnTo>
                  <a:lnTo>
                    <a:pt x="270933" y="873344"/>
                  </a:lnTo>
                  <a:lnTo>
                    <a:pt x="0" y="873344"/>
                  </a:lnTo>
                  <a:close/>
                </a:path>
              </a:pathLst>
            </a:custGeom>
            <a:solidFill>
              <a:srgbClr val="000000"/>
            </a:solidFill>
          </p:spPr>
        </p:sp>
        <p:sp>
          <p:nvSpPr>
            <p:cNvPr id="7" name="TextBox 7"/>
            <p:cNvSpPr txBox="1"/>
            <p:nvPr/>
          </p:nvSpPr>
          <p:spPr>
            <a:xfrm>
              <a:off x="0" y="-38100"/>
              <a:ext cx="270933" cy="911444"/>
            </a:xfrm>
            <a:prstGeom prst="rect">
              <a:avLst/>
            </a:prstGeom>
          </p:spPr>
          <p:txBody>
            <a:bodyPr lIns="50800" tIns="50800" rIns="50800" bIns="50800" rtlCol="0" anchor="ctr"/>
            <a:lstStyle/>
            <a:p>
              <a:pPr algn="ctr">
                <a:lnSpc>
                  <a:spcPts val="2940"/>
                </a:lnSpc>
              </a:pPr>
              <a:endParaRPr/>
            </a:p>
          </p:txBody>
        </p:sp>
      </p:grpSp>
      <p:sp>
        <p:nvSpPr>
          <p:cNvPr id="8" name="Freeform 8"/>
          <p:cNvSpPr/>
          <p:nvPr/>
        </p:nvSpPr>
        <p:spPr>
          <a:xfrm>
            <a:off x="17637160" y="5181600"/>
            <a:ext cx="272980" cy="272980"/>
          </a:xfrm>
          <a:custGeom>
            <a:avLst/>
            <a:gdLst/>
            <a:ahLst/>
            <a:cxnLst/>
            <a:rect l="l" t="t" r="r" b="b"/>
            <a:pathLst>
              <a:path w="272980" h="272980">
                <a:moveTo>
                  <a:pt x="0" y="0"/>
                </a:moveTo>
                <a:lnTo>
                  <a:pt x="272980" y="0"/>
                </a:lnTo>
                <a:lnTo>
                  <a:pt x="272980" y="272980"/>
                </a:lnTo>
                <a:lnTo>
                  <a:pt x="0" y="2729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1822975" y="3207686"/>
            <a:ext cx="6439153" cy="3804954"/>
          </a:xfrm>
          <a:custGeom>
            <a:avLst/>
            <a:gdLst/>
            <a:ahLst/>
            <a:cxnLst/>
            <a:rect l="l" t="t" r="r" b="b"/>
            <a:pathLst>
              <a:path w="6439153" h="3804954">
                <a:moveTo>
                  <a:pt x="0" y="0"/>
                </a:moveTo>
                <a:lnTo>
                  <a:pt x="6439153" y="0"/>
                </a:lnTo>
                <a:lnTo>
                  <a:pt x="6439153" y="3804954"/>
                </a:lnTo>
                <a:lnTo>
                  <a:pt x="0" y="38049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TextBox 10"/>
          <p:cNvSpPr txBox="1"/>
          <p:nvPr/>
        </p:nvSpPr>
        <p:spPr>
          <a:xfrm>
            <a:off x="9703370" y="1682991"/>
            <a:ext cx="6114688" cy="4895850"/>
          </a:xfrm>
          <a:prstGeom prst="rect">
            <a:avLst/>
          </a:prstGeom>
        </p:spPr>
        <p:txBody>
          <a:bodyPr lIns="0" tIns="0" rIns="0" bIns="0" rtlCol="0" anchor="t">
            <a:spAutoFit/>
          </a:bodyPr>
          <a:lstStyle/>
          <a:p>
            <a:pPr>
              <a:lnSpc>
                <a:spcPts val="6450"/>
              </a:lnSpc>
            </a:pPr>
            <a:r>
              <a:rPr lang="en-US" sz="5000">
                <a:solidFill>
                  <a:srgbClr val="000000"/>
                </a:solidFill>
                <a:latin typeface="Martel Heavy"/>
              </a:rPr>
              <a:t>Customer Segmentation of E-commerce data using K-means Clustering Algorithm</a:t>
            </a:r>
          </a:p>
        </p:txBody>
      </p:sp>
      <p:sp>
        <p:nvSpPr>
          <p:cNvPr id="11" name="TextBox 11"/>
          <p:cNvSpPr txBox="1"/>
          <p:nvPr/>
        </p:nvSpPr>
        <p:spPr>
          <a:xfrm>
            <a:off x="9703370" y="6945965"/>
            <a:ext cx="5616799" cy="1119921"/>
          </a:xfrm>
          <a:prstGeom prst="rect">
            <a:avLst/>
          </a:prstGeom>
        </p:spPr>
        <p:txBody>
          <a:bodyPr lIns="0" tIns="0" rIns="0" bIns="0" rtlCol="0" anchor="t">
            <a:spAutoFit/>
          </a:bodyPr>
          <a:lstStyle/>
          <a:p>
            <a:pPr>
              <a:lnSpc>
                <a:spcPts val="4501"/>
              </a:lnSpc>
            </a:pPr>
            <a:r>
              <a:rPr lang="en-US" sz="3215">
                <a:solidFill>
                  <a:srgbClr val="000000"/>
                </a:solidFill>
                <a:latin typeface="Assistant Semi-Bold"/>
              </a:rPr>
              <a:t>Ferry Triwantono 082111633090</a:t>
            </a:r>
          </a:p>
          <a:p>
            <a:pPr>
              <a:lnSpc>
                <a:spcPts val="4501"/>
              </a:lnSpc>
            </a:pPr>
            <a:r>
              <a:rPr lang="en-US" sz="3215">
                <a:solidFill>
                  <a:srgbClr val="000000"/>
                </a:solidFill>
                <a:latin typeface="Assistant Semi-Bold"/>
              </a:rPr>
              <a:t>Johan Napitupulu 082111633091</a:t>
            </a:r>
          </a:p>
        </p:txBody>
      </p:sp>
      <p:sp>
        <p:nvSpPr>
          <p:cNvPr id="12" name="AutoShape 12"/>
          <p:cNvSpPr/>
          <p:nvPr/>
        </p:nvSpPr>
        <p:spPr>
          <a:xfrm>
            <a:off x="1703445" y="7031690"/>
            <a:ext cx="6678213" cy="28575"/>
          </a:xfrm>
          <a:prstGeom prst="line">
            <a:avLst/>
          </a:prstGeom>
          <a:ln w="38100" cap="flat">
            <a:solidFill>
              <a:srgbClr val="243E4D"/>
            </a:solidFill>
            <a:prstDash val="solid"/>
            <a:headEnd type="none" w="sm" len="sm"/>
            <a:tailEnd type="none" w="sm" len="sm"/>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788351" y="1774310"/>
            <a:ext cx="7713226" cy="6738380"/>
            <a:chOff x="0" y="0"/>
            <a:chExt cx="2137363" cy="1867230"/>
          </a:xfrm>
        </p:grpSpPr>
        <p:sp>
          <p:nvSpPr>
            <p:cNvPr id="3" name="Freeform 3"/>
            <p:cNvSpPr/>
            <p:nvPr/>
          </p:nvSpPr>
          <p:spPr>
            <a:xfrm>
              <a:off x="0" y="0"/>
              <a:ext cx="2137363" cy="1867230"/>
            </a:xfrm>
            <a:custGeom>
              <a:avLst/>
              <a:gdLst/>
              <a:ahLst/>
              <a:cxnLst/>
              <a:rect l="l" t="t" r="r" b="b"/>
              <a:pathLst>
                <a:path w="2137363" h="1867230">
                  <a:moveTo>
                    <a:pt x="0" y="0"/>
                  </a:moveTo>
                  <a:lnTo>
                    <a:pt x="2137363" y="0"/>
                  </a:lnTo>
                  <a:lnTo>
                    <a:pt x="2137363" y="1867230"/>
                  </a:lnTo>
                  <a:lnTo>
                    <a:pt x="0" y="1867230"/>
                  </a:lnTo>
                  <a:close/>
                </a:path>
              </a:pathLst>
            </a:custGeom>
            <a:solidFill>
              <a:srgbClr val="F6F4EF"/>
            </a:solidFill>
          </p:spPr>
        </p:sp>
        <p:sp>
          <p:nvSpPr>
            <p:cNvPr id="4" name="TextBox 4"/>
            <p:cNvSpPr txBox="1"/>
            <p:nvPr/>
          </p:nvSpPr>
          <p:spPr>
            <a:xfrm>
              <a:off x="0" y="-38100"/>
              <a:ext cx="2137363" cy="1905330"/>
            </a:xfrm>
            <a:prstGeom prst="rect">
              <a:avLst/>
            </a:prstGeom>
          </p:spPr>
          <p:txBody>
            <a:bodyPr lIns="50800" tIns="50800" rIns="50800" bIns="50800" rtlCol="0" anchor="ctr"/>
            <a:lstStyle/>
            <a:p>
              <a:pPr algn="ctr">
                <a:lnSpc>
                  <a:spcPts val="2940"/>
                </a:lnSpc>
              </a:pPr>
              <a:endParaRPr/>
            </a:p>
          </p:txBody>
        </p:sp>
      </p:grpSp>
      <p:sp>
        <p:nvSpPr>
          <p:cNvPr id="5" name="Freeform 5"/>
          <p:cNvSpPr/>
          <p:nvPr/>
        </p:nvSpPr>
        <p:spPr>
          <a:xfrm>
            <a:off x="10005937" y="2284851"/>
            <a:ext cx="7278054" cy="5717298"/>
          </a:xfrm>
          <a:custGeom>
            <a:avLst/>
            <a:gdLst/>
            <a:ahLst/>
            <a:cxnLst/>
            <a:rect l="l" t="t" r="r" b="b"/>
            <a:pathLst>
              <a:path w="7278054" h="5717298">
                <a:moveTo>
                  <a:pt x="0" y="0"/>
                </a:moveTo>
                <a:lnTo>
                  <a:pt x="7278054" y="0"/>
                </a:lnTo>
                <a:lnTo>
                  <a:pt x="7278054" y="5717298"/>
                </a:lnTo>
                <a:lnTo>
                  <a:pt x="0" y="5717298"/>
                </a:lnTo>
                <a:lnTo>
                  <a:pt x="0" y="0"/>
                </a:lnTo>
                <a:close/>
              </a:path>
            </a:pathLst>
          </a:custGeom>
          <a:blipFill>
            <a:blip r:embed="rId2"/>
            <a:stretch>
              <a:fillRect/>
            </a:stretch>
          </a:blipFill>
        </p:spPr>
      </p:sp>
      <p:sp>
        <p:nvSpPr>
          <p:cNvPr id="6" name="TextBox 6"/>
          <p:cNvSpPr txBox="1"/>
          <p:nvPr/>
        </p:nvSpPr>
        <p:spPr>
          <a:xfrm>
            <a:off x="1028700" y="2331951"/>
            <a:ext cx="6980021" cy="1152000"/>
          </a:xfrm>
          <a:prstGeom prst="rect">
            <a:avLst/>
          </a:prstGeom>
        </p:spPr>
        <p:txBody>
          <a:bodyPr lIns="0" tIns="0" rIns="0" bIns="0" rtlCol="0" anchor="t">
            <a:spAutoFit/>
          </a:bodyPr>
          <a:lstStyle/>
          <a:p>
            <a:pPr>
              <a:lnSpc>
                <a:spcPts val="9492"/>
              </a:lnSpc>
            </a:pPr>
            <a:r>
              <a:rPr lang="en-US" sz="6780">
                <a:solidFill>
                  <a:srgbClr val="000000"/>
                </a:solidFill>
                <a:latin typeface="Martel Heavy"/>
              </a:rPr>
              <a:t>Pre-processing</a:t>
            </a:r>
          </a:p>
        </p:txBody>
      </p:sp>
      <p:sp>
        <p:nvSpPr>
          <p:cNvPr id="7" name="TextBox 7"/>
          <p:cNvSpPr txBox="1"/>
          <p:nvPr/>
        </p:nvSpPr>
        <p:spPr>
          <a:xfrm>
            <a:off x="1046466" y="4048125"/>
            <a:ext cx="8741885" cy="2124075"/>
          </a:xfrm>
          <a:prstGeom prst="rect">
            <a:avLst/>
          </a:prstGeom>
        </p:spPr>
        <p:txBody>
          <a:bodyPr lIns="0" tIns="0" rIns="0" bIns="0" rtlCol="0" anchor="t">
            <a:spAutoFit/>
          </a:bodyPr>
          <a:lstStyle/>
          <a:p>
            <a:pPr algn="just">
              <a:lnSpc>
                <a:spcPts val="4200"/>
              </a:lnSpc>
            </a:pPr>
            <a:r>
              <a:rPr lang="en-US" sz="3000" dirty="0" err="1">
                <a:solidFill>
                  <a:srgbClr val="000000"/>
                </a:solidFill>
                <a:latin typeface="Assistant Semi-Bold"/>
              </a:rPr>
              <a:t>Untuk</a:t>
            </a:r>
            <a:r>
              <a:rPr lang="en-US" sz="3000" dirty="0">
                <a:solidFill>
                  <a:srgbClr val="000000"/>
                </a:solidFill>
                <a:latin typeface="Assistant Semi-Bold"/>
              </a:rPr>
              <a:t> </a:t>
            </a:r>
            <a:r>
              <a:rPr lang="en-US" sz="3000" dirty="0" err="1">
                <a:solidFill>
                  <a:srgbClr val="000000"/>
                </a:solidFill>
                <a:latin typeface="Assistant Semi-Bold"/>
              </a:rPr>
              <a:t>mendapatkan</a:t>
            </a:r>
            <a:r>
              <a:rPr lang="en-US" sz="3000" dirty="0">
                <a:solidFill>
                  <a:srgbClr val="000000"/>
                </a:solidFill>
                <a:latin typeface="Assistant Semi-Bold"/>
              </a:rPr>
              <a:t> </a:t>
            </a:r>
            <a:r>
              <a:rPr lang="en-US" sz="3000" dirty="0" err="1">
                <a:solidFill>
                  <a:srgbClr val="000000"/>
                </a:solidFill>
                <a:latin typeface="Assistant Semi-Bold"/>
              </a:rPr>
              <a:t>gambaran</a:t>
            </a:r>
            <a:r>
              <a:rPr lang="en-US" sz="3000" dirty="0">
                <a:solidFill>
                  <a:srgbClr val="000000"/>
                </a:solidFill>
                <a:latin typeface="Assistant Semi-Bold"/>
              </a:rPr>
              <a:t> </a:t>
            </a:r>
            <a:r>
              <a:rPr lang="en-US" sz="3000" dirty="0" err="1">
                <a:solidFill>
                  <a:srgbClr val="000000"/>
                </a:solidFill>
                <a:latin typeface="Assistant Semi-Bold"/>
              </a:rPr>
              <a:t>umum</a:t>
            </a:r>
            <a:r>
              <a:rPr lang="en-US" sz="3000" dirty="0">
                <a:solidFill>
                  <a:srgbClr val="000000"/>
                </a:solidFill>
                <a:latin typeface="Assistant Semi-Bold"/>
              </a:rPr>
              <a:t> data, </a:t>
            </a:r>
            <a:r>
              <a:rPr lang="en-US" sz="3000" dirty="0" err="1">
                <a:solidFill>
                  <a:srgbClr val="000000"/>
                </a:solidFill>
                <a:latin typeface="Assistant Semi-Bold"/>
              </a:rPr>
              <a:t>dilakukan</a:t>
            </a:r>
            <a:r>
              <a:rPr lang="en-US" sz="3000" dirty="0">
                <a:solidFill>
                  <a:srgbClr val="000000"/>
                </a:solidFill>
                <a:latin typeface="Assistant Semi-Bold"/>
              </a:rPr>
              <a:t> </a:t>
            </a:r>
            <a:r>
              <a:rPr lang="en-US" sz="3000" dirty="0" err="1">
                <a:solidFill>
                  <a:srgbClr val="000000"/>
                </a:solidFill>
                <a:latin typeface="Assistant Semi-Bold"/>
              </a:rPr>
              <a:t>operasi</a:t>
            </a:r>
            <a:r>
              <a:rPr lang="en-US" sz="3000" dirty="0">
                <a:solidFill>
                  <a:srgbClr val="000000"/>
                </a:solidFill>
                <a:latin typeface="Assistant Semi-Bold"/>
              </a:rPr>
              <a:t> </a:t>
            </a:r>
            <a:r>
              <a:rPr lang="en-US" sz="3000" dirty="0" err="1">
                <a:solidFill>
                  <a:srgbClr val="000000"/>
                </a:solidFill>
                <a:latin typeface="Assistant Semi-Bold"/>
              </a:rPr>
              <a:t>untuk</a:t>
            </a:r>
            <a:r>
              <a:rPr lang="en-US" sz="3000" dirty="0">
                <a:solidFill>
                  <a:srgbClr val="000000"/>
                </a:solidFill>
                <a:latin typeface="Assistant Semi-Bold"/>
              </a:rPr>
              <a:t> </a:t>
            </a:r>
            <a:r>
              <a:rPr lang="en-US" sz="3000" dirty="0" err="1">
                <a:solidFill>
                  <a:srgbClr val="000000"/>
                </a:solidFill>
                <a:latin typeface="Assistant Semi-Bold"/>
              </a:rPr>
              <a:t>menghitung</a:t>
            </a:r>
            <a:r>
              <a:rPr lang="en-US" sz="3000" dirty="0">
                <a:solidFill>
                  <a:srgbClr val="000000"/>
                </a:solidFill>
                <a:latin typeface="Assistant Semi-Bold"/>
              </a:rPr>
              <a:t> </a:t>
            </a:r>
            <a:r>
              <a:rPr lang="en-US" sz="3000" dirty="0" err="1">
                <a:solidFill>
                  <a:srgbClr val="000000"/>
                </a:solidFill>
                <a:latin typeface="Assistant Semi-Bold"/>
              </a:rPr>
              <a:t>beberapa</a:t>
            </a:r>
            <a:r>
              <a:rPr lang="en-US" sz="3000" dirty="0">
                <a:solidFill>
                  <a:srgbClr val="000000"/>
                </a:solidFill>
                <a:latin typeface="Assistant Semi-Bold"/>
              </a:rPr>
              <a:t> </a:t>
            </a:r>
            <a:r>
              <a:rPr lang="en-US" sz="3000" dirty="0" err="1">
                <a:solidFill>
                  <a:srgbClr val="000000"/>
                </a:solidFill>
                <a:latin typeface="Assistant Semi-Bold"/>
              </a:rPr>
              <a:t>statistik</a:t>
            </a:r>
            <a:r>
              <a:rPr lang="en-US" sz="3000" dirty="0">
                <a:solidFill>
                  <a:srgbClr val="000000"/>
                </a:solidFill>
                <a:latin typeface="Assistant Semi-Bold"/>
              </a:rPr>
              <a:t> </a:t>
            </a:r>
            <a:r>
              <a:rPr lang="en-US" sz="3000" dirty="0" err="1">
                <a:solidFill>
                  <a:srgbClr val="000000"/>
                </a:solidFill>
                <a:latin typeface="Assistant Semi-Bold"/>
              </a:rPr>
              <a:t>dasar</a:t>
            </a:r>
            <a:r>
              <a:rPr lang="en-US" sz="3000" dirty="0">
                <a:solidFill>
                  <a:srgbClr val="000000"/>
                </a:solidFill>
                <a:latin typeface="Assistant Semi-Bold"/>
              </a:rPr>
              <a:t> data </a:t>
            </a:r>
            <a:r>
              <a:rPr lang="en-US" sz="3000" dirty="0" err="1">
                <a:solidFill>
                  <a:srgbClr val="000000"/>
                </a:solidFill>
                <a:latin typeface="Assistant Semi-Bold"/>
              </a:rPr>
              <a:t>seperti</a:t>
            </a:r>
            <a:r>
              <a:rPr lang="en-US" sz="3000" dirty="0">
                <a:solidFill>
                  <a:srgbClr val="000000"/>
                </a:solidFill>
                <a:latin typeface="Assistant Semi-Bold"/>
              </a:rPr>
              <a:t> mean, </a:t>
            </a:r>
            <a:r>
              <a:rPr lang="en-US" sz="3000" dirty="0" err="1">
                <a:solidFill>
                  <a:srgbClr val="000000"/>
                </a:solidFill>
                <a:latin typeface="Assistant Semi-Bold"/>
              </a:rPr>
              <a:t>standar</a:t>
            </a:r>
            <a:r>
              <a:rPr lang="en-US" sz="3000" dirty="0">
                <a:solidFill>
                  <a:srgbClr val="000000"/>
                </a:solidFill>
                <a:latin typeface="Assistant Semi-Bold"/>
              </a:rPr>
              <a:t> </a:t>
            </a:r>
            <a:r>
              <a:rPr lang="en-US" sz="3000" dirty="0" err="1">
                <a:solidFill>
                  <a:srgbClr val="000000"/>
                </a:solidFill>
                <a:latin typeface="Assistant Semi-Bold"/>
              </a:rPr>
              <a:t>deviasi</a:t>
            </a:r>
            <a:r>
              <a:rPr lang="en-US" sz="3000" dirty="0">
                <a:solidFill>
                  <a:srgbClr val="000000"/>
                </a:solidFill>
                <a:latin typeface="Assistant Semi-Bold"/>
              </a:rPr>
              <a:t>, </a:t>
            </a:r>
            <a:r>
              <a:rPr lang="en-US" sz="3000" dirty="0" err="1">
                <a:solidFill>
                  <a:srgbClr val="000000"/>
                </a:solidFill>
                <a:latin typeface="Assistant Semi-Bold"/>
              </a:rPr>
              <a:t>jumlah</a:t>
            </a:r>
            <a:r>
              <a:rPr lang="en-US" sz="3000" dirty="0">
                <a:solidFill>
                  <a:srgbClr val="000000"/>
                </a:solidFill>
                <a:latin typeface="Assistant Semi-Bold"/>
              </a:rPr>
              <a:t> minimum, </a:t>
            </a:r>
            <a:r>
              <a:rPr lang="en-US" sz="3000" dirty="0" err="1">
                <a:solidFill>
                  <a:srgbClr val="000000"/>
                </a:solidFill>
                <a:latin typeface="Assistant Semi-Bold"/>
              </a:rPr>
              <a:t>jumlah</a:t>
            </a:r>
            <a:r>
              <a:rPr lang="en-US" sz="3000" dirty="0">
                <a:solidFill>
                  <a:srgbClr val="000000"/>
                </a:solidFill>
                <a:latin typeface="Assistant Semi-Bold"/>
              </a:rPr>
              <a:t> </a:t>
            </a:r>
            <a:r>
              <a:rPr lang="en-US" sz="3000" dirty="0" err="1">
                <a:solidFill>
                  <a:srgbClr val="000000"/>
                </a:solidFill>
                <a:latin typeface="Assistant Semi-Bold"/>
              </a:rPr>
              <a:t>maksimum</a:t>
            </a:r>
            <a:r>
              <a:rPr lang="en-US" sz="3000" dirty="0">
                <a:solidFill>
                  <a:srgbClr val="000000"/>
                </a:solidFill>
                <a:latin typeface="Assistant Semi-Bold"/>
              </a:rPr>
              <a:t>, </a:t>
            </a:r>
            <a:r>
              <a:rPr lang="en-US" sz="3000" dirty="0" err="1">
                <a:solidFill>
                  <a:srgbClr val="000000"/>
                </a:solidFill>
                <a:latin typeface="Assistant Semi-Bold"/>
              </a:rPr>
              <a:t>dll</a:t>
            </a:r>
            <a:r>
              <a:rPr lang="en-US" sz="3000" dirty="0">
                <a:solidFill>
                  <a:srgbClr val="000000"/>
                </a:solidFill>
                <a:latin typeface="Assistant Semi-Bold"/>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558395" y="1028700"/>
            <a:ext cx="11171210" cy="8229600"/>
            <a:chOff x="0" y="0"/>
            <a:chExt cx="3095583" cy="2280452"/>
          </a:xfrm>
        </p:grpSpPr>
        <p:sp>
          <p:nvSpPr>
            <p:cNvPr id="3" name="Freeform 3"/>
            <p:cNvSpPr/>
            <p:nvPr/>
          </p:nvSpPr>
          <p:spPr>
            <a:xfrm>
              <a:off x="0" y="0"/>
              <a:ext cx="3095583" cy="2280452"/>
            </a:xfrm>
            <a:custGeom>
              <a:avLst/>
              <a:gdLst/>
              <a:ahLst/>
              <a:cxnLst/>
              <a:rect l="l" t="t" r="r" b="b"/>
              <a:pathLst>
                <a:path w="3095583" h="2280452">
                  <a:moveTo>
                    <a:pt x="0" y="0"/>
                  </a:moveTo>
                  <a:lnTo>
                    <a:pt x="3095583" y="0"/>
                  </a:lnTo>
                  <a:lnTo>
                    <a:pt x="3095583" y="2280452"/>
                  </a:lnTo>
                  <a:lnTo>
                    <a:pt x="0" y="2280452"/>
                  </a:lnTo>
                  <a:close/>
                </a:path>
              </a:pathLst>
            </a:custGeom>
            <a:solidFill>
              <a:srgbClr val="F6F4EF"/>
            </a:solidFill>
          </p:spPr>
        </p:sp>
        <p:sp>
          <p:nvSpPr>
            <p:cNvPr id="4" name="TextBox 4"/>
            <p:cNvSpPr txBox="1"/>
            <p:nvPr/>
          </p:nvSpPr>
          <p:spPr>
            <a:xfrm>
              <a:off x="0" y="-38100"/>
              <a:ext cx="3095583" cy="2318552"/>
            </a:xfrm>
            <a:prstGeom prst="rect">
              <a:avLst/>
            </a:prstGeom>
          </p:spPr>
          <p:txBody>
            <a:bodyPr lIns="50800" tIns="50800" rIns="50800" bIns="50800" rtlCol="0" anchor="ctr"/>
            <a:lstStyle/>
            <a:p>
              <a:pPr algn="ctr">
                <a:lnSpc>
                  <a:spcPts val="2940"/>
                </a:lnSpc>
              </a:pPr>
              <a:endParaRPr/>
            </a:p>
          </p:txBody>
        </p:sp>
      </p:grpSp>
      <p:pic>
        <p:nvPicPr>
          <p:cNvPr id="9" name="Picture 8">
            <a:extLst>
              <a:ext uri="{FF2B5EF4-FFF2-40B4-BE49-F238E27FC236}">
                <a16:creationId xmlns:a16="http://schemas.microsoft.com/office/drawing/2014/main" id="{99F3F4B2-6C2A-7B66-1FBA-4AB9944C26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8395" y="1028701"/>
            <a:ext cx="11171210" cy="1267416"/>
          </a:xfrm>
          <a:prstGeom prst="rect">
            <a:avLst/>
          </a:prstGeom>
        </p:spPr>
      </p:pic>
      <p:pic>
        <p:nvPicPr>
          <p:cNvPr id="11" name="Picture 10">
            <a:extLst>
              <a:ext uri="{FF2B5EF4-FFF2-40B4-BE49-F238E27FC236}">
                <a16:creationId xmlns:a16="http://schemas.microsoft.com/office/drawing/2014/main" id="{02B674C0-83C1-4A7A-E0CF-00397704D963}"/>
              </a:ext>
            </a:extLst>
          </p:cNvPr>
          <p:cNvPicPr>
            <a:picLocks noChangeAspect="1"/>
          </p:cNvPicPr>
          <p:nvPr/>
        </p:nvPicPr>
        <p:blipFill>
          <a:blip r:embed="rId3"/>
          <a:stretch>
            <a:fillRect/>
          </a:stretch>
        </p:blipFill>
        <p:spPr>
          <a:xfrm>
            <a:off x="6315075" y="2933700"/>
            <a:ext cx="5657850" cy="56197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558395" y="1028700"/>
            <a:ext cx="11171210" cy="8229600"/>
            <a:chOff x="0" y="0"/>
            <a:chExt cx="3095583" cy="2280452"/>
          </a:xfrm>
        </p:grpSpPr>
        <p:sp>
          <p:nvSpPr>
            <p:cNvPr id="3" name="Freeform 3"/>
            <p:cNvSpPr/>
            <p:nvPr/>
          </p:nvSpPr>
          <p:spPr>
            <a:xfrm>
              <a:off x="0" y="0"/>
              <a:ext cx="3095583" cy="2280452"/>
            </a:xfrm>
            <a:custGeom>
              <a:avLst/>
              <a:gdLst/>
              <a:ahLst/>
              <a:cxnLst/>
              <a:rect l="l" t="t" r="r" b="b"/>
              <a:pathLst>
                <a:path w="3095583" h="2280452">
                  <a:moveTo>
                    <a:pt x="0" y="0"/>
                  </a:moveTo>
                  <a:lnTo>
                    <a:pt x="3095583" y="0"/>
                  </a:lnTo>
                  <a:lnTo>
                    <a:pt x="3095583" y="2280452"/>
                  </a:lnTo>
                  <a:lnTo>
                    <a:pt x="0" y="2280452"/>
                  </a:lnTo>
                  <a:close/>
                </a:path>
              </a:pathLst>
            </a:custGeom>
            <a:solidFill>
              <a:srgbClr val="F6F4EF"/>
            </a:solidFill>
          </p:spPr>
        </p:sp>
        <p:sp>
          <p:nvSpPr>
            <p:cNvPr id="4" name="TextBox 4"/>
            <p:cNvSpPr txBox="1"/>
            <p:nvPr/>
          </p:nvSpPr>
          <p:spPr>
            <a:xfrm>
              <a:off x="0" y="-38100"/>
              <a:ext cx="3095583" cy="2318552"/>
            </a:xfrm>
            <a:prstGeom prst="rect">
              <a:avLst/>
            </a:prstGeom>
          </p:spPr>
          <p:txBody>
            <a:bodyPr lIns="50800" tIns="50800" rIns="50800" bIns="50800" rtlCol="0" anchor="ctr"/>
            <a:lstStyle/>
            <a:p>
              <a:pPr algn="ctr">
                <a:lnSpc>
                  <a:spcPts val="2940"/>
                </a:lnSpc>
              </a:pPr>
              <a:endParaRPr/>
            </a:p>
          </p:txBody>
        </p:sp>
      </p:grpSp>
      <p:pic>
        <p:nvPicPr>
          <p:cNvPr id="7" name="Picture 6">
            <a:extLst>
              <a:ext uri="{FF2B5EF4-FFF2-40B4-BE49-F238E27FC236}">
                <a16:creationId xmlns:a16="http://schemas.microsoft.com/office/drawing/2014/main" id="{DC0D8388-8118-2097-4AD7-BFC081F8C8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8395" y="1028700"/>
            <a:ext cx="11171210" cy="1306777"/>
          </a:xfrm>
          <a:prstGeom prst="rect">
            <a:avLst/>
          </a:prstGeom>
        </p:spPr>
      </p:pic>
      <p:pic>
        <p:nvPicPr>
          <p:cNvPr id="9" name="Picture 8">
            <a:extLst>
              <a:ext uri="{FF2B5EF4-FFF2-40B4-BE49-F238E27FC236}">
                <a16:creationId xmlns:a16="http://schemas.microsoft.com/office/drawing/2014/main" id="{7F19F6C9-70BB-596C-7510-34078CD2A325}"/>
              </a:ext>
            </a:extLst>
          </p:cNvPr>
          <p:cNvPicPr>
            <a:picLocks noChangeAspect="1"/>
          </p:cNvPicPr>
          <p:nvPr/>
        </p:nvPicPr>
        <p:blipFill>
          <a:blip r:embed="rId3"/>
          <a:stretch>
            <a:fillRect/>
          </a:stretch>
        </p:blipFill>
        <p:spPr>
          <a:xfrm>
            <a:off x="6315075" y="2951090"/>
            <a:ext cx="5657850" cy="56197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558395" y="1028700"/>
            <a:ext cx="11171210" cy="8229600"/>
            <a:chOff x="0" y="0"/>
            <a:chExt cx="3095583" cy="2280452"/>
          </a:xfrm>
        </p:grpSpPr>
        <p:sp>
          <p:nvSpPr>
            <p:cNvPr id="3" name="Freeform 3"/>
            <p:cNvSpPr/>
            <p:nvPr/>
          </p:nvSpPr>
          <p:spPr>
            <a:xfrm>
              <a:off x="0" y="0"/>
              <a:ext cx="3095583" cy="2280452"/>
            </a:xfrm>
            <a:custGeom>
              <a:avLst/>
              <a:gdLst/>
              <a:ahLst/>
              <a:cxnLst/>
              <a:rect l="l" t="t" r="r" b="b"/>
              <a:pathLst>
                <a:path w="3095583" h="2280452">
                  <a:moveTo>
                    <a:pt x="0" y="0"/>
                  </a:moveTo>
                  <a:lnTo>
                    <a:pt x="3095583" y="0"/>
                  </a:lnTo>
                  <a:lnTo>
                    <a:pt x="3095583" y="2280452"/>
                  </a:lnTo>
                  <a:lnTo>
                    <a:pt x="0" y="2280452"/>
                  </a:lnTo>
                  <a:close/>
                </a:path>
              </a:pathLst>
            </a:custGeom>
            <a:solidFill>
              <a:srgbClr val="F6F4EF"/>
            </a:solidFill>
          </p:spPr>
        </p:sp>
        <p:sp>
          <p:nvSpPr>
            <p:cNvPr id="4" name="TextBox 4"/>
            <p:cNvSpPr txBox="1"/>
            <p:nvPr/>
          </p:nvSpPr>
          <p:spPr>
            <a:xfrm>
              <a:off x="0" y="-38100"/>
              <a:ext cx="3095583" cy="2318552"/>
            </a:xfrm>
            <a:prstGeom prst="rect">
              <a:avLst/>
            </a:prstGeom>
          </p:spPr>
          <p:txBody>
            <a:bodyPr lIns="50800" tIns="50800" rIns="50800" bIns="50800" rtlCol="0" anchor="ctr"/>
            <a:lstStyle/>
            <a:p>
              <a:pPr algn="ctr">
                <a:lnSpc>
                  <a:spcPts val="2940"/>
                </a:lnSpc>
              </a:pPr>
              <a:endParaRPr/>
            </a:p>
          </p:txBody>
        </p:sp>
      </p:grpSp>
      <p:pic>
        <p:nvPicPr>
          <p:cNvPr id="7" name="Picture 6">
            <a:extLst>
              <a:ext uri="{FF2B5EF4-FFF2-40B4-BE49-F238E27FC236}">
                <a16:creationId xmlns:a16="http://schemas.microsoft.com/office/drawing/2014/main" id="{8C6CB148-293D-CED4-E679-D44F5B550A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8395" y="1064624"/>
            <a:ext cx="11171210" cy="1267416"/>
          </a:xfrm>
          <a:prstGeom prst="rect">
            <a:avLst/>
          </a:prstGeom>
        </p:spPr>
      </p:pic>
      <p:pic>
        <p:nvPicPr>
          <p:cNvPr id="9" name="Picture 8">
            <a:extLst>
              <a:ext uri="{FF2B5EF4-FFF2-40B4-BE49-F238E27FC236}">
                <a16:creationId xmlns:a16="http://schemas.microsoft.com/office/drawing/2014/main" id="{1DCCE1A6-F220-A452-3793-3DDFE3A838AE}"/>
              </a:ext>
            </a:extLst>
          </p:cNvPr>
          <p:cNvPicPr>
            <a:picLocks noChangeAspect="1"/>
          </p:cNvPicPr>
          <p:nvPr/>
        </p:nvPicPr>
        <p:blipFill>
          <a:blip r:embed="rId3"/>
          <a:stretch>
            <a:fillRect/>
          </a:stretch>
        </p:blipFill>
        <p:spPr>
          <a:xfrm>
            <a:off x="6315075" y="2985295"/>
            <a:ext cx="5657850" cy="56197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558395" y="1028700"/>
            <a:ext cx="11171210" cy="8229600"/>
            <a:chOff x="0" y="0"/>
            <a:chExt cx="3095583" cy="2280452"/>
          </a:xfrm>
        </p:grpSpPr>
        <p:sp>
          <p:nvSpPr>
            <p:cNvPr id="3" name="Freeform 3"/>
            <p:cNvSpPr/>
            <p:nvPr/>
          </p:nvSpPr>
          <p:spPr>
            <a:xfrm>
              <a:off x="0" y="0"/>
              <a:ext cx="3095583" cy="2280452"/>
            </a:xfrm>
            <a:custGeom>
              <a:avLst/>
              <a:gdLst/>
              <a:ahLst/>
              <a:cxnLst/>
              <a:rect l="l" t="t" r="r" b="b"/>
              <a:pathLst>
                <a:path w="3095583" h="2280452">
                  <a:moveTo>
                    <a:pt x="0" y="0"/>
                  </a:moveTo>
                  <a:lnTo>
                    <a:pt x="3095583" y="0"/>
                  </a:lnTo>
                  <a:lnTo>
                    <a:pt x="3095583" y="2280452"/>
                  </a:lnTo>
                  <a:lnTo>
                    <a:pt x="0" y="2280452"/>
                  </a:lnTo>
                  <a:close/>
                </a:path>
              </a:pathLst>
            </a:custGeom>
            <a:solidFill>
              <a:srgbClr val="F6F4EF"/>
            </a:solidFill>
          </p:spPr>
        </p:sp>
        <p:sp>
          <p:nvSpPr>
            <p:cNvPr id="4" name="TextBox 4"/>
            <p:cNvSpPr txBox="1"/>
            <p:nvPr/>
          </p:nvSpPr>
          <p:spPr>
            <a:xfrm>
              <a:off x="0" y="-38100"/>
              <a:ext cx="3095583" cy="2318552"/>
            </a:xfrm>
            <a:prstGeom prst="rect">
              <a:avLst/>
            </a:prstGeom>
          </p:spPr>
          <p:txBody>
            <a:bodyPr lIns="50800" tIns="50800" rIns="50800" bIns="50800" rtlCol="0" anchor="ctr"/>
            <a:lstStyle/>
            <a:p>
              <a:pPr algn="ctr">
                <a:lnSpc>
                  <a:spcPts val="2940"/>
                </a:lnSpc>
              </a:pPr>
              <a:endParaRPr/>
            </a:p>
          </p:txBody>
        </p:sp>
      </p:grpSp>
      <p:pic>
        <p:nvPicPr>
          <p:cNvPr id="7" name="Picture 6">
            <a:extLst>
              <a:ext uri="{FF2B5EF4-FFF2-40B4-BE49-F238E27FC236}">
                <a16:creationId xmlns:a16="http://schemas.microsoft.com/office/drawing/2014/main" id="{DE00B8BB-CE2F-E240-E844-0AE06C4E6C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1028700"/>
            <a:ext cx="11072005" cy="1218244"/>
          </a:xfrm>
          <a:prstGeom prst="rect">
            <a:avLst/>
          </a:prstGeom>
        </p:spPr>
      </p:pic>
      <p:pic>
        <p:nvPicPr>
          <p:cNvPr id="9" name="Picture 8">
            <a:extLst>
              <a:ext uri="{FF2B5EF4-FFF2-40B4-BE49-F238E27FC236}">
                <a16:creationId xmlns:a16="http://schemas.microsoft.com/office/drawing/2014/main" id="{D2B42098-73BD-8E4B-F476-F989AAE3A937}"/>
              </a:ext>
            </a:extLst>
          </p:cNvPr>
          <p:cNvPicPr>
            <a:picLocks noChangeAspect="1"/>
          </p:cNvPicPr>
          <p:nvPr/>
        </p:nvPicPr>
        <p:blipFill>
          <a:blip r:embed="rId3"/>
          <a:stretch>
            <a:fillRect/>
          </a:stretch>
        </p:blipFill>
        <p:spPr>
          <a:xfrm>
            <a:off x="6315075" y="2933700"/>
            <a:ext cx="5657850" cy="56197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558395" y="1028700"/>
            <a:ext cx="11171210" cy="8229600"/>
            <a:chOff x="0" y="0"/>
            <a:chExt cx="3095583" cy="2280452"/>
          </a:xfrm>
        </p:grpSpPr>
        <p:sp>
          <p:nvSpPr>
            <p:cNvPr id="3" name="Freeform 3"/>
            <p:cNvSpPr/>
            <p:nvPr/>
          </p:nvSpPr>
          <p:spPr>
            <a:xfrm>
              <a:off x="0" y="0"/>
              <a:ext cx="3095583" cy="2280452"/>
            </a:xfrm>
            <a:custGeom>
              <a:avLst/>
              <a:gdLst/>
              <a:ahLst/>
              <a:cxnLst/>
              <a:rect l="l" t="t" r="r" b="b"/>
              <a:pathLst>
                <a:path w="3095583" h="2280452">
                  <a:moveTo>
                    <a:pt x="0" y="0"/>
                  </a:moveTo>
                  <a:lnTo>
                    <a:pt x="3095583" y="0"/>
                  </a:lnTo>
                  <a:lnTo>
                    <a:pt x="3095583" y="2280452"/>
                  </a:lnTo>
                  <a:lnTo>
                    <a:pt x="0" y="2280452"/>
                  </a:lnTo>
                  <a:close/>
                </a:path>
              </a:pathLst>
            </a:custGeom>
            <a:solidFill>
              <a:srgbClr val="F6F4EF"/>
            </a:solidFill>
          </p:spPr>
        </p:sp>
        <p:sp>
          <p:nvSpPr>
            <p:cNvPr id="4" name="TextBox 4"/>
            <p:cNvSpPr txBox="1"/>
            <p:nvPr/>
          </p:nvSpPr>
          <p:spPr>
            <a:xfrm>
              <a:off x="0" y="-38100"/>
              <a:ext cx="3095583" cy="2318552"/>
            </a:xfrm>
            <a:prstGeom prst="rect">
              <a:avLst/>
            </a:prstGeom>
          </p:spPr>
          <p:txBody>
            <a:bodyPr lIns="50800" tIns="50800" rIns="50800" bIns="50800" rtlCol="0" anchor="ctr"/>
            <a:lstStyle/>
            <a:p>
              <a:pPr algn="ctr">
                <a:lnSpc>
                  <a:spcPts val="2940"/>
                </a:lnSpc>
              </a:pPr>
              <a:endParaRPr/>
            </a:p>
          </p:txBody>
        </p:sp>
      </p:grpSp>
      <p:pic>
        <p:nvPicPr>
          <p:cNvPr id="7" name="Picture 6">
            <a:extLst>
              <a:ext uri="{FF2B5EF4-FFF2-40B4-BE49-F238E27FC236}">
                <a16:creationId xmlns:a16="http://schemas.microsoft.com/office/drawing/2014/main" id="{8C20194F-EBC1-48A8-45A5-00AEF64DFA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8395" y="1028701"/>
            <a:ext cx="11167006" cy="1219200"/>
          </a:xfrm>
          <a:prstGeom prst="rect">
            <a:avLst/>
          </a:prstGeom>
        </p:spPr>
      </p:pic>
      <p:pic>
        <p:nvPicPr>
          <p:cNvPr id="9" name="Picture 8">
            <a:extLst>
              <a:ext uri="{FF2B5EF4-FFF2-40B4-BE49-F238E27FC236}">
                <a16:creationId xmlns:a16="http://schemas.microsoft.com/office/drawing/2014/main" id="{8799A7F5-1690-AFA3-BC5D-2B4D14AB2DA7}"/>
              </a:ext>
            </a:extLst>
          </p:cNvPr>
          <p:cNvPicPr>
            <a:picLocks noChangeAspect="1"/>
          </p:cNvPicPr>
          <p:nvPr/>
        </p:nvPicPr>
        <p:blipFill>
          <a:blip r:embed="rId3"/>
          <a:stretch>
            <a:fillRect/>
          </a:stretch>
        </p:blipFill>
        <p:spPr>
          <a:xfrm>
            <a:off x="6315075" y="2933700"/>
            <a:ext cx="5657850" cy="56197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774310"/>
            <a:ext cx="7713226" cy="6738380"/>
            <a:chOff x="0" y="0"/>
            <a:chExt cx="2137363" cy="1867230"/>
          </a:xfrm>
        </p:grpSpPr>
        <p:sp>
          <p:nvSpPr>
            <p:cNvPr id="3" name="Freeform 3"/>
            <p:cNvSpPr/>
            <p:nvPr/>
          </p:nvSpPr>
          <p:spPr>
            <a:xfrm>
              <a:off x="0" y="0"/>
              <a:ext cx="2137363" cy="1867230"/>
            </a:xfrm>
            <a:custGeom>
              <a:avLst/>
              <a:gdLst/>
              <a:ahLst/>
              <a:cxnLst/>
              <a:rect l="l" t="t" r="r" b="b"/>
              <a:pathLst>
                <a:path w="2137363" h="1867230">
                  <a:moveTo>
                    <a:pt x="0" y="0"/>
                  </a:moveTo>
                  <a:lnTo>
                    <a:pt x="2137363" y="0"/>
                  </a:lnTo>
                  <a:lnTo>
                    <a:pt x="2137363" y="1867230"/>
                  </a:lnTo>
                  <a:lnTo>
                    <a:pt x="0" y="1867230"/>
                  </a:lnTo>
                  <a:close/>
                </a:path>
              </a:pathLst>
            </a:custGeom>
            <a:solidFill>
              <a:srgbClr val="F6F4EF"/>
            </a:solidFill>
          </p:spPr>
        </p:sp>
        <p:sp>
          <p:nvSpPr>
            <p:cNvPr id="4" name="TextBox 4"/>
            <p:cNvSpPr txBox="1"/>
            <p:nvPr/>
          </p:nvSpPr>
          <p:spPr>
            <a:xfrm>
              <a:off x="0" y="-38100"/>
              <a:ext cx="2137363" cy="1905330"/>
            </a:xfrm>
            <a:prstGeom prst="rect">
              <a:avLst/>
            </a:prstGeom>
          </p:spPr>
          <p:txBody>
            <a:bodyPr lIns="50800" tIns="50800" rIns="50800" bIns="50800" rtlCol="0" anchor="ctr"/>
            <a:lstStyle/>
            <a:p>
              <a:pPr algn="ctr">
                <a:lnSpc>
                  <a:spcPts val="2940"/>
                </a:lnSpc>
              </a:pPr>
              <a:endParaRPr/>
            </a:p>
          </p:txBody>
        </p:sp>
      </p:grpSp>
      <p:sp>
        <p:nvSpPr>
          <p:cNvPr id="6" name="TextBox 6"/>
          <p:cNvSpPr txBox="1"/>
          <p:nvPr/>
        </p:nvSpPr>
        <p:spPr>
          <a:xfrm>
            <a:off x="9144000" y="1630721"/>
            <a:ext cx="6622732" cy="936625"/>
          </a:xfrm>
          <a:prstGeom prst="rect">
            <a:avLst/>
          </a:prstGeom>
        </p:spPr>
        <p:txBody>
          <a:bodyPr lIns="0" tIns="0" rIns="0" bIns="0" rtlCol="0" anchor="t">
            <a:spAutoFit/>
          </a:bodyPr>
          <a:lstStyle/>
          <a:p>
            <a:pPr>
              <a:lnSpc>
                <a:spcPts val="7699"/>
              </a:lnSpc>
            </a:pPr>
            <a:r>
              <a:rPr lang="en-US" sz="5499">
                <a:solidFill>
                  <a:srgbClr val="000000"/>
                </a:solidFill>
                <a:latin typeface="Martel Heavy"/>
              </a:rPr>
              <a:t>Selecting K-Value</a:t>
            </a:r>
          </a:p>
        </p:txBody>
      </p:sp>
      <p:sp>
        <p:nvSpPr>
          <p:cNvPr id="7" name="TextBox 7"/>
          <p:cNvSpPr txBox="1"/>
          <p:nvPr/>
        </p:nvSpPr>
        <p:spPr>
          <a:xfrm>
            <a:off x="9144000" y="3647640"/>
            <a:ext cx="7749217" cy="4865050"/>
          </a:xfrm>
          <a:prstGeom prst="rect">
            <a:avLst/>
          </a:prstGeom>
        </p:spPr>
        <p:txBody>
          <a:bodyPr lIns="0" tIns="0" rIns="0" bIns="0" rtlCol="0" anchor="t">
            <a:spAutoFit/>
          </a:bodyPr>
          <a:lstStyle/>
          <a:p>
            <a:pPr algn="just">
              <a:lnSpc>
                <a:spcPts val="4759"/>
              </a:lnSpc>
            </a:pPr>
            <a:r>
              <a:rPr lang="en-US" sz="2800" dirty="0">
                <a:solidFill>
                  <a:srgbClr val="000000"/>
                </a:solidFill>
                <a:latin typeface="Assistant Semi-Bold"/>
              </a:rPr>
              <a:t>Bagian </a:t>
            </a:r>
            <a:r>
              <a:rPr lang="en-US" sz="2800" dirty="0" err="1">
                <a:solidFill>
                  <a:srgbClr val="000000"/>
                </a:solidFill>
                <a:latin typeface="Assistant Semi-Bold"/>
              </a:rPr>
              <a:t>terpenting</a:t>
            </a:r>
            <a:r>
              <a:rPr lang="en-US" sz="2800" dirty="0">
                <a:solidFill>
                  <a:srgbClr val="000000"/>
                </a:solidFill>
                <a:latin typeface="Assistant Semi-Bold"/>
              </a:rPr>
              <a:t> </a:t>
            </a:r>
            <a:r>
              <a:rPr lang="en-US" sz="2800" dirty="0" err="1">
                <a:solidFill>
                  <a:srgbClr val="000000"/>
                </a:solidFill>
                <a:latin typeface="Assistant Semi-Bold"/>
              </a:rPr>
              <a:t>dari</a:t>
            </a:r>
            <a:r>
              <a:rPr lang="en-US" sz="2800" dirty="0">
                <a:solidFill>
                  <a:srgbClr val="000000"/>
                </a:solidFill>
                <a:latin typeface="Assistant Semi-Bold"/>
              </a:rPr>
              <a:t> </a:t>
            </a:r>
            <a:r>
              <a:rPr lang="en-US" sz="2800" dirty="0" err="1">
                <a:solidFill>
                  <a:srgbClr val="000000"/>
                </a:solidFill>
                <a:latin typeface="Assistant Semi-Bold"/>
              </a:rPr>
              <a:t>pengelompokan</a:t>
            </a:r>
            <a:r>
              <a:rPr lang="en-US" sz="2800" dirty="0">
                <a:solidFill>
                  <a:srgbClr val="000000"/>
                </a:solidFill>
                <a:latin typeface="Assistant Semi-Bold"/>
              </a:rPr>
              <a:t> K-means </a:t>
            </a:r>
            <a:r>
              <a:rPr lang="en-US" sz="2800" dirty="0" err="1">
                <a:solidFill>
                  <a:srgbClr val="000000"/>
                </a:solidFill>
                <a:latin typeface="Assistant Semi-Bold"/>
              </a:rPr>
              <a:t>adalah</a:t>
            </a:r>
            <a:r>
              <a:rPr lang="en-US" sz="2800" dirty="0">
                <a:solidFill>
                  <a:srgbClr val="000000"/>
                </a:solidFill>
                <a:latin typeface="Assistant Semi-Bold"/>
              </a:rPr>
              <a:t> </a:t>
            </a:r>
            <a:r>
              <a:rPr lang="en-US" sz="2800" dirty="0" err="1">
                <a:solidFill>
                  <a:srgbClr val="000000"/>
                </a:solidFill>
                <a:latin typeface="Assistant Semi-Bold"/>
              </a:rPr>
              <a:t>memilih</a:t>
            </a:r>
            <a:r>
              <a:rPr lang="en-US" sz="2800" dirty="0">
                <a:solidFill>
                  <a:srgbClr val="000000"/>
                </a:solidFill>
                <a:latin typeface="Assistant Semi-Bold"/>
              </a:rPr>
              <a:t> </a:t>
            </a:r>
            <a:r>
              <a:rPr lang="en-US" sz="2800" dirty="0" err="1">
                <a:solidFill>
                  <a:srgbClr val="000000"/>
                </a:solidFill>
                <a:latin typeface="Assistant Semi-Bold"/>
              </a:rPr>
              <a:t>nilai</a:t>
            </a:r>
            <a:r>
              <a:rPr lang="en-US" sz="2800" dirty="0">
                <a:solidFill>
                  <a:srgbClr val="000000"/>
                </a:solidFill>
                <a:latin typeface="Assistant Semi-Bold"/>
              </a:rPr>
              <a:t> K, dan </a:t>
            </a:r>
            <a:r>
              <a:rPr lang="en-US" sz="2800" dirty="0" err="1">
                <a:solidFill>
                  <a:srgbClr val="000000"/>
                </a:solidFill>
                <a:latin typeface="Assistant Semi-Bold"/>
              </a:rPr>
              <a:t>untuk</a:t>
            </a:r>
            <a:r>
              <a:rPr lang="en-US" sz="2800" dirty="0">
                <a:solidFill>
                  <a:srgbClr val="000000"/>
                </a:solidFill>
                <a:latin typeface="Assistant Semi-Bold"/>
              </a:rPr>
              <a:t> </a:t>
            </a:r>
            <a:r>
              <a:rPr lang="en-US" sz="2800" dirty="0" err="1">
                <a:solidFill>
                  <a:srgbClr val="000000"/>
                </a:solidFill>
                <a:latin typeface="Assistant Semi-Bold"/>
              </a:rPr>
              <a:t>deskripsi</a:t>
            </a:r>
            <a:r>
              <a:rPr lang="en-US" sz="2800" dirty="0">
                <a:solidFill>
                  <a:srgbClr val="000000"/>
                </a:solidFill>
                <a:latin typeface="Assistant Semi-Bold"/>
              </a:rPr>
              <a:t> data yang </a:t>
            </a:r>
            <a:r>
              <a:rPr lang="en-US" sz="2800" dirty="0" err="1">
                <a:solidFill>
                  <a:srgbClr val="000000"/>
                </a:solidFill>
                <a:latin typeface="Assistant Semi-Bold"/>
              </a:rPr>
              <a:t>efektif</a:t>
            </a:r>
            <a:r>
              <a:rPr lang="en-US" sz="2800" dirty="0">
                <a:solidFill>
                  <a:srgbClr val="000000"/>
                </a:solidFill>
                <a:latin typeface="Assistant Semi-Bold"/>
              </a:rPr>
              <a:t>, </a:t>
            </a:r>
            <a:r>
              <a:rPr lang="en-US" sz="2800" dirty="0" err="1">
                <a:solidFill>
                  <a:srgbClr val="000000"/>
                </a:solidFill>
                <a:latin typeface="Assistant Semi-Bold"/>
              </a:rPr>
              <a:t>lebih</a:t>
            </a:r>
            <a:r>
              <a:rPr lang="en-US" sz="2800" dirty="0">
                <a:solidFill>
                  <a:srgbClr val="000000"/>
                </a:solidFill>
                <a:latin typeface="Assistant Semi-Bold"/>
              </a:rPr>
              <a:t> </a:t>
            </a:r>
            <a:r>
              <a:rPr lang="en-US" sz="2800" dirty="0" err="1">
                <a:solidFill>
                  <a:srgbClr val="000000"/>
                </a:solidFill>
                <a:latin typeface="Assistant Semi-Bold"/>
              </a:rPr>
              <a:t>baik</a:t>
            </a:r>
            <a:r>
              <a:rPr lang="en-US" sz="2800" dirty="0">
                <a:solidFill>
                  <a:srgbClr val="000000"/>
                </a:solidFill>
                <a:latin typeface="Assistant Semi-Bold"/>
              </a:rPr>
              <a:t> </a:t>
            </a:r>
            <a:r>
              <a:rPr lang="en-US" sz="2800" dirty="0" err="1">
                <a:solidFill>
                  <a:srgbClr val="000000"/>
                </a:solidFill>
                <a:latin typeface="Assistant Semi-Bold"/>
              </a:rPr>
              <a:t>memilih</a:t>
            </a:r>
            <a:r>
              <a:rPr lang="en-US" sz="2800" dirty="0">
                <a:solidFill>
                  <a:srgbClr val="000000"/>
                </a:solidFill>
                <a:latin typeface="Assistant Semi-Bold"/>
              </a:rPr>
              <a:t> </a:t>
            </a:r>
            <a:r>
              <a:rPr lang="en-US" sz="2800" dirty="0" err="1">
                <a:solidFill>
                  <a:srgbClr val="000000"/>
                </a:solidFill>
                <a:latin typeface="Assistant Semi-Bold"/>
              </a:rPr>
              <a:t>jumlah</a:t>
            </a:r>
            <a:r>
              <a:rPr lang="en-US" sz="2800" dirty="0">
                <a:solidFill>
                  <a:srgbClr val="000000"/>
                </a:solidFill>
                <a:latin typeface="Assistant Semi-Bold"/>
              </a:rPr>
              <a:t> </a:t>
            </a:r>
            <a:r>
              <a:rPr lang="en-US" sz="2800" dirty="0" err="1">
                <a:solidFill>
                  <a:srgbClr val="000000"/>
                </a:solidFill>
                <a:latin typeface="Assistant Semi-Bold"/>
              </a:rPr>
              <a:t>klaster</a:t>
            </a:r>
            <a:r>
              <a:rPr lang="en-US" sz="2800" dirty="0">
                <a:solidFill>
                  <a:srgbClr val="000000"/>
                </a:solidFill>
                <a:latin typeface="Assistant Semi-Bold"/>
              </a:rPr>
              <a:t> yang ideal. Cara-</a:t>
            </a:r>
            <a:r>
              <a:rPr lang="en-US" sz="2800" dirty="0" err="1">
                <a:solidFill>
                  <a:srgbClr val="000000"/>
                </a:solidFill>
                <a:latin typeface="Assistant Semi-Bold"/>
              </a:rPr>
              <a:t>cara</a:t>
            </a:r>
            <a:r>
              <a:rPr lang="en-US" sz="2800" dirty="0">
                <a:solidFill>
                  <a:srgbClr val="000000"/>
                </a:solidFill>
                <a:latin typeface="Assistant Semi-Bold"/>
              </a:rPr>
              <a:t> yang </a:t>
            </a:r>
            <a:r>
              <a:rPr lang="en-US" sz="2800" dirty="0" err="1">
                <a:solidFill>
                  <a:srgbClr val="000000"/>
                </a:solidFill>
                <a:latin typeface="Assistant Semi-Bold"/>
              </a:rPr>
              <a:t>ditentukan</a:t>
            </a:r>
            <a:r>
              <a:rPr lang="en-US" sz="2800" dirty="0">
                <a:solidFill>
                  <a:srgbClr val="000000"/>
                </a:solidFill>
                <a:latin typeface="Assistant Semi-Bold"/>
              </a:rPr>
              <a:t> </a:t>
            </a:r>
            <a:r>
              <a:rPr lang="en-US" sz="2800" dirty="0" err="1">
                <a:solidFill>
                  <a:srgbClr val="000000"/>
                </a:solidFill>
                <a:latin typeface="Assistant Semi-Bold"/>
              </a:rPr>
              <a:t>untuk</a:t>
            </a:r>
            <a:r>
              <a:rPr lang="en-US" sz="2800" dirty="0">
                <a:solidFill>
                  <a:srgbClr val="000000"/>
                </a:solidFill>
                <a:latin typeface="Assistant Semi-Bold"/>
              </a:rPr>
              <a:t> </a:t>
            </a:r>
            <a:r>
              <a:rPr lang="en-US" sz="2800" dirty="0" err="1">
                <a:solidFill>
                  <a:srgbClr val="000000"/>
                </a:solidFill>
                <a:latin typeface="Assistant Semi-Bold"/>
              </a:rPr>
              <a:t>menghitung</a:t>
            </a:r>
            <a:r>
              <a:rPr lang="en-US" sz="2800" dirty="0">
                <a:solidFill>
                  <a:srgbClr val="000000"/>
                </a:solidFill>
                <a:latin typeface="Assistant Semi-Bold"/>
              </a:rPr>
              <a:t> </a:t>
            </a:r>
            <a:r>
              <a:rPr lang="en-US" sz="2800" dirty="0" err="1">
                <a:solidFill>
                  <a:srgbClr val="000000"/>
                </a:solidFill>
                <a:latin typeface="Assistant Semi-Bold"/>
              </a:rPr>
              <a:t>jumlah</a:t>
            </a:r>
            <a:r>
              <a:rPr lang="en-US" sz="2800" dirty="0">
                <a:solidFill>
                  <a:srgbClr val="000000"/>
                </a:solidFill>
                <a:latin typeface="Assistant Semi-Bold"/>
              </a:rPr>
              <a:t> </a:t>
            </a:r>
            <a:r>
              <a:rPr lang="en-US" sz="2800" dirty="0" err="1">
                <a:solidFill>
                  <a:srgbClr val="000000"/>
                </a:solidFill>
                <a:latin typeface="Assistant Semi-Bold"/>
              </a:rPr>
              <a:t>klaster</a:t>
            </a:r>
            <a:r>
              <a:rPr lang="en-US" sz="2800" dirty="0">
                <a:solidFill>
                  <a:srgbClr val="000000"/>
                </a:solidFill>
                <a:latin typeface="Assistant Semi-Bold"/>
              </a:rPr>
              <a:t> optimal </a:t>
            </a:r>
            <a:r>
              <a:rPr lang="en-US" sz="2800" dirty="0" err="1">
                <a:solidFill>
                  <a:srgbClr val="000000"/>
                </a:solidFill>
                <a:latin typeface="Assistant Semi-Bold"/>
              </a:rPr>
              <a:t>dibahas</a:t>
            </a:r>
            <a:r>
              <a:rPr lang="en-US" sz="2800" dirty="0">
                <a:solidFill>
                  <a:srgbClr val="000000"/>
                </a:solidFill>
                <a:latin typeface="Assistant Semi-Bold"/>
              </a:rPr>
              <a:t> </a:t>
            </a:r>
            <a:r>
              <a:rPr lang="en-US" sz="2800" dirty="0" err="1">
                <a:solidFill>
                  <a:srgbClr val="000000"/>
                </a:solidFill>
                <a:latin typeface="Assistant Semi-Bold"/>
              </a:rPr>
              <a:t>dalam</a:t>
            </a:r>
            <a:r>
              <a:rPr lang="en-US" sz="2800" dirty="0">
                <a:solidFill>
                  <a:srgbClr val="000000"/>
                </a:solidFill>
                <a:latin typeface="Assistant Semi-Bold"/>
              </a:rPr>
              <a:t> </a:t>
            </a:r>
            <a:r>
              <a:rPr lang="en-US" sz="2800" dirty="0" err="1">
                <a:solidFill>
                  <a:srgbClr val="000000"/>
                </a:solidFill>
                <a:latin typeface="Assistant Semi-Bold"/>
              </a:rPr>
              <a:t>teori</a:t>
            </a:r>
            <a:r>
              <a:rPr lang="en-US" sz="2800" dirty="0">
                <a:solidFill>
                  <a:srgbClr val="000000"/>
                </a:solidFill>
                <a:latin typeface="Assistant Semi-Bold"/>
              </a:rPr>
              <a:t> di </a:t>
            </a:r>
            <a:r>
              <a:rPr lang="en-US" sz="2800" dirty="0" err="1">
                <a:solidFill>
                  <a:srgbClr val="000000"/>
                </a:solidFill>
                <a:latin typeface="Assistant Semi-Bold"/>
              </a:rPr>
              <a:t>atas</a:t>
            </a:r>
            <a:r>
              <a:rPr lang="en-US" sz="2800" dirty="0">
                <a:solidFill>
                  <a:srgbClr val="000000"/>
                </a:solidFill>
                <a:latin typeface="Assistant Semi-Bold"/>
              </a:rPr>
              <a:t>, dan </a:t>
            </a:r>
            <a:r>
              <a:rPr lang="en-US" sz="2800" dirty="0" err="1">
                <a:solidFill>
                  <a:srgbClr val="000000"/>
                </a:solidFill>
                <a:latin typeface="Assistant Semi-Bold"/>
              </a:rPr>
              <a:t>untuk</a:t>
            </a:r>
            <a:r>
              <a:rPr lang="en-US" sz="2800" dirty="0">
                <a:solidFill>
                  <a:srgbClr val="000000"/>
                </a:solidFill>
                <a:latin typeface="Assistant Semi-Bold"/>
              </a:rPr>
              <a:t> </a:t>
            </a:r>
            <a:r>
              <a:rPr lang="en-US" sz="2800" dirty="0" err="1">
                <a:solidFill>
                  <a:srgbClr val="000000"/>
                </a:solidFill>
                <a:latin typeface="Assistant Semi-Bold"/>
              </a:rPr>
              <a:t>masalah</a:t>
            </a:r>
            <a:r>
              <a:rPr lang="en-US" sz="2800" dirty="0">
                <a:solidFill>
                  <a:srgbClr val="000000"/>
                </a:solidFill>
                <a:latin typeface="Assistant Semi-Bold"/>
              </a:rPr>
              <a:t> </a:t>
            </a:r>
            <a:r>
              <a:rPr lang="en-US" sz="2800" dirty="0" err="1">
                <a:solidFill>
                  <a:srgbClr val="000000"/>
                </a:solidFill>
                <a:latin typeface="Assistant Semi-Bold"/>
              </a:rPr>
              <a:t>khusus</a:t>
            </a:r>
            <a:r>
              <a:rPr lang="en-US" sz="2800" dirty="0">
                <a:solidFill>
                  <a:srgbClr val="000000"/>
                </a:solidFill>
                <a:latin typeface="Assistant Semi-Bold"/>
              </a:rPr>
              <a:t> </a:t>
            </a:r>
            <a:r>
              <a:rPr lang="en-US" sz="2800" dirty="0" err="1">
                <a:solidFill>
                  <a:srgbClr val="000000"/>
                </a:solidFill>
                <a:latin typeface="Assistant Semi-Bold"/>
              </a:rPr>
              <a:t>ini</a:t>
            </a:r>
            <a:r>
              <a:rPr lang="en-US" sz="2800" dirty="0">
                <a:solidFill>
                  <a:srgbClr val="000000"/>
                </a:solidFill>
                <a:latin typeface="Assistant Semi-Bold"/>
              </a:rPr>
              <a:t>, </a:t>
            </a:r>
            <a:r>
              <a:rPr lang="en-US" sz="2800" dirty="0" err="1">
                <a:solidFill>
                  <a:srgbClr val="000000"/>
                </a:solidFill>
                <a:latin typeface="Assistant Semi-Bold"/>
              </a:rPr>
              <a:t>nilai</a:t>
            </a:r>
            <a:r>
              <a:rPr lang="en-US" sz="2800" dirty="0">
                <a:solidFill>
                  <a:srgbClr val="000000"/>
                </a:solidFill>
                <a:latin typeface="Assistant Semi-Bold"/>
              </a:rPr>
              <a:t> k </a:t>
            </a:r>
            <a:r>
              <a:rPr lang="en-US" sz="2800" dirty="0" err="1">
                <a:solidFill>
                  <a:srgbClr val="000000"/>
                </a:solidFill>
                <a:latin typeface="Assistant Semi-Bold"/>
              </a:rPr>
              <a:t>ditentukan</a:t>
            </a:r>
            <a:r>
              <a:rPr lang="en-US" sz="2800" dirty="0">
                <a:solidFill>
                  <a:srgbClr val="000000"/>
                </a:solidFill>
                <a:latin typeface="Assistant Semi-Bold"/>
              </a:rPr>
              <a:t> </a:t>
            </a:r>
            <a:r>
              <a:rPr lang="en-US" sz="2800" dirty="0" err="1">
                <a:solidFill>
                  <a:srgbClr val="000000"/>
                </a:solidFill>
                <a:latin typeface="Assistant Semi-Bold"/>
              </a:rPr>
              <a:t>dengan</a:t>
            </a:r>
            <a:r>
              <a:rPr lang="en-US" sz="2800" dirty="0">
                <a:solidFill>
                  <a:srgbClr val="000000"/>
                </a:solidFill>
                <a:latin typeface="Assistant Semi-Bold"/>
              </a:rPr>
              <a:t> </a:t>
            </a:r>
            <a:r>
              <a:rPr lang="en-US" sz="2800" dirty="0" err="1">
                <a:solidFill>
                  <a:srgbClr val="000000"/>
                </a:solidFill>
                <a:latin typeface="Assistant Semi-Bold"/>
              </a:rPr>
              <a:t>metode</a:t>
            </a:r>
            <a:r>
              <a:rPr lang="en-US" sz="2800" dirty="0">
                <a:solidFill>
                  <a:srgbClr val="000000"/>
                </a:solidFill>
                <a:latin typeface="Assistant Semi-Bold"/>
              </a:rPr>
              <a:t> siku. </a:t>
            </a:r>
            <a:r>
              <a:rPr lang="en-US" sz="2800" dirty="0" err="1">
                <a:solidFill>
                  <a:srgbClr val="000000"/>
                </a:solidFill>
                <a:latin typeface="Assistant Semi-Bold"/>
              </a:rPr>
              <a:t>Titik</a:t>
            </a:r>
            <a:r>
              <a:rPr lang="en-US" sz="2800" dirty="0">
                <a:solidFill>
                  <a:srgbClr val="000000"/>
                </a:solidFill>
                <a:latin typeface="Assistant Semi-Bold"/>
              </a:rPr>
              <a:t> siku pada </a:t>
            </a:r>
            <a:r>
              <a:rPr lang="en-US" sz="2800" dirty="0" err="1">
                <a:solidFill>
                  <a:srgbClr val="000000"/>
                </a:solidFill>
                <a:latin typeface="Assistant Semi-Bold"/>
              </a:rPr>
              <a:t>grafik</a:t>
            </a:r>
            <a:r>
              <a:rPr lang="en-US" sz="2800" dirty="0">
                <a:solidFill>
                  <a:srgbClr val="000000"/>
                </a:solidFill>
                <a:latin typeface="Assistant Semi-Bold"/>
              </a:rPr>
              <a:t> yang </a:t>
            </a:r>
            <a:r>
              <a:rPr lang="en-US" sz="2800" dirty="0" err="1">
                <a:solidFill>
                  <a:srgbClr val="000000"/>
                </a:solidFill>
                <a:latin typeface="Assistant Semi-Bold"/>
              </a:rPr>
              <a:t>diberikan</a:t>
            </a:r>
            <a:r>
              <a:rPr lang="en-US" sz="2800" dirty="0">
                <a:solidFill>
                  <a:srgbClr val="000000"/>
                </a:solidFill>
                <a:latin typeface="Assistant Semi-Bold"/>
              </a:rPr>
              <a:t> </a:t>
            </a:r>
            <a:r>
              <a:rPr lang="en-US" sz="2800" dirty="0" err="1">
                <a:solidFill>
                  <a:srgbClr val="000000"/>
                </a:solidFill>
                <a:latin typeface="Assistant Semi-Bold"/>
              </a:rPr>
              <a:t>adalah</a:t>
            </a:r>
            <a:r>
              <a:rPr lang="en-US" sz="2800" dirty="0">
                <a:solidFill>
                  <a:srgbClr val="000000"/>
                </a:solidFill>
                <a:latin typeface="Assistant Semi-Bold"/>
              </a:rPr>
              <a:t> 3, </a:t>
            </a:r>
            <a:r>
              <a:rPr lang="en-US" sz="2800" dirty="0" err="1">
                <a:solidFill>
                  <a:srgbClr val="000000"/>
                </a:solidFill>
                <a:latin typeface="Assistant Semi-Bold"/>
              </a:rPr>
              <a:t>maka</a:t>
            </a:r>
            <a:r>
              <a:rPr lang="en-US" sz="2800" dirty="0">
                <a:solidFill>
                  <a:srgbClr val="000000"/>
                </a:solidFill>
                <a:latin typeface="Assistant Semi-Bold"/>
              </a:rPr>
              <a:t> k = 3.</a:t>
            </a:r>
          </a:p>
        </p:txBody>
      </p:sp>
      <p:pic>
        <p:nvPicPr>
          <p:cNvPr id="10" name="Picture 9">
            <a:extLst>
              <a:ext uri="{FF2B5EF4-FFF2-40B4-BE49-F238E27FC236}">
                <a16:creationId xmlns:a16="http://schemas.microsoft.com/office/drawing/2014/main" id="{4E5F267D-0C54-895C-937D-F02989201539}"/>
              </a:ext>
            </a:extLst>
          </p:cNvPr>
          <p:cNvPicPr>
            <a:picLocks noChangeAspect="1"/>
          </p:cNvPicPr>
          <p:nvPr/>
        </p:nvPicPr>
        <p:blipFill>
          <a:blip r:embed="rId2"/>
          <a:stretch>
            <a:fillRect/>
          </a:stretch>
        </p:blipFill>
        <p:spPr>
          <a:xfrm>
            <a:off x="2056388" y="2333625"/>
            <a:ext cx="5657850" cy="56197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2839090"/>
            <a:ext cx="9730777" cy="1809537"/>
            <a:chOff x="0" y="0"/>
            <a:chExt cx="2562838" cy="476586"/>
          </a:xfrm>
        </p:grpSpPr>
        <p:sp>
          <p:nvSpPr>
            <p:cNvPr id="3" name="Freeform 3"/>
            <p:cNvSpPr/>
            <p:nvPr/>
          </p:nvSpPr>
          <p:spPr>
            <a:xfrm>
              <a:off x="0" y="0"/>
              <a:ext cx="2562838" cy="476586"/>
            </a:xfrm>
            <a:custGeom>
              <a:avLst/>
              <a:gdLst/>
              <a:ahLst/>
              <a:cxnLst/>
              <a:rect l="l" t="t" r="r" b="b"/>
              <a:pathLst>
                <a:path w="2562838" h="476586">
                  <a:moveTo>
                    <a:pt x="0" y="0"/>
                  </a:moveTo>
                  <a:lnTo>
                    <a:pt x="2562838" y="0"/>
                  </a:lnTo>
                  <a:lnTo>
                    <a:pt x="2562838" y="476586"/>
                  </a:lnTo>
                  <a:lnTo>
                    <a:pt x="0" y="476586"/>
                  </a:lnTo>
                  <a:close/>
                </a:path>
              </a:pathLst>
            </a:custGeom>
            <a:solidFill>
              <a:srgbClr val="F6F4EF"/>
            </a:solidFill>
          </p:spPr>
        </p:sp>
        <p:sp>
          <p:nvSpPr>
            <p:cNvPr id="4" name="TextBox 4"/>
            <p:cNvSpPr txBox="1"/>
            <p:nvPr/>
          </p:nvSpPr>
          <p:spPr>
            <a:xfrm>
              <a:off x="0" y="-38100"/>
              <a:ext cx="2562838" cy="514686"/>
            </a:xfrm>
            <a:prstGeom prst="rect">
              <a:avLst/>
            </a:prstGeom>
          </p:spPr>
          <p:txBody>
            <a:bodyPr lIns="50800" tIns="50800" rIns="50800" bIns="50800" rtlCol="0" anchor="ctr"/>
            <a:lstStyle/>
            <a:p>
              <a:pPr algn="ctr">
                <a:lnSpc>
                  <a:spcPts val="2940"/>
                </a:lnSpc>
              </a:pPr>
              <a:endParaRPr/>
            </a:p>
          </p:txBody>
        </p:sp>
      </p:grpSp>
      <p:grpSp>
        <p:nvGrpSpPr>
          <p:cNvPr id="5" name="Group 5"/>
          <p:cNvGrpSpPr/>
          <p:nvPr/>
        </p:nvGrpSpPr>
        <p:grpSpPr>
          <a:xfrm>
            <a:off x="1028700" y="5143927"/>
            <a:ext cx="9730777" cy="4114373"/>
            <a:chOff x="0" y="0"/>
            <a:chExt cx="2562838" cy="1083621"/>
          </a:xfrm>
        </p:grpSpPr>
        <p:sp>
          <p:nvSpPr>
            <p:cNvPr id="6" name="Freeform 6"/>
            <p:cNvSpPr/>
            <p:nvPr/>
          </p:nvSpPr>
          <p:spPr>
            <a:xfrm>
              <a:off x="0" y="0"/>
              <a:ext cx="2562838" cy="1083621"/>
            </a:xfrm>
            <a:custGeom>
              <a:avLst/>
              <a:gdLst/>
              <a:ahLst/>
              <a:cxnLst/>
              <a:rect l="l" t="t" r="r" b="b"/>
              <a:pathLst>
                <a:path w="2562838" h="1083621">
                  <a:moveTo>
                    <a:pt x="0" y="0"/>
                  </a:moveTo>
                  <a:lnTo>
                    <a:pt x="2562838" y="0"/>
                  </a:lnTo>
                  <a:lnTo>
                    <a:pt x="2562838" y="1083621"/>
                  </a:lnTo>
                  <a:lnTo>
                    <a:pt x="0" y="1083621"/>
                  </a:lnTo>
                  <a:close/>
                </a:path>
              </a:pathLst>
            </a:custGeom>
            <a:solidFill>
              <a:srgbClr val="F6F4EF"/>
            </a:solidFill>
          </p:spPr>
        </p:sp>
        <p:sp>
          <p:nvSpPr>
            <p:cNvPr id="7" name="TextBox 7"/>
            <p:cNvSpPr txBox="1"/>
            <p:nvPr/>
          </p:nvSpPr>
          <p:spPr>
            <a:xfrm>
              <a:off x="0" y="-38100"/>
              <a:ext cx="2562838" cy="1121721"/>
            </a:xfrm>
            <a:prstGeom prst="rect">
              <a:avLst/>
            </a:prstGeom>
          </p:spPr>
          <p:txBody>
            <a:bodyPr lIns="50800" tIns="50800" rIns="50800" bIns="50800" rtlCol="0" anchor="ctr"/>
            <a:lstStyle/>
            <a:p>
              <a:pPr algn="ctr">
                <a:lnSpc>
                  <a:spcPts val="2940"/>
                </a:lnSpc>
              </a:pPr>
              <a:endParaRPr/>
            </a:p>
          </p:txBody>
        </p:sp>
      </p:grpSp>
      <p:sp>
        <p:nvSpPr>
          <p:cNvPr id="8" name="Freeform 8"/>
          <p:cNvSpPr/>
          <p:nvPr/>
        </p:nvSpPr>
        <p:spPr>
          <a:xfrm>
            <a:off x="11091739" y="3054899"/>
            <a:ext cx="7176383" cy="5153948"/>
          </a:xfrm>
          <a:custGeom>
            <a:avLst/>
            <a:gdLst/>
            <a:ahLst/>
            <a:cxnLst/>
            <a:rect l="l" t="t" r="r" b="b"/>
            <a:pathLst>
              <a:path w="7176383" h="5153948">
                <a:moveTo>
                  <a:pt x="0" y="0"/>
                </a:moveTo>
                <a:lnTo>
                  <a:pt x="7176383" y="0"/>
                </a:lnTo>
                <a:lnTo>
                  <a:pt x="7176383" y="5153948"/>
                </a:lnTo>
                <a:lnTo>
                  <a:pt x="0" y="51539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9"/>
          <p:cNvSpPr txBox="1"/>
          <p:nvPr/>
        </p:nvSpPr>
        <p:spPr>
          <a:xfrm>
            <a:off x="1028700" y="1059524"/>
            <a:ext cx="8271312" cy="1283427"/>
          </a:xfrm>
          <a:prstGeom prst="rect">
            <a:avLst/>
          </a:prstGeom>
        </p:spPr>
        <p:txBody>
          <a:bodyPr lIns="0" tIns="0" rIns="0" bIns="0" rtlCol="0" anchor="t">
            <a:spAutoFit/>
          </a:bodyPr>
          <a:lstStyle/>
          <a:p>
            <a:pPr>
              <a:lnSpc>
                <a:spcPts val="10442"/>
              </a:lnSpc>
            </a:pPr>
            <a:r>
              <a:rPr lang="en-US" sz="7458">
                <a:solidFill>
                  <a:srgbClr val="000000"/>
                </a:solidFill>
                <a:latin typeface="Martel Heavy"/>
              </a:rPr>
              <a:t> Cluster Analysis</a:t>
            </a:r>
          </a:p>
        </p:txBody>
      </p:sp>
      <p:sp>
        <p:nvSpPr>
          <p:cNvPr id="10" name="TextBox 10"/>
          <p:cNvSpPr txBox="1"/>
          <p:nvPr/>
        </p:nvSpPr>
        <p:spPr>
          <a:xfrm>
            <a:off x="1210454" y="2915184"/>
            <a:ext cx="9549023" cy="1590675"/>
          </a:xfrm>
          <a:prstGeom prst="rect">
            <a:avLst/>
          </a:prstGeom>
        </p:spPr>
        <p:txBody>
          <a:bodyPr lIns="0" tIns="0" rIns="0" bIns="0" rtlCol="0" anchor="t">
            <a:spAutoFit/>
          </a:bodyPr>
          <a:lstStyle/>
          <a:p>
            <a:pPr algn="just">
              <a:lnSpc>
                <a:spcPts val="4200"/>
              </a:lnSpc>
            </a:pPr>
            <a:r>
              <a:rPr lang="en-US" sz="3000" dirty="0">
                <a:solidFill>
                  <a:srgbClr val="000000"/>
                </a:solidFill>
                <a:latin typeface="Assistant Semi-Bold"/>
              </a:rPr>
              <a:t>K-means cluster analysis </a:t>
            </a:r>
            <a:r>
              <a:rPr lang="en-US" sz="3000" dirty="0" err="1">
                <a:solidFill>
                  <a:srgbClr val="000000"/>
                </a:solidFill>
                <a:latin typeface="Assistant Semi-Bold"/>
              </a:rPr>
              <a:t>dilakukan</a:t>
            </a:r>
            <a:r>
              <a:rPr lang="en-US" sz="3000" dirty="0">
                <a:solidFill>
                  <a:srgbClr val="000000"/>
                </a:solidFill>
                <a:latin typeface="Assistant Semi-Bold"/>
              </a:rPr>
              <a:t> pada </a:t>
            </a:r>
            <a:r>
              <a:rPr lang="en-US" sz="3000" dirty="0" err="1">
                <a:solidFill>
                  <a:srgbClr val="000000"/>
                </a:solidFill>
                <a:latin typeface="Assistant Semi-Bold"/>
              </a:rPr>
              <a:t>kumpulan</a:t>
            </a:r>
            <a:r>
              <a:rPr lang="en-US" sz="3000" dirty="0">
                <a:solidFill>
                  <a:srgbClr val="000000"/>
                </a:solidFill>
                <a:latin typeface="Assistant Semi-Bold"/>
              </a:rPr>
              <a:t> data yang </a:t>
            </a:r>
            <a:r>
              <a:rPr lang="en-US" sz="3000" dirty="0" err="1">
                <a:solidFill>
                  <a:srgbClr val="000000"/>
                </a:solidFill>
                <a:latin typeface="Assistant Semi-Bold"/>
              </a:rPr>
              <a:t>dideskripsikan</a:t>
            </a:r>
            <a:r>
              <a:rPr lang="en-US" sz="3000" dirty="0">
                <a:solidFill>
                  <a:srgbClr val="000000"/>
                </a:solidFill>
                <a:latin typeface="Assistant Semi-Bold"/>
              </a:rPr>
              <a:t> oleh average session length dan yearly amount spent. </a:t>
            </a:r>
          </a:p>
        </p:txBody>
      </p:sp>
      <p:sp>
        <p:nvSpPr>
          <p:cNvPr id="11" name="TextBox 11"/>
          <p:cNvSpPr txBox="1"/>
          <p:nvPr/>
        </p:nvSpPr>
        <p:spPr>
          <a:xfrm>
            <a:off x="1210454" y="5305638"/>
            <a:ext cx="9055972" cy="3724275"/>
          </a:xfrm>
          <a:prstGeom prst="rect">
            <a:avLst/>
          </a:prstGeom>
        </p:spPr>
        <p:txBody>
          <a:bodyPr lIns="0" tIns="0" rIns="0" bIns="0" rtlCol="0" anchor="t">
            <a:spAutoFit/>
          </a:bodyPr>
          <a:lstStyle/>
          <a:p>
            <a:pPr algn="just">
              <a:lnSpc>
                <a:spcPts val="4200"/>
              </a:lnSpc>
            </a:pPr>
            <a:r>
              <a:rPr lang="en-US" sz="3000" dirty="0">
                <a:solidFill>
                  <a:srgbClr val="000000"/>
                </a:solidFill>
                <a:latin typeface="Assistant Semi-Bold"/>
              </a:rPr>
              <a:t>Karena </a:t>
            </a:r>
            <a:r>
              <a:rPr lang="en-US" sz="3000" dirty="0" err="1">
                <a:solidFill>
                  <a:srgbClr val="000000"/>
                </a:solidFill>
                <a:latin typeface="Assistant Semi-Bold"/>
              </a:rPr>
              <a:t>ada</a:t>
            </a:r>
            <a:r>
              <a:rPr lang="en-US" sz="3000" dirty="0">
                <a:solidFill>
                  <a:srgbClr val="000000"/>
                </a:solidFill>
                <a:latin typeface="Assistant Semi-Bold"/>
              </a:rPr>
              <a:t> lima </a:t>
            </a:r>
            <a:r>
              <a:rPr lang="en-US" sz="3000" dirty="0" err="1">
                <a:solidFill>
                  <a:srgbClr val="000000"/>
                </a:solidFill>
                <a:latin typeface="Assistant Semi-Bold"/>
              </a:rPr>
              <a:t>atribut</a:t>
            </a:r>
            <a:r>
              <a:rPr lang="en-US" sz="3000" dirty="0">
                <a:solidFill>
                  <a:srgbClr val="000000"/>
                </a:solidFill>
                <a:latin typeface="Assistant Semi-Bold"/>
              </a:rPr>
              <a:t> (</a:t>
            </a:r>
            <a:r>
              <a:rPr lang="en-US" sz="3000" dirty="0" err="1">
                <a:solidFill>
                  <a:srgbClr val="000000"/>
                </a:solidFill>
                <a:latin typeface="Assistant Semi-Bold"/>
              </a:rPr>
              <a:t>panjang</a:t>
            </a:r>
            <a:r>
              <a:rPr lang="en-US" sz="3000" dirty="0">
                <a:solidFill>
                  <a:srgbClr val="000000"/>
                </a:solidFill>
                <a:latin typeface="Assistant Semi-Bold"/>
              </a:rPr>
              <a:t> </a:t>
            </a:r>
            <a:r>
              <a:rPr lang="en-US" sz="3000" dirty="0" err="1">
                <a:solidFill>
                  <a:srgbClr val="000000"/>
                </a:solidFill>
                <a:latin typeface="Assistant Semi-Bold"/>
              </a:rPr>
              <a:t>sesi</a:t>
            </a:r>
            <a:r>
              <a:rPr lang="en-US" sz="3000" dirty="0">
                <a:solidFill>
                  <a:srgbClr val="000000"/>
                </a:solidFill>
                <a:latin typeface="Assistant Semi-Bold"/>
              </a:rPr>
              <a:t> rata-rata, </a:t>
            </a:r>
            <a:r>
              <a:rPr lang="en-US" sz="3000" dirty="0" err="1">
                <a:solidFill>
                  <a:srgbClr val="000000"/>
                </a:solidFill>
                <a:latin typeface="Assistant Semi-Bold"/>
              </a:rPr>
              <a:t>waktu</a:t>
            </a:r>
            <a:r>
              <a:rPr lang="en-US" sz="3000" dirty="0">
                <a:solidFill>
                  <a:srgbClr val="000000"/>
                </a:solidFill>
                <a:latin typeface="Assistant Semi-Bold"/>
              </a:rPr>
              <a:t> di </a:t>
            </a:r>
            <a:r>
              <a:rPr lang="en-US" sz="3000" dirty="0" err="1">
                <a:solidFill>
                  <a:srgbClr val="000000"/>
                </a:solidFill>
                <a:latin typeface="Assistant Semi-Bold"/>
              </a:rPr>
              <a:t>aplikasi</a:t>
            </a:r>
            <a:r>
              <a:rPr lang="en-US" sz="3000" dirty="0">
                <a:solidFill>
                  <a:srgbClr val="000000"/>
                </a:solidFill>
                <a:latin typeface="Assistant Semi-Bold"/>
              </a:rPr>
              <a:t>, </a:t>
            </a:r>
            <a:r>
              <a:rPr lang="en-US" sz="3000" dirty="0" err="1">
                <a:solidFill>
                  <a:srgbClr val="000000"/>
                </a:solidFill>
                <a:latin typeface="Assistant Semi-Bold"/>
              </a:rPr>
              <a:t>waktu</a:t>
            </a:r>
            <a:r>
              <a:rPr lang="en-US" sz="3000" dirty="0">
                <a:solidFill>
                  <a:srgbClr val="000000"/>
                </a:solidFill>
                <a:latin typeface="Assistant Semi-Bold"/>
              </a:rPr>
              <a:t> di web, lama </a:t>
            </a:r>
            <a:r>
              <a:rPr lang="en-US" sz="3000" dirty="0" err="1">
                <a:solidFill>
                  <a:srgbClr val="000000"/>
                </a:solidFill>
                <a:latin typeface="Assistant Semi-Bold"/>
              </a:rPr>
              <a:t>keanggotaan</a:t>
            </a:r>
            <a:r>
              <a:rPr lang="en-US" sz="3000" dirty="0">
                <a:solidFill>
                  <a:srgbClr val="000000"/>
                </a:solidFill>
                <a:latin typeface="Assistant Semi-Bold"/>
              </a:rPr>
              <a:t>, </a:t>
            </a:r>
            <a:r>
              <a:rPr lang="en-US" sz="3000" dirty="0" err="1">
                <a:solidFill>
                  <a:srgbClr val="000000"/>
                </a:solidFill>
                <a:latin typeface="Assistant Semi-Bold"/>
              </a:rPr>
              <a:t>jumlah</a:t>
            </a:r>
            <a:r>
              <a:rPr lang="en-US" sz="3000" dirty="0">
                <a:solidFill>
                  <a:srgbClr val="000000"/>
                </a:solidFill>
                <a:latin typeface="Assistant Semi-Bold"/>
              </a:rPr>
              <a:t> </a:t>
            </a:r>
            <a:r>
              <a:rPr lang="en-US" sz="3000" dirty="0" err="1">
                <a:solidFill>
                  <a:srgbClr val="000000"/>
                </a:solidFill>
                <a:latin typeface="Assistant Semi-Bold"/>
              </a:rPr>
              <a:t>pengeluaran</a:t>
            </a:r>
            <a:r>
              <a:rPr lang="en-US" sz="3000" dirty="0">
                <a:solidFill>
                  <a:srgbClr val="000000"/>
                </a:solidFill>
                <a:latin typeface="Assistant Semi-Bold"/>
              </a:rPr>
              <a:t> </a:t>
            </a:r>
            <a:r>
              <a:rPr lang="en-US" sz="3000" dirty="0" err="1">
                <a:solidFill>
                  <a:srgbClr val="000000"/>
                </a:solidFill>
                <a:latin typeface="Assistant Semi-Bold"/>
              </a:rPr>
              <a:t>tahunan</a:t>
            </a:r>
            <a:r>
              <a:rPr lang="en-US" sz="3000" dirty="0">
                <a:solidFill>
                  <a:srgbClr val="000000"/>
                </a:solidFill>
                <a:latin typeface="Assistant Semi-Bold"/>
              </a:rPr>
              <a:t>) </a:t>
            </a:r>
            <a:r>
              <a:rPr lang="en-US" sz="3000" dirty="0" err="1">
                <a:solidFill>
                  <a:srgbClr val="000000"/>
                </a:solidFill>
                <a:latin typeface="Assistant Semi-Bold"/>
              </a:rPr>
              <a:t>dalam</a:t>
            </a:r>
            <a:r>
              <a:rPr lang="en-US" sz="3000" dirty="0">
                <a:solidFill>
                  <a:srgbClr val="000000"/>
                </a:solidFill>
                <a:latin typeface="Assistant Semi-Bold"/>
              </a:rPr>
              <a:t> data, </a:t>
            </a:r>
            <a:r>
              <a:rPr lang="en-US" sz="3000" dirty="0" err="1">
                <a:solidFill>
                  <a:srgbClr val="000000"/>
                </a:solidFill>
                <a:latin typeface="Assistant Semi-Bold"/>
              </a:rPr>
              <a:t>maka</a:t>
            </a:r>
            <a:r>
              <a:rPr lang="en-US" sz="3000" dirty="0">
                <a:solidFill>
                  <a:srgbClr val="000000"/>
                </a:solidFill>
                <a:latin typeface="Assistant Semi-Bold"/>
              </a:rPr>
              <a:t> </a:t>
            </a:r>
            <a:r>
              <a:rPr lang="en-US" sz="3000" dirty="0" err="1">
                <a:solidFill>
                  <a:srgbClr val="000000"/>
                </a:solidFill>
                <a:latin typeface="Assistant Semi-Bold"/>
              </a:rPr>
              <a:t>ada</a:t>
            </a:r>
            <a:r>
              <a:rPr lang="en-US" sz="3000" dirty="0">
                <a:solidFill>
                  <a:srgbClr val="000000"/>
                </a:solidFill>
                <a:latin typeface="Assistant Semi-Bold"/>
              </a:rPr>
              <a:t> 5C2 </a:t>
            </a:r>
            <a:r>
              <a:rPr lang="en-US" sz="3000" dirty="0" err="1">
                <a:solidFill>
                  <a:srgbClr val="000000"/>
                </a:solidFill>
                <a:latin typeface="Assistant Semi-Bold"/>
              </a:rPr>
              <a:t>kombinasi</a:t>
            </a:r>
            <a:r>
              <a:rPr lang="en-US" sz="3000" dirty="0">
                <a:solidFill>
                  <a:srgbClr val="000000"/>
                </a:solidFill>
                <a:latin typeface="Assistant Semi-Bold"/>
              </a:rPr>
              <a:t> yang </a:t>
            </a:r>
            <a:r>
              <a:rPr lang="en-US" sz="3000" dirty="0" err="1">
                <a:solidFill>
                  <a:srgbClr val="000000"/>
                </a:solidFill>
                <a:latin typeface="Assistant Semi-Bold"/>
              </a:rPr>
              <a:t>mungkin</a:t>
            </a:r>
            <a:r>
              <a:rPr lang="en-US" sz="3000" dirty="0">
                <a:solidFill>
                  <a:srgbClr val="000000"/>
                </a:solidFill>
                <a:latin typeface="Assistant Semi-Bold"/>
              </a:rPr>
              <a:t> </a:t>
            </a:r>
            <a:r>
              <a:rPr lang="en-US" sz="3000" dirty="0" err="1">
                <a:solidFill>
                  <a:srgbClr val="000000"/>
                </a:solidFill>
                <a:latin typeface="Assistant Semi-Bold"/>
              </a:rPr>
              <a:t>untuk</a:t>
            </a:r>
            <a:r>
              <a:rPr lang="en-US" sz="3000" dirty="0">
                <a:solidFill>
                  <a:srgbClr val="000000"/>
                </a:solidFill>
                <a:latin typeface="Assistant Semi-Bold"/>
              </a:rPr>
              <a:t> </a:t>
            </a:r>
            <a:r>
              <a:rPr lang="en-US" sz="3000" dirty="0" err="1">
                <a:solidFill>
                  <a:srgbClr val="000000"/>
                </a:solidFill>
                <a:latin typeface="Assistant Semi-Bold"/>
              </a:rPr>
              <a:t>menggambarkan</a:t>
            </a:r>
            <a:r>
              <a:rPr lang="en-US" sz="3000" dirty="0">
                <a:solidFill>
                  <a:srgbClr val="000000"/>
                </a:solidFill>
                <a:latin typeface="Assistant Semi-Bold"/>
              </a:rPr>
              <a:t> </a:t>
            </a:r>
            <a:r>
              <a:rPr lang="en-US" sz="3000" dirty="0" err="1">
                <a:solidFill>
                  <a:srgbClr val="000000"/>
                </a:solidFill>
                <a:latin typeface="Assistant Semi-Bold"/>
              </a:rPr>
              <a:t>hubungan</a:t>
            </a:r>
            <a:r>
              <a:rPr lang="en-US" sz="3000" dirty="0">
                <a:solidFill>
                  <a:srgbClr val="000000"/>
                </a:solidFill>
                <a:latin typeface="Assistant Semi-Bold"/>
              </a:rPr>
              <a:t> </a:t>
            </a:r>
            <a:r>
              <a:rPr lang="en-US" sz="3000" dirty="0" err="1">
                <a:solidFill>
                  <a:srgbClr val="000000"/>
                </a:solidFill>
                <a:latin typeface="Assistant Semi-Bold"/>
              </a:rPr>
              <a:t>antara</a:t>
            </a:r>
            <a:r>
              <a:rPr lang="en-US" sz="3000" dirty="0">
                <a:solidFill>
                  <a:srgbClr val="000000"/>
                </a:solidFill>
                <a:latin typeface="Assistant Semi-Bold"/>
              </a:rPr>
              <a:t> </a:t>
            </a:r>
            <a:r>
              <a:rPr lang="en-US" sz="3000" dirty="0" err="1">
                <a:solidFill>
                  <a:srgbClr val="000000"/>
                </a:solidFill>
                <a:latin typeface="Assistant Semi-Bold"/>
              </a:rPr>
              <a:t>atribut</a:t>
            </a:r>
            <a:r>
              <a:rPr lang="en-US" sz="3000" dirty="0">
                <a:solidFill>
                  <a:srgbClr val="000000"/>
                </a:solidFill>
                <a:latin typeface="Assistant Semi-Bold"/>
              </a:rPr>
              <a:t> yang </a:t>
            </a:r>
            <a:r>
              <a:rPr lang="en-US" sz="3000" dirty="0" err="1">
                <a:solidFill>
                  <a:srgbClr val="000000"/>
                </a:solidFill>
                <a:latin typeface="Assistant Semi-Bold"/>
              </a:rPr>
              <a:t>berbeda</a:t>
            </a:r>
            <a:r>
              <a:rPr lang="en-US" sz="3000" dirty="0">
                <a:solidFill>
                  <a:srgbClr val="000000"/>
                </a:solidFill>
                <a:latin typeface="Assistant Semi-Bold"/>
              </a:rPr>
              <a:t> </a:t>
            </a:r>
            <a:r>
              <a:rPr lang="en-US" sz="3000" dirty="0" err="1">
                <a:solidFill>
                  <a:srgbClr val="000000"/>
                </a:solidFill>
                <a:latin typeface="Assistant Semi-Bold"/>
              </a:rPr>
              <a:t>untuk</a:t>
            </a:r>
            <a:r>
              <a:rPr lang="en-US" sz="3000" dirty="0">
                <a:solidFill>
                  <a:srgbClr val="000000"/>
                </a:solidFill>
                <a:latin typeface="Assistant Semi-Bold"/>
              </a:rPr>
              <a:t> </a:t>
            </a:r>
            <a:r>
              <a:rPr lang="en-US" sz="3000" dirty="0" err="1">
                <a:solidFill>
                  <a:srgbClr val="000000"/>
                </a:solidFill>
                <a:latin typeface="Assistant Semi-Bold"/>
              </a:rPr>
              <a:t>menganalisis</a:t>
            </a:r>
            <a:r>
              <a:rPr lang="en-US" sz="3000" dirty="0">
                <a:solidFill>
                  <a:srgbClr val="000000"/>
                </a:solidFill>
                <a:latin typeface="Assistant Semi-Bold"/>
              </a:rPr>
              <a:t> data dan </a:t>
            </a:r>
            <a:r>
              <a:rPr lang="en-US" sz="3000" dirty="0" err="1">
                <a:solidFill>
                  <a:srgbClr val="000000"/>
                </a:solidFill>
                <a:latin typeface="Assistant Semi-Bold"/>
              </a:rPr>
              <a:t>menyimpulkan</a:t>
            </a:r>
            <a:r>
              <a:rPr lang="en-US" sz="3000" dirty="0">
                <a:solidFill>
                  <a:srgbClr val="000000"/>
                </a:solidFill>
                <a:latin typeface="Assistant Semi-Bold"/>
              </a:rPr>
              <a:t> </a:t>
            </a:r>
            <a:r>
              <a:rPr lang="en-US" sz="3000" dirty="0" err="1">
                <a:solidFill>
                  <a:srgbClr val="000000"/>
                </a:solidFill>
                <a:latin typeface="Assistant Semi-Bold"/>
              </a:rPr>
              <a:t>pendekatan</a:t>
            </a:r>
            <a:r>
              <a:rPr lang="en-US" sz="3000" dirty="0">
                <a:solidFill>
                  <a:srgbClr val="000000"/>
                </a:solidFill>
                <a:latin typeface="Assistant Semi-Bold"/>
              </a:rPr>
              <a:t> </a:t>
            </a:r>
            <a:r>
              <a:rPr lang="en-US" sz="3000" dirty="0" err="1">
                <a:solidFill>
                  <a:srgbClr val="000000"/>
                </a:solidFill>
                <a:latin typeface="Assistant Semi-Bold"/>
              </a:rPr>
              <a:t>terbaik</a:t>
            </a:r>
            <a:r>
              <a:rPr lang="en-US" sz="3000" dirty="0">
                <a:solidFill>
                  <a:srgbClr val="000000"/>
                </a:solidFill>
                <a:latin typeface="Assistant Semi-Bold"/>
              </a:rPr>
              <a:t> </a:t>
            </a:r>
            <a:r>
              <a:rPr lang="en-US" sz="3000" dirty="0" err="1">
                <a:solidFill>
                  <a:srgbClr val="000000"/>
                </a:solidFill>
                <a:latin typeface="Assistant Semi-Bold"/>
              </a:rPr>
              <a:t>untuk</a:t>
            </a:r>
            <a:r>
              <a:rPr lang="en-US" sz="3000" dirty="0">
                <a:solidFill>
                  <a:srgbClr val="000000"/>
                </a:solidFill>
                <a:latin typeface="Assistant Semi-Bold"/>
              </a:rPr>
              <a:t> </a:t>
            </a:r>
            <a:r>
              <a:rPr lang="en-US" sz="3000" dirty="0" err="1">
                <a:solidFill>
                  <a:srgbClr val="000000"/>
                </a:solidFill>
                <a:latin typeface="Assistant Semi-Bold"/>
              </a:rPr>
              <a:t>meningkatkan</a:t>
            </a:r>
            <a:r>
              <a:rPr lang="en-US" sz="3000" dirty="0">
                <a:solidFill>
                  <a:srgbClr val="000000"/>
                </a:solidFill>
                <a:latin typeface="Assistant Semi-Bold"/>
              </a:rPr>
              <a:t> </a:t>
            </a:r>
            <a:r>
              <a:rPr lang="en-US" sz="3000" dirty="0" err="1">
                <a:solidFill>
                  <a:srgbClr val="000000"/>
                </a:solidFill>
                <a:latin typeface="Assistant Semi-Bold"/>
              </a:rPr>
              <a:t>bisnis</a:t>
            </a:r>
            <a:r>
              <a:rPr lang="en-US" sz="3000" dirty="0">
                <a:solidFill>
                  <a:srgbClr val="000000"/>
                </a:solidFill>
                <a:latin typeface="Assistant Semi-Bold"/>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2273422"/>
            <a:ext cx="7713226" cy="6738380"/>
            <a:chOff x="0" y="0"/>
            <a:chExt cx="2137363" cy="1867230"/>
          </a:xfrm>
        </p:grpSpPr>
        <p:sp>
          <p:nvSpPr>
            <p:cNvPr id="3" name="Freeform 3"/>
            <p:cNvSpPr/>
            <p:nvPr/>
          </p:nvSpPr>
          <p:spPr>
            <a:xfrm>
              <a:off x="0" y="0"/>
              <a:ext cx="2137363" cy="1867230"/>
            </a:xfrm>
            <a:custGeom>
              <a:avLst/>
              <a:gdLst/>
              <a:ahLst/>
              <a:cxnLst/>
              <a:rect l="l" t="t" r="r" b="b"/>
              <a:pathLst>
                <a:path w="2137363" h="1867230">
                  <a:moveTo>
                    <a:pt x="0" y="0"/>
                  </a:moveTo>
                  <a:lnTo>
                    <a:pt x="2137363" y="0"/>
                  </a:lnTo>
                  <a:lnTo>
                    <a:pt x="2137363" y="1867230"/>
                  </a:lnTo>
                  <a:lnTo>
                    <a:pt x="0" y="1867230"/>
                  </a:lnTo>
                  <a:close/>
                </a:path>
              </a:pathLst>
            </a:custGeom>
            <a:solidFill>
              <a:srgbClr val="F6F4EF"/>
            </a:solidFill>
          </p:spPr>
        </p:sp>
        <p:sp>
          <p:nvSpPr>
            <p:cNvPr id="4" name="TextBox 4"/>
            <p:cNvSpPr txBox="1"/>
            <p:nvPr/>
          </p:nvSpPr>
          <p:spPr>
            <a:xfrm>
              <a:off x="0" y="-38100"/>
              <a:ext cx="2137363" cy="1905330"/>
            </a:xfrm>
            <a:prstGeom prst="rect">
              <a:avLst/>
            </a:prstGeom>
          </p:spPr>
          <p:txBody>
            <a:bodyPr lIns="50800" tIns="50800" rIns="50800" bIns="50800" rtlCol="0" anchor="ctr"/>
            <a:lstStyle/>
            <a:p>
              <a:pPr algn="ctr">
                <a:lnSpc>
                  <a:spcPts val="2940"/>
                </a:lnSpc>
              </a:pPr>
              <a:endParaRPr/>
            </a:p>
          </p:txBody>
        </p:sp>
      </p:grpSp>
      <p:sp>
        <p:nvSpPr>
          <p:cNvPr id="6" name="TextBox 6"/>
          <p:cNvSpPr txBox="1"/>
          <p:nvPr/>
        </p:nvSpPr>
        <p:spPr>
          <a:xfrm>
            <a:off x="1028700" y="904875"/>
            <a:ext cx="7519146" cy="1152000"/>
          </a:xfrm>
          <a:prstGeom prst="rect">
            <a:avLst/>
          </a:prstGeom>
        </p:spPr>
        <p:txBody>
          <a:bodyPr lIns="0" tIns="0" rIns="0" bIns="0" rtlCol="0" anchor="t">
            <a:spAutoFit/>
          </a:bodyPr>
          <a:lstStyle/>
          <a:p>
            <a:pPr>
              <a:lnSpc>
                <a:spcPts val="9492"/>
              </a:lnSpc>
            </a:pPr>
            <a:r>
              <a:rPr lang="en-US" sz="6780">
                <a:solidFill>
                  <a:srgbClr val="000000"/>
                </a:solidFill>
                <a:latin typeface="Martel Heavy"/>
              </a:rPr>
              <a:t> Cluster Analysis</a:t>
            </a:r>
          </a:p>
        </p:txBody>
      </p:sp>
      <p:grpSp>
        <p:nvGrpSpPr>
          <p:cNvPr id="7" name="Group 7"/>
          <p:cNvGrpSpPr/>
          <p:nvPr/>
        </p:nvGrpSpPr>
        <p:grpSpPr>
          <a:xfrm>
            <a:off x="9546074" y="2273422"/>
            <a:ext cx="7713226" cy="6738380"/>
            <a:chOff x="0" y="0"/>
            <a:chExt cx="2137363" cy="1867230"/>
          </a:xfrm>
        </p:grpSpPr>
        <p:sp>
          <p:nvSpPr>
            <p:cNvPr id="8" name="Freeform 8"/>
            <p:cNvSpPr/>
            <p:nvPr/>
          </p:nvSpPr>
          <p:spPr>
            <a:xfrm>
              <a:off x="0" y="0"/>
              <a:ext cx="2137363" cy="1867230"/>
            </a:xfrm>
            <a:custGeom>
              <a:avLst/>
              <a:gdLst/>
              <a:ahLst/>
              <a:cxnLst/>
              <a:rect l="l" t="t" r="r" b="b"/>
              <a:pathLst>
                <a:path w="2137363" h="1867230">
                  <a:moveTo>
                    <a:pt x="0" y="0"/>
                  </a:moveTo>
                  <a:lnTo>
                    <a:pt x="2137363" y="0"/>
                  </a:lnTo>
                  <a:lnTo>
                    <a:pt x="2137363" y="1867230"/>
                  </a:lnTo>
                  <a:lnTo>
                    <a:pt x="0" y="1867230"/>
                  </a:lnTo>
                  <a:close/>
                </a:path>
              </a:pathLst>
            </a:custGeom>
            <a:solidFill>
              <a:srgbClr val="F6F4EF"/>
            </a:solidFill>
          </p:spPr>
        </p:sp>
        <p:sp>
          <p:nvSpPr>
            <p:cNvPr id="9" name="TextBox 9"/>
            <p:cNvSpPr txBox="1"/>
            <p:nvPr/>
          </p:nvSpPr>
          <p:spPr>
            <a:xfrm>
              <a:off x="0" y="-38100"/>
              <a:ext cx="2137363" cy="1905330"/>
            </a:xfrm>
            <a:prstGeom prst="rect">
              <a:avLst/>
            </a:prstGeom>
          </p:spPr>
          <p:txBody>
            <a:bodyPr lIns="50800" tIns="50800" rIns="50800" bIns="50800" rtlCol="0" anchor="ctr"/>
            <a:lstStyle/>
            <a:p>
              <a:pPr algn="ctr">
                <a:lnSpc>
                  <a:spcPts val="2940"/>
                </a:lnSpc>
              </a:pPr>
              <a:endParaRPr/>
            </a:p>
          </p:txBody>
        </p:sp>
      </p:grpSp>
      <p:pic>
        <p:nvPicPr>
          <p:cNvPr id="12" name="Picture 11">
            <a:extLst>
              <a:ext uri="{FF2B5EF4-FFF2-40B4-BE49-F238E27FC236}">
                <a16:creationId xmlns:a16="http://schemas.microsoft.com/office/drawing/2014/main" id="{F1DDB29D-340B-C196-EB10-4F4BA73791E7}"/>
              </a:ext>
            </a:extLst>
          </p:cNvPr>
          <p:cNvPicPr>
            <a:picLocks noChangeAspect="1"/>
          </p:cNvPicPr>
          <p:nvPr/>
        </p:nvPicPr>
        <p:blipFill>
          <a:blip r:embed="rId2"/>
          <a:stretch>
            <a:fillRect/>
          </a:stretch>
        </p:blipFill>
        <p:spPr>
          <a:xfrm>
            <a:off x="2056388" y="3238500"/>
            <a:ext cx="5657850" cy="5619750"/>
          </a:xfrm>
          <a:prstGeom prst="rect">
            <a:avLst/>
          </a:prstGeom>
        </p:spPr>
      </p:pic>
      <p:pic>
        <p:nvPicPr>
          <p:cNvPr id="14" name="Picture 13">
            <a:extLst>
              <a:ext uri="{FF2B5EF4-FFF2-40B4-BE49-F238E27FC236}">
                <a16:creationId xmlns:a16="http://schemas.microsoft.com/office/drawing/2014/main" id="{E183DC05-53C1-02D4-16A2-58CEF3D1F126}"/>
              </a:ext>
            </a:extLst>
          </p:cNvPr>
          <p:cNvPicPr>
            <a:picLocks noChangeAspect="1"/>
          </p:cNvPicPr>
          <p:nvPr/>
        </p:nvPicPr>
        <p:blipFill>
          <a:blip r:embed="rId3"/>
          <a:stretch>
            <a:fillRect/>
          </a:stretch>
        </p:blipFill>
        <p:spPr>
          <a:xfrm>
            <a:off x="10573762" y="3238500"/>
            <a:ext cx="5657850" cy="56197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2273422"/>
            <a:ext cx="7713226" cy="6738380"/>
            <a:chOff x="0" y="0"/>
            <a:chExt cx="2137363" cy="1867230"/>
          </a:xfrm>
        </p:grpSpPr>
        <p:sp>
          <p:nvSpPr>
            <p:cNvPr id="3" name="Freeform 3"/>
            <p:cNvSpPr/>
            <p:nvPr/>
          </p:nvSpPr>
          <p:spPr>
            <a:xfrm>
              <a:off x="0" y="0"/>
              <a:ext cx="2137363" cy="1867230"/>
            </a:xfrm>
            <a:custGeom>
              <a:avLst/>
              <a:gdLst/>
              <a:ahLst/>
              <a:cxnLst/>
              <a:rect l="l" t="t" r="r" b="b"/>
              <a:pathLst>
                <a:path w="2137363" h="1867230">
                  <a:moveTo>
                    <a:pt x="0" y="0"/>
                  </a:moveTo>
                  <a:lnTo>
                    <a:pt x="2137363" y="0"/>
                  </a:lnTo>
                  <a:lnTo>
                    <a:pt x="2137363" y="1867230"/>
                  </a:lnTo>
                  <a:lnTo>
                    <a:pt x="0" y="1867230"/>
                  </a:lnTo>
                  <a:close/>
                </a:path>
              </a:pathLst>
            </a:custGeom>
            <a:solidFill>
              <a:srgbClr val="F6F4EF"/>
            </a:solidFill>
          </p:spPr>
        </p:sp>
        <p:sp>
          <p:nvSpPr>
            <p:cNvPr id="4" name="TextBox 4"/>
            <p:cNvSpPr txBox="1"/>
            <p:nvPr/>
          </p:nvSpPr>
          <p:spPr>
            <a:xfrm>
              <a:off x="0" y="-38100"/>
              <a:ext cx="2137363" cy="1905330"/>
            </a:xfrm>
            <a:prstGeom prst="rect">
              <a:avLst/>
            </a:prstGeom>
          </p:spPr>
          <p:txBody>
            <a:bodyPr lIns="50800" tIns="50800" rIns="50800" bIns="50800" rtlCol="0" anchor="ctr"/>
            <a:lstStyle/>
            <a:p>
              <a:pPr algn="ctr">
                <a:lnSpc>
                  <a:spcPts val="2940"/>
                </a:lnSpc>
              </a:pPr>
              <a:endParaRPr/>
            </a:p>
          </p:txBody>
        </p:sp>
      </p:grpSp>
      <p:sp>
        <p:nvSpPr>
          <p:cNvPr id="5" name="TextBox 5"/>
          <p:cNvSpPr txBox="1"/>
          <p:nvPr/>
        </p:nvSpPr>
        <p:spPr>
          <a:xfrm>
            <a:off x="4629150" y="928810"/>
            <a:ext cx="9029700" cy="1218282"/>
          </a:xfrm>
          <a:prstGeom prst="rect">
            <a:avLst/>
          </a:prstGeom>
        </p:spPr>
        <p:txBody>
          <a:bodyPr wrap="square" lIns="0" tIns="0" rIns="0" bIns="0" rtlCol="0" anchor="t">
            <a:spAutoFit/>
          </a:bodyPr>
          <a:lstStyle/>
          <a:p>
            <a:pPr algn="ctr">
              <a:lnSpc>
                <a:spcPts val="9492"/>
              </a:lnSpc>
            </a:pPr>
            <a:r>
              <a:rPr lang="en-US" sz="6780" dirty="0">
                <a:solidFill>
                  <a:srgbClr val="000000"/>
                </a:solidFill>
                <a:latin typeface="Martel Heavy"/>
              </a:rPr>
              <a:t> Cluster Analysis</a:t>
            </a:r>
          </a:p>
        </p:txBody>
      </p:sp>
      <p:grpSp>
        <p:nvGrpSpPr>
          <p:cNvPr id="6" name="Group 6"/>
          <p:cNvGrpSpPr/>
          <p:nvPr/>
        </p:nvGrpSpPr>
        <p:grpSpPr>
          <a:xfrm>
            <a:off x="9546074" y="2273422"/>
            <a:ext cx="7713226" cy="6738380"/>
            <a:chOff x="0" y="0"/>
            <a:chExt cx="2137363" cy="1867230"/>
          </a:xfrm>
        </p:grpSpPr>
        <p:sp>
          <p:nvSpPr>
            <p:cNvPr id="7" name="Freeform 7"/>
            <p:cNvSpPr/>
            <p:nvPr/>
          </p:nvSpPr>
          <p:spPr>
            <a:xfrm>
              <a:off x="0" y="0"/>
              <a:ext cx="2137363" cy="1867230"/>
            </a:xfrm>
            <a:custGeom>
              <a:avLst/>
              <a:gdLst/>
              <a:ahLst/>
              <a:cxnLst/>
              <a:rect l="l" t="t" r="r" b="b"/>
              <a:pathLst>
                <a:path w="2137363" h="1867230">
                  <a:moveTo>
                    <a:pt x="0" y="0"/>
                  </a:moveTo>
                  <a:lnTo>
                    <a:pt x="2137363" y="0"/>
                  </a:lnTo>
                  <a:lnTo>
                    <a:pt x="2137363" y="1867230"/>
                  </a:lnTo>
                  <a:lnTo>
                    <a:pt x="0" y="1867230"/>
                  </a:lnTo>
                  <a:close/>
                </a:path>
              </a:pathLst>
            </a:custGeom>
            <a:solidFill>
              <a:srgbClr val="F6F4EF"/>
            </a:solidFill>
          </p:spPr>
        </p:sp>
        <p:sp>
          <p:nvSpPr>
            <p:cNvPr id="8" name="TextBox 8"/>
            <p:cNvSpPr txBox="1"/>
            <p:nvPr/>
          </p:nvSpPr>
          <p:spPr>
            <a:xfrm>
              <a:off x="0" y="-38100"/>
              <a:ext cx="2137363" cy="1905330"/>
            </a:xfrm>
            <a:prstGeom prst="rect">
              <a:avLst/>
            </a:prstGeom>
          </p:spPr>
          <p:txBody>
            <a:bodyPr lIns="50800" tIns="50800" rIns="50800" bIns="50800" rtlCol="0" anchor="ctr"/>
            <a:lstStyle/>
            <a:p>
              <a:pPr algn="ctr">
                <a:lnSpc>
                  <a:spcPts val="2940"/>
                </a:lnSpc>
              </a:pPr>
              <a:endParaRPr/>
            </a:p>
          </p:txBody>
        </p:sp>
      </p:grpSp>
      <p:pic>
        <p:nvPicPr>
          <p:cNvPr id="11" name="Picture 10">
            <a:extLst>
              <a:ext uri="{FF2B5EF4-FFF2-40B4-BE49-F238E27FC236}">
                <a16:creationId xmlns:a16="http://schemas.microsoft.com/office/drawing/2014/main" id="{BF76DD10-2846-288B-DCF2-344C8B30D90B}"/>
              </a:ext>
            </a:extLst>
          </p:cNvPr>
          <p:cNvPicPr>
            <a:picLocks noChangeAspect="1"/>
          </p:cNvPicPr>
          <p:nvPr/>
        </p:nvPicPr>
        <p:blipFill>
          <a:blip r:embed="rId2"/>
          <a:stretch>
            <a:fillRect/>
          </a:stretch>
        </p:blipFill>
        <p:spPr>
          <a:xfrm>
            <a:off x="2056388" y="3257550"/>
            <a:ext cx="5657850" cy="5619750"/>
          </a:xfrm>
          <a:prstGeom prst="rect">
            <a:avLst/>
          </a:prstGeom>
        </p:spPr>
      </p:pic>
      <p:pic>
        <p:nvPicPr>
          <p:cNvPr id="13" name="Picture 12">
            <a:extLst>
              <a:ext uri="{FF2B5EF4-FFF2-40B4-BE49-F238E27FC236}">
                <a16:creationId xmlns:a16="http://schemas.microsoft.com/office/drawing/2014/main" id="{50ACB7D2-FB03-4613-5687-D1D3C1DC1D75}"/>
              </a:ext>
            </a:extLst>
          </p:cNvPr>
          <p:cNvPicPr>
            <a:picLocks noChangeAspect="1"/>
          </p:cNvPicPr>
          <p:nvPr/>
        </p:nvPicPr>
        <p:blipFill>
          <a:blip r:embed="rId3"/>
          <a:stretch>
            <a:fillRect/>
          </a:stretch>
        </p:blipFill>
        <p:spPr>
          <a:xfrm>
            <a:off x="10597711" y="3239044"/>
            <a:ext cx="5657850" cy="56197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283209">
            <a:off x="-2003455" y="6597304"/>
            <a:ext cx="21881704" cy="10065584"/>
          </a:xfrm>
          <a:custGeom>
            <a:avLst/>
            <a:gdLst/>
            <a:ahLst/>
            <a:cxnLst/>
            <a:rect l="l" t="t" r="r" b="b"/>
            <a:pathLst>
              <a:path w="21881704" h="10065584">
                <a:moveTo>
                  <a:pt x="0" y="0"/>
                </a:moveTo>
                <a:lnTo>
                  <a:pt x="21881704" y="0"/>
                </a:lnTo>
                <a:lnTo>
                  <a:pt x="21881704" y="10065584"/>
                </a:lnTo>
                <a:lnTo>
                  <a:pt x="0" y="100655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160536" y="2516448"/>
            <a:ext cx="6148420" cy="5254104"/>
          </a:xfrm>
          <a:custGeom>
            <a:avLst/>
            <a:gdLst/>
            <a:ahLst/>
            <a:cxnLst/>
            <a:rect l="l" t="t" r="r" b="b"/>
            <a:pathLst>
              <a:path w="6148420" h="5254104">
                <a:moveTo>
                  <a:pt x="0" y="0"/>
                </a:moveTo>
                <a:lnTo>
                  <a:pt x="6148420" y="0"/>
                </a:lnTo>
                <a:lnTo>
                  <a:pt x="6148420" y="5254104"/>
                </a:lnTo>
                <a:lnTo>
                  <a:pt x="0" y="52541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028700" y="1283313"/>
            <a:ext cx="4969088" cy="1492601"/>
          </a:xfrm>
          <a:prstGeom prst="rect">
            <a:avLst/>
          </a:prstGeom>
        </p:spPr>
        <p:txBody>
          <a:bodyPr lIns="0" tIns="0" rIns="0" bIns="0" rtlCol="0" anchor="t">
            <a:spAutoFit/>
          </a:bodyPr>
          <a:lstStyle/>
          <a:p>
            <a:pPr>
              <a:lnSpc>
                <a:spcPts val="12197"/>
              </a:lnSpc>
            </a:pPr>
            <a:r>
              <a:rPr lang="en-US" sz="8712">
                <a:solidFill>
                  <a:srgbClr val="000000"/>
                </a:solidFill>
                <a:latin typeface="Martel Heavy"/>
              </a:rPr>
              <a:t>Abstract</a:t>
            </a:r>
          </a:p>
        </p:txBody>
      </p:sp>
      <p:sp>
        <p:nvSpPr>
          <p:cNvPr id="5" name="TextBox 5"/>
          <p:cNvSpPr txBox="1"/>
          <p:nvPr/>
        </p:nvSpPr>
        <p:spPr>
          <a:xfrm>
            <a:off x="1028700" y="3020185"/>
            <a:ext cx="9131836" cy="6123984"/>
          </a:xfrm>
          <a:prstGeom prst="rect">
            <a:avLst/>
          </a:prstGeom>
        </p:spPr>
        <p:txBody>
          <a:bodyPr lIns="0" tIns="0" rIns="0" bIns="0" rtlCol="0" anchor="t">
            <a:spAutoFit/>
          </a:bodyPr>
          <a:lstStyle/>
          <a:p>
            <a:pPr marL="474979" lvl="1" indent="-237490" algn="just">
              <a:lnSpc>
                <a:spcPts val="3717"/>
              </a:lnSpc>
              <a:buFont typeface="Arial"/>
              <a:buChar char="•"/>
            </a:pPr>
            <a:r>
              <a:rPr lang="en-US" sz="2199" dirty="0" err="1">
                <a:solidFill>
                  <a:srgbClr val="000000"/>
                </a:solidFill>
                <a:latin typeface="Assistant Semi-Bold"/>
              </a:rPr>
              <a:t>Dalam</a:t>
            </a:r>
            <a:r>
              <a:rPr lang="en-US" sz="2199" dirty="0">
                <a:solidFill>
                  <a:srgbClr val="000000"/>
                </a:solidFill>
                <a:latin typeface="Assistant Semi-Bold"/>
              </a:rPr>
              <a:t> </a:t>
            </a:r>
            <a:r>
              <a:rPr lang="en-US" sz="2199" dirty="0" err="1">
                <a:solidFill>
                  <a:srgbClr val="000000"/>
                </a:solidFill>
                <a:latin typeface="Assistant Semi-Bold"/>
              </a:rPr>
              <a:t>makalah</a:t>
            </a:r>
            <a:r>
              <a:rPr lang="en-US" sz="2199" dirty="0">
                <a:solidFill>
                  <a:srgbClr val="000000"/>
                </a:solidFill>
                <a:latin typeface="Assistant Semi-Bold"/>
              </a:rPr>
              <a:t> </a:t>
            </a:r>
            <a:r>
              <a:rPr lang="en-US" sz="2199" dirty="0" err="1">
                <a:solidFill>
                  <a:srgbClr val="000000"/>
                </a:solidFill>
                <a:latin typeface="Assistant Semi-Bold"/>
              </a:rPr>
              <a:t>ini</a:t>
            </a:r>
            <a:r>
              <a:rPr lang="en-US" sz="2199" dirty="0">
                <a:solidFill>
                  <a:srgbClr val="000000"/>
                </a:solidFill>
                <a:latin typeface="Assistant Semi-Bold"/>
              </a:rPr>
              <a:t>, clustering </a:t>
            </a:r>
            <a:r>
              <a:rPr lang="en-US" sz="2199" dirty="0" err="1">
                <a:solidFill>
                  <a:srgbClr val="000000"/>
                </a:solidFill>
                <a:latin typeface="Assistant Semi-Bold"/>
              </a:rPr>
              <a:t>diimplementasikan</a:t>
            </a:r>
            <a:r>
              <a:rPr lang="en-US" sz="2199" dirty="0">
                <a:solidFill>
                  <a:srgbClr val="000000"/>
                </a:solidFill>
                <a:latin typeface="Assistant Semi-Bold"/>
              </a:rPr>
              <a:t> pada </a:t>
            </a:r>
            <a:r>
              <a:rPr lang="en-US" sz="2199" dirty="0" err="1">
                <a:solidFill>
                  <a:srgbClr val="000000"/>
                </a:solidFill>
                <a:latin typeface="Assistant Semi-Bold"/>
              </a:rPr>
              <a:t>kumpulan</a:t>
            </a:r>
            <a:r>
              <a:rPr lang="en-US" sz="2199" dirty="0">
                <a:solidFill>
                  <a:srgbClr val="000000"/>
                </a:solidFill>
                <a:latin typeface="Assistant Semi-Bold"/>
              </a:rPr>
              <a:t> data real-time </a:t>
            </a:r>
            <a:r>
              <a:rPr lang="en-US" sz="2199" dirty="0" err="1">
                <a:solidFill>
                  <a:srgbClr val="000000"/>
                </a:solidFill>
                <a:latin typeface="Assistant Semi-Bold"/>
              </a:rPr>
              <a:t>dari</a:t>
            </a:r>
            <a:r>
              <a:rPr lang="en-US" sz="2199" dirty="0">
                <a:solidFill>
                  <a:srgbClr val="000000"/>
                </a:solidFill>
                <a:latin typeface="Assistant Semi-Bold"/>
              </a:rPr>
              <a:t> </a:t>
            </a:r>
            <a:r>
              <a:rPr lang="en-US" sz="2199" dirty="0" err="1">
                <a:solidFill>
                  <a:srgbClr val="000000"/>
                </a:solidFill>
                <a:latin typeface="Assistant Semi-Bold"/>
              </a:rPr>
              <a:t>sebuah</a:t>
            </a:r>
            <a:r>
              <a:rPr lang="en-US" sz="2199" dirty="0">
                <a:solidFill>
                  <a:srgbClr val="000000"/>
                </a:solidFill>
                <a:latin typeface="Assistant Semi-Bold"/>
              </a:rPr>
              <a:t> </a:t>
            </a:r>
            <a:r>
              <a:rPr lang="en-US" sz="2199" dirty="0" err="1">
                <a:solidFill>
                  <a:srgbClr val="000000"/>
                </a:solidFill>
                <a:latin typeface="Assistant Semi-Bold"/>
              </a:rPr>
              <a:t>perusahaan</a:t>
            </a:r>
            <a:r>
              <a:rPr lang="en-US" sz="2199" dirty="0">
                <a:solidFill>
                  <a:srgbClr val="000000"/>
                </a:solidFill>
                <a:latin typeface="Assistant Semi-Bold"/>
              </a:rPr>
              <a:t> e-commerce yang </a:t>
            </a:r>
            <a:r>
              <a:rPr lang="en-US" sz="2199" dirty="0" err="1">
                <a:solidFill>
                  <a:srgbClr val="000000"/>
                </a:solidFill>
                <a:latin typeface="Assistant Semi-Bold"/>
              </a:rPr>
              <a:t>bertujuan</a:t>
            </a:r>
            <a:r>
              <a:rPr lang="en-US" sz="2199" dirty="0">
                <a:solidFill>
                  <a:srgbClr val="000000"/>
                </a:solidFill>
                <a:latin typeface="Assistant Semi-Bold"/>
              </a:rPr>
              <a:t> </a:t>
            </a:r>
            <a:r>
              <a:rPr lang="en-US" sz="2199" dirty="0" err="1">
                <a:solidFill>
                  <a:srgbClr val="000000"/>
                </a:solidFill>
                <a:latin typeface="Assistant Semi-Bold"/>
              </a:rPr>
              <a:t>untuk</a:t>
            </a:r>
            <a:r>
              <a:rPr lang="en-US" sz="2199" dirty="0">
                <a:solidFill>
                  <a:srgbClr val="000000"/>
                </a:solidFill>
                <a:latin typeface="Assistant Semi-Bold"/>
              </a:rPr>
              <a:t> </a:t>
            </a:r>
            <a:r>
              <a:rPr lang="en-US" sz="2199" dirty="0" err="1">
                <a:solidFill>
                  <a:srgbClr val="000000"/>
                </a:solidFill>
                <a:latin typeface="Assistant Semi-Bold"/>
              </a:rPr>
              <a:t>memutuskan</a:t>
            </a:r>
            <a:r>
              <a:rPr lang="en-US" sz="2199" dirty="0">
                <a:solidFill>
                  <a:srgbClr val="000000"/>
                </a:solidFill>
                <a:latin typeface="Assistant Semi-Bold"/>
              </a:rPr>
              <a:t> </a:t>
            </a:r>
            <a:r>
              <a:rPr lang="en-US" sz="2199" dirty="0" err="1">
                <a:solidFill>
                  <a:srgbClr val="000000"/>
                </a:solidFill>
                <a:latin typeface="Assistant Semi-Bold"/>
              </a:rPr>
              <a:t>apakah</a:t>
            </a:r>
            <a:r>
              <a:rPr lang="en-US" sz="2199" dirty="0">
                <a:solidFill>
                  <a:srgbClr val="000000"/>
                </a:solidFill>
                <a:latin typeface="Assistant Semi-Bold"/>
              </a:rPr>
              <a:t> </a:t>
            </a:r>
            <a:r>
              <a:rPr lang="en-US" sz="2199" dirty="0" err="1">
                <a:solidFill>
                  <a:srgbClr val="000000"/>
                </a:solidFill>
                <a:latin typeface="Assistant Semi-Bold"/>
              </a:rPr>
              <a:t>harus</a:t>
            </a:r>
            <a:r>
              <a:rPr lang="en-US" sz="2199" dirty="0">
                <a:solidFill>
                  <a:srgbClr val="000000"/>
                </a:solidFill>
                <a:latin typeface="Assistant Semi-Bold"/>
              </a:rPr>
              <a:t> </a:t>
            </a:r>
            <a:r>
              <a:rPr lang="en-US" sz="2199" dirty="0" err="1">
                <a:solidFill>
                  <a:srgbClr val="000000"/>
                </a:solidFill>
                <a:latin typeface="Assistant Semi-Bold"/>
              </a:rPr>
              <a:t>fokus</a:t>
            </a:r>
            <a:r>
              <a:rPr lang="en-US" sz="2199" dirty="0">
                <a:solidFill>
                  <a:srgbClr val="000000"/>
                </a:solidFill>
                <a:latin typeface="Assistant Semi-Bold"/>
              </a:rPr>
              <a:t> pada website </a:t>
            </a:r>
            <a:r>
              <a:rPr lang="en-US" sz="2199" dirty="0" err="1">
                <a:solidFill>
                  <a:srgbClr val="000000"/>
                </a:solidFill>
                <a:latin typeface="Assistant Semi-Bold"/>
              </a:rPr>
              <a:t>atau</a:t>
            </a:r>
            <a:r>
              <a:rPr lang="en-US" sz="2199" dirty="0">
                <a:solidFill>
                  <a:srgbClr val="000000"/>
                </a:solidFill>
                <a:latin typeface="Assistant Semi-Bold"/>
              </a:rPr>
              <a:t> mobile application.</a:t>
            </a:r>
          </a:p>
          <a:p>
            <a:pPr algn="just">
              <a:lnSpc>
                <a:spcPts val="3717"/>
              </a:lnSpc>
            </a:pPr>
            <a:r>
              <a:rPr lang="en-US" sz="2199" dirty="0">
                <a:solidFill>
                  <a:srgbClr val="000000"/>
                </a:solidFill>
                <a:latin typeface="Assistant Semi-Bold"/>
              </a:rPr>
              <a:t> </a:t>
            </a:r>
          </a:p>
          <a:p>
            <a:pPr marL="474979" lvl="1" indent="-237490" algn="just">
              <a:lnSpc>
                <a:spcPts val="3717"/>
              </a:lnSpc>
              <a:buFont typeface="Arial"/>
              <a:buChar char="•"/>
            </a:pPr>
            <a:r>
              <a:rPr lang="en-US" sz="2199" dirty="0" err="1">
                <a:solidFill>
                  <a:srgbClr val="000000"/>
                </a:solidFill>
                <a:latin typeface="Assistant Semi-Bold"/>
              </a:rPr>
              <a:t>Algoritma</a:t>
            </a:r>
            <a:r>
              <a:rPr lang="en-US" sz="2199" dirty="0">
                <a:solidFill>
                  <a:srgbClr val="000000"/>
                </a:solidFill>
                <a:latin typeface="Assistant Semi-Bold"/>
              </a:rPr>
              <a:t> clustering K-means </a:t>
            </a:r>
            <a:r>
              <a:rPr lang="en-US" sz="2199" dirty="0" err="1">
                <a:solidFill>
                  <a:srgbClr val="000000"/>
                </a:solidFill>
                <a:latin typeface="Assistant Semi-Bold"/>
              </a:rPr>
              <a:t>digunakan</a:t>
            </a:r>
            <a:r>
              <a:rPr lang="en-US" sz="2199" dirty="0">
                <a:solidFill>
                  <a:srgbClr val="000000"/>
                </a:solidFill>
                <a:latin typeface="Assistant Semi-Bold"/>
              </a:rPr>
              <a:t> </a:t>
            </a:r>
            <a:r>
              <a:rPr lang="en-US" sz="2199" dirty="0" err="1">
                <a:solidFill>
                  <a:srgbClr val="000000"/>
                </a:solidFill>
                <a:latin typeface="Assistant Semi-Bold"/>
              </a:rPr>
              <a:t>untuk</a:t>
            </a:r>
            <a:r>
              <a:rPr lang="en-US" sz="2199" dirty="0">
                <a:solidFill>
                  <a:srgbClr val="000000"/>
                </a:solidFill>
                <a:latin typeface="Assistant Semi-Bold"/>
              </a:rPr>
              <a:t> </a:t>
            </a:r>
            <a:r>
              <a:rPr lang="en-US" sz="2199" dirty="0" err="1">
                <a:solidFill>
                  <a:srgbClr val="000000"/>
                </a:solidFill>
                <a:latin typeface="Assistant Semi-Bold"/>
              </a:rPr>
              <a:t>mengelompokkan</a:t>
            </a:r>
            <a:r>
              <a:rPr lang="en-US" sz="2199" dirty="0">
                <a:solidFill>
                  <a:srgbClr val="000000"/>
                </a:solidFill>
                <a:latin typeface="Assistant Semi-Bold"/>
              </a:rPr>
              <a:t> </a:t>
            </a:r>
            <a:r>
              <a:rPr lang="en-US" sz="2199" dirty="0" err="1">
                <a:solidFill>
                  <a:srgbClr val="000000"/>
                </a:solidFill>
                <a:latin typeface="Assistant Semi-Bold"/>
              </a:rPr>
              <a:t>pengguna</a:t>
            </a:r>
            <a:r>
              <a:rPr lang="en-US" sz="2199" dirty="0">
                <a:solidFill>
                  <a:srgbClr val="000000"/>
                </a:solidFill>
                <a:latin typeface="Assistant Semi-Bold"/>
              </a:rPr>
              <a:t> </a:t>
            </a:r>
            <a:r>
              <a:rPr lang="en-US" sz="2199" dirty="0" err="1">
                <a:solidFill>
                  <a:srgbClr val="000000"/>
                </a:solidFill>
                <a:latin typeface="Assistant Semi-Bold"/>
              </a:rPr>
              <a:t>untuk</a:t>
            </a:r>
            <a:r>
              <a:rPr lang="en-US" sz="2199" dirty="0">
                <a:solidFill>
                  <a:srgbClr val="000000"/>
                </a:solidFill>
                <a:latin typeface="Assistant Semi-Bold"/>
              </a:rPr>
              <a:t> </a:t>
            </a:r>
            <a:r>
              <a:rPr lang="en-US" sz="2199" dirty="0" err="1">
                <a:solidFill>
                  <a:srgbClr val="000000"/>
                </a:solidFill>
                <a:latin typeface="Assistant Semi-Bold"/>
              </a:rPr>
              <a:t>tujuan</a:t>
            </a:r>
            <a:r>
              <a:rPr lang="en-US" sz="2199" dirty="0">
                <a:solidFill>
                  <a:srgbClr val="000000"/>
                </a:solidFill>
                <a:latin typeface="Assistant Semi-Bold"/>
              </a:rPr>
              <a:t> yang </a:t>
            </a:r>
            <a:r>
              <a:rPr lang="en-US" sz="2199" dirty="0" err="1">
                <a:solidFill>
                  <a:srgbClr val="000000"/>
                </a:solidFill>
                <a:latin typeface="Assistant Semi-Bold"/>
              </a:rPr>
              <a:t>sama</a:t>
            </a:r>
            <a:r>
              <a:rPr lang="en-US" sz="2199" dirty="0">
                <a:solidFill>
                  <a:srgbClr val="000000"/>
                </a:solidFill>
                <a:latin typeface="Assistant Semi-Bold"/>
              </a:rPr>
              <a:t> </a:t>
            </a:r>
            <a:r>
              <a:rPr lang="en-US" sz="2199" dirty="0" err="1">
                <a:solidFill>
                  <a:srgbClr val="000000"/>
                </a:solidFill>
                <a:latin typeface="Assistant Semi-Bold"/>
              </a:rPr>
              <a:t>karena</a:t>
            </a:r>
            <a:r>
              <a:rPr lang="en-US" sz="2199" dirty="0">
                <a:solidFill>
                  <a:srgbClr val="000000"/>
                </a:solidFill>
                <a:latin typeface="Assistant Semi-Bold"/>
              </a:rPr>
              <a:t> </a:t>
            </a:r>
            <a:r>
              <a:rPr lang="en-US" sz="2199" dirty="0" err="1">
                <a:solidFill>
                  <a:srgbClr val="000000"/>
                </a:solidFill>
                <a:latin typeface="Assistant Semi-Bold"/>
              </a:rPr>
              <a:t>sifat</a:t>
            </a:r>
            <a:r>
              <a:rPr lang="en-US" sz="2199" dirty="0">
                <a:solidFill>
                  <a:srgbClr val="000000"/>
                </a:solidFill>
                <a:latin typeface="Assistant Semi-Bold"/>
              </a:rPr>
              <a:t> data yang </a:t>
            </a:r>
            <a:r>
              <a:rPr lang="en-US" sz="2199" dirty="0" err="1">
                <a:solidFill>
                  <a:srgbClr val="000000"/>
                </a:solidFill>
                <a:latin typeface="Assistant Semi-Bold"/>
              </a:rPr>
              <a:t>tersebar</a:t>
            </a:r>
            <a:r>
              <a:rPr lang="en-US" sz="2199" dirty="0">
                <a:solidFill>
                  <a:srgbClr val="000000"/>
                </a:solidFill>
                <a:latin typeface="Assistant Semi-Bold"/>
              </a:rPr>
              <a:t> dan </a:t>
            </a:r>
            <a:r>
              <a:rPr lang="en-US" sz="2199" dirty="0" err="1">
                <a:solidFill>
                  <a:srgbClr val="000000"/>
                </a:solidFill>
                <a:latin typeface="Assistant Semi-Bold"/>
              </a:rPr>
              <a:t>untuk</a:t>
            </a:r>
            <a:r>
              <a:rPr lang="en-US" sz="2199" dirty="0">
                <a:solidFill>
                  <a:srgbClr val="000000"/>
                </a:solidFill>
                <a:latin typeface="Assistant Semi-Bold"/>
              </a:rPr>
              <a:t> </a:t>
            </a:r>
            <a:r>
              <a:rPr lang="en-US" sz="2199" dirty="0" err="1">
                <a:solidFill>
                  <a:srgbClr val="000000"/>
                </a:solidFill>
                <a:latin typeface="Assistant Semi-Bold"/>
              </a:rPr>
              <a:t>menemukan</a:t>
            </a:r>
            <a:r>
              <a:rPr lang="en-US" sz="2199" dirty="0">
                <a:solidFill>
                  <a:srgbClr val="000000"/>
                </a:solidFill>
                <a:latin typeface="Assistant Semi-Bold"/>
              </a:rPr>
              <a:t> </a:t>
            </a:r>
            <a:r>
              <a:rPr lang="en-US" sz="2199" dirty="0" err="1">
                <a:solidFill>
                  <a:srgbClr val="000000"/>
                </a:solidFill>
                <a:latin typeface="Assistant Semi-Bold"/>
              </a:rPr>
              <a:t>pola</a:t>
            </a:r>
            <a:r>
              <a:rPr lang="en-US" sz="2199" dirty="0">
                <a:solidFill>
                  <a:srgbClr val="000000"/>
                </a:solidFill>
                <a:latin typeface="Assistant Semi-Bold"/>
              </a:rPr>
              <a:t> </a:t>
            </a:r>
            <a:r>
              <a:rPr lang="en-US" sz="2199" dirty="0" err="1">
                <a:solidFill>
                  <a:srgbClr val="000000"/>
                </a:solidFill>
                <a:latin typeface="Assistant Semi-Bold"/>
              </a:rPr>
              <a:t>tersembunyi</a:t>
            </a:r>
            <a:r>
              <a:rPr lang="en-US" sz="2199" dirty="0">
                <a:solidFill>
                  <a:srgbClr val="000000"/>
                </a:solidFill>
                <a:latin typeface="Assistant Semi-Bold"/>
              </a:rPr>
              <a:t> </a:t>
            </a:r>
            <a:r>
              <a:rPr lang="en-US" sz="2199" dirty="0" err="1">
                <a:solidFill>
                  <a:srgbClr val="000000"/>
                </a:solidFill>
                <a:latin typeface="Assistant Semi-Bold"/>
              </a:rPr>
              <a:t>dalam</a:t>
            </a:r>
            <a:r>
              <a:rPr lang="en-US" sz="2199" dirty="0">
                <a:solidFill>
                  <a:srgbClr val="000000"/>
                </a:solidFill>
                <a:latin typeface="Assistant Semi-Bold"/>
              </a:rPr>
              <a:t> </a:t>
            </a:r>
            <a:r>
              <a:rPr lang="en-US" sz="2199" dirty="0" err="1">
                <a:solidFill>
                  <a:srgbClr val="000000"/>
                </a:solidFill>
                <a:latin typeface="Assistant Semi-Bold"/>
              </a:rPr>
              <a:t>kumpulan</a:t>
            </a:r>
            <a:r>
              <a:rPr lang="en-US" sz="2199" dirty="0">
                <a:solidFill>
                  <a:srgbClr val="000000"/>
                </a:solidFill>
                <a:latin typeface="Assistant Semi-Bold"/>
              </a:rPr>
              <a:t> data. </a:t>
            </a:r>
          </a:p>
          <a:p>
            <a:pPr algn="just">
              <a:lnSpc>
                <a:spcPts val="3717"/>
              </a:lnSpc>
            </a:pPr>
            <a:endParaRPr lang="en-US" sz="2199" dirty="0">
              <a:solidFill>
                <a:srgbClr val="000000"/>
              </a:solidFill>
              <a:latin typeface="Assistant Semi-Bold"/>
            </a:endParaRPr>
          </a:p>
          <a:p>
            <a:pPr marL="474979" lvl="1" indent="-237490" algn="just">
              <a:lnSpc>
                <a:spcPts val="3717"/>
              </a:lnSpc>
              <a:buFont typeface="Arial"/>
              <a:buChar char="•"/>
            </a:pPr>
            <a:r>
              <a:rPr lang="en-US" sz="2199" dirty="0" err="1">
                <a:solidFill>
                  <a:srgbClr val="000000"/>
                </a:solidFill>
                <a:latin typeface="Assistant Semi-Bold"/>
              </a:rPr>
              <a:t>Untuk</a:t>
            </a:r>
            <a:r>
              <a:rPr lang="en-US" sz="2199" dirty="0">
                <a:solidFill>
                  <a:srgbClr val="000000"/>
                </a:solidFill>
                <a:latin typeface="Assistant Semi-Bold"/>
              </a:rPr>
              <a:t> </a:t>
            </a:r>
            <a:r>
              <a:rPr lang="en-US" sz="2199" dirty="0" err="1">
                <a:solidFill>
                  <a:srgbClr val="000000"/>
                </a:solidFill>
                <a:latin typeface="Assistant Semi-Bold"/>
              </a:rPr>
              <a:t>menentukan</a:t>
            </a:r>
            <a:r>
              <a:rPr lang="en-US" sz="2199" dirty="0">
                <a:solidFill>
                  <a:srgbClr val="000000"/>
                </a:solidFill>
                <a:latin typeface="Assistant Semi-Bold"/>
              </a:rPr>
              <a:t> </a:t>
            </a:r>
            <a:r>
              <a:rPr lang="en-US" sz="2199" dirty="0" err="1">
                <a:solidFill>
                  <a:srgbClr val="000000"/>
                </a:solidFill>
                <a:latin typeface="Assistant Semi-Bold"/>
              </a:rPr>
              <a:t>jumlah</a:t>
            </a:r>
            <a:r>
              <a:rPr lang="en-US" sz="2199" dirty="0">
                <a:solidFill>
                  <a:srgbClr val="000000"/>
                </a:solidFill>
                <a:latin typeface="Assistant Semi-Bold"/>
              </a:rPr>
              <a:t> cluster, </a:t>
            </a:r>
            <a:r>
              <a:rPr lang="en-US" sz="2199" dirty="0" err="1">
                <a:solidFill>
                  <a:srgbClr val="000000"/>
                </a:solidFill>
                <a:latin typeface="Assistant Semi-Bold"/>
              </a:rPr>
              <a:t>digunakan</a:t>
            </a:r>
            <a:r>
              <a:rPr lang="en-US" sz="2199" dirty="0">
                <a:solidFill>
                  <a:srgbClr val="000000"/>
                </a:solidFill>
                <a:latin typeface="Assistant Semi-Bold"/>
              </a:rPr>
              <a:t> </a:t>
            </a:r>
            <a:r>
              <a:rPr lang="en-US" sz="2199" dirty="0" err="1">
                <a:solidFill>
                  <a:srgbClr val="000000"/>
                </a:solidFill>
                <a:latin typeface="Assistant Semi-Bold"/>
              </a:rPr>
              <a:t>metode</a:t>
            </a:r>
            <a:r>
              <a:rPr lang="en-US" sz="2199" dirty="0">
                <a:solidFill>
                  <a:srgbClr val="000000"/>
                </a:solidFill>
                <a:latin typeface="Assistant Semi-Bold"/>
              </a:rPr>
              <a:t> elbow, dan </a:t>
            </a:r>
            <a:r>
              <a:rPr lang="en-US" sz="2199" dirty="0" err="1">
                <a:solidFill>
                  <a:srgbClr val="000000"/>
                </a:solidFill>
                <a:latin typeface="Assistant Semi-Bold"/>
              </a:rPr>
              <a:t>pelanggan</a:t>
            </a:r>
            <a:r>
              <a:rPr lang="en-US" sz="2199" dirty="0">
                <a:solidFill>
                  <a:srgbClr val="000000"/>
                </a:solidFill>
                <a:latin typeface="Assistant Semi-Bold"/>
              </a:rPr>
              <a:t> </a:t>
            </a:r>
            <a:r>
              <a:rPr lang="en-US" sz="2199" dirty="0" err="1">
                <a:solidFill>
                  <a:srgbClr val="000000"/>
                </a:solidFill>
                <a:latin typeface="Assistant Semi-Bold"/>
              </a:rPr>
              <a:t>dikelompokkan</a:t>
            </a:r>
            <a:r>
              <a:rPr lang="en-US" sz="2199" dirty="0">
                <a:solidFill>
                  <a:srgbClr val="000000"/>
                </a:solidFill>
                <a:latin typeface="Assistant Semi-Bold"/>
              </a:rPr>
              <a:t> </a:t>
            </a:r>
            <a:r>
              <a:rPr lang="en-US" sz="2199" dirty="0" err="1">
                <a:solidFill>
                  <a:srgbClr val="000000"/>
                </a:solidFill>
                <a:latin typeface="Assistant Semi-Bold"/>
              </a:rPr>
              <a:t>dengan</a:t>
            </a:r>
            <a:r>
              <a:rPr lang="en-US" sz="2199" dirty="0">
                <a:solidFill>
                  <a:srgbClr val="000000"/>
                </a:solidFill>
                <a:latin typeface="Assistant Semi-Bold"/>
              </a:rPr>
              <a:t> </a:t>
            </a:r>
            <a:r>
              <a:rPr lang="en-US" sz="2199" dirty="0" err="1">
                <a:solidFill>
                  <a:srgbClr val="000000"/>
                </a:solidFill>
                <a:latin typeface="Assistant Semi-Bold"/>
              </a:rPr>
              <a:t>menghormati</a:t>
            </a:r>
            <a:r>
              <a:rPr lang="en-US" sz="2199" dirty="0">
                <a:solidFill>
                  <a:srgbClr val="000000"/>
                </a:solidFill>
                <a:latin typeface="Assistant Semi-Bold"/>
              </a:rPr>
              <a:t> </a:t>
            </a:r>
            <a:r>
              <a:rPr lang="en-US" sz="2199" dirty="0" err="1">
                <a:solidFill>
                  <a:srgbClr val="000000"/>
                </a:solidFill>
                <a:latin typeface="Assistant Semi-Bold"/>
              </a:rPr>
              <a:t>atribut</a:t>
            </a:r>
            <a:r>
              <a:rPr lang="en-US" sz="2199" dirty="0">
                <a:solidFill>
                  <a:srgbClr val="000000"/>
                </a:solidFill>
                <a:latin typeface="Assistant Semi-Bold"/>
              </a:rPr>
              <a:t> yang </a:t>
            </a:r>
            <a:r>
              <a:rPr lang="en-US" sz="2199" dirty="0" err="1">
                <a:solidFill>
                  <a:srgbClr val="000000"/>
                </a:solidFill>
                <a:latin typeface="Assistant Semi-Bold"/>
              </a:rPr>
              <a:t>berbeda</a:t>
            </a:r>
            <a:r>
              <a:rPr lang="en-US" sz="2199" dirty="0">
                <a:solidFill>
                  <a:srgbClr val="000000"/>
                </a:solidFill>
                <a:latin typeface="Assistant Semi-Bold"/>
              </a:rPr>
              <a:t>. </a:t>
            </a:r>
          </a:p>
          <a:p>
            <a:pPr algn="just">
              <a:lnSpc>
                <a:spcPts val="3717"/>
              </a:lnSpc>
            </a:pPr>
            <a:endParaRPr lang="en-US" sz="2199" dirty="0">
              <a:solidFill>
                <a:srgbClr val="000000"/>
              </a:solidFill>
              <a:latin typeface="Assistant Semi-Bold"/>
            </a:endParaRPr>
          </a:p>
          <a:p>
            <a:pPr marL="474979" lvl="1" indent="-237490" algn="just">
              <a:lnSpc>
                <a:spcPts val="3717"/>
              </a:lnSpc>
              <a:buFont typeface="Arial"/>
              <a:buChar char="•"/>
            </a:pPr>
            <a:r>
              <a:rPr lang="en-US" sz="2199" dirty="0" err="1">
                <a:solidFill>
                  <a:srgbClr val="000000"/>
                </a:solidFill>
                <a:latin typeface="Assistant Semi-Bold"/>
              </a:rPr>
              <a:t>Berdasarkan</a:t>
            </a:r>
            <a:r>
              <a:rPr lang="en-US" sz="2199" dirty="0">
                <a:solidFill>
                  <a:srgbClr val="000000"/>
                </a:solidFill>
                <a:latin typeface="Assistant Semi-Bold"/>
              </a:rPr>
              <a:t> </a:t>
            </a:r>
            <a:r>
              <a:rPr lang="en-US" sz="2199" dirty="0" err="1">
                <a:solidFill>
                  <a:srgbClr val="000000"/>
                </a:solidFill>
                <a:latin typeface="Assistant Semi-Bold"/>
              </a:rPr>
              <a:t>analisis</a:t>
            </a:r>
            <a:r>
              <a:rPr lang="en-US" sz="2199" dirty="0">
                <a:solidFill>
                  <a:srgbClr val="000000"/>
                </a:solidFill>
                <a:latin typeface="Assistant Semi-Bold"/>
              </a:rPr>
              <a:t>, </a:t>
            </a:r>
            <a:r>
              <a:rPr lang="en-US" sz="2199" dirty="0" err="1">
                <a:solidFill>
                  <a:srgbClr val="000000"/>
                </a:solidFill>
                <a:latin typeface="Assistant Semi-Bold"/>
              </a:rPr>
              <a:t>dibuat</a:t>
            </a:r>
            <a:r>
              <a:rPr lang="en-US" sz="2199" dirty="0">
                <a:solidFill>
                  <a:srgbClr val="000000"/>
                </a:solidFill>
                <a:latin typeface="Assistant Semi-Bold"/>
              </a:rPr>
              <a:t> </a:t>
            </a:r>
            <a:r>
              <a:rPr lang="en-US" sz="2199" dirty="0" err="1">
                <a:solidFill>
                  <a:srgbClr val="000000"/>
                </a:solidFill>
                <a:latin typeface="Assistant Semi-Bold"/>
              </a:rPr>
              <a:t>keputusan</a:t>
            </a:r>
            <a:r>
              <a:rPr lang="en-US" sz="2199" dirty="0">
                <a:solidFill>
                  <a:srgbClr val="000000"/>
                </a:solidFill>
                <a:latin typeface="Assistant Semi-Bold"/>
              </a:rPr>
              <a:t> </a:t>
            </a:r>
            <a:r>
              <a:rPr lang="en-US" sz="2199" dirty="0" err="1">
                <a:solidFill>
                  <a:srgbClr val="000000"/>
                </a:solidFill>
                <a:latin typeface="Assistant Semi-Bold"/>
              </a:rPr>
              <a:t>tentang</a:t>
            </a:r>
            <a:r>
              <a:rPr lang="en-US" sz="2199" dirty="0">
                <a:solidFill>
                  <a:srgbClr val="000000"/>
                </a:solidFill>
                <a:latin typeface="Assistant Semi-Bold"/>
              </a:rPr>
              <a:t> </a:t>
            </a:r>
            <a:r>
              <a:rPr lang="en-US" sz="2199" dirty="0" err="1">
                <a:solidFill>
                  <a:srgbClr val="000000"/>
                </a:solidFill>
                <a:latin typeface="Assistant Semi-Bold"/>
              </a:rPr>
              <a:t>kelompok</a:t>
            </a:r>
            <a:r>
              <a:rPr lang="en-US" sz="2199" dirty="0">
                <a:solidFill>
                  <a:srgbClr val="000000"/>
                </a:solidFill>
                <a:latin typeface="Assistant Semi-Bold"/>
              </a:rPr>
              <a:t> </a:t>
            </a:r>
            <a:r>
              <a:rPr lang="en-US" sz="2199" dirty="0" err="1">
                <a:solidFill>
                  <a:srgbClr val="000000"/>
                </a:solidFill>
                <a:latin typeface="Assistant Semi-Bold"/>
              </a:rPr>
              <a:t>pelanggan</a:t>
            </a:r>
            <a:r>
              <a:rPr lang="en-US" sz="2199" dirty="0">
                <a:solidFill>
                  <a:srgbClr val="000000"/>
                </a:solidFill>
                <a:latin typeface="Assistant Semi-Bold"/>
              </a:rPr>
              <a:t> mana yang </a:t>
            </a:r>
            <a:r>
              <a:rPr lang="en-US" sz="2199" dirty="0" err="1">
                <a:solidFill>
                  <a:srgbClr val="000000"/>
                </a:solidFill>
                <a:latin typeface="Assistant Semi-Bold"/>
              </a:rPr>
              <a:t>harus</a:t>
            </a:r>
            <a:r>
              <a:rPr lang="en-US" sz="2199" dirty="0">
                <a:solidFill>
                  <a:srgbClr val="000000"/>
                </a:solidFill>
                <a:latin typeface="Assistant Semi-Bold"/>
              </a:rPr>
              <a:t> </a:t>
            </a:r>
            <a:r>
              <a:rPr lang="en-US" sz="2199" dirty="0" err="1">
                <a:solidFill>
                  <a:srgbClr val="000000"/>
                </a:solidFill>
                <a:latin typeface="Assistant Semi-Bold"/>
              </a:rPr>
              <a:t>ditargetkan</a:t>
            </a:r>
            <a:r>
              <a:rPr lang="en-US" sz="2199" dirty="0">
                <a:solidFill>
                  <a:srgbClr val="000000"/>
                </a:solidFill>
                <a:latin typeface="Assistant Semi-Bold"/>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546074" y="2273422"/>
            <a:ext cx="7713226" cy="6738380"/>
            <a:chOff x="0" y="0"/>
            <a:chExt cx="2137363" cy="1867230"/>
          </a:xfrm>
        </p:grpSpPr>
        <p:sp>
          <p:nvSpPr>
            <p:cNvPr id="3" name="Freeform 3"/>
            <p:cNvSpPr/>
            <p:nvPr/>
          </p:nvSpPr>
          <p:spPr>
            <a:xfrm>
              <a:off x="0" y="0"/>
              <a:ext cx="2137363" cy="1867230"/>
            </a:xfrm>
            <a:custGeom>
              <a:avLst/>
              <a:gdLst/>
              <a:ahLst/>
              <a:cxnLst/>
              <a:rect l="l" t="t" r="r" b="b"/>
              <a:pathLst>
                <a:path w="2137363" h="1867230">
                  <a:moveTo>
                    <a:pt x="0" y="0"/>
                  </a:moveTo>
                  <a:lnTo>
                    <a:pt x="2137363" y="0"/>
                  </a:lnTo>
                  <a:lnTo>
                    <a:pt x="2137363" y="1867230"/>
                  </a:lnTo>
                  <a:lnTo>
                    <a:pt x="0" y="1867230"/>
                  </a:lnTo>
                  <a:close/>
                </a:path>
              </a:pathLst>
            </a:custGeom>
            <a:solidFill>
              <a:srgbClr val="F6F4EF"/>
            </a:solidFill>
          </p:spPr>
        </p:sp>
        <p:sp>
          <p:nvSpPr>
            <p:cNvPr id="4" name="TextBox 4"/>
            <p:cNvSpPr txBox="1"/>
            <p:nvPr/>
          </p:nvSpPr>
          <p:spPr>
            <a:xfrm>
              <a:off x="0" y="-38100"/>
              <a:ext cx="2137363" cy="1905330"/>
            </a:xfrm>
            <a:prstGeom prst="rect">
              <a:avLst/>
            </a:prstGeom>
          </p:spPr>
          <p:txBody>
            <a:bodyPr lIns="50800" tIns="50800" rIns="50800" bIns="50800" rtlCol="0" anchor="ctr"/>
            <a:lstStyle/>
            <a:p>
              <a:pPr algn="ctr">
                <a:lnSpc>
                  <a:spcPts val="2940"/>
                </a:lnSpc>
              </a:pPr>
              <a:endParaRPr/>
            </a:p>
          </p:txBody>
        </p:sp>
      </p:grpSp>
      <p:sp>
        <p:nvSpPr>
          <p:cNvPr id="5" name="Freeform 5"/>
          <p:cNvSpPr/>
          <p:nvPr/>
        </p:nvSpPr>
        <p:spPr>
          <a:xfrm>
            <a:off x="9934925" y="2671609"/>
            <a:ext cx="6935525" cy="5942006"/>
          </a:xfrm>
          <a:custGeom>
            <a:avLst/>
            <a:gdLst/>
            <a:ahLst/>
            <a:cxnLst/>
            <a:rect l="l" t="t" r="r" b="b"/>
            <a:pathLst>
              <a:path w="6935525" h="5942006">
                <a:moveTo>
                  <a:pt x="0" y="0"/>
                </a:moveTo>
                <a:lnTo>
                  <a:pt x="6935524" y="0"/>
                </a:lnTo>
                <a:lnTo>
                  <a:pt x="6935524" y="5942006"/>
                </a:lnTo>
                <a:lnTo>
                  <a:pt x="0" y="5942006"/>
                </a:lnTo>
                <a:lnTo>
                  <a:pt x="0" y="0"/>
                </a:lnTo>
                <a:close/>
              </a:path>
            </a:pathLst>
          </a:custGeom>
          <a:blipFill>
            <a:blip r:embed="rId2"/>
            <a:stretch>
              <a:fillRect/>
            </a:stretch>
          </a:blipFill>
        </p:spPr>
      </p:sp>
      <p:sp>
        <p:nvSpPr>
          <p:cNvPr id="6" name="TextBox 6"/>
          <p:cNvSpPr txBox="1"/>
          <p:nvPr/>
        </p:nvSpPr>
        <p:spPr>
          <a:xfrm>
            <a:off x="834620" y="904875"/>
            <a:ext cx="7519146" cy="1152000"/>
          </a:xfrm>
          <a:prstGeom prst="rect">
            <a:avLst/>
          </a:prstGeom>
        </p:spPr>
        <p:txBody>
          <a:bodyPr lIns="0" tIns="0" rIns="0" bIns="0" rtlCol="0" anchor="t">
            <a:spAutoFit/>
          </a:bodyPr>
          <a:lstStyle/>
          <a:p>
            <a:pPr>
              <a:lnSpc>
                <a:spcPts val="9492"/>
              </a:lnSpc>
            </a:pPr>
            <a:r>
              <a:rPr lang="en-US" sz="6780" dirty="0">
                <a:solidFill>
                  <a:srgbClr val="000000"/>
                </a:solidFill>
                <a:latin typeface="Martel Heavy"/>
              </a:rPr>
              <a:t> Cluster Analysis</a:t>
            </a:r>
          </a:p>
        </p:txBody>
      </p:sp>
      <p:sp>
        <p:nvSpPr>
          <p:cNvPr id="7" name="TextBox 7"/>
          <p:cNvSpPr txBox="1"/>
          <p:nvPr/>
        </p:nvSpPr>
        <p:spPr>
          <a:xfrm>
            <a:off x="834620" y="3665851"/>
            <a:ext cx="7713226" cy="5345951"/>
          </a:xfrm>
          <a:prstGeom prst="rect">
            <a:avLst/>
          </a:prstGeom>
        </p:spPr>
        <p:txBody>
          <a:bodyPr wrap="square" lIns="0" tIns="0" rIns="0" bIns="0" rtlCol="0" anchor="t">
            <a:spAutoFit/>
          </a:bodyPr>
          <a:lstStyle/>
          <a:p>
            <a:pPr algn="just">
              <a:lnSpc>
                <a:spcPts val="4200"/>
              </a:lnSpc>
            </a:pPr>
            <a:r>
              <a:rPr lang="en-US" sz="2800" dirty="0">
                <a:solidFill>
                  <a:srgbClr val="000000"/>
                </a:solidFill>
                <a:latin typeface="Assistant Semi-Bold"/>
              </a:rPr>
              <a:t>Di </a:t>
            </a:r>
            <a:r>
              <a:rPr lang="en-US" sz="2800" dirty="0" err="1">
                <a:solidFill>
                  <a:srgbClr val="000000"/>
                </a:solidFill>
                <a:latin typeface="Assistant Semi-Bold"/>
              </a:rPr>
              <a:t>sini</a:t>
            </a:r>
            <a:r>
              <a:rPr lang="en-US" sz="2800" dirty="0">
                <a:solidFill>
                  <a:srgbClr val="000000"/>
                </a:solidFill>
                <a:latin typeface="Assistant Semi-Bold"/>
              </a:rPr>
              <a:t>, </a:t>
            </a:r>
            <a:r>
              <a:rPr lang="en-US" sz="2800" dirty="0" err="1">
                <a:solidFill>
                  <a:srgbClr val="000000"/>
                </a:solidFill>
                <a:latin typeface="Assistant Semi-Bold"/>
              </a:rPr>
              <a:t>empat</a:t>
            </a:r>
            <a:r>
              <a:rPr lang="en-US" sz="2800" dirty="0">
                <a:solidFill>
                  <a:srgbClr val="000000"/>
                </a:solidFill>
                <a:latin typeface="Assistant Semi-Bold"/>
              </a:rPr>
              <a:t> </a:t>
            </a:r>
            <a:r>
              <a:rPr lang="en-US" sz="2800" dirty="0" err="1">
                <a:solidFill>
                  <a:srgbClr val="000000"/>
                </a:solidFill>
                <a:latin typeface="Assistant Semi-Bold"/>
              </a:rPr>
              <a:t>atribut</a:t>
            </a:r>
            <a:r>
              <a:rPr lang="en-US" sz="2800" dirty="0">
                <a:solidFill>
                  <a:srgbClr val="000000"/>
                </a:solidFill>
                <a:latin typeface="Assistant Semi-Bold"/>
              </a:rPr>
              <a:t> (</a:t>
            </a:r>
            <a:r>
              <a:rPr lang="en-US" sz="2800" dirty="0" err="1">
                <a:solidFill>
                  <a:srgbClr val="000000"/>
                </a:solidFill>
                <a:latin typeface="Assistant Semi-Bold"/>
              </a:rPr>
              <a:t>panjang</a:t>
            </a:r>
            <a:r>
              <a:rPr lang="en-US" sz="2800" dirty="0">
                <a:solidFill>
                  <a:srgbClr val="000000"/>
                </a:solidFill>
                <a:latin typeface="Assistant Semi-Bold"/>
              </a:rPr>
              <a:t> </a:t>
            </a:r>
            <a:r>
              <a:rPr lang="en-US" sz="2800" dirty="0" err="1">
                <a:solidFill>
                  <a:srgbClr val="000000"/>
                </a:solidFill>
                <a:latin typeface="Assistant Semi-Bold"/>
              </a:rPr>
              <a:t>sesi</a:t>
            </a:r>
            <a:r>
              <a:rPr lang="en-US" sz="2800" dirty="0">
                <a:solidFill>
                  <a:srgbClr val="000000"/>
                </a:solidFill>
                <a:latin typeface="Assistant Semi-Bold"/>
              </a:rPr>
              <a:t> rata-rata, </a:t>
            </a:r>
            <a:r>
              <a:rPr lang="en-US" sz="2800" dirty="0" err="1">
                <a:solidFill>
                  <a:srgbClr val="000000"/>
                </a:solidFill>
                <a:latin typeface="Assistant Semi-Bold"/>
              </a:rPr>
              <a:t>waktu</a:t>
            </a:r>
            <a:r>
              <a:rPr lang="en-US" sz="2800" dirty="0">
                <a:solidFill>
                  <a:srgbClr val="000000"/>
                </a:solidFill>
                <a:latin typeface="Assistant Semi-Bold"/>
              </a:rPr>
              <a:t> di </a:t>
            </a:r>
            <a:r>
              <a:rPr lang="en-US" sz="2800" dirty="0" err="1">
                <a:solidFill>
                  <a:srgbClr val="000000"/>
                </a:solidFill>
                <a:latin typeface="Assistant Semi-Bold"/>
              </a:rPr>
              <a:t>aplikasi</a:t>
            </a:r>
            <a:r>
              <a:rPr lang="en-US" sz="2800" dirty="0">
                <a:solidFill>
                  <a:srgbClr val="000000"/>
                </a:solidFill>
                <a:latin typeface="Assistant Semi-Bold"/>
              </a:rPr>
              <a:t>, </a:t>
            </a:r>
            <a:r>
              <a:rPr lang="en-US" sz="2800" dirty="0" err="1">
                <a:solidFill>
                  <a:srgbClr val="000000"/>
                </a:solidFill>
                <a:latin typeface="Assistant Semi-Bold"/>
              </a:rPr>
              <a:t>waktu</a:t>
            </a:r>
            <a:r>
              <a:rPr lang="en-US" sz="2800" dirty="0">
                <a:solidFill>
                  <a:srgbClr val="000000"/>
                </a:solidFill>
                <a:latin typeface="Assistant Semi-Bold"/>
              </a:rPr>
              <a:t> di web, dan lama </a:t>
            </a:r>
            <a:r>
              <a:rPr lang="en-US" sz="2800" dirty="0" err="1">
                <a:solidFill>
                  <a:srgbClr val="000000"/>
                </a:solidFill>
                <a:latin typeface="Assistant Semi-Bold"/>
              </a:rPr>
              <a:t>keanggotaan</a:t>
            </a:r>
            <a:r>
              <a:rPr lang="en-US" sz="2800" dirty="0">
                <a:solidFill>
                  <a:srgbClr val="000000"/>
                </a:solidFill>
                <a:latin typeface="Assistant Semi-Bold"/>
              </a:rPr>
              <a:t>) </a:t>
            </a:r>
            <a:r>
              <a:rPr lang="en-US" sz="2800" dirty="0" err="1">
                <a:solidFill>
                  <a:srgbClr val="000000"/>
                </a:solidFill>
                <a:latin typeface="Assistant Semi-Bold"/>
              </a:rPr>
              <a:t>digambarkan</a:t>
            </a:r>
            <a:r>
              <a:rPr lang="en-US" sz="2800" dirty="0">
                <a:solidFill>
                  <a:srgbClr val="000000"/>
                </a:solidFill>
                <a:latin typeface="Assistant Semi-Bold"/>
              </a:rPr>
              <a:t> </a:t>
            </a:r>
            <a:r>
              <a:rPr lang="en-US" sz="2800" dirty="0" err="1">
                <a:solidFill>
                  <a:srgbClr val="000000"/>
                </a:solidFill>
                <a:latin typeface="Assistant Semi-Bold"/>
              </a:rPr>
              <a:t>terhadap</a:t>
            </a:r>
            <a:r>
              <a:rPr lang="en-US" sz="2800" dirty="0">
                <a:solidFill>
                  <a:srgbClr val="000000"/>
                </a:solidFill>
                <a:latin typeface="Assistant Semi-Bold"/>
              </a:rPr>
              <a:t> </a:t>
            </a:r>
            <a:r>
              <a:rPr lang="en-US" sz="2800" dirty="0" err="1">
                <a:solidFill>
                  <a:srgbClr val="000000"/>
                </a:solidFill>
                <a:latin typeface="Assistant Semi-Bold"/>
              </a:rPr>
              <a:t>satu</a:t>
            </a:r>
            <a:r>
              <a:rPr lang="en-US" sz="2800" dirty="0">
                <a:solidFill>
                  <a:srgbClr val="000000"/>
                </a:solidFill>
                <a:latin typeface="Assistant Semi-Bold"/>
              </a:rPr>
              <a:t> </a:t>
            </a:r>
            <a:r>
              <a:rPr lang="en-US" sz="2800" dirty="0" err="1">
                <a:solidFill>
                  <a:srgbClr val="000000"/>
                </a:solidFill>
                <a:latin typeface="Assistant Semi-Bold"/>
              </a:rPr>
              <a:t>atribut</a:t>
            </a:r>
            <a:r>
              <a:rPr lang="en-US" sz="2800" dirty="0">
                <a:solidFill>
                  <a:srgbClr val="000000"/>
                </a:solidFill>
                <a:latin typeface="Assistant Semi-Bold"/>
              </a:rPr>
              <a:t> (</a:t>
            </a:r>
            <a:r>
              <a:rPr lang="en-US" sz="2800" dirty="0" err="1">
                <a:solidFill>
                  <a:srgbClr val="000000"/>
                </a:solidFill>
                <a:latin typeface="Assistant Semi-Bold"/>
              </a:rPr>
              <a:t>jumlah</a:t>
            </a:r>
            <a:r>
              <a:rPr lang="en-US" sz="2800" dirty="0">
                <a:solidFill>
                  <a:srgbClr val="000000"/>
                </a:solidFill>
                <a:latin typeface="Assistant Semi-Bold"/>
              </a:rPr>
              <a:t> </a:t>
            </a:r>
            <a:r>
              <a:rPr lang="en-US" sz="2800" dirty="0" err="1">
                <a:solidFill>
                  <a:srgbClr val="000000"/>
                </a:solidFill>
                <a:latin typeface="Assistant Semi-Bold"/>
              </a:rPr>
              <a:t>pengeluaran</a:t>
            </a:r>
            <a:r>
              <a:rPr lang="en-US" sz="2800" dirty="0">
                <a:solidFill>
                  <a:srgbClr val="000000"/>
                </a:solidFill>
                <a:latin typeface="Assistant Semi-Bold"/>
              </a:rPr>
              <a:t> </a:t>
            </a:r>
            <a:r>
              <a:rPr lang="en-US" sz="2800" dirty="0" err="1">
                <a:solidFill>
                  <a:srgbClr val="000000"/>
                </a:solidFill>
                <a:latin typeface="Assistant Semi-Bold"/>
              </a:rPr>
              <a:t>tahunan</a:t>
            </a:r>
            <a:r>
              <a:rPr lang="en-US" sz="2800" dirty="0">
                <a:solidFill>
                  <a:srgbClr val="000000"/>
                </a:solidFill>
                <a:latin typeface="Assistant Semi-Bold"/>
              </a:rPr>
              <a:t>). Dari </a:t>
            </a:r>
            <a:r>
              <a:rPr lang="en-US" sz="2800" dirty="0" err="1">
                <a:solidFill>
                  <a:srgbClr val="000000"/>
                </a:solidFill>
                <a:latin typeface="Assistant Semi-Bold"/>
              </a:rPr>
              <a:t>grafik-grafik</a:t>
            </a:r>
            <a:r>
              <a:rPr lang="en-US" sz="2800" dirty="0">
                <a:solidFill>
                  <a:srgbClr val="000000"/>
                </a:solidFill>
                <a:latin typeface="Assistant Semi-Bold"/>
              </a:rPr>
              <a:t> </a:t>
            </a:r>
            <a:r>
              <a:rPr lang="en-US" sz="2800" dirty="0" err="1">
                <a:solidFill>
                  <a:srgbClr val="000000"/>
                </a:solidFill>
                <a:latin typeface="Assistant Semi-Bold"/>
              </a:rPr>
              <a:t>tersebut</a:t>
            </a:r>
            <a:r>
              <a:rPr lang="en-US" sz="2800" dirty="0">
                <a:solidFill>
                  <a:srgbClr val="000000"/>
                </a:solidFill>
                <a:latin typeface="Assistant Semi-Bold"/>
              </a:rPr>
              <a:t>, </a:t>
            </a:r>
            <a:r>
              <a:rPr lang="en-US" sz="2800" dirty="0" err="1">
                <a:solidFill>
                  <a:srgbClr val="000000"/>
                </a:solidFill>
                <a:latin typeface="Assistant Semi-Bold"/>
              </a:rPr>
              <a:t>dapat</a:t>
            </a:r>
            <a:r>
              <a:rPr lang="en-US" sz="2800" dirty="0">
                <a:solidFill>
                  <a:srgbClr val="000000"/>
                </a:solidFill>
                <a:latin typeface="Assistant Semi-Bold"/>
              </a:rPr>
              <a:t> </a:t>
            </a:r>
            <a:r>
              <a:rPr lang="en-US" sz="2800" dirty="0" err="1">
                <a:solidFill>
                  <a:srgbClr val="000000"/>
                </a:solidFill>
                <a:latin typeface="Assistant Semi-Bold"/>
              </a:rPr>
              <a:t>disimpulkan</a:t>
            </a:r>
            <a:r>
              <a:rPr lang="en-US" sz="2800" dirty="0">
                <a:solidFill>
                  <a:srgbClr val="000000"/>
                </a:solidFill>
                <a:latin typeface="Assistant Semi-Bold"/>
              </a:rPr>
              <a:t> </a:t>
            </a:r>
            <a:r>
              <a:rPr lang="en-US" sz="2800" dirty="0" err="1">
                <a:solidFill>
                  <a:srgbClr val="000000"/>
                </a:solidFill>
                <a:latin typeface="Assistant Semi-Bold"/>
              </a:rPr>
              <a:t>bahwa</a:t>
            </a:r>
            <a:r>
              <a:rPr lang="en-US" sz="2800" dirty="0">
                <a:solidFill>
                  <a:srgbClr val="000000"/>
                </a:solidFill>
                <a:latin typeface="Assistant Semi-Bold"/>
              </a:rPr>
              <a:t> lama </a:t>
            </a:r>
            <a:r>
              <a:rPr lang="en-US" sz="2800" dirty="0" err="1">
                <a:solidFill>
                  <a:srgbClr val="000000"/>
                </a:solidFill>
                <a:latin typeface="Assistant Semi-Bold"/>
              </a:rPr>
              <a:t>keanggotaan</a:t>
            </a:r>
            <a:r>
              <a:rPr lang="en-US" sz="2800" dirty="0">
                <a:solidFill>
                  <a:srgbClr val="000000"/>
                </a:solidFill>
                <a:latin typeface="Assistant Semi-Bold"/>
              </a:rPr>
              <a:t>, </a:t>
            </a:r>
            <a:r>
              <a:rPr lang="en-US" sz="2800" dirty="0" err="1">
                <a:solidFill>
                  <a:srgbClr val="000000"/>
                </a:solidFill>
                <a:latin typeface="Assistant Semi-Bold"/>
              </a:rPr>
              <a:t>jumlah</a:t>
            </a:r>
            <a:r>
              <a:rPr lang="en-US" sz="2800" dirty="0">
                <a:solidFill>
                  <a:srgbClr val="000000"/>
                </a:solidFill>
                <a:latin typeface="Assistant Semi-Bold"/>
              </a:rPr>
              <a:t> yang </a:t>
            </a:r>
            <a:r>
              <a:rPr lang="en-US" sz="2800" dirty="0" err="1">
                <a:solidFill>
                  <a:srgbClr val="000000"/>
                </a:solidFill>
                <a:latin typeface="Assistant Semi-Bold"/>
              </a:rPr>
              <a:t>dihabiskan</a:t>
            </a:r>
            <a:r>
              <a:rPr lang="en-US" sz="2800" dirty="0">
                <a:solidFill>
                  <a:srgbClr val="000000"/>
                </a:solidFill>
                <a:latin typeface="Assistant Semi-Bold"/>
              </a:rPr>
              <a:t> di </a:t>
            </a:r>
            <a:r>
              <a:rPr lang="en-US" sz="2800" dirty="0" err="1">
                <a:solidFill>
                  <a:srgbClr val="000000"/>
                </a:solidFill>
                <a:latin typeface="Assistant Semi-Bold"/>
              </a:rPr>
              <a:t>aplikasi</a:t>
            </a:r>
            <a:r>
              <a:rPr lang="en-US" sz="2800" dirty="0">
                <a:solidFill>
                  <a:srgbClr val="000000"/>
                </a:solidFill>
                <a:latin typeface="Assistant Semi-Bold"/>
              </a:rPr>
              <a:t>, dan </a:t>
            </a:r>
            <a:r>
              <a:rPr lang="en-US" sz="2800" dirty="0" err="1">
                <a:solidFill>
                  <a:srgbClr val="000000"/>
                </a:solidFill>
                <a:latin typeface="Assistant Semi-Bold"/>
              </a:rPr>
              <a:t>jumlah</a:t>
            </a:r>
            <a:r>
              <a:rPr lang="en-US" sz="2800" dirty="0">
                <a:solidFill>
                  <a:srgbClr val="000000"/>
                </a:solidFill>
                <a:latin typeface="Assistant Semi-Bold"/>
              </a:rPr>
              <a:t> yang </a:t>
            </a:r>
            <a:r>
              <a:rPr lang="en-US" sz="2800" dirty="0" err="1">
                <a:solidFill>
                  <a:srgbClr val="000000"/>
                </a:solidFill>
                <a:latin typeface="Assistant Semi-Bold"/>
              </a:rPr>
              <a:t>dihabiskan</a:t>
            </a:r>
            <a:r>
              <a:rPr lang="en-US" sz="2800" dirty="0">
                <a:solidFill>
                  <a:srgbClr val="000000"/>
                </a:solidFill>
                <a:latin typeface="Assistant Semi-Bold"/>
              </a:rPr>
              <a:t> di web </a:t>
            </a:r>
            <a:r>
              <a:rPr lang="en-US" sz="2800" dirty="0" err="1">
                <a:solidFill>
                  <a:srgbClr val="000000"/>
                </a:solidFill>
                <a:latin typeface="Assistant Semi-Bold"/>
              </a:rPr>
              <a:t>memiliki</a:t>
            </a:r>
            <a:r>
              <a:rPr lang="en-US" sz="2800" dirty="0">
                <a:solidFill>
                  <a:srgbClr val="000000"/>
                </a:solidFill>
                <a:latin typeface="Assistant Semi-Bold"/>
              </a:rPr>
              <a:t> </a:t>
            </a:r>
            <a:r>
              <a:rPr lang="en-US" sz="2800" dirty="0" err="1">
                <a:solidFill>
                  <a:srgbClr val="000000"/>
                </a:solidFill>
                <a:latin typeface="Assistant Semi-Bold"/>
              </a:rPr>
              <a:t>hubungan</a:t>
            </a:r>
            <a:r>
              <a:rPr lang="en-US" sz="2800" dirty="0">
                <a:solidFill>
                  <a:srgbClr val="000000"/>
                </a:solidFill>
                <a:latin typeface="Assistant Semi-Bold"/>
              </a:rPr>
              <a:t> </a:t>
            </a:r>
            <a:r>
              <a:rPr lang="en-US" sz="2800" dirty="0" err="1">
                <a:solidFill>
                  <a:srgbClr val="000000"/>
                </a:solidFill>
                <a:latin typeface="Assistant Semi-Bold"/>
              </a:rPr>
              <a:t>kuantitatif</a:t>
            </a:r>
            <a:r>
              <a:rPr lang="en-US" sz="2800" dirty="0">
                <a:solidFill>
                  <a:srgbClr val="000000"/>
                </a:solidFill>
                <a:latin typeface="Assistant Semi-Bold"/>
              </a:rPr>
              <a:t> yang </a:t>
            </a:r>
            <a:r>
              <a:rPr lang="en-US" sz="2800" dirty="0" err="1">
                <a:solidFill>
                  <a:srgbClr val="000000"/>
                </a:solidFill>
                <a:latin typeface="Assistant Semi-Bold"/>
              </a:rPr>
              <a:t>meningkat</a:t>
            </a:r>
            <a:r>
              <a:rPr lang="en-US" sz="2800" dirty="0">
                <a:solidFill>
                  <a:srgbClr val="000000"/>
                </a:solidFill>
                <a:latin typeface="Assistant Semi-Bold"/>
              </a:rPr>
              <a:t> </a:t>
            </a:r>
            <a:r>
              <a:rPr lang="en-US" sz="2800" dirty="0" err="1">
                <a:solidFill>
                  <a:srgbClr val="000000"/>
                </a:solidFill>
                <a:latin typeface="Assistant Semi-Bold"/>
              </a:rPr>
              <a:t>secara</a:t>
            </a:r>
            <a:r>
              <a:rPr lang="en-US" sz="2800" dirty="0">
                <a:solidFill>
                  <a:srgbClr val="000000"/>
                </a:solidFill>
                <a:latin typeface="Assistant Semi-Bold"/>
              </a:rPr>
              <a:t> linear </a:t>
            </a:r>
            <a:r>
              <a:rPr lang="en-US" sz="2800" dirty="0" err="1">
                <a:solidFill>
                  <a:srgbClr val="000000"/>
                </a:solidFill>
                <a:latin typeface="Assistant Semi-Bold"/>
              </a:rPr>
              <a:t>dengan</a:t>
            </a:r>
            <a:r>
              <a:rPr lang="en-US" sz="2800" dirty="0">
                <a:solidFill>
                  <a:srgbClr val="000000"/>
                </a:solidFill>
                <a:latin typeface="Assistant Semi-Bold"/>
              </a:rPr>
              <a:t> </a:t>
            </a:r>
            <a:r>
              <a:rPr lang="en-US" sz="2800" dirty="0" err="1">
                <a:solidFill>
                  <a:srgbClr val="000000"/>
                </a:solidFill>
                <a:latin typeface="Assistant Semi-Bold"/>
              </a:rPr>
              <a:t>jumlah</a:t>
            </a:r>
            <a:r>
              <a:rPr lang="en-US" sz="2800" dirty="0">
                <a:solidFill>
                  <a:srgbClr val="000000"/>
                </a:solidFill>
                <a:latin typeface="Assistant Semi-Bold"/>
              </a:rPr>
              <a:t> </a:t>
            </a:r>
            <a:r>
              <a:rPr lang="en-US" sz="2800" dirty="0" err="1">
                <a:solidFill>
                  <a:srgbClr val="000000"/>
                </a:solidFill>
                <a:latin typeface="Assistant Semi-Bold"/>
              </a:rPr>
              <a:t>pengeluaran</a:t>
            </a:r>
            <a:r>
              <a:rPr lang="en-US" sz="2800" dirty="0">
                <a:solidFill>
                  <a:srgbClr val="000000"/>
                </a:solidFill>
                <a:latin typeface="Assistant Semi-Bold"/>
              </a:rPr>
              <a:t> </a:t>
            </a:r>
            <a:r>
              <a:rPr lang="en-US" sz="2800" dirty="0" err="1">
                <a:solidFill>
                  <a:srgbClr val="000000"/>
                </a:solidFill>
                <a:latin typeface="Assistant Semi-Bold"/>
              </a:rPr>
              <a:t>tahunan</a:t>
            </a:r>
            <a:r>
              <a:rPr lang="en-US" sz="2800" dirty="0">
                <a:solidFill>
                  <a:srgbClr val="000000"/>
                </a:solidFill>
                <a:latin typeface="Assistant Semi-Bold"/>
              </a:rPr>
              <a:t> oleh </a:t>
            </a:r>
            <a:r>
              <a:rPr lang="en-US" sz="2800" dirty="0" err="1">
                <a:solidFill>
                  <a:srgbClr val="000000"/>
                </a:solidFill>
                <a:latin typeface="Assistant Semi-Bold"/>
              </a:rPr>
              <a:t>pengguna</a:t>
            </a:r>
            <a:r>
              <a:rPr lang="en-US" sz="2800" dirty="0">
                <a:solidFill>
                  <a:srgbClr val="000000"/>
                </a:solidFill>
                <a:latin typeface="Assistant Semi-Bold"/>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6F4EF"/>
        </a:solidFill>
        <a:effectLst/>
      </p:bgPr>
    </p:bg>
    <p:spTree>
      <p:nvGrpSpPr>
        <p:cNvPr id="1" name=""/>
        <p:cNvGrpSpPr/>
        <p:nvPr/>
      </p:nvGrpSpPr>
      <p:grpSpPr>
        <a:xfrm>
          <a:off x="0" y="0"/>
          <a:ext cx="0" cy="0"/>
          <a:chOff x="0" y="0"/>
          <a:chExt cx="0" cy="0"/>
        </a:xfrm>
      </p:grpSpPr>
      <p:grpSp>
        <p:nvGrpSpPr>
          <p:cNvPr id="2" name="Group 2"/>
          <p:cNvGrpSpPr/>
          <p:nvPr/>
        </p:nvGrpSpPr>
        <p:grpSpPr>
          <a:xfrm rot="-690638">
            <a:off x="654494" y="-1142016"/>
            <a:ext cx="4419788" cy="12571033"/>
            <a:chOff x="0" y="0"/>
            <a:chExt cx="1164059" cy="3310889"/>
          </a:xfrm>
        </p:grpSpPr>
        <p:sp>
          <p:nvSpPr>
            <p:cNvPr id="3" name="Freeform 3"/>
            <p:cNvSpPr/>
            <p:nvPr/>
          </p:nvSpPr>
          <p:spPr>
            <a:xfrm>
              <a:off x="0" y="0"/>
              <a:ext cx="1164059" cy="3310889"/>
            </a:xfrm>
            <a:custGeom>
              <a:avLst/>
              <a:gdLst/>
              <a:ahLst/>
              <a:cxnLst/>
              <a:rect l="l" t="t" r="r" b="b"/>
              <a:pathLst>
                <a:path w="1164059" h="3310889">
                  <a:moveTo>
                    <a:pt x="0" y="0"/>
                  </a:moveTo>
                  <a:lnTo>
                    <a:pt x="1164059" y="0"/>
                  </a:lnTo>
                  <a:lnTo>
                    <a:pt x="1164059" y="3310889"/>
                  </a:lnTo>
                  <a:lnTo>
                    <a:pt x="0" y="3310889"/>
                  </a:lnTo>
                  <a:close/>
                </a:path>
              </a:pathLst>
            </a:custGeom>
            <a:solidFill>
              <a:srgbClr val="FFFFFF"/>
            </a:solidFill>
          </p:spPr>
        </p:sp>
        <p:sp>
          <p:nvSpPr>
            <p:cNvPr id="4" name="TextBox 4"/>
            <p:cNvSpPr txBox="1"/>
            <p:nvPr/>
          </p:nvSpPr>
          <p:spPr>
            <a:xfrm>
              <a:off x="0" y="-38100"/>
              <a:ext cx="1164059" cy="3348989"/>
            </a:xfrm>
            <a:prstGeom prst="rect">
              <a:avLst/>
            </a:prstGeom>
          </p:spPr>
          <p:txBody>
            <a:bodyPr lIns="50800" tIns="50800" rIns="50800" bIns="50800" rtlCol="0" anchor="ctr"/>
            <a:lstStyle/>
            <a:p>
              <a:pPr algn="ctr">
                <a:lnSpc>
                  <a:spcPts val="2940"/>
                </a:lnSpc>
              </a:pPr>
              <a:endParaRPr/>
            </a:p>
          </p:txBody>
        </p:sp>
      </p:grpSp>
      <p:grpSp>
        <p:nvGrpSpPr>
          <p:cNvPr id="5" name="Group 5"/>
          <p:cNvGrpSpPr/>
          <p:nvPr/>
        </p:nvGrpSpPr>
        <p:grpSpPr>
          <a:xfrm>
            <a:off x="17259300" y="1510385"/>
            <a:ext cx="1028700" cy="3315980"/>
            <a:chOff x="0" y="0"/>
            <a:chExt cx="270933" cy="873344"/>
          </a:xfrm>
        </p:grpSpPr>
        <p:sp>
          <p:nvSpPr>
            <p:cNvPr id="6" name="Freeform 6"/>
            <p:cNvSpPr/>
            <p:nvPr/>
          </p:nvSpPr>
          <p:spPr>
            <a:xfrm>
              <a:off x="0" y="0"/>
              <a:ext cx="270933" cy="873344"/>
            </a:xfrm>
            <a:custGeom>
              <a:avLst/>
              <a:gdLst/>
              <a:ahLst/>
              <a:cxnLst/>
              <a:rect l="l" t="t" r="r" b="b"/>
              <a:pathLst>
                <a:path w="270933" h="873344">
                  <a:moveTo>
                    <a:pt x="0" y="0"/>
                  </a:moveTo>
                  <a:lnTo>
                    <a:pt x="270933" y="0"/>
                  </a:lnTo>
                  <a:lnTo>
                    <a:pt x="270933" y="873344"/>
                  </a:lnTo>
                  <a:lnTo>
                    <a:pt x="0" y="873344"/>
                  </a:lnTo>
                  <a:close/>
                </a:path>
              </a:pathLst>
            </a:custGeom>
            <a:solidFill>
              <a:srgbClr val="000000"/>
            </a:solidFill>
          </p:spPr>
        </p:sp>
        <p:sp>
          <p:nvSpPr>
            <p:cNvPr id="7" name="TextBox 7"/>
            <p:cNvSpPr txBox="1"/>
            <p:nvPr/>
          </p:nvSpPr>
          <p:spPr>
            <a:xfrm>
              <a:off x="0" y="-38100"/>
              <a:ext cx="270933" cy="911444"/>
            </a:xfrm>
            <a:prstGeom prst="rect">
              <a:avLst/>
            </a:prstGeom>
          </p:spPr>
          <p:txBody>
            <a:bodyPr lIns="50800" tIns="50800" rIns="50800" bIns="50800" rtlCol="0" anchor="ctr"/>
            <a:lstStyle/>
            <a:p>
              <a:pPr algn="ctr">
                <a:lnSpc>
                  <a:spcPts val="2940"/>
                </a:lnSpc>
              </a:pPr>
              <a:endParaRPr/>
            </a:p>
          </p:txBody>
        </p:sp>
      </p:grpSp>
      <p:sp>
        <p:nvSpPr>
          <p:cNvPr id="8" name="Freeform 8"/>
          <p:cNvSpPr/>
          <p:nvPr/>
        </p:nvSpPr>
        <p:spPr>
          <a:xfrm>
            <a:off x="17637160" y="4200009"/>
            <a:ext cx="272980" cy="272980"/>
          </a:xfrm>
          <a:custGeom>
            <a:avLst/>
            <a:gdLst/>
            <a:ahLst/>
            <a:cxnLst/>
            <a:rect l="l" t="t" r="r" b="b"/>
            <a:pathLst>
              <a:path w="272980" h="272980">
                <a:moveTo>
                  <a:pt x="0" y="0"/>
                </a:moveTo>
                <a:lnTo>
                  <a:pt x="272980" y="0"/>
                </a:lnTo>
                <a:lnTo>
                  <a:pt x="272980" y="272979"/>
                </a:lnTo>
                <a:lnTo>
                  <a:pt x="0" y="27297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792475" y="3238040"/>
            <a:ext cx="7593140" cy="5315198"/>
          </a:xfrm>
          <a:custGeom>
            <a:avLst/>
            <a:gdLst/>
            <a:ahLst/>
            <a:cxnLst/>
            <a:rect l="l" t="t" r="r" b="b"/>
            <a:pathLst>
              <a:path w="7593140" h="5315198">
                <a:moveTo>
                  <a:pt x="0" y="0"/>
                </a:moveTo>
                <a:lnTo>
                  <a:pt x="7593140" y="0"/>
                </a:lnTo>
                <a:lnTo>
                  <a:pt x="7593140" y="5315199"/>
                </a:lnTo>
                <a:lnTo>
                  <a:pt x="0" y="53151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TextBox 10"/>
          <p:cNvSpPr txBox="1"/>
          <p:nvPr/>
        </p:nvSpPr>
        <p:spPr>
          <a:xfrm>
            <a:off x="8602574" y="1396085"/>
            <a:ext cx="3978473" cy="946150"/>
          </a:xfrm>
          <a:prstGeom prst="rect">
            <a:avLst/>
          </a:prstGeom>
        </p:spPr>
        <p:txBody>
          <a:bodyPr lIns="0" tIns="0" rIns="0" bIns="0" rtlCol="0" anchor="t">
            <a:spAutoFit/>
          </a:bodyPr>
          <a:lstStyle/>
          <a:p>
            <a:pPr algn="r">
              <a:lnSpc>
                <a:spcPts val="7700"/>
              </a:lnSpc>
            </a:pPr>
            <a:r>
              <a:rPr lang="en-US" sz="5500" dirty="0">
                <a:solidFill>
                  <a:srgbClr val="000000"/>
                </a:solidFill>
                <a:latin typeface="Martel Heavy"/>
              </a:rPr>
              <a:t>Discussion</a:t>
            </a:r>
          </a:p>
        </p:txBody>
      </p:sp>
      <p:sp>
        <p:nvSpPr>
          <p:cNvPr id="11" name="AutoShape 11"/>
          <p:cNvSpPr/>
          <p:nvPr/>
        </p:nvSpPr>
        <p:spPr>
          <a:xfrm rot="3487">
            <a:off x="792492" y="8510376"/>
            <a:ext cx="9389421" cy="0"/>
          </a:xfrm>
          <a:prstGeom prst="line">
            <a:avLst/>
          </a:prstGeom>
          <a:ln w="38100" cap="flat">
            <a:solidFill>
              <a:srgbClr val="243E4D"/>
            </a:solidFill>
            <a:prstDash val="solid"/>
            <a:headEnd type="none" w="sm" len="sm"/>
            <a:tailEnd type="none" w="sm" len="sm"/>
          </a:ln>
        </p:spPr>
      </p:sp>
      <p:sp>
        <p:nvSpPr>
          <p:cNvPr id="12" name="TextBox 12"/>
          <p:cNvSpPr txBox="1"/>
          <p:nvPr/>
        </p:nvSpPr>
        <p:spPr>
          <a:xfrm>
            <a:off x="8602574" y="2461649"/>
            <a:ext cx="8439768" cy="5345951"/>
          </a:xfrm>
          <a:prstGeom prst="rect">
            <a:avLst/>
          </a:prstGeom>
        </p:spPr>
        <p:txBody>
          <a:bodyPr lIns="0" tIns="0" rIns="0" bIns="0" rtlCol="0" anchor="t">
            <a:spAutoFit/>
          </a:bodyPr>
          <a:lstStyle/>
          <a:p>
            <a:pPr algn="just">
              <a:lnSpc>
                <a:spcPts val="4200"/>
              </a:lnSpc>
            </a:pPr>
            <a:r>
              <a:rPr lang="en-US" sz="2800" dirty="0">
                <a:solidFill>
                  <a:srgbClr val="000000"/>
                </a:solidFill>
                <a:latin typeface="Assistant Semi-Bold"/>
              </a:rPr>
              <a:t>Dari </a:t>
            </a:r>
            <a:r>
              <a:rPr lang="en-US" sz="2800" dirty="0" err="1">
                <a:solidFill>
                  <a:srgbClr val="000000"/>
                </a:solidFill>
                <a:latin typeface="Assistant Semi-Bold"/>
              </a:rPr>
              <a:t>analisis</a:t>
            </a:r>
            <a:r>
              <a:rPr lang="en-US" sz="2800" dirty="0">
                <a:solidFill>
                  <a:srgbClr val="000000"/>
                </a:solidFill>
                <a:latin typeface="Assistant Semi-Bold"/>
              </a:rPr>
              <a:t> data di </a:t>
            </a:r>
            <a:r>
              <a:rPr lang="en-US" sz="2800" dirty="0" err="1">
                <a:solidFill>
                  <a:srgbClr val="000000"/>
                </a:solidFill>
                <a:latin typeface="Assistant Semi-Bold"/>
              </a:rPr>
              <a:t>atas</a:t>
            </a:r>
            <a:r>
              <a:rPr lang="en-US" sz="2800" dirty="0">
                <a:solidFill>
                  <a:srgbClr val="000000"/>
                </a:solidFill>
                <a:latin typeface="Assistant Semi-Bold"/>
              </a:rPr>
              <a:t>, </a:t>
            </a:r>
            <a:r>
              <a:rPr lang="en-US" sz="2800" dirty="0" err="1">
                <a:solidFill>
                  <a:srgbClr val="000000"/>
                </a:solidFill>
                <a:latin typeface="Assistant Semi-Bold"/>
              </a:rPr>
              <a:t>cara</a:t>
            </a:r>
            <a:r>
              <a:rPr lang="en-US" sz="2800" dirty="0">
                <a:solidFill>
                  <a:srgbClr val="000000"/>
                </a:solidFill>
                <a:latin typeface="Assistant Semi-Bold"/>
              </a:rPr>
              <a:t> yang paling </a:t>
            </a:r>
            <a:r>
              <a:rPr lang="en-US" sz="2800" dirty="0" err="1">
                <a:solidFill>
                  <a:srgbClr val="000000"/>
                </a:solidFill>
                <a:latin typeface="Assistant Semi-Bold"/>
              </a:rPr>
              <a:t>layak</a:t>
            </a:r>
            <a:r>
              <a:rPr lang="en-US" sz="2800" dirty="0">
                <a:solidFill>
                  <a:srgbClr val="000000"/>
                </a:solidFill>
                <a:latin typeface="Assistant Semi-Bold"/>
              </a:rPr>
              <a:t> </a:t>
            </a:r>
            <a:r>
              <a:rPr lang="en-US" sz="2800" dirty="0" err="1">
                <a:solidFill>
                  <a:srgbClr val="000000"/>
                </a:solidFill>
                <a:latin typeface="Assistant Semi-Bold"/>
              </a:rPr>
              <a:t>bagi</a:t>
            </a:r>
            <a:r>
              <a:rPr lang="en-US" sz="2800" dirty="0">
                <a:solidFill>
                  <a:srgbClr val="000000"/>
                </a:solidFill>
                <a:latin typeface="Assistant Semi-Bold"/>
              </a:rPr>
              <a:t> </a:t>
            </a:r>
            <a:r>
              <a:rPr lang="en-US" sz="2800" dirty="0" err="1">
                <a:solidFill>
                  <a:srgbClr val="000000"/>
                </a:solidFill>
                <a:latin typeface="Assistant Semi-Bold"/>
              </a:rPr>
              <a:t>perusahaan</a:t>
            </a:r>
            <a:r>
              <a:rPr lang="en-US" sz="2800" dirty="0">
                <a:solidFill>
                  <a:srgbClr val="000000"/>
                </a:solidFill>
                <a:latin typeface="Assistant Semi-Bold"/>
              </a:rPr>
              <a:t> </a:t>
            </a:r>
            <a:r>
              <a:rPr lang="en-US" sz="2800" dirty="0" err="1">
                <a:solidFill>
                  <a:srgbClr val="000000"/>
                </a:solidFill>
                <a:latin typeface="Assistant Semi-Bold"/>
              </a:rPr>
              <a:t>untuk</a:t>
            </a:r>
            <a:r>
              <a:rPr lang="en-US" sz="2800" dirty="0">
                <a:solidFill>
                  <a:srgbClr val="000000"/>
                </a:solidFill>
                <a:latin typeface="Assistant Semi-Bold"/>
              </a:rPr>
              <a:t> </a:t>
            </a:r>
            <a:r>
              <a:rPr lang="en-US" sz="2800" dirty="0" err="1">
                <a:solidFill>
                  <a:srgbClr val="000000"/>
                </a:solidFill>
                <a:latin typeface="Assistant Semi-Bold"/>
              </a:rPr>
              <a:t>menangani</a:t>
            </a:r>
            <a:r>
              <a:rPr lang="en-US" sz="2800" dirty="0">
                <a:solidFill>
                  <a:srgbClr val="000000"/>
                </a:solidFill>
                <a:latin typeface="Assistant Semi-Bold"/>
              </a:rPr>
              <a:t> </a:t>
            </a:r>
            <a:r>
              <a:rPr lang="en-US" sz="2800" dirty="0" err="1">
                <a:solidFill>
                  <a:srgbClr val="000000"/>
                </a:solidFill>
                <a:latin typeface="Assistant Semi-Bold"/>
              </a:rPr>
              <a:t>masalah</a:t>
            </a:r>
            <a:r>
              <a:rPr lang="en-US" sz="2800" dirty="0">
                <a:solidFill>
                  <a:srgbClr val="000000"/>
                </a:solidFill>
                <a:latin typeface="Assistant Semi-Bold"/>
              </a:rPr>
              <a:t> </a:t>
            </a:r>
            <a:r>
              <a:rPr lang="en-US" sz="2800" dirty="0" err="1">
                <a:solidFill>
                  <a:srgbClr val="000000"/>
                </a:solidFill>
                <a:latin typeface="Assistant Semi-Bold"/>
              </a:rPr>
              <a:t>perencanaan</a:t>
            </a:r>
            <a:r>
              <a:rPr lang="en-US" sz="2800" dirty="0">
                <a:solidFill>
                  <a:srgbClr val="000000"/>
                </a:solidFill>
                <a:latin typeface="Assistant Semi-Bold"/>
              </a:rPr>
              <a:t> </a:t>
            </a:r>
            <a:r>
              <a:rPr lang="en-US" sz="2800" dirty="0" err="1">
                <a:solidFill>
                  <a:srgbClr val="000000"/>
                </a:solidFill>
                <a:latin typeface="Assistant Semi-Bold"/>
              </a:rPr>
              <a:t>keuangan</a:t>
            </a:r>
            <a:r>
              <a:rPr lang="en-US" sz="2800" dirty="0">
                <a:solidFill>
                  <a:srgbClr val="000000"/>
                </a:solidFill>
                <a:latin typeface="Assistant Semi-Bold"/>
              </a:rPr>
              <a:t> </a:t>
            </a:r>
            <a:r>
              <a:rPr lang="en-US" sz="2800" dirty="0" err="1">
                <a:solidFill>
                  <a:srgbClr val="000000"/>
                </a:solidFill>
                <a:latin typeface="Assistant Semi-Bold"/>
              </a:rPr>
              <a:t>adalah</a:t>
            </a:r>
            <a:r>
              <a:rPr lang="en-US" sz="2800" dirty="0">
                <a:solidFill>
                  <a:srgbClr val="000000"/>
                </a:solidFill>
                <a:latin typeface="Assistant Semi-Bold"/>
              </a:rPr>
              <a:t> </a:t>
            </a:r>
            <a:r>
              <a:rPr lang="en-US" sz="2800" dirty="0" err="1">
                <a:solidFill>
                  <a:srgbClr val="000000"/>
                </a:solidFill>
                <a:latin typeface="Assistant Semi-Bold"/>
              </a:rPr>
              <a:t>dengan</a:t>
            </a:r>
            <a:r>
              <a:rPr lang="en-US" sz="2800" dirty="0">
                <a:solidFill>
                  <a:srgbClr val="000000"/>
                </a:solidFill>
                <a:latin typeface="Assistant Semi-Bold"/>
              </a:rPr>
              <a:t> </a:t>
            </a:r>
            <a:r>
              <a:rPr lang="en-US" sz="2800" dirty="0" err="1">
                <a:solidFill>
                  <a:srgbClr val="000000"/>
                </a:solidFill>
                <a:latin typeface="Assistant Semi-Bold"/>
              </a:rPr>
              <a:t>fokus</a:t>
            </a:r>
            <a:r>
              <a:rPr lang="en-US" sz="2800" dirty="0">
                <a:solidFill>
                  <a:srgbClr val="000000"/>
                </a:solidFill>
                <a:latin typeface="Assistant Semi-Bold"/>
              </a:rPr>
              <a:t> pada </a:t>
            </a:r>
            <a:r>
              <a:rPr lang="en-US" sz="2800" dirty="0" err="1">
                <a:solidFill>
                  <a:srgbClr val="000000"/>
                </a:solidFill>
                <a:latin typeface="Assistant Semi-Bold"/>
              </a:rPr>
              <a:t>layanan</a:t>
            </a:r>
            <a:r>
              <a:rPr lang="en-US" sz="2800" dirty="0">
                <a:solidFill>
                  <a:srgbClr val="000000"/>
                </a:solidFill>
                <a:latin typeface="Assistant Semi-Bold"/>
              </a:rPr>
              <a:t> yang paling </a:t>
            </a:r>
            <a:r>
              <a:rPr lang="en-US" sz="2800" dirty="0" err="1">
                <a:solidFill>
                  <a:srgbClr val="000000"/>
                </a:solidFill>
                <a:latin typeface="Assistant Semi-Bold"/>
              </a:rPr>
              <a:t>banyak</a:t>
            </a:r>
            <a:r>
              <a:rPr lang="en-US" sz="2800" dirty="0">
                <a:solidFill>
                  <a:srgbClr val="000000"/>
                </a:solidFill>
                <a:latin typeface="Assistant Semi-Bold"/>
              </a:rPr>
              <a:t> </a:t>
            </a:r>
            <a:r>
              <a:rPr lang="en-US" sz="2800" dirty="0" err="1">
                <a:solidFill>
                  <a:srgbClr val="000000"/>
                </a:solidFill>
                <a:latin typeface="Assistant Semi-Bold"/>
              </a:rPr>
              <a:t>dihabiskan</a:t>
            </a:r>
            <a:r>
              <a:rPr lang="en-US" sz="2800" dirty="0">
                <a:solidFill>
                  <a:srgbClr val="000000"/>
                </a:solidFill>
                <a:latin typeface="Assistant Semi-Bold"/>
              </a:rPr>
              <a:t> </a:t>
            </a:r>
            <a:r>
              <a:rPr lang="en-US" sz="2800" dirty="0" err="1">
                <a:solidFill>
                  <a:srgbClr val="000000"/>
                </a:solidFill>
                <a:latin typeface="Assistant Semi-Bold"/>
              </a:rPr>
              <a:t>waktu</a:t>
            </a:r>
            <a:r>
              <a:rPr lang="en-US" sz="2800" dirty="0">
                <a:solidFill>
                  <a:srgbClr val="000000"/>
                </a:solidFill>
                <a:latin typeface="Assistant Semi-Bold"/>
              </a:rPr>
              <a:t> oleh </a:t>
            </a:r>
            <a:r>
              <a:rPr lang="en-US" sz="2800" dirty="0" err="1">
                <a:solidFill>
                  <a:srgbClr val="000000"/>
                </a:solidFill>
                <a:latin typeface="Assistant Semi-Bold"/>
              </a:rPr>
              <a:t>pelanggan</a:t>
            </a:r>
            <a:r>
              <a:rPr lang="en-US" sz="2800" dirty="0">
                <a:solidFill>
                  <a:srgbClr val="000000"/>
                </a:solidFill>
                <a:latin typeface="Assistant Semi-Bold"/>
              </a:rPr>
              <a:t>. Tingkat </a:t>
            </a:r>
            <a:r>
              <a:rPr lang="en-US" sz="2800" dirty="0" err="1">
                <a:solidFill>
                  <a:srgbClr val="000000"/>
                </a:solidFill>
                <a:latin typeface="Assistant Semi-Bold"/>
              </a:rPr>
              <a:t>konversi</a:t>
            </a:r>
            <a:r>
              <a:rPr lang="en-US" sz="2800" dirty="0">
                <a:solidFill>
                  <a:srgbClr val="000000"/>
                </a:solidFill>
                <a:latin typeface="Assistant Semi-Bold"/>
              </a:rPr>
              <a:t> </a:t>
            </a:r>
            <a:r>
              <a:rPr lang="en-US" sz="2800" dirty="0" err="1">
                <a:solidFill>
                  <a:srgbClr val="000000"/>
                </a:solidFill>
                <a:latin typeface="Assistant Semi-Bold"/>
              </a:rPr>
              <a:t>aplikasi</a:t>
            </a:r>
            <a:r>
              <a:rPr lang="en-US" sz="2800" dirty="0">
                <a:solidFill>
                  <a:srgbClr val="000000"/>
                </a:solidFill>
                <a:latin typeface="Assistant Semi-Bold"/>
              </a:rPr>
              <a:t> dan lama </a:t>
            </a:r>
            <a:r>
              <a:rPr lang="en-US" sz="2800" dirty="0" err="1">
                <a:solidFill>
                  <a:srgbClr val="000000"/>
                </a:solidFill>
                <a:latin typeface="Assistant Semi-Bold"/>
              </a:rPr>
              <a:t>keanggotaan</a:t>
            </a:r>
            <a:r>
              <a:rPr lang="en-US" sz="2800" dirty="0">
                <a:solidFill>
                  <a:srgbClr val="000000"/>
                </a:solidFill>
                <a:latin typeface="Assistant Semi-Bold"/>
              </a:rPr>
              <a:t> </a:t>
            </a:r>
            <a:r>
              <a:rPr lang="en-US" sz="2800" dirty="0" err="1">
                <a:solidFill>
                  <a:srgbClr val="000000"/>
                </a:solidFill>
                <a:latin typeface="Assistant Semi-Bold"/>
              </a:rPr>
              <a:t>harus</a:t>
            </a:r>
            <a:r>
              <a:rPr lang="en-US" sz="2800" dirty="0">
                <a:solidFill>
                  <a:srgbClr val="000000"/>
                </a:solidFill>
                <a:latin typeface="Assistant Semi-Bold"/>
              </a:rPr>
              <a:t> </a:t>
            </a:r>
            <a:r>
              <a:rPr lang="en-US" sz="2800" dirty="0" err="1">
                <a:solidFill>
                  <a:srgbClr val="000000"/>
                </a:solidFill>
                <a:latin typeface="Assistant Semi-Bold"/>
              </a:rPr>
              <a:t>difokuskan</a:t>
            </a:r>
            <a:r>
              <a:rPr lang="en-US" sz="2800" dirty="0">
                <a:solidFill>
                  <a:srgbClr val="000000"/>
                </a:solidFill>
                <a:latin typeface="Assistant Semi-Bold"/>
              </a:rPr>
              <a:t> </a:t>
            </a:r>
            <a:r>
              <a:rPr lang="en-US" sz="2800" dirty="0" err="1">
                <a:solidFill>
                  <a:srgbClr val="000000"/>
                </a:solidFill>
                <a:latin typeface="Assistant Semi-Bold"/>
              </a:rPr>
              <a:t>untuk</a:t>
            </a:r>
            <a:r>
              <a:rPr lang="en-US" sz="2800" dirty="0">
                <a:solidFill>
                  <a:srgbClr val="000000"/>
                </a:solidFill>
                <a:latin typeface="Assistant Semi-Bold"/>
              </a:rPr>
              <a:t> </a:t>
            </a:r>
            <a:r>
              <a:rPr lang="en-US" sz="2800" dirty="0" err="1">
                <a:solidFill>
                  <a:srgbClr val="000000"/>
                </a:solidFill>
                <a:latin typeface="Assistant Semi-Bold"/>
              </a:rPr>
              <a:t>menciptakan</a:t>
            </a:r>
            <a:r>
              <a:rPr lang="en-US" sz="2800" dirty="0">
                <a:solidFill>
                  <a:srgbClr val="000000"/>
                </a:solidFill>
                <a:latin typeface="Assistant Semi-Bold"/>
              </a:rPr>
              <a:t> </a:t>
            </a:r>
            <a:r>
              <a:rPr lang="en-US" sz="2800" dirty="0" err="1">
                <a:solidFill>
                  <a:srgbClr val="000000"/>
                </a:solidFill>
                <a:latin typeface="Assistant Semi-Bold"/>
              </a:rPr>
              <a:t>nilai</a:t>
            </a:r>
            <a:r>
              <a:rPr lang="en-US" sz="2800" dirty="0">
                <a:solidFill>
                  <a:srgbClr val="000000"/>
                </a:solidFill>
                <a:latin typeface="Assistant Semi-Bold"/>
              </a:rPr>
              <a:t> </a:t>
            </a:r>
            <a:r>
              <a:rPr lang="en-US" sz="2800" dirty="0" err="1">
                <a:solidFill>
                  <a:srgbClr val="000000"/>
                </a:solidFill>
                <a:latin typeface="Assistant Semi-Bold"/>
              </a:rPr>
              <a:t>moneter</a:t>
            </a:r>
            <a:r>
              <a:rPr lang="en-US" sz="2800" dirty="0">
                <a:solidFill>
                  <a:srgbClr val="000000"/>
                </a:solidFill>
                <a:latin typeface="Assistant Semi-Bold"/>
              </a:rPr>
              <a:t>. </a:t>
            </a:r>
            <a:r>
              <a:rPr lang="en-US" sz="2800" dirty="0" err="1">
                <a:solidFill>
                  <a:srgbClr val="000000"/>
                </a:solidFill>
                <a:latin typeface="Assistant Semi-Bold"/>
              </a:rPr>
              <a:t>Pelanggan</a:t>
            </a:r>
            <a:r>
              <a:rPr lang="en-US" sz="2800" dirty="0">
                <a:solidFill>
                  <a:srgbClr val="000000"/>
                </a:solidFill>
                <a:latin typeface="Assistant Semi-Bold"/>
              </a:rPr>
              <a:t> </a:t>
            </a:r>
            <a:r>
              <a:rPr lang="en-US" sz="2800" dirty="0" err="1">
                <a:solidFill>
                  <a:srgbClr val="000000"/>
                </a:solidFill>
                <a:latin typeface="Assistant Semi-Bold"/>
              </a:rPr>
              <a:t>harus</a:t>
            </a:r>
            <a:r>
              <a:rPr lang="en-US" sz="2800" dirty="0">
                <a:solidFill>
                  <a:srgbClr val="000000"/>
                </a:solidFill>
                <a:latin typeface="Assistant Semi-Bold"/>
              </a:rPr>
              <a:t> </a:t>
            </a:r>
            <a:r>
              <a:rPr lang="en-US" sz="2800" dirty="0" err="1">
                <a:solidFill>
                  <a:srgbClr val="000000"/>
                </a:solidFill>
                <a:latin typeface="Assistant Semi-Bold"/>
              </a:rPr>
              <a:t>ditargetkan</a:t>
            </a:r>
            <a:r>
              <a:rPr lang="en-US" sz="2800" dirty="0">
                <a:solidFill>
                  <a:srgbClr val="000000"/>
                </a:solidFill>
                <a:latin typeface="Assistant Semi-Bold"/>
              </a:rPr>
              <a:t> agar </a:t>
            </a:r>
            <a:r>
              <a:rPr lang="en-US" sz="2800" dirty="0" err="1">
                <a:solidFill>
                  <a:srgbClr val="000000"/>
                </a:solidFill>
                <a:latin typeface="Assistant Semi-Bold"/>
              </a:rPr>
              <a:t>menghabiskan</a:t>
            </a:r>
            <a:r>
              <a:rPr lang="en-US" sz="2800" dirty="0">
                <a:solidFill>
                  <a:srgbClr val="000000"/>
                </a:solidFill>
                <a:latin typeface="Assistant Semi-Bold"/>
              </a:rPr>
              <a:t> </a:t>
            </a:r>
            <a:r>
              <a:rPr lang="en-US" sz="2800" dirty="0" err="1">
                <a:solidFill>
                  <a:srgbClr val="000000"/>
                </a:solidFill>
                <a:latin typeface="Assistant Semi-Bold"/>
              </a:rPr>
              <a:t>lebih</a:t>
            </a:r>
            <a:r>
              <a:rPr lang="en-US" sz="2800" dirty="0">
                <a:solidFill>
                  <a:srgbClr val="000000"/>
                </a:solidFill>
                <a:latin typeface="Assistant Semi-Bold"/>
              </a:rPr>
              <a:t> </a:t>
            </a:r>
            <a:r>
              <a:rPr lang="en-US" sz="2800" dirty="0" err="1">
                <a:solidFill>
                  <a:srgbClr val="000000"/>
                </a:solidFill>
                <a:latin typeface="Assistant Semi-Bold"/>
              </a:rPr>
              <a:t>banyak</a:t>
            </a:r>
            <a:r>
              <a:rPr lang="en-US" sz="2800" dirty="0">
                <a:solidFill>
                  <a:srgbClr val="000000"/>
                </a:solidFill>
                <a:latin typeface="Assistant Semi-Bold"/>
              </a:rPr>
              <a:t> </a:t>
            </a:r>
            <a:r>
              <a:rPr lang="en-US" sz="2800" dirty="0" err="1">
                <a:solidFill>
                  <a:srgbClr val="000000"/>
                </a:solidFill>
                <a:latin typeface="Assistant Semi-Bold"/>
              </a:rPr>
              <a:t>waktu</a:t>
            </a:r>
            <a:r>
              <a:rPr lang="en-US" sz="2800" dirty="0">
                <a:solidFill>
                  <a:srgbClr val="000000"/>
                </a:solidFill>
                <a:latin typeface="Assistant Semi-Bold"/>
              </a:rPr>
              <a:t> di platform, dan </a:t>
            </a:r>
            <a:r>
              <a:rPr lang="en-US" sz="2800" dirty="0" err="1">
                <a:solidFill>
                  <a:srgbClr val="000000"/>
                </a:solidFill>
                <a:latin typeface="Assistant Semi-Bold"/>
              </a:rPr>
              <a:t>kampanye</a:t>
            </a:r>
            <a:r>
              <a:rPr lang="en-US" sz="2800" dirty="0">
                <a:solidFill>
                  <a:srgbClr val="000000"/>
                </a:solidFill>
                <a:latin typeface="Assistant Semi-Bold"/>
              </a:rPr>
              <a:t> </a:t>
            </a:r>
            <a:r>
              <a:rPr lang="en-US" sz="2800" dirty="0" err="1">
                <a:solidFill>
                  <a:srgbClr val="000000"/>
                </a:solidFill>
                <a:latin typeface="Assistant Semi-Bold"/>
              </a:rPr>
              <a:t>tentang</a:t>
            </a:r>
            <a:r>
              <a:rPr lang="en-US" sz="2800" dirty="0">
                <a:solidFill>
                  <a:srgbClr val="000000"/>
                </a:solidFill>
                <a:latin typeface="Assistant Semi-Bold"/>
              </a:rPr>
              <a:t> </a:t>
            </a:r>
            <a:r>
              <a:rPr lang="en-US" sz="2800" dirty="0" err="1">
                <a:solidFill>
                  <a:srgbClr val="000000"/>
                </a:solidFill>
                <a:latin typeface="Assistant Semi-Bold"/>
              </a:rPr>
              <a:t>manfaat</a:t>
            </a:r>
            <a:r>
              <a:rPr lang="en-US" sz="2800" dirty="0">
                <a:solidFill>
                  <a:srgbClr val="000000"/>
                </a:solidFill>
                <a:latin typeface="Assistant Semi-Bold"/>
              </a:rPr>
              <a:t> </a:t>
            </a:r>
            <a:r>
              <a:rPr lang="en-US" sz="2800" dirty="0" err="1">
                <a:solidFill>
                  <a:srgbClr val="000000"/>
                </a:solidFill>
                <a:latin typeface="Assistant Semi-Bold"/>
              </a:rPr>
              <a:t>keanggotaan</a:t>
            </a:r>
            <a:r>
              <a:rPr lang="en-US" sz="2800" dirty="0">
                <a:solidFill>
                  <a:srgbClr val="000000"/>
                </a:solidFill>
                <a:latin typeface="Assistant Semi-Bold"/>
              </a:rPr>
              <a:t> </a:t>
            </a:r>
            <a:r>
              <a:rPr lang="en-US" sz="2800" dirty="0" err="1">
                <a:solidFill>
                  <a:srgbClr val="000000"/>
                </a:solidFill>
                <a:latin typeface="Assistant Semi-Bold"/>
              </a:rPr>
              <a:t>tahunan</a:t>
            </a:r>
            <a:r>
              <a:rPr lang="en-US" sz="2800" dirty="0">
                <a:solidFill>
                  <a:srgbClr val="000000"/>
                </a:solidFill>
                <a:latin typeface="Assistant Semi-Bold"/>
              </a:rPr>
              <a:t> juga </a:t>
            </a:r>
            <a:r>
              <a:rPr lang="en-US" sz="2800" dirty="0" err="1">
                <a:solidFill>
                  <a:srgbClr val="000000"/>
                </a:solidFill>
                <a:latin typeface="Assistant Semi-Bold"/>
              </a:rPr>
              <a:t>harus</a:t>
            </a:r>
            <a:r>
              <a:rPr lang="en-US" sz="2800" dirty="0">
                <a:solidFill>
                  <a:srgbClr val="000000"/>
                </a:solidFill>
                <a:latin typeface="Assistant Semi-Bold"/>
              </a:rPr>
              <a:t> </a:t>
            </a:r>
            <a:r>
              <a:rPr lang="en-US" sz="2800" dirty="0" err="1">
                <a:solidFill>
                  <a:srgbClr val="000000"/>
                </a:solidFill>
                <a:latin typeface="Assistant Semi-Bold"/>
              </a:rPr>
              <a:t>dilakukan</a:t>
            </a:r>
            <a:r>
              <a:rPr lang="en-US" sz="2800" dirty="0">
                <a:solidFill>
                  <a:srgbClr val="000000"/>
                </a:solidFill>
                <a:latin typeface="Assistant Semi-Bold"/>
              </a:rPr>
              <a:t> </a:t>
            </a:r>
            <a:r>
              <a:rPr lang="en-US" sz="2800" dirty="0" err="1">
                <a:solidFill>
                  <a:srgbClr val="000000"/>
                </a:solidFill>
                <a:latin typeface="Assistant Semi-Bold"/>
              </a:rPr>
              <a:t>untuk</a:t>
            </a:r>
            <a:r>
              <a:rPr lang="en-US" sz="2800" dirty="0">
                <a:solidFill>
                  <a:srgbClr val="000000"/>
                </a:solidFill>
                <a:latin typeface="Assistant Semi-Bold"/>
              </a:rPr>
              <a:t> </a:t>
            </a:r>
            <a:r>
              <a:rPr lang="en-US" sz="2800" dirty="0" err="1">
                <a:solidFill>
                  <a:srgbClr val="000000"/>
                </a:solidFill>
                <a:latin typeface="Assistant Semi-Bold"/>
              </a:rPr>
              <a:t>membuat</a:t>
            </a:r>
            <a:r>
              <a:rPr lang="en-US" sz="2800" dirty="0">
                <a:solidFill>
                  <a:srgbClr val="000000"/>
                </a:solidFill>
                <a:latin typeface="Assistant Semi-Bold"/>
              </a:rPr>
              <a:t> </a:t>
            </a:r>
            <a:r>
              <a:rPr lang="en-US" sz="2800" dirty="0" err="1">
                <a:solidFill>
                  <a:srgbClr val="000000"/>
                </a:solidFill>
                <a:latin typeface="Assistant Semi-Bold"/>
              </a:rPr>
              <a:t>pendekatan</a:t>
            </a:r>
            <a:r>
              <a:rPr lang="en-US" sz="2800" dirty="0">
                <a:solidFill>
                  <a:srgbClr val="000000"/>
                </a:solidFill>
                <a:latin typeface="Assistant Semi-Bold"/>
              </a:rPr>
              <a:t> </a:t>
            </a:r>
            <a:r>
              <a:rPr lang="en-US" sz="2800" dirty="0" err="1">
                <a:solidFill>
                  <a:srgbClr val="000000"/>
                </a:solidFill>
                <a:latin typeface="Assistant Semi-Bold"/>
              </a:rPr>
              <a:t>itu</a:t>
            </a:r>
            <a:r>
              <a:rPr lang="en-US" sz="2800" dirty="0">
                <a:solidFill>
                  <a:srgbClr val="000000"/>
                </a:solidFill>
                <a:latin typeface="Assistant Semi-Bold"/>
              </a:rPr>
              <a:t> </a:t>
            </a:r>
            <a:r>
              <a:rPr lang="en-US" sz="2800" dirty="0" err="1">
                <a:solidFill>
                  <a:srgbClr val="000000"/>
                </a:solidFill>
                <a:latin typeface="Assistant Semi-Bold"/>
              </a:rPr>
              <a:t>menguntungkan</a:t>
            </a:r>
            <a:r>
              <a:rPr lang="en-US" sz="2800" dirty="0">
                <a:solidFill>
                  <a:srgbClr val="000000"/>
                </a:solidFill>
                <a:latin typeface="Assistant Semi-Bold"/>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995532">
            <a:off x="7332280" y="8781844"/>
            <a:ext cx="12504578" cy="4545584"/>
            <a:chOff x="0" y="0"/>
            <a:chExt cx="3293387" cy="1197191"/>
          </a:xfrm>
        </p:grpSpPr>
        <p:sp>
          <p:nvSpPr>
            <p:cNvPr id="3" name="Freeform 3"/>
            <p:cNvSpPr/>
            <p:nvPr/>
          </p:nvSpPr>
          <p:spPr>
            <a:xfrm>
              <a:off x="0" y="0"/>
              <a:ext cx="3293387" cy="1197191"/>
            </a:xfrm>
            <a:custGeom>
              <a:avLst/>
              <a:gdLst/>
              <a:ahLst/>
              <a:cxnLst/>
              <a:rect l="l" t="t" r="r" b="b"/>
              <a:pathLst>
                <a:path w="3293387" h="1197191">
                  <a:moveTo>
                    <a:pt x="0" y="0"/>
                  </a:moveTo>
                  <a:lnTo>
                    <a:pt x="3293387" y="0"/>
                  </a:lnTo>
                  <a:lnTo>
                    <a:pt x="3293387" y="1197191"/>
                  </a:lnTo>
                  <a:lnTo>
                    <a:pt x="0" y="1197191"/>
                  </a:lnTo>
                  <a:close/>
                </a:path>
              </a:pathLst>
            </a:custGeom>
            <a:solidFill>
              <a:srgbClr val="F6F4EF"/>
            </a:solidFill>
          </p:spPr>
        </p:sp>
        <p:sp>
          <p:nvSpPr>
            <p:cNvPr id="4" name="TextBox 4"/>
            <p:cNvSpPr txBox="1"/>
            <p:nvPr/>
          </p:nvSpPr>
          <p:spPr>
            <a:xfrm>
              <a:off x="0" y="-38100"/>
              <a:ext cx="3293387" cy="1235291"/>
            </a:xfrm>
            <a:prstGeom prst="rect">
              <a:avLst/>
            </a:prstGeom>
          </p:spPr>
          <p:txBody>
            <a:bodyPr lIns="50800" tIns="50800" rIns="50800" bIns="50800" rtlCol="0" anchor="ctr"/>
            <a:lstStyle/>
            <a:p>
              <a:pPr algn="ctr">
                <a:lnSpc>
                  <a:spcPts val="2940"/>
                </a:lnSpc>
              </a:pPr>
              <a:endParaRPr/>
            </a:p>
          </p:txBody>
        </p:sp>
      </p:grpSp>
      <p:sp>
        <p:nvSpPr>
          <p:cNvPr id="5" name="Freeform 5"/>
          <p:cNvSpPr/>
          <p:nvPr/>
        </p:nvSpPr>
        <p:spPr>
          <a:xfrm>
            <a:off x="1246058" y="5592740"/>
            <a:ext cx="9070825" cy="3007229"/>
          </a:xfrm>
          <a:custGeom>
            <a:avLst/>
            <a:gdLst/>
            <a:ahLst/>
            <a:cxnLst/>
            <a:rect l="l" t="t" r="r" b="b"/>
            <a:pathLst>
              <a:path w="9070825" h="3007229">
                <a:moveTo>
                  <a:pt x="0" y="0"/>
                </a:moveTo>
                <a:lnTo>
                  <a:pt x="9070825" y="0"/>
                </a:lnTo>
                <a:lnTo>
                  <a:pt x="9070825" y="3007229"/>
                </a:lnTo>
                <a:lnTo>
                  <a:pt x="0" y="3007229"/>
                </a:lnTo>
                <a:lnTo>
                  <a:pt x="0" y="0"/>
                </a:lnTo>
                <a:close/>
              </a:path>
            </a:pathLst>
          </a:custGeom>
          <a:blipFill>
            <a:blip r:embed="rId2"/>
            <a:stretch>
              <a:fillRect/>
            </a:stretch>
          </a:blipFill>
        </p:spPr>
      </p:sp>
      <p:sp>
        <p:nvSpPr>
          <p:cNvPr id="6" name="TextBox 6"/>
          <p:cNvSpPr txBox="1"/>
          <p:nvPr/>
        </p:nvSpPr>
        <p:spPr>
          <a:xfrm>
            <a:off x="1246058" y="1396573"/>
            <a:ext cx="8161377" cy="844550"/>
          </a:xfrm>
          <a:prstGeom prst="rect">
            <a:avLst/>
          </a:prstGeom>
        </p:spPr>
        <p:txBody>
          <a:bodyPr lIns="0" tIns="0" rIns="0" bIns="0" rtlCol="0" anchor="t">
            <a:spAutoFit/>
          </a:bodyPr>
          <a:lstStyle/>
          <a:p>
            <a:pPr>
              <a:lnSpc>
                <a:spcPts val="6999"/>
              </a:lnSpc>
            </a:pPr>
            <a:r>
              <a:rPr lang="en-US" sz="4999">
                <a:solidFill>
                  <a:srgbClr val="000000"/>
                </a:solidFill>
                <a:latin typeface="Martel Heavy"/>
              </a:rPr>
              <a:t>Customer Segmentation</a:t>
            </a:r>
          </a:p>
        </p:txBody>
      </p:sp>
      <p:sp>
        <p:nvSpPr>
          <p:cNvPr id="7" name="TextBox 7"/>
          <p:cNvSpPr txBox="1"/>
          <p:nvPr/>
        </p:nvSpPr>
        <p:spPr>
          <a:xfrm>
            <a:off x="10742295" y="2425819"/>
            <a:ext cx="6517005" cy="523875"/>
          </a:xfrm>
          <a:prstGeom prst="rect">
            <a:avLst/>
          </a:prstGeom>
        </p:spPr>
        <p:txBody>
          <a:bodyPr lIns="0" tIns="0" rIns="0" bIns="0" rtlCol="0" anchor="t">
            <a:spAutoFit/>
          </a:bodyPr>
          <a:lstStyle/>
          <a:p>
            <a:pPr algn="r">
              <a:lnSpc>
                <a:spcPts val="4200"/>
              </a:lnSpc>
            </a:pPr>
            <a:r>
              <a:rPr lang="en-US" sz="3000">
                <a:solidFill>
                  <a:srgbClr val="000000"/>
                </a:solidFill>
                <a:latin typeface="Assistant Semi-Bold"/>
              </a:rPr>
              <a:t>A. Demographic Segmentation - the who</a:t>
            </a:r>
          </a:p>
        </p:txBody>
      </p:sp>
      <p:sp>
        <p:nvSpPr>
          <p:cNvPr id="8" name="TextBox 8"/>
          <p:cNvSpPr txBox="1"/>
          <p:nvPr/>
        </p:nvSpPr>
        <p:spPr>
          <a:xfrm>
            <a:off x="11125200" y="3007667"/>
            <a:ext cx="6134100" cy="2953116"/>
          </a:xfrm>
          <a:prstGeom prst="rect">
            <a:avLst/>
          </a:prstGeom>
        </p:spPr>
        <p:txBody>
          <a:bodyPr wrap="square" lIns="0" tIns="0" rIns="0" bIns="0" rtlCol="0" anchor="t">
            <a:spAutoFit/>
          </a:bodyPr>
          <a:lstStyle/>
          <a:p>
            <a:pPr algn="just">
              <a:lnSpc>
                <a:spcPts val="2940"/>
              </a:lnSpc>
            </a:pPr>
            <a:r>
              <a:rPr lang="en-US" sz="2100" dirty="0" err="1">
                <a:solidFill>
                  <a:srgbClr val="000000"/>
                </a:solidFill>
                <a:latin typeface="Assistant"/>
              </a:rPr>
              <a:t>Ini</a:t>
            </a:r>
            <a:r>
              <a:rPr lang="en-US" sz="2100" dirty="0">
                <a:solidFill>
                  <a:srgbClr val="000000"/>
                </a:solidFill>
                <a:latin typeface="Assistant"/>
              </a:rPr>
              <a:t> </a:t>
            </a:r>
            <a:r>
              <a:rPr lang="en-US" sz="2100" dirty="0" err="1">
                <a:solidFill>
                  <a:srgbClr val="000000"/>
                </a:solidFill>
                <a:latin typeface="Assistant"/>
              </a:rPr>
              <a:t>menjawab</a:t>
            </a:r>
            <a:r>
              <a:rPr lang="en-US" sz="2100" dirty="0">
                <a:solidFill>
                  <a:srgbClr val="000000"/>
                </a:solidFill>
                <a:latin typeface="Assistant"/>
              </a:rPr>
              <a:t> </a:t>
            </a:r>
            <a:r>
              <a:rPr lang="en-US" sz="2100" dirty="0" err="1">
                <a:solidFill>
                  <a:srgbClr val="000000"/>
                </a:solidFill>
                <a:latin typeface="Assistant"/>
              </a:rPr>
              <a:t>pertanyaan</a:t>
            </a:r>
            <a:r>
              <a:rPr lang="en-US" sz="2100" dirty="0">
                <a:solidFill>
                  <a:srgbClr val="000000"/>
                </a:solidFill>
                <a:latin typeface="Assistant"/>
              </a:rPr>
              <a:t> </a:t>
            </a:r>
            <a:r>
              <a:rPr lang="en-US" sz="2100" dirty="0" err="1">
                <a:solidFill>
                  <a:srgbClr val="000000"/>
                </a:solidFill>
                <a:latin typeface="Assistant"/>
              </a:rPr>
              <a:t>dasar</a:t>
            </a:r>
            <a:r>
              <a:rPr lang="en-US" sz="2100" dirty="0">
                <a:solidFill>
                  <a:srgbClr val="000000"/>
                </a:solidFill>
                <a:latin typeface="Assistant"/>
              </a:rPr>
              <a:t> </a:t>
            </a:r>
            <a:r>
              <a:rPr lang="en-US" sz="2100" dirty="0" err="1">
                <a:solidFill>
                  <a:srgbClr val="000000"/>
                </a:solidFill>
                <a:latin typeface="Assistant"/>
              </a:rPr>
              <a:t>tentang</a:t>
            </a:r>
            <a:r>
              <a:rPr lang="en-US" sz="2100" dirty="0">
                <a:solidFill>
                  <a:srgbClr val="000000"/>
                </a:solidFill>
                <a:latin typeface="Assistant"/>
              </a:rPr>
              <a:t> </a:t>
            </a:r>
            <a:r>
              <a:rPr lang="en-US" sz="2100" dirty="0" err="1">
                <a:solidFill>
                  <a:srgbClr val="000000"/>
                </a:solidFill>
                <a:latin typeface="Assistant"/>
              </a:rPr>
              <a:t>siapa</a:t>
            </a:r>
            <a:r>
              <a:rPr lang="en-US" sz="2100" dirty="0">
                <a:solidFill>
                  <a:srgbClr val="000000"/>
                </a:solidFill>
                <a:latin typeface="Assistant"/>
              </a:rPr>
              <a:t> orang-orang yang </a:t>
            </a:r>
            <a:r>
              <a:rPr lang="en-US" sz="2100" dirty="0" err="1">
                <a:solidFill>
                  <a:srgbClr val="000000"/>
                </a:solidFill>
                <a:latin typeface="Assistant"/>
              </a:rPr>
              <a:t>tertarik</a:t>
            </a:r>
            <a:r>
              <a:rPr lang="en-US" sz="2100" dirty="0">
                <a:solidFill>
                  <a:srgbClr val="000000"/>
                </a:solidFill>
                <a:latin typeface="Assistant"/>
              </a:rPr>
              <a:t> </a:t>
            </a:r>
            <a:r>
              <a:rPr lang="en-US" sz="2100" dirty="0" err="1">
                <a:solidFill>
                  <a:srgbClr val="000000"/>
                </a:solidFill>
                <a:latin typeface="Assistant"/>
              </a:rPr>
              <a:t>dengan</a:t>
            </a:r>
            <a:r>
              <a:rPr lang="en-US" sz="2100" dirty="0">
                <a:solidFill>
                  <a:srgbClr val="000000"/>
                </a:solidFill>
                <a:latin typeface="Assistant"/>
              </a:rPr>
              <a:t> </a:t>
            </a:r>
            <a:r>
              <a:rPr lang="en-US" sz="2100" dirty="0" err="1">
                <a:solidFill>
                  <a:srgbClr val="000000"/>
                </a:solidFill>
                <a:latin typeface="Assistant"/>
              </a:rPr>
              <a:t>produk</a:t>
            </a:r>
            <a:r>
              <a:rPr lang="en-US" sz="2100" dirty="0">
                <a:solidFill>
                  <a:srgbClr val="000000"/>
                </a:solidFill>
                <a:latin typeface="Assistant"/>
              </a:rPr>
              <a:t> </a:t>
            </a:r>
            <a:r>
              <a:rPr lang="en-US" sz="2100" dirty="0" err="1">
                <a:solidFill>
                  <a:srgbClr val="000000"/>
                </a:solidFill>
                <a:latin typeface="Assistant"/>
              </a:rPr>
              <a:t>tertentu</a:t>
            </a:r>
            <a:r>
              <a:rPr lang="en-US" sz="2100" dirty="0">
                <a:solidFill>
                  <a:srgbClr val="000000"/>
                </a:solidFill>
                <a:latin typeface="Assistant"/>
              </a:rPr>
              <a:t>. </a:t>
            </a:r>
            <a:r>
              <a:rPr lang="en-US" sz="2100" dirty="0" err="1">
                <a:solidFill>
                  <a:srgbClr val="000000"/>
                </a:solidFill>
                <a:latin typeface="Assistant"/>
              </a:rPr>
              <a:t>Misalnya</a:t>
            </a:r>
            <a:r>
              <a:rPr lang="en-US" sz="2100" dirty="0">
                <a:solidFill>
                  <a:srgbClr val="000000"/>
                </a:solidFill>
                <a:latin typeface="Assistant"/>
              </a:rPr>
              <a:t>, </a:t>
            </a:r>
            <a:r>
              <a:rPr lang="en-US" sz="2100" dirty="0" err="1">
                <a:solidFill>
                  <a:srgbClr val="000000"/>
                </a:solidFill>
                <a:latin typeface="Assistant"/>
              </a:rPr>
              <a:t>untuk</a:t>
            </a:r>
            <a:r>
              <a:rPr lang="en-US" sz="2100" dirty="0">
                <a:solidFill>
                  <a:srgbClr val="000000"/>
                </a:solidFill>
                <a:latin typeface="Assistant"/>
              </a:rPr>
              <a:t> </a:t>
            </a:r>
            <a:r>
              <a:rPr lang="en-US" sz="2100" dirty="0" err="1">
                <a:solidFill>
                  <a:srgbClr val="000000"/>
                </a:solidFill>
                <a:latin typeface="Assistant"/>
              </a:rPr>
              <a:t>menghindari</a:t>
            </a:r>
            <a:r>
              <a:rPr lang="en-US" sz="2100" dirty="0">
                <a:solidFill>
                  <a:srgbClr val="000000"/>
                </a:solidFill>
                <a:latin typeface="Assistant"/>
              </a:rPr>
              <a:t> </a:t>
            </a:r>
            <a:r>
              <a:rPr lang="en-US" sz="2100" dirty="0" err="1">
                <a:solidFill>
                  <a:srgbClr val="000000"/>
                </a:solidFill>
                <a:latin typeface="Assistant"/>
              </a:rPr>
              <a:t>menghabiskan</a:t>
            </a:r>
            <a:r>
              <a:rPr lang="en-US" sz="2100" dirty="0">
                <a:solidFill>
                  <a:srgbClr val="000000"/>
                </a:solidFill>
                <a:latin typeface="Assistant"/>
              </a:rPr>
              <a:t> uang </a:t>
            </a:r>
            <a:r>
              <a:rPr lang="en-US" sz="2100" dirty="0" err="1">
                <a:solidFill>
                  <a:srgbClr val="000000"/>
                </a:solidFill>
                <a:latin typeface="Assistant"/>
              </a:rPr>
              <a:t>untuk</a:t>
            </a:r>
            <a:r>
              <a:rPr lang="en-US" sz="2100" dirty="0">
                <a:solidFill>
                  <a:srgbClr val="000000"/>
                </a:solidFill>
                <a:latin typeface="Assistant"/>
              </a:rPr>
              <a:t> </a:t>
            </a:r>
            <a:r>
              <a:rPr lang="en-US" sz="2100" dirty="0" err="1">
                <a:solidFill>
                  <a:srgbClr val="000000"/>
                </a:solidFill>
                <a:latin typeface="Assistant"/>
              </a:rPr>
              <a:t>pemasaran</a:t>
            </a:r>
            <a:r>
              <a:rPr lang="en-US" sz="2100" dirty="0">
                <a:solidFill>
                  <a:srgbClr val="000000"/>
                </a:solidFill>
                <a:latin typeface="Assistant"/>
              </a:rPr>
              <a:t> </a:t>
            </a:r>
            <a:r>
              <a:rPr lang="en-US" sz="2100" dirty="0" err="1">
                <a:solidFill>
                  <a:srgbClr val="000000"/>
                </a:solidFill>
                <a:latin typeface="Assistant"/>
              </a:rPr>
              <a:t>dengan</a:t>
            </a:r>
            <a:r>
              <a:rPr lang="en-US" sz="2100" dirty="0">
                <a:solidFill>
                  <a:srgbClr val="000000"/>
                </a:solidFill>
                <a:latin typeface="Assistant"/>
              </a:rPr>
              <a:t> </a:t>
            </a:r>
            <a:r>
              <a:rPr lang="en-US" sz="2100" dirty="0" err="1">
                <a:solidFill>
                  <a:srgbClr val="000000"/>
                </a:solidFill>
                <a:latin typeface="Assistant"/>
              </a:rPr>
              <a:t>mempromosikan</a:t>
            </a:r>
            <a:r>
              <a:rPr lang="en-US" sz="2100" dirty="0">
                <a:solidFill>
                  <a:srgbClr val="000000"/>
                </a:solidFill>
                <a:latin typeface="Assistant"/>
              </a:rPr>
              <a:t> </a:t>
            </a:r>
            <a:r>
              <a:rPr lang="en-US" sz="2100" dirty="0" err="1">
                <a:solidFill>
                  <a:srgbClr val="000000"/>
                </a:solidFill>
                <a:latin typeface="Assistant"/>
              </a:rPr>
              <a:t>barang-barang</a:t>
            </a:r>
            <a:r>
              <a:rPr lang="en-US" sz="2100" dirty="0">
                <a:solidFill>
                  <a:srgbClr val="000000"/>
                </a:solidFill>
                <a:latin typeface="Assistant"/>
              </a:rPr>
              <a:t> </a:t>
            </a:r>
            <a:r>
              <a:rPr lang="en-US" sz="2100" dirty="0" err="1">
                <a:solidFill>
                  <a:srgbClr val="000000"/>
                </a:solidFill>
                <a:latin typeface="Assistant"/>
              </a:rPr>
              <a:t>mereka</a:t>
            </a:r>
            <a:r>
              <a:rPr lang="en-US" sz="2100" dirty="0">
                <a:solidFill>
                  <a:srgbClr val="000000"/>
                </a:solidFill>
                <a:latin typeface="Assistant"/>
              </a:rPr>
              <a:t> </a:t>
            </a:r>
            <a:r>
              <a:rPr lang="en-US" sz="2100" dirty="0" err="1">
                <a:solidFill>
                  <a:srgbClr val="000000"/>
                </a:solidFill>
                <a:latin typeface="Assistant"/>
              </a:rPr>
              <a:t>kepada</a:t>
            </a:r>
            <a:r>
              <a:rPr lang="en-US" sz="2100" dirty="0">
                <a:solidFill>
                  <a:srgbClr val="000000"/>
                </a:solidFill>
                <a:latin typeface="Assistant"/>
              </a:rPr>
              <a:t> </a:t>
            </a:r>
            <a:r>
              <a:rPr lang="en-US" sz="2100" dirty="0" err="1">
                <a:solidFill>
                  <a:srgbClr val="000000"/>
                </a:solidFill>
                <a:latin typeface="Assistant"/>
              </a:rPr>
              <a:t>mereka</a:t>
            </a:r>
            <a:r>
              <a:rPr lang="en-US" sz="2100" dirty="0">
                <a:solidFill>
                  <a:srgbClr val="000000"/>
                </a:solidFill>
                <a:latin typeface="Assistant"/>
              </a:rPr>
              <a:t> yang </a:t>
            </a:r>
            <a:r>
              <a:rPr lang="en-US" sz="2100" dirty="0" err="1">
                <a:solidFill>
                  <a:srgbClr val="000000"/>
                </a:solidFill>
                <a:latin typeface="Assistant"/>
              </a:rPr>
              <a:t>tidak</a:t>
            </a:r>
            <a:r>
              <a:rPr lang="en-US" sz="2100" dirty="0">
                <a:solidFill>
                  <a:srgbClr val="000000"/>
                </a:solidFill>
                <a:latin typeface="Assistant"/>
              </a:rPr>
              <a:t> </a:t>
            </a:r>
            <a:r>
              <a:rPr lang="en-US" sz="2100" dirty="0" err="1">
                <a:solidFill>
                  <a:srgbClr val="000000"/>
                </a:solidFill>
                <a:latin typeface="Assistant"/>
              </a:rPr>
              <a:t>mampu</a:t>
            </a:r>
            <a:r>
              <a:rPr lang="en-US" sz="2100" dirty="0">
                <a:solidFill>
                  <a:srgbClr val="000000"/>
                </a:solidFill>
                <a:latin typeface="Assistant"/>
              </a:rPr>
              <a:t> </a:t>
            </a:r>
            <a:r>
              <a:rPr lang="en-US" sz="2100" dirty="0" err="1">
                <a:solidFill>
                  <a:srgbClr val="000000"/>
                </a:solidFill>
                <a:latin typeface="Assistant"/>
              </a:rPr>
              <a:t>membelinya</a:t>
            </a:r>
            <a:r>
              <a:rPr lang="en-US" sz="2100" dirty="0">
                <a:solidFill>
                  <a:srgbClr val="000000"/>
                </a:solidFill>
                <a:latin typeface="Assistant"/>
              </a:rPr>
              <a:t>, </a:t>
            </a:r>
            <a:r>
              <a:rPr lang="en-US" sz="2100" dirty="0" err="1">
                <a:solidFill>
                  <a:srgbClr val="000000"/>
                </a:solidFill>
                <a:latin typeface="Assistant"/>
              </a:rPr>
              <a:t>sebuah</a:t>
            </a:r>
            <a:r>
              <a:rPr lang="en-US" sz="2100" dirty="0">
                <a:solidFill>
                  <a:srgbClr val="000000"/>
                </a:solidFill>
                <a:latin typeface="Assistant"/>
              </a:rPr>
              <a:t> </a:t>
            </a:r>
            <a:r>
              <a:rPr lang="en-US" sz="2100" dirty="0" err="1">
                <a:solidFill>
                  <a:srgbClr val="000000"/>
                </a:solidFill>
                <a:latin typeface="Assistant"/>
              </a:rPr>
              <a:t>bisnis</a:t>
            </a:r>
            <a:r>
              <a:rPr lang="en-US" sz="2100" dirty="0">
                <a:solidFill>
                  <a:srgbClr val="000000"/>
                </a:solidFill>
                <a:latin typeface="Assistant"/>
              </a:rPr>
              <a:t> </a:t>
            </a:r>
            <a:r>
              <a:rPr lang="en-US" sz="2100" dirty="0" err="1">
                <a:solidFill>
                  <a:srgbClr val="000000"/>
                </a:solidFill>
                <a:latin typeface="Assistant"/>
              </a:rPr>
              <a:t>dapat</a:t>
            </a:r>
            <a:r>
              <a:rPr lang="en-US" sz="2100" dirty="0">
                <a:solidFill>
                  <a:srgbClr val="000000"/>
                </a:solidFill>
                <a:latin typeface="Assistant"/>
              </a:rPr>
              <a:t> </a:t>
            </a:r>
            <a:r>
              <a:rPr lang="en-US" sz="2100" dirty="0" err="1">
                <a:solidFill>
                  <a:srgbClr val="000000"/>
                </a:solidFill>
                <a:latin typeface="Assistant"/>
              </a:rPr>
              <a:t>menargetkan</a:t>
            </a:r>
            <a:r>
              <a:rPr lang="en-US" sz="2100" dirty="0">
                <a:solidFill>
                  <a:srgbClr val="000000"/>
                </a:solidFill>
                <a:latin typeface="Assistant"/>
              </a:rPr>
              <a:t> </a:t>
            </a:r>
            <a:r>
              <a:rPr lang="en-US" sz="2100" dirty="0" err="1">
                <a:solidFill>
                  <a:srgbClr val="000000"/>
                </a:solidFill>
                <a:latin typeface="Assistant"/>
              </a:rPr>
              <a:t>pelanggan</a:t>
            </a:r>
            <a:r>
              <a:rPr lang="en-US" sz="2100" dirty="0">
                <a:solidFill>
                  <a:srgbClr val="000000"/>
                </a:solidFill>
                <a:latin typeface="Assistant"/>
              </a:rPr>
              <a:t> </a:t>
            </a:r>
            <a:r>
              <a:rPr lang="en-US" sz="2100" dirty="0" err="1">
                <a:solidFill>
                  <a:srgbClr val="000000"/>
                </a:solidFill>
                <a:latin typeface="Assistant"/>
              </a:rPr>
              <a:t>potensial</a:t>
            </a:r>
            <a:r>
              <a:rPr lang="en-US" sz="2100" dirty="0">
                <a:solidFill>
                  <a:srgbClr val="000000"/>
                </a:solidFill>
                <a:latin typeface="Assistant"/>
              </a:rPr>
              <a:t> </a:t>
            </a:r>
            <a:r>
              <a:rPr lang="en-US" sz="2100" dirty="0" err="1">
                <a:solidFill>
                  <a:srgbClr val="000000"/>
                </a:solidFill>
                <a:latin typeface="Assistant"/>
              </a:rPr>
              <a:t>mereka</a:t>
            </a:r>
            <a:r>
              <a:rPr lang="en-US" sz="2100" dirty="0">
                <a:solidFill>
                  <a:srgbClr val="000000"/>
                </a:solidFill>
                <a:latin typeface="Assistant"/>
              </a:rPr>
              <a:t> </a:t>
            </a:r>
            <a:r>
              <a:rPr lang="en-US" sz="2100" dirty="0" err="1">
                <a:solidFill>
                  <a:srgbClr val="000000"/>
                </a:solidFill>
                <a:latin typeface="Assistant"/>
              </a:rPr>
              <a:t>berdasarkan</a:t>
            </a:r>
            <a:r>
              <a:rPr lang="en-US" sz="2100" dirty="0">
                <a:solidFill>
                  <a:srgbClr val="000000"/>
                </a:solidFill>
                <a:latin typeface="Assistant"/>
              </a:rPr>
              <a:t> </a:t>
            </a:r>
            <a:r>
              <a:rPr lang="en-US" sz="2100" dirty="0" err="1">
                <a:solidFill>
                  <a:srgbClr val="000000"/>
                </a:solidFill>
                <a:latin typeface="Assistant"/>
              </a:rPr>
              <a:t>pendapatan</a:t>
            </a:r>
            <a:r>
              <a:rPr lang="en-US" sz="2100" dirty="0">
                <a:solidFill>
                  <a:srgbClr val="000000"/>
                </a:solidFill>
                <a:latin typeface="Assistant"/>
              </a:rPr>
              <a:t> </a:t>
            </a:r>
            <a:r>
              <a:rPr lang="en-US" sz="2100" dirty="0" err="1">
                <a:solidFill>
                  <a:srgbClr val="000000"/>
                </a:solidFill>
                <a:latin typeface="Assistant"/>
              </a:rPr>
              <a:t>mereka</a:t>
            </a:r>
            <a:r>
              <a:rPr lang="en-US" sz="2100" dirty="0">
                <a:solidFill>
                  <a:srgbClr val="000000"/>
                </a:solidFill>
                <a:latin typeface="Assistant"/>
              </a:rPr>
              <a:t>.</a:t>
            </a:r>
          </a:p>
        </p:txBody>
      </p:sp>
      <p:sp>
        <p:nvSpPr>
          <p:cNvPr id="9" name="TextBox 9"/>
          <p:cNvSpPr txBox="1"/>
          <p:nvPr/>
        </p:nvSpPr>
        <p:spPr>
          <a:xfrm>
            <a:off x="1246058" y="2444869"/>
            <a:ext cx="8161377" cy="2893228"/>
          </a:xfrm>
          <a:prstGeom prst="rect">
            <a:avLst/>
          </a:prstGeom>
        </p:spPr>
        <p:txBody>
          <a:bodyPr lIns="0" tIns="0" rIns="0" bIns="0" rtlCol="0" anchor="t">
            <a:spAutoFit/>
          </a:bodyPr>
          <a:lstStyle/>
          <a:p>
            <a:pPr algn="just">
              <a:lnSpc>
                <a:spcPts val="3780"/>
              </a:lnSpc>
            </a:pPr>
            <a:r>
              <a:rPr lang="en-US" sz="2700" dirty="0">
                <a:solidFill>
                  <a:srgbClr val="000000"/>
                </a:solidFill>
                <a:latin typeface="Assistant"/>
              </a:rPr>
              <a:t>Customer Segmentation </a:t>
            </a:r>
            <a:r>
              <a:rPr lang="en-US" sz="2700" dirty="0" err="1">
                <a:solidFill>
                  <a:srgbClr val="000000"/>
                </a:solidFill>
                <a:latin typeface="Assistant"/>
              </a:rPr>
              <a:t>dapat</a:t>
            </a:r>
            <a:r>
              <a:rPr lang="en-US" sz="2700" dirty="0">
                <a:solidFill>
                  <a:srgbClr val="000000"/>
                </a:solidFill>
                <a:latin typeface="Assistant"/>
              </a:rPr>
              <a:t> </a:t>
            </a:r>
            <a:r>
              <a:rPr lang="en-US" sz="2700" dirty="0" err="1">
                <a:solidFill>
                  <a:srgbClr val="000000"/>
                </a:solidFill>
                <a:latin typeface="Assistant"/>
              </a:rPr>
              <a:t>didefinisikan</a:t>
            </a:r>
            <a:r>
              <a:rPr lang="en-US" sz="2700" dirty="0">
                <a:solidFill>
                  <a:srgbClr val="000000"/>
                </a:solidFill>
                <a:latin typeface="Assistant"/>
              </a:rPr>
              <a:t> </a:t>
            </a:r>
            <a:r>
              <a:rPr lang="en-US" sz="2700" dirty="0" err="1">
                <a:solidFill>
                  <a:srgbClr val="000000"/>
                </a:solidFill>
                <a:latin typeface="Assistant"/>
              </a:rPr>
              <a:t>sebagai</a:t>
            </a:r>
            <a:r>
              <a:rPr lang="en-US" sz="2700" dirty="0">
                <a:solidFill>
                  <a:srgbClr val="000000"/>
                </a:solidFill>
                <a:latin typeface="Assistant"/>
              </a:rPr>
              <a:t> </a:t>
            </a:r>
            <a:r>
              <a:rPr lang="en-US" sz="2700" dirty="0" err="1">
                <a:solidFill>
                  <a:srgbClr val="000000"/>
                </a:solidFill>
                <a:latin typeface="Assistant"/>
              </a:rPr>
              <a:t>mengindividualisasikan</a:t>
            </a:r>
            <a:r>
              <a:rPr lang="en-US" sz="2700" dirty="0">
                <a:solidFill>
                  <a:srgbClr val="000000"/>
                </a:solidFill>
                <a:latin typeface="Assistant"/>
              </a:rPr>
              <a:t> </a:t>
            </a:r>
            <a:r>
              <a:rPr lang="en-US" sz="2700" dirty="0" err="1">
                <a:solidFill>
                  <a:srgbClr val="000000"/>
                </a:solidFill>
                <a:latin typeface="Assistant"/>
              </a:rPr>
              <a:t>pelanggan</a:t>
            </a:r>
            <a:r>
              <a:rPr lang="en-US" sz="2700" dirty="0">
                <a:solidFill>
                  <a:srgbClr val="000000"/>
                </a:solidFill>
                <a:latin typeface="Assistant"/>
              </a:rPr>
              <a:t>, </a:t>
            </a:r>
            <a:r>
              <a:rPr lang="en-US" sz="2700" dirty="0" err="1">
                <a:solidFill>
                  <a:srgbClr val="000000"/>
                </a:solidFill>
                <a:latin typeface="Assistant"/>
              </a:rPr>
              <a:t>untuk</a:t>
            </a:r>
            <a:r>
              <a:rPr lang="en-US" sz="2700" dirty="0">
                <a:solidFill>
                  <a:srgbClr val="000000"/>
                </a:solidFill>
                <a:latin typeface="Assistant"/>
              </a:rPr>
              <a:t> </a:t>
            </a:r>
            <a:r>
              <a:rPr lang="en-US" sz="2700" dirty="0" err="1">
                <a:solidFill>
                  <a:srgbClr val="000000"/>
                </a:solidFill>
                <a:latin typeface="Assistant"/>
              </a:rPr>
              <a:t>menempatkan</a:t>
            </a:r>
            <a:r>
              <a:rPr lang="en-US" sz="2700" dirty="0">
                <a:solidFill>
                  <a:srgbClr val="000000"/>
                </a:solidFill>
                <a:latin typeface="Assistant"/>
              </a:rPr>
              <a:t> </a:t>
            </a:r>
            <a:r>
              <a:rPr lang="en-US" sz="2700" dirty="0" err="1">
                <a:solidFill>
                  <a:srgbClr val="000000"/>
                </a:solidFill>
                <a:latin typeface="Assistant"/>
              </a:rPr>
              <a:t>pelanggan</a:t>
            </a:r>
            <a:r>
              <a:rPr lang="en-US" sz="2700" dirty="0">
                <a:solidFill>
                  <a:srgbClr val="000000"/>
                </a:solidFill>
                <a:latin typeface="Assistant"/>
              </a:rPr>
              <a:t> </a:t>
            </a:r>
            <a:r>
              <a:rPr lang="en-US" sz="2700" dirty="0" err="1">
                <a:solidFill>
                  <a:srgbClr val="000000"/>
                </a:solidFill>
                <a:latin typeface="Assistant"/>
              </a:rPr>
              <a:t>individu</a:t>
            </a:r>
            <a:r>
              <a:rPr lang="en-US" sz="2700" dirty="0">
                <a:solidFill>
                  <a:srgbClr val="000000"/>
                </a:solidFill>
                <a:latin typeface="Assistant"/>
              </a:rPr>
              <a:t> </a:t>
            </a:r>
            <a:r>
              <a:rPr lang="en-US" sz="2700" dirty="0" err="1">
                <a:solidFill>
                  <a:srgbClr val="000000"/>
                </a:solidFill>
                <a:latin typeface="Assistant"/>
              </a:rPr>
              <a:t>dalam</a:t>
            </a:r>
            <a:r>
              <a:rPr lang="en-US" sz="2700" dirty="0">
                <a:solidFill>
                  <a:srgbClr val="000000"/>
                </a:solidFill>
                <a:latin typeface="Assistant"/>
              </a:rPr>
              <a:t> </a:t>
            </a:r>
            <a:r>
              <a:rPr lang="en-US" sz="2700" dirty="0" err="1">
                <a:solidFill>
                  <a:srgbClr val="000000"/>
                </a:solidFill>
                <a:latin typeface="Assistant"/>
              </a:rPr>
              <a:t>kelompok</a:t>
            </a:r>
            <a:r>
              <a:rPr lang="en-US" sz="2700" dirty="0">
                <a:solidFill>
                  <a:srgbClr val="000000"/>
                </a:solidFill>
                <a:latin typeface="Assistant"/>
              </a:rPr>
              <a:t> </a:t>
            </a:r>
            <a:r>
              <a:rPr lang="en-US" sz="2700" dirty="0" err="1">
                <a:solidFill>
                  <a:srgbClr val="000000"/>
                </a:solidFill>
                <a:latin typeface="Assistant"/>
              </a:rPr>
              <a:t>tertentu</a:t>
            </a:r>
            <a:r>
              <a:rPr lang="en-US" sz="2700" dirty="0">
                <a:solidFill>
                  <a:srgbClr val="000000"/>
                </a:solidFill>
                <a:latin typeface="Assistant"/>
              </a:rPr>
              <a:t> </a:t>
            </a:r>
            <a:r>
              <a:rPr lang="en-US" sz="2700" dirty="0" err="1">
                <a:solidFill>
                  <a:srgbClr val="000000"/>
                </a:solidFill>
                <a:latin typeface="Assistant"/>
              </a:rPr>
              <a:t>berdasarkan</a:t>
            </a:r>
            <a:r>
              <a:rPr lang="en-US" sz="2700" dirty="0">
                <a:solidFill>
                  <a:srgbClr val="000000"/>
                </a:solidFill>
                <a:latin typeface="Assistant"/>
              </a:rPr>
              <a:t> </a:t>
            </a:r>
            <a:r>
              <a:rPr lang="en-US" sz="2700" dirty="0" err="1">
                <a:solidFill>
                  <a:srgbClr val="000000"/>
                </a:solidFill>
                <a:latin typeface="Assistant"/>
              </a:rPr>
              <a:t>karakteristik</a:t>
            </a:r>
            <a:r>
              <a:rPr lang="en-US" sz="2700" dirty="0">
                <a:solidFill>
                  <a:srgbClr val="000000"/>
                </a:solidFill>
                <a:latin typeface="Assistant"/>
              </a:rPr>
              <a:t> dan </a:t>
            </a:r>
            <a:r>
              <a:rPr lang="en-US" sz="2700" dirty="0" err="1">
                <a:solidFill>
                  <a:srgbClr val="000000"/>
                </a:solidFill>
                <a:latin typeface="Assistant"/>
              </a:rPr>
              <a:t>atribut</a:t>
            </a:r>
            <a:r>
              <a:rPr lang="en-US" sz="2700" dirty="0">
                <a:solidFill>
                  <a:srgbClr val="000000"/>
                </a:solidFill>
                <a:latin typeface="Assistant"/>
              </a:rPr>
              <a:t> yang </a:t>
            </a:r>
            <a:r>
              <a:rPr lang="en-US" sz="2700" dirty="0" err="1">
                <a:solidFill>
                  <a:srgbClr val="000000"/>
                </a:solidFill>
                <a:latin typeface="Assistant"/>
              </a:rPr>
              <a:t>umum</a:t>
            </a:r>
            <a:r>
              <a:rPr lang="en-US" sz="2700" dirty="0">
                <a:solidFill>
                  <a:srgbClr val="000000"/>
                </a:solidFill>
                <a:latin typeface="Assistant"/>
              </a:rPr>
              <a:t> - </a:t>
            </a:r>
            <a:r>
              <a:rPr lang="en-US" sz="2700" dirty="0" err="1">
                <a:solidFill>
                  <a:srgbClr val="000000"/>
                </a:solidFill>
                <a:latin typeface="Assistant"/>
              </a:rPr>
              <a:t>demografis</a:t>
            </a:r>
            <a:r>
              <a:rPr lang="en-US" sz="2700" dirty="0">
                <a:solidFill>
                  <a:srgbClr val="000000"/>
                </a:solidFill>
                <a:latin typeface="Assistant"/>
              </a:rPr>
              <a:t>, </a:t>
            </a:r>
            <a:r>
              <a:rPr lang="en-US" sz="2700" dirty="0" err="1">
                <a:solidFill>
                  <a:srgbClr val="000000"/>
                </a:solidFill>
                <a:latin typeface="Assistant"/>
              </a:rPr>
              <a:t>psikografis</a:t>
            </a:r>
            <a:r>
              <a:rPr lang="en-US" sz="2700" dirty="0">
                <a:solidFill>
                  <a:srgbClr val="000000"/>
                </a:solidFill>
                <a:latin typeface="Assistant"/>
              </a:rPr>
              <a:t>, </a:t>
            </a:r>
            <a:r>
              <a:rPr lang="en-US" sz="2700" dirty="0" err="1">
                <a:solidFill>
                  <a:srgbClr val="000000"/>
                </a:solidFill>
                <a:latin typeface="Assistant"/>
              </a:rPr>
              <a:t>geografis</a:t>
            </a:r>
            <a:r>
              <a:rPr lang="en-US" sz="2700" dirty="0">
                <a:solidFill>
                  <a:srgbClr val="000000"/>
                </a:solidFill>
                <a:latin typeface="Assistant"/>
              </a:rPr>
              <a:t>, dan </a:t>
            </a:r>
            <a:r>
              <a:rPr lang="en-US" sz="2700" dirty="0" err="1">
                <a:solidFill>
                  <a:srgbClr val="000000"/>
                </a:solidFill>
                <a:latin typeface="Assistant"/>
              </a:rPr>
              <a:t>perilaku</a:t>
            </a:r>
            <a:r>
              <a:rPr lang="en-US" sz="2700" dirty="0">
                <a:solidFill>
                  <a:srgbClr val="000000"/>
                </a:solidFill>
                <a:latin typeface="Assistant"/>
              </a:rPr>
              <a:t> </a:t>
            </a:r>
            <a:r>
              <a:rPr lang="en-US" sz="2700" dirty="0" err="1">
                <a:solidFill>
                  <a:srgbClr val="000000"/>
                </a:solidFill>
                <a:latin typeface="Assistant"/>
              </a:rPr>
              <a:t>untuk</a:t>
            </a:r>
            <a:r>
              <a:rPr lang="en-US" sz="2700" dirty="0">
                <a:solidFill>
                  <a:srgbClr val="000000"/>
                </a:solidFill>
                <a:latin typeface="Assistant"/>
              </a:rPr>
              <a:t> </a:t>
            </a:r>
            <a:r>
              <a:rPr lang="en-US" sz="2700" dirty="0" err="1">
                <a:solidFill>
                  <a:srgbClr val="000000"/>
                </a:solidFill>
                <a:latin typeface="Assistant"/>
              </a:rPr>
              <a:t>menjalankan</a:t>
            </a:r>
            <a:r>
              <a:rPr lang="en-US" sz="2700" dirty="0">
                <a:solidFill>
                  <a:srgbClr val="000000"/>
                </a:solidFill>
                <a:latin typeface="Assistant"/>
              </a:rPr>
              <a:t> </a:t>
            </a:r>
            <a:r>
              <a:rPr lang="en-US" sz="2700" dirty="0" err="1">
                <a:solidFill>
                  <a:srgbClr val="000000"/>
                </a:solidFill>
                <a:latin typeface="Assistant"/>
              </a:rPr>
              <a:t>bisnis</a:t>
            </a:r>
            <a:r>
              <a:rPr lang="en-US" sz="2700" dirty="0">
                <a:solidFill>
                  <a:srgbClr val="000000"/>
                </a:solidFill>
                <a:latin typeface="Assistant"/>
              </a:rPr>
              <a:t> </a:t>
            </a:r>
            <a:r>
              <a:rPr lang="en-US" sz="2700" dirty="0" err="1">
                <a:solidFill>
                  <a:srgbClr val="000000"/>
                </a:solidFill>
                <a:latin typeface="Assistant"/>
              </a:rPr>
              <a:t>dengan</a:t>
            </a:r>
            <a:r>
              <a:rPr lang="en-US" sz="2700" dirty="0">
                <a:solidFill>
                  <a:srgbClr val="000000"/>
                </a:solidFill>
                <a:latin typeface="Assistant"/>
              </a:rPr>
              <a:t> </a:t>
            </a:r>
            <a:r>
              <a:rPr lang="en-US" sz="2700" dirty="0" err="1">
                <a:solidFill>
                  <a:srgbClr val="000000"/>
                </a:solidFill>
                <a:latin typeface="Assistant"/>
              </a:rPr>
              <a:t>sukses</a:t>
            </a:r>
            <a:r>
              <a:rPr lang="en-US" sz="2700" dirty="0">
                <a:solidFill>
                  <a:srgbClr val="000000"/>
                </a:solidFill>
                <a:latin typeface="Assistant"/>
              </a:rPr>
              <a:t>.</a:t>
            </a:r>
          </a:p>
        </p:txBody>
      </p:sp>
      <p:sp>
        <p:nvSpPr>
          <p:cNvPr id="10" name="TextBox 10"/>
          <p:cNvSpPr txBox="1"/>
          <p:nvPr/>
        </p:nvSpPr>
        <p:spPr>
          <a:xfrm>
            <a:off x="10426065" y="6091379"/>
            <a:ext cx="6833235" cy="523875"/>
          </a:xfrm>
          <a:prstGeom prst="rect">
            <a:avLst/>
          </a:prstGeom>
        </p:spPr>
        <p:txBody>
          <a:bodyPr lIns="0" tIns="0" rIns="0" bIns="0" rtlCol="0" anchor="t">
            <a:spAutoFit/>
          </a:bodyPr>
          <a:lstStyle/>
          <a:p>
            <a:pPr algn="r">
              <a:lnSpc>
                <a:spcPts val="4200"/>
              </a:lnSpc>
            </a:pPr>
            <a:r>
              <a:rPr lang="en-US" sz="3000">
                <a:solidFill>
                  <a:srgbClr val="000000"/>
                </a:solidFill>
                <a:latin typeface="Assistant Semi-Bold"/>
              </a:rPr>
              <a:t>B. Psycho-graphic Segmentation - the why</a:t>
            </a:r>
          </a:p>
        </p:txBody>
      </p:sp>
      <p:sp>
        <p:nvSpPr>
          <p:cNvPr id="11" name="TextBox 11"/>
          <p:cNvSpPr txBox="1"/>
          <p:nvPr/>
        </p:nvSpPr>
        <p:spPr>
          <a:xfrm>
            <a:off x="10896600" y="6673228"/>
            <a:ext cx="6362700" cy="1842122"/>
          </a:xfrm>
          <a:prstGeom prst="rect">
            <a:avLst/>
          </a:prstGeom>
        </p:spPr>
        <p:txBody>
          <a:bodyPr wrap="square" lIns="0" tIns="0" rIns="0" bIns="0" rtlCol="0" anchor="t">
            <a:spAutoFit/>
          </a:bodyPr>
          <a:lstStyle/>
          <a:p>
            <a:pPr algn="just">
              <a:lnSpc>
                <a:spcPts val="2940"/>
              </a:lnSpc>
            </a:pPr>
            <a:r>
              <a:rPr lang="en-US" sz="2100" dirty="0" err="1">
                <a:solidFill>
                  <a:srgbClr val="000000"/>
                </a:solidFill>
                <a:latin typeface="Assistant"/>
              </a:rPr>
              <a:t>Sebuah</a:t>
            </a:r>
            <a:r>
              <a:rPr lang="en-US" sz="2100" dirty="0">
                <a:solidFill>
                  <a:srgbClr val="000000"/>
                </a:solidFill>
                <a:latin typeface="Assistant"/>
              </a:rPr>
              <a:t> </a:t>
            </a:r>
            <a:r>
              <a:rPr lang="en-US" sz="2100" dirty="0" err="1">
                <a:solidFill>
                  <a:srgbClr val="000000"/>
                </a:solidFill>
                <a:latin typeface="Assistant"/>
              </a:rPr>
              <a:t>bisnis</a:t>
            </a:r>
            <a:r>
              <a:rPr lang="en-US" sz="2100" dirty="0">
                <a:solidFill>
                  <a:srgbClr val="000000"/>
                </a:solidFill>
                <a:latin typeface="Assistant"/>
              </a:rPr>
              <a:t> </a:t>
            </a:r>
            <a:r>
              <a:rPr lang="en-US" sz="2100" dirty="0" err="1">
                <a:solidFill>
                  <a:srgbClr val="000000"/>
                </a:solidFill>
                <a:latin typeface="Assistant"/>
              </a:rPr>
              <a:t>akan</a:t>
            </a:r>
            <a:r>
              <a:rPr lang="en-US" sz="2100" dirty="0">
                <a:solidFill>
                  <a:srgbClr val="000000"/>
                </a:solidFill>
                <a:latin typeface="Assistant"/>
              </a:rPr>
              <a:t> </a:t>
            </a:r>
            <a:r>
              <a:rPr lang="en-US" sz="2100" dirty="0" err="1">
                <a:solidFill>
                  <a:srgbClr val="000000"/>
                </a:solidFill>
                <a:latin typeface="Assistant"/>
              </a:rPr>
              <a:t>dapat</a:t>
            </a:r>
            <a:r>
              <a:rPr lang="en-US" sz="2100" dirty="0">
                <a:solidFill>
                  <a:srgbClr val="000000"/>
                </a:solidFill>
                <a:latin typeface="Assistant"/>
              </a:rPr>
              <a:t> </a:t>
            </a:r>
            <a:r>
              <a:rPr lang="en-US" sz="2100" dirty="0" err="1">
                <a:solidFill>
                  <a:srgbClr val="000000"/>
                </a:solidFill>
                <a:latin typeface="Assistant"/>
              </a:rPr>
              <a:t>beroperasi</a:t>
            </a:r>
            <a:r>
              <a:rPr lang="en-US" sz="2100" dirty="0">
                <a:solidFill>
                  <a:srgbClr val="000000"/>
                </a:solidFill>
                <a:latin typeface="Assistant"/>
              </a:rPr>
              <a:t> </a:t>
            </a:r>
            <a:r>
              <a:rPr lang="en-US" sz="2100" dirty="0" err="1">
                <a:solidFill>
                  <a:srgbClr val="000000"/>
                </a:solidFill>
                <a:latin typeface="Assistant"/>
              </a:rPr>
              <a:t>lebih</a:t>
            </a:r>
            <a:r>
              <a:rPr lang="en-US" sz="2100" dirty="0">
                <a:solidFill>
                  <a:srgbClr val="000000"/>
                </a:solidFill>
                <a:latin typeface="Assistant"/>
              </a:rPr>
              <a:t> </a:t>
            </a:r>
            <a:r>
              <a:rPr lang="en-US" sz="2100" dirty="0" err="1">
                <a:solidFill>
                  <a:srgbClr val="000000"/>
                </a:solidFill>
                <a:latin typeface="Assistant"/>
              </a:rPr>
              <a:t>efektif</a:t>
            </a:r>
            <a:r>
              <a:rPr lang="en-US" sz="2100" dirty="0">
                <a:solidFill>
                  <a:srgbClr val="000000"/>
                </a:solidFill>
                <a:latin typeface="Assistant"/>
              </a:rPr>
              <a:t> </a:t>
            </a:r>
            <a:r>
              <a:rPr lang="en-US" sz="2100" dirty="0" err="1">
                <a:solidFill>
                  <a:srgbClr val="000000"/>
                </a:solidFill>
                <a:latin typeface="Assistant"/>
              </a:rPr>
              <a:t>jika</a:t>
            </a:r>
            <a:r>
              <a:rPr lang="en-US" sz="2100" dirty="0">
                <a:solidFill>
                  <a:srgbClr val="000000"/>
                </a:solidFill>
                <a:latin typeface="Assistant"/>
              </a:rPr>
              <a:t> </a:t>
            </a:r>
            <a:r>
              <a:rPr lang="en-US" sz="2100" dirty="0" err="1">
                <a:solidFill>
                  <a:srgbClr val="000000"/>
                </a:solidFill>
                <a:latin typeface="Assistant"/>
              </a:rPr>
              <a:t>dapat</a:t>
            </a:r>
            <a:r>
              <a:rPr lang="en-US" sz="2100" dirty="0">
                <a:solidFill>
                  <a:srgbClr val="000000"/>
                </a:solidFill>
                <a:latin typeface="Assistant"/>
              </a:rPr>
              <a:t> </a:t>
            </a:r>
            <a:r>
              <a:rPr lang="en-US" sz="2100" dirty="0" err="1">
                <a:solidFill>
                  <a:srgbClr val="000000"/>
                </a:solidFill>
                <a:latin typeface="Assistant"/>
              </a:rPr>
              <a:t>mengembangkan</a:t>
            </a:r>
            <a:r>
              <a:rPr lang="en-US" sz="2100" dirty="0">
                <a:solidFill>
                  <a:srgbClr val="000000"/>
                </a:solidFill>
                <a:latin typeface="Assistant"/>
              </a:rPr>
              <a:t> </a:t>
            </a:r>
            <a:r>
              <a:rPr lang="en-US" sz="2100" dirty="0" err="1">
                <a:solidFill>
                  <a:srgbClr val="000000"/>
                </a:solidFill>
                <a:latin typeface="Assistant"/>
              </a:rPr>
              <a:t>produk</a:t>
            </a:r>
            <a:r>
              <a:rPr lang="en-US" sz="2100" dirty="0">
                <a:solidFill>
                  <a:srgbClr val="000000"/>
                </a:solidFill>
                <a:latin typeface="Assistant"/>
              </a:rPr>
              <a:t> yang </a:t>
            </a:r>
            <a:r>
              <a:rPr lang="en-US" sz="2100" dirty="0" err="1">
                <a:solidFill>
                  <a:srgbClr val="000000"/>
                </a:solidFill>
                <a:latin typeface="Assistant"/>
              </a:rPr>
              <a:t>termotivasi</a:t>
            </a:r>
            <a:r>
              <a:rPr lang="en-US" sz="2100" dirty="0">
                <a:solidFill>
                  <a:srgbClr val="000000"/>
                </a:solidFill>
                <a:latin typeface="Assistant"/>
              </a:rPr>
              <a:t> oleh pasar dan </a:t>
            </a:r>
            <a:r>
              <a:rPr lang="en-US" sz="2100" dirty="0" err="1">
                <a:solidFill>
                  <a:srgbClr val="000000"/>
                </a:solidFill>
                <a:latin typeface="Assistant"/>
              </a:rPr>
              <a:t>memahami</a:t>
            </a:r>
            <a:r>
              <a:rPr lang="en-US" sz="2100" dirty="0">
                <a:solidFill>
                  <a:srgbClr val="000000"/>
                </a:solidFill>
                <a:latin typeface="Assistant"/>
              </a:rPr>
              <a:t> </a:t>
            </a:r>
            <a:r>
              <a:rPr lang="en-US" sz="2100" dirty="0" err="1">
                <a:solidFill>
                  <a:srgbClr val="000000"/>
                </a:solidFill>
                <a:latin typeface="Assistant"/>
              </a:rPr>
              <a:t>psikologi</a:t>
            </a:r>
            <a:r>
              <a:rPr lang="en-US" sz="2100" dirty="0">
                <a:solidFill>
                  <a:srgbClr val="000000"/>
                </a:solidFill>
                <a:latin typeface="Assistant"/>
              </a:rPr>
              <a:t> </a:t>
            </a:r>
            <a:r>
              <a:rPr lang="en-US" sz="2100" dirty="0" err="1">
                <a:solidFill>
                  <a:srgbClr val="000000"/>
                </a:solidFill>
                <a:latin typeface="Assistant"/>
              </a:rPr>
              <a:t>pelanggannya</a:t>
            </a:r>
            <a:r>
              <a:rPr lang="en-US" sz="2100" dirty="0">
                <a:solidFill>
                  <a:srgbClr val="000000"/>
                </a:solidFill>
                <a:latin typeface="Assistant"/>
              </a:rPr>
              <a:t>. Ciri-</a:t>
            </a:r>
            <a:r>
              <a:rPr lang="en-US" sz="2100" dirty="0" err="1">
                <a:solidFill>
                  <a:srgbClr val="000000"/>
                </a:solidFill>
                <a:latin typeface="Assistant"/>
              </a:rPr>
              <a:t>ciri</a:t>
            </a:r>
            <a:r>
              <a:rPr lang="en-US" sz="2100" dirty="0">
                <a:solidFill>
                  <a:srgbClr val="000000"/>
                </a:solidFill>
                <a:latin typeface="Assistant"/>
              </a:rPr>
              <a:t> </a:t>
            </a:r>
            <a:r>
              <a:rPr lang="en-US" sz="2100" dirty="0" err="1">
                <a:solidFill>
                  <a:srgbClr val="000000"/>
                </a:solidFill>
                <a:latin typeface="Assistant"/>
              </a:rPr>
              <a:t>psikografis</a:t>
            </a:r>
            <a:r>
              <a:rPr lang="en-US" sz="2100" dirty="0">
                <a:solidFill>
                  <a:srgbClr val="000000"/>
                </a:solidFill>
                <a:latin typeface="Assistant"/>
              </a:rPr>
              <a:t> </a:t>
            </a:r>
            <a:r>
              <a:rPr lang="en-US" sz="2100" dirty="0" err="1">
                <a:solidFill>
                  <a:srgbClr val="000000"/>
                </a:solidFill>
                <a:latin typeface="Assistant"/>
              </a:rPr>
              <a:t>meliputi</a:t>
            </a:r>
            <a:r>
              <a:rPr lang="en-US" sz="2100" dirty="0">
                <a:solidFill>
                  <a:srgbClr val="000000"/>
                </a:solidFill>
                <a:latin typeface="Assistant"/>
              </a:rPr>
              <a:t> </a:t>
            </a:r>
            <a:r>
              <a:rPr lang="en-US" sz="2100" dirty="0" err="1">
                <a:solidFill>
                  <a:srgbClr val="000000"/>
                </a:solidFill>
                <a:latin typeface="Assistant"/>
              </a:rPr>
              <a:t>sifat</a:t>
            </a:r>
            <a:r>
              <a:rPr lang="en-US" sz="2100" dirty="0">
                <a:solidFill>
                  <a:srgbClr val="000000"/>
                </a:solidFill>
                <a:latin typeface="Assistant"/>
              </a:rPr>
              <a:t> </a:t>
            </a:r>
            <a:r>
              <a:rPr lang="en-US" sz="2100" dirty="0" err="1">
                <a:solidFill>
                  <a:srgbClr val="000000"/>
                </a:solidFill>
                <a:latin typeface="Assistant"/>
              </a:rPr>
              <a:t>kepribadian</a:t>
            </a:r>
            <a:r>
              <a:rPr lang="en-US" sz="2100" dirty="0">
                <a:solidFill>
                  <a:srgbClr val="000000"/>
                </a:solidFill>
                <a:latin typeface="Assistant"/>
              </a:rPr>
              <a:t>, </a:t>
            </a:r>
            <a:r>
              <a:rPr lang="en-US" sz="2100" dirty="0" err="1">
                <a:solidFill>
                  <a:srgbClr val="000000"/>
                </a:solidFill>
                <a:latin typeface="Assistant"/>
              </a:rPr>
              <a:t>hobi</a:t>
            </a:r>
            <a:r>
              <a:rPr lang="en-US" sz="2100" dirty="0">
                <a:solidFill>
                  <a:srgbClr val="000000"/>
                </a:solidFill>
                <a:latin typeface="Assistant"/>
              </a:rPr>
              <a:t>, </a:t>
            </a:r>
            <a:r>
              <a:rPr lang="en-US" sz="2100" dirty="0" err="1">
                <a:solidFill>
                  <a:srgbClr val="000000"/>
                </a:solidFill>
                <a:latin typeface="Assistant"/>
              </a:rPr>
              <a:t>gaya</a:t>
            </a:r>
            <a:r>
              <a:rPr lang="en-US" sz="2100" dirty="0">
                <a:solidFill>
                  <a:srgbClr val="000000"/>
                </a:solidFill>
                <a:latin typeface="Assistant"/>
              </a:rPr>
              <a:t> </a:t>
            </a:r>
            <a:r>
              <a:rPr lang="en-US" sz="2100" dirty="0" err="1">
                <a:solidFill>
                  <a:srgbClr val="000000"/>
                </a:solidFill>
                <a:latin typeface="Assistant"/>
              </a:rPr>
              <a:t>hidup</a:t>
            </a:r>
            <a:r>
              <a:rPr lang="en-US" sz="2100" dirty="0">
                <a:solidFill>
                  <a:srgbClr val="000000"/>
                </a:solidFill>
                <a:latin typeface="Assistant"/>
              </a:rPr>
              <a:t>, </a:t>
            </a:r>
            <a:r>
              <a:rPr lang="en-US" sz="2100" dirty="0" err="1">
                <a:solidFill>
                  <a:srgbClr val="000000"/>
                </a:solidFill>
                <a:latin typeface="Assistant"/>
              </a:rPr>
              <a:t>keyakinan</a:t>
            </a:r>
            <a:r>
              <a:rPr lang="en-US" sz="2100" dirty="0">
                <a:solidFill>
                  <a:srgbClr val="000000"/>
                </a:solidFill>
                <a:latin typeface="Assistant"/>
              </a:rPr>
              <a:t>, </a:t>
            </a:r>
            <a:r>
              <a:rPr lang="en-US" sz="2100" dirty="0" err="1">
                <a:solidFill>
                  <a:srgbClr val="000000"/>
                </a:solidFill>
                <a:latin typeface="Assistant"/>
              </a:rPr>
              <a:t>nilai-nilai</a:t>
            </a:r>
            <a:r>
              <a:rPr lang="en-US" sz="2100" dirty="0">
                <a:solidFill>
                  <a:srgbClr val="000000"/>
                </a:solidFill>
                <a:latin typeface="Assistant"/>
              </a:rPr>
              <a:t>, </a:t>
            </a:r>
            <a:r>
              <a:rPr lang="en-US" sz="2100" dirty="0" err="1">
                <a:solidFill>
                  <a:srgbClr val="000000"/>
                </a:solidFill>
                <a:latin typeface="Assistant"/>
              </a:rPr>
              <a:t>tujuan</a:t>
            </a:r>
            <a:r>
              <a:rPr lang="en-US" sz="2100" dirty="0">
                <a:solidFill>
                  <a:srgbClr val="000000"/>
                </a:solidFill>
                <a:latin typeface="Assistant"/>
              </a:rPr>
              <a:t>, </a:t>
            </a:r>
            <a:r>
              <a:rPr lang="en-US" sz="2100" dirty="0" err="1">
                <a:solidFill>
                  <a:srgbClr val="000000"/>
                </a:solidFill>
                <a:latin typeface="Assistant"/>
              </a:rPr>
              <a:t>dll</a:t>
            </a:r>
            <a:r>
              <a:rPr lang="en-US" sz="2100" dirty="0">
                <a:solidFill>
                  <a:srgbClr val="000000"/>
                </a:solidFill>
                <a:latin typeface="Assistant"/>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995532">
            <a:off x="7332280" y="8781844"/>
            <a:ext cx="12504578" cy="4545584"/>
            <a:chOff x="0" y="0"/>
            <a:chExt cx="3293387" cy="1197191"/>
          </a:xfrm>
        </p:grpSpPr>
        <p:sp>
          <p:nvSpPr>
            <p:cNvPr id="3" name="Freeform 3"/>
            <p:cNvSpPr/>
            <p:nvPr/>
          </p:nvSpPr>
          <p:spPr>
            <a:xfrm>
              <a:off x="0" y="0"/>
              <a:ext cx="3293387" cy="1197191"/>
            </a:xfrm>
            <a:custGeom>
              <a:avLst/>
              <a:gdLst/>
              <a:ahLst/>
              <a:cxnLst/>
              <a:rect l="l" t="t" r="r" b="b"/>
              <a:pathLst>
                <a:path w="3293387" h="1197191">
                  <a:moveTo>
                    <a:pt x="0" y="0"/>
                  </a:moveTo>
                  <a:lnTo>
                    <a:pt x="3293387" y="0"/>
                  </a:lnTo>
                  <a:lnTo>
                    <a:pt x="3293387" y="1197191"/>
                  </a:lnTo>
                  <a:lnTo>
                    <a:pt x="0" y="1197191"/>
                  </a:lnTo>
                  <a:close/>
                </a:path>
              </a:pathLst>
            </a:custGeom>
            <a:solidFill>
              <a:srgbClr val="F6F4EF"/>
            </a:solidFill>
          </p:spPr>
        </p:sp>
        <p:sp>
          <p:nvSpPr>
            <p:cNvPr id="4" name="TextBox 4"/>
            <p:cNvSpPr txBox="1"/>
            <p:nvPr/>
          </p:nvSpPr>
          <p:spPr>
            <a:xfrm>
              <a:off x="0" y="-38100"/>
              <a:ext cx="3293387" cy="1235291"/>
            </a:xfrm>
            <a:prstGeom prst="rect">
              <a:avLst/>
            </a:prstGeom>
          </p:spPr>
          <p:txBody>
            <a:bodyPr lIns="50800" tIns="50800" rIns="50800" bIns="50800" rtlCol="0" anchor="ctr"/>
            <a:lstStyle/>
            <a:p>
              <a:pPr algn="ctr">
                <a:lnSpc>
                  <a:spcPts val="2940"/>
                </a:lnSpc>
              </a:pPr>
              <a:endParaRPr/>
            </a:p>
          </p:txBody>
        </p:sp>
      </p:grpSp>
      <p:sp>
        <p:nvSpPr>
          <p:cNvPr id="5" name="Freeform 5"/>
          <p:cNvSpPr/>
          <p:nvPr/>
        </p:nvSpPr>
        <p:spPr>
          <a:xfrm>
            <a:off x="1246058" y="5592740"/>
            <a:ext cx="9070825" cy="3007229"/>
          </a:xfrm>
          <a:custGeom>
            <a:avLst/>
            <a:gdLst/>
            <a:ahLst/>
            <a:cxnLst/>
            <a:rect l="l" t="t" r="r" b="b"/>
            <a:pathLst>
              <a:path w="9070825" h="3007229">
                <a:moveTo>
                  <a:pt x="0" y="0"/>
                </a:moveTo>
                <a:lnTo>
                  <a:pt x="9070825" y="0"/>
                </a:lnTo>
                <a:lnTo>
                  <a:pt x="9070825" y="3007229"/>
                </a:lnTo>
                <a:lnTo>
                  <a:pt x="0" y="3007229"/>
                </a:lnTo>
                <a:lnTo>
                  <a:pt x="0" y="0"/>
                </a:lnTo>
                <a:close/>
              </a:path>
            </a:pathLst>
          </a:custGeom>
          <a:blipFill>
            <a:blip r:embed="rId2"/>
            <a:stretch>
              <a:fillRect/>
            </a:stretch>
          </a:blipFill>
        </p:spPr>
      </p:sp>
      <p:sp>
        <p:nvSpPr>
          <p:cNvPr id="6" name="TextBox 6"/>
          <p:cNvSpPr txBox="1"/>
          <p:nvPr/>
        </p:nvSpPr>
        <p:spPr>
          <a:xfrm>
            <a:off x="1246058" y="1396573"/>
            <a:ext cx="8161377" cy="844550"/>
          </a:xfrm>
          <a:prstGeom prst="rect">
            <a:avLst/>
          </a:prstGeom>
        </p:spPr>
        <p:txBody>
          <a:bodyPr lIns="0" tIns="0" rIns="0" bIns="0" rtlCol="0" anchor="t">
            <a:spAutoFit/>
          </a:bodyPr>
          <a:lstStyle/>
          <a:p>
            <a:pPr>
              <a:lnSpc>
                <a:spcPts val="6999"/>
              </a:lnSpc>
            </a:pPr>
            <a:r>
              <a:rPr lang="en-US" sz="4999">
                <a:solidFill>
                  <a:srgbClr val="000000"/>
                </a:solidFill>
                <a:latin typeface="Martel Heavy"/>
              </a:rPr>
              <a:t>Customer Segmentation</a:t>
            </a:r>
          </a:p>
        </p:txBody>
      </p:sp>
      <p:sp>
        <p:nvSpPr>
          <p:cNvPr id="7" name="TextBox 7"/>
          <p:cNvSpPr txBox="1"/>
          <p:nvPr/>
        </p:nvSpPr>
        <p:spPr>
          <a:xfrm>
            <a:off x="10739557" y="2425819"/>
            <a:ext cx="6519743" cy="523875"/>
          </a:xfrm>
          <a:prstGeom prst="rect">
            <a:avLst/>
          </a:prstGeom>
        </p:spPr>
        <p:txBody>
          <a:bodyPr lIns="0" tIns="0" rIns="0" bIns="0" rtlCol="0" anchor="t">
            <a:spAutoFit/>
          </a:bodyPr>
          <a:lstStyle/>
          <a:p>
            <a:pPr algn="r">
              <a:lnSpc>
                <a:spcPts val="4200"/>
              </a:lnSpc>
            </a:pPr>
            <a:r>
              <a:rPr lang="en-US" sz="3000">
                <a:solidFill>
                  <a:srgbClr val="000000"/>
                </a:solidFill>
                <a:latin typeface="Assistant Semi-Bold"/>
              </a:rPr>
              <a:t>C. Geographic Segmentation - the where</a:t>
            </a:r>
          </a:p>
        </p:txBody>
      </p:sp>
      <p:sp>
        <p:nvSpPr>
          <p:cNvPr id="8" name="TextBox 8"/>
          <p:cNvSpPr txBox="1"/>
          <p:nvPr/>
        </p:nvSpPr>
        <p:spPr>
          <a:xfrm>
            <a:off x="10742295" y="3007667"/>
            <a:ext cx="6517005" cy="2585072"/>
          </a:xfrm>
          <a:prstGeom prst="rect">
            <a:avLst/>
          </a:prstGeom>
        </p:spPr>
        <p:txBody>
          <a:bodyPr lIns="0" tIns="0" rIns="0" bIns="0" rtlCol="0" anchor="t">
            <a:spAutoFit/>
          </a:bodyPr>
          <a:lstStyle/>
          <a:p>
            <a:pPr algn="just">
              <a:lnSpc>
                <a:spcPts val="2940"/>
              </a:lnSpc>
            </a:pPr>
            <a:r>
              <a:rPr lang="en-US" sz="2100" dirty="0">
                <a:solidFill>
                  <a:srgbClr val="000000"/>
                </a:solidFill>
                <a:latin typeface="Assistant"/>
              </a:rPr>
              <a:t>Geographic Segmentation </a:t>
            </a:r>
            <a:r>
              <a:rPr lang="en-US" sz="2100" dirty="0" err="1">
                <a:solidFill>
                  <a:srgbClr val="000000"/>
                </a:solidFill>
                <a:latin typeface="Assistant"/>
              </a:rPr>
              <a:t>adalah</a:t>
            </a:r>
            <a:r>
              <a:rPr lang="en-US" sz="2100" dirty="0">
                <a:solidFill>
                  <a:srgbClr val="000000"/>
                </a:solidFill>
                <a:latin typeface="Assistant"/>
              </a:rPr>
              <a:t> strategi </a:t>
            </a:r>
            <a:r>
              <a:rPr lang="en-US" sz="2100" dirty="0" err="1">
                <a:solidFill>
                  <a:srgbClr val="000000"/>
                </a:solidFill>
                <a:latin typeface="Assistant"/>
              </a:rPr>
              <a:t>pemasaran</a:t>
            </a:r>
            <a:r>
              <a:rPr lang="en-US" sz="2100" dirty="0">
                <a:solidFill>
                  <a:srgbClr val="000000"/>
                </a:solidFill>
                <a:latin typeface="Assistant"/>
              </a:rPr>
              <a:t> yang </a:t>
            </a:r>
            <a:r>
              <a:rPr lang="en-US" sz="2100" dirty="0" err="1">
                <a:solidFill>
                  <a:srgbClr val="000000"/>
                </a:solidFill>
                <a:latin typeface="Assistant"/>
              </a:rPr>
              <a:t>berfokus</a:t>
            </a:r>
            <a:r>
              <a:rPr lang="en-US" sz="2100" dirty="0">
                <a:solidFill>
                  <a:srgbClr val="000000"/>
                </a:solidFill>
                <a:latin typeface="Assistant"/>
              </a:rPr>
              <a:t> pada </a:t>
            </a:r>
            <a:r>
              <a:rPr lang="en-US" sz="2100" dirty="0" err="1">
                <a:solidFill>
                  <a:srgbClr val="000000"/>
                </a:solidFill>
                <a:latin typeface="Assistant"/>
              </a:rPr>
              <a:t>produk</a:t>
            </a:r>
            <a:r>
              <a:rPr lang="en-US" sz="2100" dirty="0">
                <a:solidFill>
                  <a:srgbClr val="000000"/>
                </a:solidFill>
                <a:latin typeface="Assistant"/>
              </a:rPr>
              <a:t> </a:t>
            </a:r>
            <a:r>
              <a:rPr lang="en-US" sz="2100" dirty="0" err="1">
                <a:solidFill>
                  <a:srgbClr val="000000"/>
                </a:solidFill>
                <a:latin typeface="Assistant"/>
              </a:rPr>
              <a:t>atau</a:t>
            </a:r>
            <a:r>
              <a:rPr lang="en-US" sz="2100" dirty="0">
                <a:solidFill>
                  <a:srgbClr val="000000"/>
                </a:solidFill>
                <a:latin typeface="Assistant"/>
              </a:rPr>
              <a:t> </a:t>
            </a:r>
            <a:r>
              <a:rPr lang="en-US" sz="2100" dirty="0" err="1">
                <a:solidFill>
                  <a:srgbClr val="000000"/>
                </a:solidFill>
                <a:latin typeface="Assistant"/>
              </a:rPr>
              <a:t>layanan</a:t>
            </a:r>
            <a:r>
              <a:rPr lang="en-US" sz="2100" dirty="0">
                <a:solidFill>
                  <a:srgbClr val="000000"/>
                </a:solidFill>
                <a:latin typeface="Assistant"/>
              </a:rPr>
              <a:t> </a:t>
            </a:r>
            <a:r>
              <a:rPr lang="en-US" sz="2100" dirty="0" err="1">
                <a:solidFill>
                  <a:srgbClr val="000000"/>
                </a:solidFill>
                <a:latin typeface="Assistant"/>
              </a:rPr>
              <a:t>berdasarkan</a:t>
            </a:r>
            <a:r>
              <a:rPr lang="en-US" sz="2100" dirty="0">
                <a:solidFill>
                  <a:srgbClr val="000000"/>
                </a:solidFill>
                <a:latin typeface="Assistant"/>
              </a:rPr>
              <a:t> </a:t>
            </a:r>
            <a:r>
              <a:rPr lang="en-US" sz="2100" dirty="0" err="1">
                <a:solidFill>
                  <a:srgbClr val="000000"/>
                </a:solidFill>
                <a:latin typeface="Assistant"/>
              </a:rPr>
              <a:t>lokasi</a:t>
            </a:r>
            <a:r>
              <a:rPr lang="en-US" sz="2100" dirty="0">
                <a:solidFill>
                  <a:srgbClr val="000000"/>
                </a:solidFill>
                <a:latin typeface="Assistant"/>
              </a:rPr>
              <a:t> </a:t>
            </a:r>
            <a:r>
              <a:rPr lang="en-US" sz="2100" dirty="0" err="1">
                <a:solidFill>
                  <a:srgbClr val="000000"/>
                </a:solidFill>
                <a:latin typeface="Assistant"/>
              </a:rPr>
              <a:t>rumah</a:t>
            </a:r>
            <a:r>
              <a:rPr lang="en-US" sz="2100" dirty="0">
                <a:solidFill>
                  <a:srgbClr val="000000"/>
                </a:solidFill>
                <a:latin typeface="Assistant"/>
              </a:rPr>
              <a:t> </a:t>
            </a:r>
            <a:r>
              <a:rPr lang="en-US" sz="2100" dirty="0" err="1">
                <a:solidFill>
                  <a:srgbClr val="000000"/>
                </a:solidFill>
                <a:latin typeface="Assistant"/>
              </a:rPr>
              <a:t>pengguna</a:t>
            </a:r>
            <a:r>
              <a:rPr lang="en-US" sz="2100" dirty="0">
                <a:solidFill>
                  <a:srgbClr val="000000"/>
                </a:solidFill>
                <a:latin typeface="Assistant"/>
              </a:rPr>
              <a:t>. </a:t>
            </a:r>
            <a:r>
              <a:rPr lang="en-US" sz="2100" dirty="0" err="1">
                <a:solidFill>
                  <a:srgbClr val="000000"/>
                </a:solidFill>
                <a:latin typeface="Assistant"/>
              </a:rPr>
              <a:t>Misalnya</a:t>
            </a:r>
            <a:r>
              <a:rPr lang="en-US" sz="2100" dirty="0">
                <a:solidFill>
                  <a:srgbClr val="000000"/>
                </a:solidFill>
                <a:latin typeface="Assistant"/>
              </a:rPr>
              <a:t>, </a:t>
            </a:r>
            <a:r>
              <a:rPr lang="en-US" sz="2100" dirty="0" err="1">
                <a:solidFill>
                  <a:srgbClr val="000000"/>
                </a:solidFill>
                <a:latin typeface="Assistant"/>
              </a:rPr>
              <a:t>akan</a:t>
            </a:r>
            <a:r>
              <a:rPr lang="en-US" sz="2100" dirty="0">
                <a:solidFill>
                  <a:srgbClr val="000000"/>
                </a:solidFill>
                <a:latin typeface="Assistant"/>
              </a:rPr>
              <a:t> </a:t>
            </a:r>
            <a:r>
              <a:rPr lang="en-US" sz="2100" dirty="0" err="1">
                <a:solidFill>
                  <a:srgbClr val="000000"/>
                </a:solidFill>
                <a:latin typeface="Assistant"/>
              </a:rPr>
              <a:t>ada</a:t>
            </a:r>
            <a:r>
              <a:rPr lang="en-US" sz="2100" dirty="0">
                <a:solidFill>
                  <a:srgbClr val="000000"/>
                </a:solidFill>
                <a:latin typeface="Assistant"/>
              </a:rPr>
              <a:t> </a:t>
            </a:r>
            <a:r>
              <a:rPr lang="en-US" sz="2100" dirty="0" err="1">
                <a:solidFill>
                  <a:srgbClr val="000000"/>
                </a:solidFill>
                <a:latin typeface="Assistant"/>
              </a:rPr>
              <a:t>banyak</a:t>
            </a:r>
            <a:r>
              <a:rPr lang="en-US" sz="2100" dirty="0">
                <a:solidFill>
                  <a:srgbClr val="000000"/>
                </a:solidFill>
                <a:latin typeface="Assistant"/>
              </a:rPr>
              <a:t> </a:t>
            </a:r>
            <a:r>
              <a:rPr lang="en-US" sz="2100" dirty="0" err="1">
                <a:solidFill>
                  <a:srgbClr val="000000"/>
                </a:solidFill>
                <a:latin typeface="Assistant"/>
              </a:rPr>
              <a:t>penjual</a:t>
            </a:r>
            <a:r>
              <a:rPr lang="en-US" sz="2100" dirty="0">
                <a:solidFill>
                  <a:srgbClr val="000000"/>
                </a:solidFill>
                <a:latin typeface="Assistant"/>
              </a:rPr>
              <a:t> </a:t>
            </a:r>
            <a:r>
              <a:rPr lang="en-US" sz="2100" dirty="0" err="1">
                <a:solidFill>
                  <a:srgbClr val="000000"/>
                </a:solidFill>
                <a:latin typeface="Assistant"/>
              </a:rPr>
              <a:t>pakaian</a:t>
            </a:r>
            <a:r>
              <a:rPr lang="en-US" sz="2100" dirty="0">
                <a:solidFill>
                  <a:srgbClr val="000000"/>
                </a:solidFill>
                <a:latin typeface="Assistant"/>
              </a:rPr>
              <a:t> </a:t>
            </a:r>
            <a:r>
              <a:rPr lang="en-US" sz="2100" dirty="0" err="1">
                <a:solidFill>
                  <a:srgbClr val="000000"/>
                </a:solidFill>
                <a:latin typeface="Assistant"/>
              </a:rPr>
              <a:t>hangat</a:t>
            </a:r>
            <a:r>
              <a:rPr lang="en-US" sz="2100" dirty="0">
                <a:solidFill>
                  <a:srgbClr val="000000"/>
                </a:solidFill>
                <a:latin typeface="Assistant"/>
              </a:rPr>
              <a:t> yang </a:t>
            </a:r>
            <a:r>
              <a:rPr lang="en-US" sz="2100" dirty="0" err="1">
                <a:solidFill>
                  <a:srgbClr val="000000"/>
                </a:solidFill>
                <a:latin typeface="Assistant"/>
              </a:rPr>
              <a:t>mengiklankan</a:t>
            </a:r>
            <a:r>
              <a:rPr lang="en-US" sz="2100" dirty="0">
                <a:solidFill>
                  <a:srgbClr val="000000"/>
                </a:solidFill>
                <a:latin typeface="Assistant"/>
              </a:rPr>
              <a:t> dan </a:t>
            </a:r>
            <a:r>
              <a:rPr lang="en-US" sz="2100" dirty="0" err="1">
                <a:solidFill>
                  <a:srgbClr val="000000"/>
                </a:solidFill>
                <a:latin typeface="Assistant"/>
              </a:rPr>
              <a:t>menjual</a:t>
            </a:r>
            <a:r>
              <a:rPr lang="en-US" sz="2100" dirty="0">
                <a:solidFill>
                  <a:srgbClr val="000000"/>
                </a:solidFill>
                <a:latin typeface="Assistant"/>
              </a:rPr>
              <a:t> </a:t>
            </a:r>
            <a:r>
              <a:rPr lang="en-US" sz="2100" dirty="0" err="1">
                <a:solidFill>
                  <a:srgbClr val="000000"/>
                </a:solidFill>
                <a:latin typeface="Assistant"/>
              </a:rPr>
              <a:t>barang-barang</a:t>
            </a:r>
            <a:r>
              <a:rPr lang="en-US" sz="2100" dirty="0">
                <a:solidFill>
                  <a:srgbClr val="000000"/>
                </a:solidFill>
                <a:latin typeface="Assistant"/>
              </a:rPr>
              <a:t> </a:t>
            </a:r>
            <a:r>
              <a:rPr lang="en-US" sz="2100" dirty="0" err="1">
                <a:solidFill>
                  <a:srgbClr val="000000"/>
                </a:solidFill>
                <a:latin typeface="Assistant"/>
              </a:rPr>
              <a:t>mereka</a:t>
            </a:r>
            <a:r>
              <a:rPr lang="en-US" sz="2100" dirty="0">
                <a:solidFill>
                  <a:srgbClr val="000000"/>
                </a:solidFill>
                <a:latin typeface="Assistant"/>
              </a:rPr>
              <a:t> di </a:t>
            </a:r>
            <a:r>
              <a:rPr lang="en-US" sz="2100" dirty="0" err="1">
                <a:solidFill>
                  <a:srgbClr val="000000"/>
                </a:solidFill>
                <a:latin typeface="Assistant"/>
              </a:rPr>
              <a:t>iklim</a:t>
            </a:r>
            <a:r>
              <a:rPr lang="en-US" sz="2100" dirty="0">
                <a:solidFill>
                  <a:srgbClr val="000000"/>
                </a:solidFill>
                <a:latin typeface="Assistant"/>
              </a:rPr>
              <a:t> </a:t>
            </a:r>
            <a:r>
              <a:rPr lang="en-US" sz="2100" dirty="0" err="1">
                <a:solidFill>
                  <a:srgbClr val="000000"/>
                </a:solidFill>
                <a:latin typeface="Assistant"/>
              </a:rPr>
              <a:t>dingin</a:t>
            </a:r>
            <a:r>
              <a:rPr lang="en-US" sz="2100" dirty="0">
                <a:solidFill>
                  <a:srgbClr val="000000"/>
                </a:solidFill>
                <a:latin typeface="Assistant"/>
              </a:rPr>
              <a:t> </a:t>
            </a:r>
            <a:r>
              <a:rPr lang="en-US" sz="2100" dirty="0" err="1">
                <a:solidFill>
                  <a:srgbClr val="000000"/>
                </a:solidFill>
                <a:latin typeface="Assistant"/>
              </a:rPr>
              <a:t>seperti</a:t>
            </a:r>
            <a:r>
              <a:rPr lang="en-US" sz="2100" dirty="0">
                <a:solidFill>
                  <a:srgbClr val="000000"/>
                </a:solidFill>
                <a:latin typeface="Assistant"/>
              </a:rPr>
              <a:t> Kanada dan </a:t>
            </a:r>
            <a:r>
              <a:rPr lang="en-US" sz="2100" dirty="0" err="1">
                <a:solidFill>
                  <a:srgbClr val="000000"/>
                </a:solidFill>
                <a:latin typeface="Assistant"/>
              </a:rPr>
              <a:t>Rusia</a:t>
            </a:r>
            <a:r>
              <a:rPr lang="en-US" sz="2100" dirty="0">
                <a:solidFill>
                  <a:srgbClr val="000000"/>
                </a:solidFill>
                <a:latin typeface="Assistant"/>
              </a:rPr>
              <a:t>. </a:t>
            </a:r>
            <a:r>
              <a:rPr lang="en-US" sz="2100" dirty="0" err="1">
                <a:solidFill>
                  <a:srgbClr val="000000"/>
                </a:solidFill>
                <a:latin typeface="Assistant"/>
              </a:rPr>
              <a:t>Penjualan</a:t>
            </a:r>
            <a:r>
              <a:rPr lang="en-US" sz="2100" dirty="0">
                <a:solidFill>
                  <a:srgbClr val="000000"/>
                </a:solidFill>
                <a:latin typeface="Assistant"/>
              </a:rPr>
              <a:t> yang </a:t>
            </a:r>
            <a:r>
              <a:rPr lang="en-US" sz="2100" dirty="0" err="1">
                <a:solidFill>
                  <a:srgbClr val="000000"/>
                </a:solidFill>
                <a:latin typeface="Assistant"/>
              </a:rPr>
              <a:t>fokus</a:t>
            </a:r>
            <a:r>
              <a:rPr lang="en-US" sz="2100" dirty="0">
                <a:solidFill>
                  <a:srgbClr val="000000"/>
                </a:solidFill>
                <a:latin typeface="Assistant"/>
              </a:rPr>
              <a:t> </a:t>
            </a:r>
            <a:r>
              <a:rPr lang="en-US" sz="2100" dirty="0" err="1">
                <a:solidFill>
                  <a:srgbClr val="000000"/>
                </a:solidFill>
                <a:latin typeface="Assistant"/>
              </a:rPr>
              <a:t>seperti</a:t>
            </a:r>
            <a:r>
              <a:rPr lang="en-US" sz="2100" dirty="0">
                <a:solidFill>
                  <a:srgbClr val="000000"/>
                </a:solidFill>
                <a:latin typeface="Assistant"/>
              </a:rPr>
              <a:t> </a:t>
            </a:r>
            <a:r>
              <a:rPr lang="en-US" sz="2100" dirty="0" err="1">
                <a:solidFill>
                  <a:srgbClr val="000000"/>
                </a:solidFill>
                <a:latin typeface="Assistant"/>
              </a:rPr>
              <a:t>itu</a:t>
            </a:r>
            <a:r>
              <a:rPr lang="en-US" sz="2100" dirty="0">
                <a:solidFill>
                  <a:srgbClr val="000000"/>
                </a:solidFill>
                <a:latin typeface="Assistant"/>
              </a:rPr>
              <a:t> </a:t>
            </a:r>
            <a:r>
              <a:rPr lang="en-US" sz="2100" dirty="0" err="1">
                <a:solidFill>
                  <a:srgbClr val="000000"/>
                </a:solidFill>
                <a:latin typeface="Assistant"/>
              </a:rPr>
              <a:t>membuatnya</a:t>
            </a:r>
            <a:r>
              <a:rPr lang="en-US" sz="2100" dirty="0">
                <a:solidFill>
                  <a:srgbClr val="000000"/>
                </a:solidFill>
                <a:latin typeface="Assistant"/>
              </a:rPr>
              <a:t> </a:t>
            </a:r>
            <a:r>
              <a:rPr lang="en-US" sz="2100" dirty="0" err="1">
                <a:solidFill>
                  <a:srgbClr val="000000"/>
                </a:solidFill>
                <a:latin typeface="Assistant"/>
              </a:rPr>
              <a:t>mudah</a:t>
            </a:r>
            <a:r>
              <a:rPr lang="en-US" sz="2100" dirty="0">
                <a:solidFill>
                  <a:srgbClr val="000000"/>
                </a:solidFill>
                <a:latin typeface="Assistant"/>
              </a:rPr>
              <a:t> </a:t>
            </a:r>
            <a:r>
              <a:rPr lang="en-US" sz="2100" dirty="0" err="1">
                <a:solidFill>
                  <a:srgbClr val="000000"/>
                </a:solidFill>
                <a:latin typeface="Assistant"/>
              </a:rPr>
              <a:t>bagi</a:t>
            </a:r>
            <a:r>
              <a:rPr lang="en-US" sz="2100" dirty="0">
                <a:solidFill>
                  <a:srgbClr val="000000"/>
                </a:solidFill>
                <a:latin typeface="Assistant"/>
              </a:rPr>
              <a:t> </a:t>
            </a:r>
            <a:r>
              <a:rPr lang="en-US" sz="2100" dirty="0" err="1">
                <a:solidFill>
                  <a:srgbClr val="000000"/>
                </a:solidFill>
                <a:latin typeface="Assistant"/>
              </a:rPr>
              <a:t>pedagang</a:t>
            </a:r>
            <a:r>
              <a:rPr lang="en-US" sz="2100" dirty="0">
                <a:solidFill>
                  <a:srgbClr val="000000"/>
                </a:solidFill>
                <a:latin typeface="Assistant"/>
              </a:rPr>
              <a:t> </a:t>
            </a:r>
            <a:r>
              <a:rPr lang="en-US" sz="2100" dirty="0" err="1">
                <a:solidFill>
                  <a:srgbClr val="000000"/>
                </a:solidFill>
                <a:latin typeface="Assistant"/>
              </a:rPr>
              <a:t>untuk</a:t>
            </a:r>
            <a:r>
              <a:rPr lang="en-US" sz="2100" dirty="0">
                <a:solidFill>
                  <a:srgbClr val="000000"/>
                </a:solidFill>
                <a:latin typeface="Assistant"/>
              </a:rPr>
              <a:t> </a:t>
            </a:r>
            <a:r>
              <a:rPr lang="en-US" sz="2100" dirty="0" err="1">
                <a:solidFill>
                  <a:srgbClr val="000000"/>
                </a:solidFill>
                <a:latin typeface="Assistant"/>
              </a:rPr>
              <a:t>mendapatkan</a:t>
            </a:r>
            <a:r>
              <a:rPr lang="en-US" sz="2100" dirty="0">
                <a:solidFill>
                  <a:srgbClr val="000000"/>
                </a:solidFill>
                <a:latin typeface="Assistant"/>
              </a:rPr>
              <a:t> </a:t>
            </a:r>
            <a:r>
              <a:rPr lang="en-US" sz="2100" dirty="0" err="1">
                <a:solidFill>
                  <a:srgbClr val="000000"/>
                </a:solidFill>
                <a:latin typeface="Assistant"/>
              </a:rPr>
              <a:t>keuntungan</a:t>
            </a:r>
            <a:r>
              <a:rPr lang="en-US" sz="2100" dirty="0">
                <a:solidFill>
                  <a:srgbClr val="000000"/>
                </a:solidFill>
                <a:latin typeface="Assistant"/>
              </a:rPr>
              <a:t>.</a:t>
            </a:r>
          </a:p>
        </p:txBody>
      </p:sp>
      <p:sp>
        <p:nvSpPr>
          <p:cNvPr id="9" name="TextBox 9"/>
          <p:cNvSpPr txBox="1"/>
          <p:nvPr/>
        </p:nvSpPr>
        <p:spPr>
          <a:xfrm>
            <a:off x="1246058" y="2444869"/>
            <a:ext cx="8161377" cy="2893228"/>
          </a:xfrm>
          <a:prstGeom prst="rect">
            <a:avLst/>
          </a:prstGeom>
        </p:spPr>
        <p:txBody>
          <a:bodyPr lIns="0" tIns="0" rIns="0" bIns="0" rtlCol="0" anchor="t">
            <a:spAutoFit/>
          </a:bodyPr>
          <a:lstStyle/>
          <a:p>
            <a:pPr algn="just">
              <a:lnSpc>
                <a:spcPts val="3780"/>
              </a:lnSpc>
            </a:pPr>
            <a:r>
              <a:rPr lang="en-US" sz="2700" dirty="0">
                <a:solidFill>
                  <a:srgbClr val="000000"/>
                </a:solidFill>
                <a:latin typeface="Assistant"/>
              </a:rPr>
              <a:t>Customer Segmentation </a:t>
            </a:r>
            <a:r>
              <a:rPr lang="en-US" sz="2700" dirty="0" err="1">
                <a:solidFill>
                  <a:srgbClr val="000000"/>
                </a:solidFill>
                <a:latin typeface="Assistant"/>
              </a:rPr>
              <a:t>dapat</a:t>
            </a:r>
            <a:r>
              <a:rPr lang="en-US" sz="2700" dirty="0">
                <a:solidFill>
                  <a:srgbClr val="000000"/>
                </a:solidFill>
                <a:latin typeface="Assistant"/>
              </a:rPr>
              <a:t> </a:t>
            </a:r>
            <a:r>
              <a:rPr lang="en-US" sz="2700" dirty="0" err="1">
                <a:solidFill>
                  <a:srgbClr val="000000"/>
                </a:solidFill>
                <a:latin typeface="Assistant"/>
              </a:rPr>
              <a:t>didefinisikan</a:t>
            </a:r>
            <a:r>
              <a:rPr lang="en-US" sz="2700" dirty="0">
                <a:solidFill>
                  <a:srgbClr val="000000"/>
                </a:solidFill>
                <a:latin typeface="Assistant"/>
              </a:rPr>
              <a:t> </a:t>
            </a:r>
            <a:r>
              <a:rPr lang="en-US" sz="2700" dirty="0" err="1">
                <a:solidFill>
                  <a:srgbClr val="000000"/>
                </a:solidFill>
                <a:latin typeface="Assistant"/>
              </a:rPr>
              <a:t>sebagai</a:t>
            </a:r>
            <a:r>
              <a:rPr lang="en-US" sz="2700" dirty="0">
                <a:solidFill>
                  <a:srgbClr val="000000"/>
                </a:solidFill>
                <a:latin typeface="Assistant"/>
              </a:rPr>
              <a:t> </a:t>
            </a:r>
            <a:r>
              <a:rPr lang="en-US" sz="2700" dirty="0" err="1">
                <a:solidFill>
                  <a:srgbClr val="000000"/>
                </a:solidFill>
                <a:latin typeface="Assistant"/>
              </a:rPr>
              <a:t>mengindividualisasikan</a:t>
            </a:r>
            <a:r>
              <a:rPr lang="en-US" sz="2700" dirty="0">
                <a:solidFill>
                  <a:srgbClr val="000000"/>
                </a:solidFill>
                <a:latin typeface="Assistant"/>
              </a:rPr>
              <a:t> </a:t>
            </a:r>
            <a:r>
              <a:rPr lang="en-US" sz="2700" dirty="0" err="1">
                <a:solidFill>
                  <a:srgbClr val="000000"/>
                </a:solidFill>
                <a:latin typeface="Assistant"/>
              </a:rPr>
              <a:t>pelanggan</a:t>
            </a:r>
            <a:r>
              <a:rPr lang="en-US" sz="2700" dirty="0">
                <a:solidFill>
                  <a:srgbClr val="000000"/>
                </a:solidFill>
                <a:latin typeface="Assistant"/>
              </a:rPr>
              <a:t>, </a:t>
            </a:r>
            <a:r>
              <a:rPr lang="en-US" sz="2700" dirty="0" err="1">
                <a:solidFill>
                  <a:srgbClr val="000000"/>
                </a:solidFill>
                <a:latin typeface="Assistant"/>
              </a:rPr>
              <a:t>untuk</a:t>
            </a:r>
            <a:r>
              <a:rPr lang="en-US" sz="2700" dirty="0">
                <a:solidFill>
                  <a:srgbClr val="000000"/>
                </a:solidFill>
                <a:latin typeface="Assistant"/>
              </a:rPr>
              <a:t> </a:t>
            </a:r>
            <a:r>
              <a:rPr lang="en-US" sz="2700" dirty="0" err="1">
                <a:solidFill>
                  <a:srgbClr val="000000"/>
                </a:solidFill>
                <a:latin typeface="Assistant"/>
              </a:rPr>
              <a:t>menempatkan</a:t>
            </a:r>
            <a:r>
              <a:rPr lang="en-US" sz="2700" dirty="0">
                <a:solidFill>
                  <a:srgbClr val="000000"/>
                </a:solidFill>
                <a:latin typeface="Assistant"/>
              </a:rPr>
              <a:t> </a:t>
            </a:r>
            <a:r>
              <a:rPr lang="en-US" sz="2700" dirty="0" err="1">
                <a:solidFill>
                  <a:srgbClr val="000000"/>
                </a:solidFill>
                <a:latin typeface="Assistant"/>
              </a:rPr>
              <a:t>pelanggan</a:t>
            </a:r>
            <a:r>
              <a:rPr lang="en-US" sz="2700" dirty="0">
                <a:solidFill>
                  <a:srgbClr val="000000"/>
                </a:solidFill>
                <a:latin typeface="Assistant"/>
              </a:rPr>
              <a:t> </a:t>
            </a:r>
            <a:r>
              <a:rPr lang="en-US" sz="2700" dirty="0" err="1">
                <a:solidFill>
                  <a:srgbClr val="000000"/>
                </a:solidFill>
                <a:latin typeface="Assistant"/>
              </a:rPr>
              <a:t>individu</a:t>
            </a:r>
            <a:r>
              <a:rPr lang="en-US" sz="2700" dirty="0">
                <a:solidFill>
                  <a:srgbClr val="000000"/>
                </a:solidFill>
                <a:latin typeface="Assistant"/>
              </a:rPr>
              <a:t> </a:t>
            </a:r>
            <a:r>
              <a:rPr lang="en-US" sz="2700" dirty="0" err="1">
                <a:solidFill>
                  <a:srgbClr val="000000"/>
                </a:solidFill>
                <a:latin typeface="Assistant"/>
              </a:rPr>
              <a:t>dalam</a:t>
            </a:r>
            <a:r>
              <a:rPr lang="en-US" sz="2700" dirty="0">
                <a:solidFill>
                  <a:srgbClr val="000000"/>
                </a:solidFill>
                <a:latin typeface="Assistant"/>
              </a:rPr>
              <a:t> </a:t>
            </a:r>
            <a:r>
              <a:rPr lang="en-US" sz="2700" dirty="0" err="1">
                <a:solidFill>
                  <a:srgbClr val="000000"/>
                </a:solidFill>
                <a:latin typeface="Assistant"/>
              </a:rPr>
              <a:t>kelompok</a:t>
            </a:r>
            <a:r>
              <a:rPr lang="en-US" sz="2700" dirty="0">
                <a:solidFill>
                  <a:srgbClr val="000000"/>
                </a:solidFill>
                <a:latin typeface="Assistant"/>
              </a:rPr>
              <a:t> </a:t>
            </a:r>
            <a:r>
              <a:rPr lang="en-US" sz="2700" dirty="0" err="1">
                <a:solidFill>
                  <a:srgbClr val="000000"/>
                </a:solidFill>
                <a:latin typeface="Assistant"/>
              </a:rPr>
              <a:t>tertentu</a:t>
            </a:r>
            <a:r>
              <a:rPr lang="en-US" sz="2700" dirty="0">
                <a:solidFill>
                  <a:srgbClr val="000000"/>
                </a:solidFill>
                <a:latin typeface="Assistant"/>
              </a:rPr>
              <a:t> </a:t>
            </a:r>
            <a:r>
              <a:rPr lang="en-US" sz="2700" dirty="0" err="1">
                <a:solidFill>
                  <a:srgbClr val="000000"/>
                </a:solidFill>
                <a:latin typeface="Assistant"/>
              </a:rPr>
              <a:t>berdasarkan</a:t>
            </a:r>
            <a:r>
              <a:rPr lang="en-US" sz="2700" dirty="0">
                <a:solidFill>
                  <a:srgbClr val="000000"/>
                </a:solidFill>
                <a:latin typeface="Assistant"/>
              </a:rPr>
              <a:t> </a:t>
            </a:r>
            <a:r>
              <a:rPr lang="en-US" sz="2700" dirty="0" err="1">
                <a:solidFill>
                  <a:srgbClr val="000000"/>
                </a:solidFill>
                <a:latin typeface="Assistant"/>
              </a:rPr>
              <a:t>karakteristik</a:t>
            </a:r>
            <a:r>
              <a:rPr lang="en-US" sz="2700" dirty="0">
                <a:solidFill>
                  <a:srgbClr val="000000"/>
                </a:solidFill>
                <a:latin typeface="Assistant"/>
              </a:rPr>
              <a:t> dan </a:t>
            </a:r>
            <a:r>
              <a:rPr lang="en-US" sz="2700" dirty="0" err="1">
                <a:solidFill>
                  <a:srgbClr val="000000"/>
                </a:solidFill>
                <a:latin typeface="Assistant"/>
              </a:rPr>
              <a:t>atribut</a:t>
            </a:r>
            <a:r>
              <a:rPr lang="en-US" sz="2700" dirty="0">
                <a:solidFill>
                  <a:srgbClr val="000000"/>
                </a:solidFill>
                <a:latin typeface="Assistant"/>
              </a:rPr>
              <a:t> yang </a:t>
            </a:r>
            <a:r>
              <a:rPr lang="en-US" sz="2700" dirty="0" err="1">
                <a:solidFill>
                  <a:srgbClr val="000000"/>
                </a:solidFill>
                <a:latin typeface="Assistant"/>
              </a:rPr>
              <a:t>umum</a:t>
            </a:r>
            <a:r>
              <a:rPr lang="en-US" sz="2700" dirty="0">
                <a:solidFill>
                  <a:srgbClr val="000000"/>
                </a:solidFill>
                <a:latin typeface="Assistant"/>
              </a:rPr>
              <a:t> - </a:t>
            </a:r>
            <a:r>
              <a:rPr lang="en-US" sz="2700" dirty="0" err="1">
                <a:solidFill>
                  <a:srgbClr val="000000"/>
                </a:solidFill>
                <a:latin typeface="Assistant"/>
              </a:rPr>
              <a:t>demografis</a:t>
            </a:r>
            <a:r>
              <a:rPr lang="en-US" sz="2700" dirty="0">
                <a:solidFill>
                  <a:srgbClr val="000000"/>
                </a:solidFill>
                <a:latin typeface="Assistant"/>
              </a:rPr>
              <a:t>, </a:t>
            </a:r>
            <a:r>
              <a:rPr lang="en-US" sz="2700" dirty="0" err="1">
                <a:solidFill>
                  <a:srgbClr val="000000"/>
                </a:solidFill>
                <a:latin typeface="Assistant"/>
              </a:rPr>
              <a:t>psikografis</a:t>
            </a:r>
            <a:r>
              <a:rPr lang="en-US" sz="2700" dirty="0">
                <a:solidFill>
                  <a:srgbClr val="000000"/>
                </a:solidFill>
                <a:latin typeface="Assistant"/>
              </a:rPr>
              <a:t>, </a:t>
            </a:r>
            <a:r>
              <a:rPr lang="en-US" sz="2700" dirty="0" err="1">
                <a:solidFill>
                  <a:srgbClr val="000000"/>
                </a:solidFill>
                <a:latin typeface="Assistant"/>
              </a:rPr>
              <a:t>geografis</a:t>
            </a:r>
            <a:r>
              <a:rPr lang="en-US" sz="2700" dirty="0">
                <a:solidFill>
                  <a:srgbClr val="000000"/>
                </a:solidFill>
                <a:latin typeface="Assistant"/>
              </a:rPr>
              <a:t>, dan </a:t>
            </a:r>
            <a:r>
              <a:rPr lang="en-US" sz="2700" dirty="0" err="1">
                <a:solidFill>
                  <a:srgbClr val="000000"/>
                </a:solidFill>
                <a:latin typeface="Assistant"/>
              </a:rPr>
              <a:t>perilaku</a:t>
            </a:r>
            <a:r>
              <a:rPr lang="en-US" sz="2700" dirty="0">
                <a:solidFill>
                  <a:srgbClr val="000000"/>
                </a:solidFill>
                <a:latin typeface="Assistant"/>
              </a:rPr>
              <a:t> </a:t>
            </a:r>
            <a:r>
              <a:rPr lang="en-US" sz="2700" dirty="0" err="1">
                <a:solidFill>
                  <a:srgbClr val="000000"/>
                </a:solidFill>
                <a:latin typeface="Assistant"/>
              </a:rPr>
              <a:t>untuk</a:t>
            </a:r>
            <a:r>
              <a:rPr lang="en-US" sz="2700" dirty="0">
                <a:solidFill>
                  <a:srgbClr val="000000"/>
                </a:solidFill>
                <a:latin typeface="Assistant"/>
              </a:rPr>
              <a:t> </a:t>
            </a:r>
            <a:r>
              <a:rPr lang="en-US" sz="2700" dirty="0" err="1">
                <a:solidFill>
                  <a:srgbClr val="000000"/>
                </a:solidFill>
                <a:latin typeface="Assistant"/>
              </a:rPr>
              <a:t>menjalankan</a:t>
            </a:r>
            <a:r>
              <a:rPr lang="en-US" sz="2700" dirty="0">
                <a:solidFill>
                  <a:srgbClr val="000000"/>
                </a:solidFill>
                <a:latin typeface="Assistant"/>
              </a:rPr>
              <a:t> </a:t>
            </a:r>
            <a:r>
              <a:rPr lang="en-US" sz="2700" dirty="0" err="1">
                <a:solidFill>
                  <a:srgbClr val="000000"/>
                </a:solidFill>
                <a:latin typeface="Assistant"/>
              </a:rPr>
              <a:t>bisnis</a:t>
            </a:r>
            <a:r>
              <a:rPr lang="en-US" sz="2700" dirty="0">
                <a:solidFill>
                  <a:srgbClr val="000000"/>
                </a:solidFill>
                <a:latin typeface="Assistant"/>
              </a:rPr>
              <a:t> </a:t>
            </a:r>
            <a:r>
              <a:rPr lang="en-US" sz="2700" dirty="0" err="1">
                <a:solidFill>
                  <a:srgbClr val="000000"/>
                </a:solidFill>
                <a:latin typeface="Assistant"/>
              </a:rPr>
              <a:t>dengan</a:t>
            </a:r>
            <a:r>
              <a:rPr lang="en-US" sz="2700" dirty="0">
                <a:solidFill>
                  <a:srgbClr val="000000"/>
                </a:solidFill>
                <a:latin typeface="Assistant"/>
              </a:rPr>
              <a:t> </a:t>
            </a:r>
            <a:r>
              <a:rPr lang="en-US" sz="2700" dirty="0" err="1">
                <a:solidFill>
                  <a:srgbClr val="000000"/>
                </a:solidFill>
                <a:latin typeface="Assistant"/>
              </a:rPr>
              <a:t>sukses</a:t>
            </a:r>
            <a:r>
              <a:rPr lang="en-US" sz="2700" dirty="0">
                <a:solidFill>
                  <a:srgbClr val="000000"/>
                </a:solidFill>
                <a:latin typeface="Assistant"/>
              </a:rPr>
              <a:t>.</a:t>
            </a:r>
          </a:p>
        </p:txBody>
      </p:sp>
      <p:sp>
        <p:nvSpPr>
          <p:cNvPr id="10" name="TextBox 10"/>
          <p:cNvSpPr txBox="1"/>
          <p:nvPr/>
        </p:nvSpPr>
        <p:spPr>
          <a:xfrm>
            <a:off x="11149965" y="6091379"/>
            <a:ext cx="6109335" cy="523875"/>
          </a:xfrm>
          <a:prstGeom prst="rect">
            <a:avLst/>
          </a:prstGeom>
        </p:spPr>
        <p:txBody>
          <a:bodyPr lIns="0" tIns="0" rIns="0" bIns="0" rtlCol="0" anchor="t">
            <a:spAutoFit/>
          </a:bodyPr>
          <a:lstStyle/>
          <a:p>
            <a:pPr algn="r">
              <a:lnSpc>
                <a:spcPts val="4200"/>
              </a:lnSpc>
            </a:pPr>
            <a:r>
              <a:rPr lang="en-US" sz="3000">
                <a:solidFill>
                  <a:srgbClr val="000000"/>
                </a:solidFill>
                <a:latin typeface="Assistant Semi-Bold"/>
              </a:rPr>
              <a:t>D. Behavioral Segmentation - the how</a:t>
            </a:r>
          </a:p>
        </p:txBody>
      </p:sp>
      <p:sp>
        <p:nvSpPr>
          <p:cNvPr id="11" name="TextBox 11"/>
          <p:cNvSpPr txBox="1"/>
          <p:nvPr/>
        </p:nvSpPr>
        <p:spPr>
          <a:xfrm>
            <a:off x="10742295" y="6673228"/>
            <a:ext cx="6517005" cy="2213597"/>
          </a:xfrm>
          <a:prstGeom prst="rect">
            <a:avLst/>
          </a:prstGeom>
        </p:spPr>
        <p:txBody>
          <a:bodyPr lIns="0" tIns="0" rIns="0" bIns="0" rtlCol="0" anchor="t">
            <a:spAutoFit/>
          </a:bodyPr>
          <a:lstStyle/>
          <a:p>
            <a:pPr algn="just">
              <a:lnSpc>
                <a:spcPts val="2940"/>
              </a:lnSpc>
            </a:pPr>
            <a:r>
              <a:rPr lang="en-US" sz="2100" dirty="0">
                <a:solidFill>
                  <a:srgbClr val="000000"/>
                </a:solidFill>
                <a:latin typeface="Assistant"/>
              </a:rPr>
              <a:t>Di </a:t>
            </a:r>
            <a:r>
              <a:rPr lang="en-US" sz="2100" dirty="0" err="1">
                <a:solidFill>
                  <a:srgbClr val="000000"/>
                </a:solidFill>
                <a:latin typeface="Assistant"/>
              </a:rPr>
              <a:t>sini</a:t>
            </a:r>
            <a:r>
              <a:rPr lang="en-US" sz="2100" dirty="0">
                <a:solidFill>
                  <a:srgbClr val="000000"/>
                </a:solidFill>
                <a:latin typeface="Assistant"/>
              </a:rPr>
              <a:t>, kami </a:t>
            </a:r>
            <a:r>
              <a:rPr lang="en-US" sz="2100" dirty="0" err="1">
                <a:solidFill>
                  <a:srgbClr val="000000"/>
                </a:solidFill>
                <a:latin typeface="Assistant"/>
              </a:rPr>
              <a:t>mengelompokkan</a:t>
            </a:r>
            <a:r>
              <a:rPr lang="en-US" sz="2100" dirty="0">
                <a:solidFill>
                  <a:srgbClr val="000000"/>
                </a:solidFill>
                <a:latin typeface="Assistant"/>
              </a:rPr>
              <a:t> </a:t>
            </a:r>
            <a:r>
              <a:rPr lang="en-US" sz="2100" dirty="0" err="1">
                <a:solidFill>
                  <a:srgbClr val="000000"/>
                </a:solidFill>
                <a:latin typeface="Assistant"/>
              </a:rPr>
              <a:t>klien</a:t>
            </a:r>
            <a:r>
              <a:rPr lang="en-US" sz="2100" dirty="0">
                <a:solidFill>
                  <a:srgbClr val="000000"/>
                </a:solidFill>
                <a:latin typeface="Assistant"/>
              </a:rPr>
              <a:t> </a:t>
            </a:r>
            <a:r>
              <a:rPr lang="en-US" sz="2100" dirty="0" err="1">
                <a:solidFill>
                  <a:srgbClr val="000000"/>
                </a:solidFill>
                <a:latin typeface="Assistant"/>
              </a:rPr>
              <a:t>berdasarkan</a:t>
            </a:r>
            <a:r>
              <a:rPr lang="en-US" sz="2100" dirty="0">
                <a:solidFill>
                  <a:srgbClr val="000000"/>
                </a:solidFill>
                <a:latin typeface="Assistant"/>
              </a:rPr>
              <a:t> </a:t>
            </a:r>
            <a:r>
              <a:rPr lang="en-US" sz="2100" dirty="0" err="1">
                <a:solidFill>
                  <a:srgbClr val="000000"/>
                </a:solidFill>
                <a:latin typeface="Assistant"/>
              </a:rPr>
              <a:t>pembelian</a:t>
            </a:r>
            <a:r>
              <a:rPr lang="en-US" sz="2100" dirty="0">
                <a:solidFill>
                  <a:srgbClr val="000000"/>
                </a:solidFill>
                <a:latin typeface="Assistant"/>
              </a:rPr>
              <a:t>, </a:t>
            </a:r>
            <a:r>
              <a:rPr lang="en-US" sz="2100" dirty="0" err="1">
                <a:solidFill>
                  <a:srgbClr val="000000"/>
                </a:solidFill>
                <a:latin typeface="Assistant"/>
              </a:rPr>
              <a:t>penjelajahan</a:t>
            </a:r>
            <a:r>
              <a:rPr lang="en-US" sz="2100" dirty="0">
                <a:solidFill>
                  <a:srgbClr val="000000"/>
                </a:solidFill>
                <a:latin typeface="Assistant"/>
              </a:rPr>
              <a:t>, dan </a:t>
            </a:r>
            <a:r>
              <a:rPr lang="en-US" sz="2100" dirty="0" err="1">
                <a:solidFill>
                  <a:srgbClr val="000000"/>
                </a:solidFill>
                <a:latin typeface="Assistant"/>
              </a:rPr>
              <a:t>perilaku</a:t>
            </a:r>
            <a:r>
              <a:rPr lang="en-US" sz="2100" dirty="0">
                <a:solidFill>
                  <a:srgbClr val="000000"/>
                </a:solidFill>
                <a:latin typeface="Assistant"/>
              </a:rPr>
              <a:t> </a:t>
            </a:r>
            <a:r>
              <a:rPr lang="en-US" sz="2100" dirty="0" err="1">
                <a:solidFill>
                  <a:srgbClr val="000000"/>
                </a:solidFill>
                <a:latin typeface="Assistant"/>
              </a:rPr>
              <a:t>lainnya</a:t>
            </a:r>
            <a:r>
              <a:rPr lang="en-US" sz="2100" dirty="0">
                <a:solidFill>
                  <a:srgbClr val="000000"/>
                </a:solidFill>
                <a:latin typeface="Assistant"/>
              </a:rPr>
              <a:t> </a:t>
            </a:r>
            <a:r>
              <a:rPr lang="en-US" sz="2100" dirty="0" err="1">
                <a:solidFill>
                  <a:srgbClr val="000000"/>
                </a:solidFill>
                <a:latin typeface="Assistant"/>
              </a:rPr>
              <a:t>serta</a:t>
            </a:r>
            <a:r>
              <a:rPr lang="en-US" sz="2100" dirty="0">
                <a:solidFill>
                  <a:srgbClr val="000000"/>
                </a:solidFill>
                <a:latin typeface="Assistant"/>
              </a:rPr>
              <a:t> </a:t>
            </a:r>
            <a:r>
              <a:rPr lang="en-US" sz="2100" dirty="0" err="1">
                <a:solidFill>
                  <a:srgbClr val="000000"/>
                </a:solidFill>
                <a:latin typeface="Assistant"/>
              </a:rPr>
              <a:t>interaksi</a:t>
            </a:r>
            <a:r>
              <a:rPr lang="en-US" sz="2100" dirty="0">
                <a:solidFill>
                  <a:srgbClr val="000000"/>
                </a:solidFill>
                <a:latin typeface="Assistant"/>
              </a:rPr>
              <a:t> </a:t>
            </a:r>
            <a:r>
              <a:rPr lang="en-US" sz="2100" dirty="0" err="1">
                <a:solidFill>
                  <a:srgbClr val="000000"/>
                </a:solidFill>
                <a:latin typeface="Assistant"/>
              </a:rPr>
              <a:t>mereka</a:t>
            </a:r>
            <a:r>
              <a:rPr lang="en-US" sz="2100" dirty="0">
                <a:solidFill>
                  <a:srgbClr val="000000"/>
                </a:solidFill>
                <a:latin typeface="Assistant"/>
              </a:rPr>
              <a:t> </a:t>
            </a:r>
            <a:r>
              <a:rPr lang="en-US" sz="2100" dirty="0" err="1">
                <a:solidFill>
                  <a:srgbClr val="000000"/>
                </a:solidFill>
                <a:latin typeface="Assistant"/>
              </a:rPr>
              <a:t>dengan</a:t>
            </a:r>
            <a:r>
              <a:rPr lang="en-US" sz="2100" dirty="0">
                <a:solidFill>
                  <a:srgbClr val="000000"/>
                </a:solidFill>
                <a:latin typeface="Assistant"/>
              </a:rPr>
              <a:t> </a:t>
            </a:r>
            <a:r>
              <a:rPr lang="en-US" sz="2100" dirty="0" err="1">
                <a:solidFill>
                  <a:srgbClr val="000000"/>
                </a:solidFill>
                <a:latin typeface="Assistant"/>
              </a:rPr>
              <a:t>bisnis</a:t>
            </a:r>
            <a:r>
              <a:rPr lang="en-US" sz="2100" dirty="0">
                <a:solidFill>
                  <a:srgbClr val="000000"/>
                </a:solidFill>
                <a:latin typeface="Assistant"/>
              </a:rPr>
              <a:t> dan </a:t>
            </a:r>
            <a:r>
              <a:rPr lang="en-US" sz="2100" dirty="0" err="1">
                <a:solidFill>
                  <a:srgbClr val="000000"/>
                </a:solidFill>
                <a:latin typeface="Assistant"/>
              </a:rPr>
              <a:t>dedikasi</a:t>
            </a:r>
            <a:r>
              <a:rPr lang="en-US" sz="2100" dirty="0">
                <a:solidFill>
                  <a:srgbClr val="000000"/>
                </a:solidFill>
                <a:latin typeface="Assistant"/>
              </a:rPr>
              <a:t> </a:t>
            </a:r>
            <a:r>
              <a:rPr lang="en-US" sz="2100" dirty="0" err="1">
                <a:solidFill>
                  <a:srgbClr val="000000"/>
                </a:solidFill>
                <a:latin typeface="Assistant"/>
              </a:rPr>
              <a:t>mereka</a:t>
            </a:r>
            <a:r>
              <a:rPr lang="en-US" sz="2100" dirty="0">
                <a:solidFill>
                  <a:srgbClr val="000000"/>
                </a:solidFill>
                <a:latin typeface="Assistant"/>
              </a:rPr>
              <a:t> </a:t>
            </a:r>
            <a:r>
              <a:rPr lang="en-US" sz="2100" dirty="0" err="1">
                <a:solidFill>
                  <a:srgbClr val="000000"/>
                </a:solidFill>
                <a:latin typeface="Assistant"/>
              </a:rPr>
              <a:t>terhadapnya</a:t>
            </a:r>
            <a:r>
              <a:rPr lang="en-US" sz="2100" dirty="0">
                <a:solidFill>
                  <a:srgbClr val="000000"/>
                </a:solidFill>
                <a:latin typeface="Assistant"/>
              </a:rPr>
              <a:t>. </a:t>
            </a:r>
            <a:r>
              <a:rPr lang="en-US" sz="2100" dirty="0" err="1">
                <a:solidFill>
                  <a:srgbClr val="000000"/>
                </a:solidFill>
                <a:latin typeface="Assistant"/>
              </a:rPr>
              <a:t>Menampilkan</a:t>
            </a:r>
            <a:r>
              <a:rPr lang="en-US" sz="2100" dirty="0">
                <a:solidFill>
                  <a:srgbClr val="000000"/>
                </a:solidFill>
                <a:latin typeface="Assistant"/>
              </a:rPr>
              <a:t> </a:t>
            </a:r>
            <a:r>
              <a:rPr lang="en-US" sz="2100" dirty="0" err="1">
                <a:solidFill>
                  <a:srgbClr val="000000"/>
                </a:solidFill>
                <a:latin typeface="Assistant"/>
              </a:rPr>
              <a:t>insentif</a:t>
            </a:r>
            <a:r>
              <a:rPr lang="en-US" sz="2100" dirty="0">
                <a:solidFill>
                  <a:srgbClr val="000000"/>
                </a:solidFill>
                <a:latin typeface="Assistant"/>
              </a:rPr>
              <a:t> </a:t>
            </a:r>
            <a:r>
              <a:rPr lang="en-US" sz="2100" dirty="0" err="1">
                <a:solidFill>
                  <a:srgbClr val="000000"/>
                </a:solidFill>
                <a:latin typeface="Assistant"/>
              </a:rPr>
              <a:t>kepada</a:t>
            </a:r>
            <a:r>
              <a:rPr lang="en-US" sz="2100" dirty="0">
                <a:solidFill>
                  <a:srgbClr val="000000"/>
                </a:solidFill>
                <a:latin typeface="Assistant"/>
              </a:rPr>
              <a:t> </a:t>
            </a:r>
            <a:r>
              <a:rPr lang="en-US" sz="2100" dirty="0" err="1">
                <a:solidFill>
                  <a:srgbClr val="000000"/>
                </a:solidFill>
                <a:latin typeface="Assistant"/>
              </a:rPr>
              <a:t>pengunjung</a:t>
            </a:r>
            <a:r>
              <a:rPr lang="en-US" sz="2100" dirty="0">
                <a:solidFill>
                  <a:srgbClr val="000000"/>
                </a:solidFill>
                <a:latin typeface="Assistant"/>
              </a:rPr>
              <a:t> </a:t>
            </a:r>
            <a:r>
              <a:rPr lang="en-US" sz="2100" dirty="0" err="1">
                <a:solidFill>
                  <a:srgbClr val="000000"/>
                </a:solidFill>
                <a:latin typeface="Assistant"/>
              </a:rPr>
              <a:t>baru</a:t>
            </a:r>
            <a:r>
              <a:rPr lang="en-US" sz="2100" dirty="0">
                <a:solidFill>
                  <a:srgbClr val="000000"/>
                </a:solidFill>
                <a:latin typeface="Assistant"/>
              </a:rPr>
              <a:t> </a:t>
            </a:r>
            <a:r>
              <a:rPr lang="en-US" sz="2100" dirty="0" err="1">
                <a:solidFill>
                  <a:srgbClr val="000000"/>
                </a:solidFill>
                <a:latin typeface="Assistant"/>
              </a:rPr>
              <a:t>untuk</a:t>
            </a:r>
            <a:r>
              <a:rPr lang="en-US" sz="2100" dirty="0">
                <a:solidFill>
                  <a:srgbClr val="000000"/>
                </a:solidFill>
                <a:latin typeface="Assistant"/>
              </a:rPr>
              <a:t> </a:t>
            </a:r>
            <a:r>
              <a:rPr lang="en-US" sz="2100" dirty="0" err="1">
                <a:solidFill>
                  <a:srgbClr val="000000"/>
                </a:solidFill>
                <a:latin typeface="Assistant"/>
              </a:rPr>
              <a:t>bergabung</a:t>
            </a:r>
            <a:r>
              <a:rPr lang="en-US" sz="2100" dirty="0">
                <a:solidFill>
                  <a:srgbClr val="000000"/>
                </a:solidFill>
                <a:latin typeface="Assistant"/>
              </a:rPr>
              <a:t> </a:t>
            </a:r>
            <a:r>
              <a:rPr lang="en-US" sz="2100" dirty="0" err="1">
                <a:solidFill>
                  <a:srgbClr val="000000"/>
                </a:solidFill>
                <a:latin typeface="Assistant"/>
              </a:rPr>
              <a:t>dengan</a:t>
            </a:r>
            <a:r>
              <a:rPr lang="en-US" sz="2100" dirty="0">
                <a:solidFill>
                  <a:srgbClr val="000000"/>
                </a:solidFill>
                <a:latin typeface="Assistant"/>
              </a:rPr>
              <a:t> </a:t>
            </a:r>
            <a:r>
              <a:rPr lang="en-US" sz="2100" dirty="0" err="1">
                <a:solidFill>
                  <a:srgbClr val="000000"/>
                </a:solidFill>
                <a:latin typeface="Assistant"/>
              </a:rPr>
              <a:t>komunitas</a:t>
            </a:r>
            <a:r>
              <a:rPr lang="en-US" sz="2100" dirty="0">
                <a:solidFill>
                  <a:srgbClr val="000000"/>
                </a:solidFill>
                <a:latin typeface="Assistant"/>
              </a:rPr>
              <a:t> </a:t>
            </a:r>
            <a:r>
              <a:rPr lang="en-US" sz="2100" dirty="0" err="1">
                <a:solidFill>
                  <a:srgbClr val="000000"/>
                </a:solidFill>
                <a:latin typeface="Assistant"/>
              </a:rPr>
              <a:t>adalah</a:t>
            </a:r>
            <a:r>
              <a:rPr lang="en-US" sz="2100" dirty="0">
                <a:solidFill>
                  <a:srgbClr val="000000"/>
                </a:solidFill>
                <a:latin typeface="Assistant"/>
              </a:rPr>
              <a:t> salah </a:t>
            </a:r>
            <a:r>
              <a:rPr lang="en-US" sz="2100" dirty="0" err="1">
                <a:solidFill>
                  <a:srgbClr val="000000"/>
                </a:solidFill>
                <a:latin typeface="Assistant"/>
              </a:rPr>
              <a:t>satu</a:t>
            </a:r>
            <a:r>
              <a:rPr lang="en-US" sz="2100" dirty="0">
                <a:solidFill>
                  <a:srgbClr val="000000"/>
                </a:solidFill>
                <a:latin typeface="Assistant"/>
              </a:rPr>
              <a:t> </a:t>
            </a:r>
            <a:r>
              <a:rPr lang="en-US" sz="2100" dirty="0" err="1">
                <a:solidFill>
                  <a:srgbClr val="000000"/>
                </a:solidFill>
                <a:latin typeface="Assistant"/>
              </a:rPr>
              <a:t>contoh</a:t>
            </a:r>
            <a:r>
              <a:rPr lang="en-US" sz="2100" dirty="0">
                <a:solidFill>
                  <a:srgbClr val="000000"/>
                </a:solidFill>
                <a:latin typeface="Assistant"/>
              </a:rPr>
              <a:t> </a:t>
            </a:r>
            <a:r>
              <a:rPr lang="en-US" sz="2100" dirty="0" err="1">
                <a:solidFill>
                  <a:srgbClr val="000000"/>
                </a:solidFill>
                <a:latin typeface="Assistant"/>
              </a:rPr>
              <a:t>terbaik</a:t>
            </a:r>
            <a:r>
              <a:rPr lang="en-US" sz="2100" dirty="0">
                <a:solidFill>
                  <a:srgbClr val="000000"/>
                </a:solidFill>
                <a:latin typeface="Assistant"/>
              </a:rPr>
              <a:t> </a:t>
            </a:r>
            <a:r>
              <a:rPr lang="en-US" sz="2100" dirty="0" err="1">
                <a:solidFill>
                  <a:srgbClr val="000000"/>
                </a:solidFill>
                <a:latin typeface="Assistant"/>
              </a:rPr>
              <a:t>dari</a:t>
            </a:r>
            <a:r>
              <a:rPr lang="en-US" sz="2100" dirty="0">
                <a:solidFill>
                  <a:srgbClr val="000000"/>
                </a:solidFill>
                <a:latin typeface="Assistant"/>
              </a:rPr>
              <a:t> </a:t>
            </a:r>
            <a:r>
              <a:rPr lang="en-US" sz="2100" dirty="0" err="1">
                <a:solidFill>
                  <a:srgbClr val="000000"/>
                </a:solidFill>
                <a:latin typeface="Assistant"/>
              </a:rPr>
              <a:t>jenis</a:t>
            </a:r>
            <a:r>
              <a:rPr lang="en-US" sz="2100" dirty="0">
                <a:solidFill>
                  <a:srgbClr val="000000"/>
                </a:solidFill>
                <a:latin typeface="Assistant"/>
              </a:rPr>
              <a:t> </a:t>
            </a:r>
            <a:r>
              <a:rPr lang="en-US" sz="2100" dirty="0" err="1">
                <a:solidFill>
                  <a:srgbClr val="000000"/>
                </a:solidFill>
                <a:latin typeface="Assistant"/>
              </a:rPr>
              <a:t>segmentasi</a:t>
            </a:r>
            <a:r>
              <a:rPr lang="en-US" sz="2100" dirty="0">
                <a:solidFill>
                  <a:srgbClr val="000000"/>
                </a:solidFill>
                <a:latin typeface="Assistant"/>
              </a:rPr>
              <a:t> </a:t>
            </a:r>
            <a:r>
              <a:rPr lang="en-US" sz="2100" dirty="0" err="1">
                <a:solidFill>
                  <a:srgbClr val="000000"/>
                </a:solidFill>
                <a:latin typeface="Assistant"/>
              </a:rPr>
              <a:t>ini</a:t>
            </a:r>
            <a:r>
              <a:rPr lang="en-US" sz="2100" dirty="0">
                <a:solidFill>
                  <a:srgbClr val="000000"/>
                </a:solidFill>
                <a:latin typeface="Assistant"/>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7095953" cy="10287000"/>
            <a:chOff x="0" y="0"/>
            <a:chExt cx="1868893" cy="2709333"/>
          </a:xfrm>
        </p:grpSpPr>
        <p:sp>
          <p:nvSpPr>
            <p:cNvPr id="3" name="Freeform 3"/>
            <p:cNvSpPr/>
            <p:nvPr/>
          </p:nvSpPr>
          <p:spPr>
            <a:xfrm>
              <a:off x="0" y="0"/>
              <a:ext cx="1868893" cy="2709333"/>
            </a:xfrm>
            <a:custGeom>
              <a:avLst/>
              <a:gdLst/>
              <a:ahLst/>
              <a:cxnLst/>
              <a:rect l="l" t="t" r="r" b="b"/>
              <a:pathLst>
                <a:path w="1868893" h="2709333">
                  <a:moveTo>
                    <a:pt x="0" y="0"/>
                  </a:moveTo>
                  <a:lnTo>
                    <a:pt x="1868893" y="0"/>
                  </a:lnTo>
                  <a:lnTo>
                    <a:pt x="1868893" y="2709333"/>
                  </a:lnTo>
                  <a:lnTo>
                    <a:pt x="0" y="2709333"/>
                  </a:lnTo>
                  <a:close/>
                </a:path>
              </a:pathLst>
            </a:custGeom>
            <a:solidFill>
              <a:srgbClr val="F6F4EF"/>
            </a:solidFill>
          </p:spPr>
        </p:sp>
        <p:sp>
          <p:nvSpPr>
            <p:cNvPr id="4" name="TextBox 4"/>
            <p:cNvSpPr txBox="1"/>
            <p:nvPr/>
          </p:nvSpPr>
          <p:spPr>
            <a:xfrm>
              <a:off x="0" y="-38100"/>
              <a:ext cx="1868893" cy="2747433"/>
            </a:xfrm>
            <a:prstGeom prst="rect">
              <a:avLst/>
            </a:prstGeom>
          </p:spPr>
          <p:txBody>
            <a:bodyPr lIns="50800" tIns="50800" rIns="50800" bIns="50800" rtlCol="0" anchor="ctr"/>
            <a:lstStyle/>
            <a:p>
              <a:pPr algn="ctr">
                <a:lnSpc>
                  <a:spcPts val="2940"/>
                </a:lnSpc>
              </a:pPr>
              <a:endParaRPr/>
            </a:p>
          </p:txBody>
        </p:sp>
      </p:grpSp>
      <p:grpSp>
        <p:nvGrpSpPr>
          <p:cNvPr id="5" name="Group 5"/>
          <p:cNvGrpSpPr/>
          <p:nvPr/>
        </p:nvGrpSpPr>
        <p:grpSpPr>
          <a:xfrm>
            <a:off x="1028700" y="1317368"/>
            <a:ext cx="6696676" cy="4186466"/>
            <a:chOff x="0" y="0"/>
            <a:chExt cx="1763734" cy="1102608"/>
          </a:xfrm>
        </p:grpSpPr>
        <p:sp>
          <p:nvSpPr>
            <p:cNvPr id="6" name="Freeform 6"/>
            <p:cNvSpPr/>
            <p:nvPr/>
          </p:nvSpPr>
          <p:spPr>
            <a:xfrm>
              <a:off x="0" y="0"/>
              <a:ext cx="1763734" cy="1102608"/>
            </a:xfrm>
            <a:custGeom>
              <a:avLst/>
              <a:gdLst/>
              <a:ahLst/>
              <a:cxnLst/>
              <a:rect l="l" t="t" r="r" b="b"/>
              <a:pathLst>
                <a:path w="1763734" h="1102608">
                  <a:moveTo>
                    <a:pt x="0" y="0"/>
                  </a:moveTo>
                  <a:lnTo>
                    <a:pt x="1763734" y="0"/>
                  </a:lnTo>
                  <a:lnTo>
                    <a:pt x="1763734" y="1102608"/>
                  </a:lnTo>
                  <a:lnTo>
                    <a:pt x="0" y="1102608"/>
                  </a:lnTo>
                  <a:close/>
                </a:path>
              </a:pathLst>
            </a:custGeom>
            <a:solidFill>
              <a:srgbClr val="A66735"/>
            </a:solidFill>
          </p:spPr>
        </p:sp>
        <p:sp>
          <p:nvSpPr>
            <p:cNvPr id="7" name="TextBox 7"/>
            <p:cNvSpPr txBox="1"/>
            <p:nvPr/>
          </p:nvSpPr>
          <p:spPr>
            <a:xfrm>
              <a:off x="0" y="-38100"/>
              <a:ext cx="1763734" cy="1140708"/>
            </a:xfrm>
            <a:prstGeom prst="rect">
              <a:avLst/>
            </a:prstGeom>
          </p:spPr>
          <p:txBody>
            <a:bodyPr lIns="50800" tIns="50800" rIns="50800" bIns="50800" rtlCol="0" anchor="ctr"/>
            <a:lstStyle/>
            <a:p>
              <a:pPr algn="ctr">
                <a:lnSpc>
                  <a:spcPts val="2940"/>
                </a:lnSpc>
              </a:pPr>
              <a:endParaRPr/>
            </a:p>
          </p:txBody>
        </p:sp>
      </p:grpSp>
      <p:sp>
        <p:nvSpPr>
          <p:cNvPr id="8" name="Freeform 8"/>
          <p:cNvSpPr/>
          <p:nvPr/>
        </p:nvSpPr>
        <p:spPr>
          <a:xfrm>
            <a:off x="2898472" y="2082580"/>
            <a:ext cx="2957133" cy="2656043"/>
          </a:xfrm>
          <a:custGeom>
            <a:avLst/>
            <a:gdLst/>
            <a:ahLst/>
            <a:cxnLst/>
            <a:rect l="l" t="t" r="r" b="b"/>
            <a:pathLst>
              <a:path w="2957133" h="2656043">
                <a:moveTo>
                  <a:pt x="0" y="0"/>
                </a:moveTo>
                <a:lnTo>
                  <a:pt x="2957133" y="0"/>
                </a:lnTo>
                <a:lnTo>
                  <a:pt x="2957133" y="2656043"/>
                </a:lnTo>
                <a:lnTo>
                  <a:pt x="0" y="26560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9" name="Group 9"/>
          <p:cNvGrpSpPr/>
          <p:nvPr/>
        </p:nvGrpSpPr>
        <p:grpSpPr>
          <a:xfrm>
            <a:off x="1028700" y="5993924"/>
            <a:ext cx="2914168" cy="2975708"/>
            <a:chOff x="0" y="0"/>
            <a:chExt cx="767517" cy="783725"/>
          </a:xfrm>
        </p:grpSpPr>
        <p:sp>
          <p:nvSpPr>
            <p:cNvPr id="10" name="Freeform 10"/>
            <p:cNvSpPr/>
            <p:nvPr/>
          </p:nvSpPr>
          <p:spPr>
            <a:xfrm>
              <a:off x="0" y="0"/>
              <a:ext cx="767517" cy="783725"/>
            </a:xfrm>
            <a:custGeom>
              <a:avLst/>
              <a:gdLst/>
              <a:ahLst/>
              <a:cxnLst/>
              <a:rect l="l" t="t" r="r" b="b"/>
              <a:pathLst>
                <a:path w="767517" h="783725">
                  <a:moveTo>
                    <a:pt x="0" y="0"/>
                  </a:moveTo>
                  <a:lnTo>
                    <a:pt x="767517" y="0"/>
                  </a:lnTo>
                  <a:lnTo>
                    <a:pt x="767517" y="783725"/>
                  </a:lnTo>
                  <a:lnTo>
                    <a:pt x="0" y="783725"/>
                  </a:lnTo>
                  <a:close/>
                </a:path>
              </a:pathLst>
            </a:custGeom>
            <a:solidFill>
              <a:srgbClr val="DCB07B"/>
            </a:solidFill>
          </p:spPr>
        </p:sp>
        <p:sp>
          <p:nvSpPr>
            <p:cNvPr id="11" name="TextBox 11"/>
            <p:cNvSpPr txBox="1"/>
            <p:nvPr/>
          </p:nvSpPr>
          <p:spPr>
            <a:xfrm>
              <a:off x="0" y="-38100"/>
              <a:ext cx="767517" cy="821825"/>
            </a:xfrm>
            <a:prstGeom prst="rect">
              <a:avLst/>
            </a:prstGeom>
          </p:spPr>
          <p:txBody>
            <a:bodyPr lIns="50800" tIns="50800" rIns="50800" bIns="50800" rtlCol="0" anchor="ctr"/>
            <a:lstStyle/>
            <a:p>
              <a:pPr algn="ctr">
                <a:lnSpc>
                  <a:spcPts val="2940"/>
                </a:lnSpc>
              </a:pPr>
              <a:endParaRPr/>
            </a:p>
          </p:txBody>
        </p:sp>
      </p:grpSp>
      <p:grpSp>
        <p:nvGrpSpPr>
          <p:cNvPr id="12" name="Group 12"/>
          <p:cNvGrpSpPr/>
          <p:nvPr/>
        </p:nvGrpSpPr>
        <p:grpSpPr>
          <a:xfrm>
            <a:off x="4811209" y="5993924"/>
            <a:ext cx="2914168" cy="2975708"/>
            <a:chOff x="0" y="0"/>
            <a:chExt cx="767517" cy="783725"/>
          </a:xfrm>
        </p:grpSpPr>
        <p:sp>
          <p:nvSpPr>
            <p:cNvPr id="13" name="Freeform 13"/>
            <p:cNvSpPr/>
            <p:nvPr/>
          </p:nvSpPr>
          <p:spPr>
            <a:xfrm>
              <a:off x="0" y="0"/>
              <a:ext cx="767517" cy="783725"/>
            </a:xfrm>
            <a:custGeom>
              <a:avLst/>
              <a:gdLst/>
              <a:ahLst/>
              <a:cxnLst/>
              <a:rect l="l" t="t" r="r" b="b"/>
              <a:pathLst>
                <a:path w="767517" h="783725">
                  <a:moveTo>
                    <a:pt x="0" y="0"/>
                  </a:moveTo>
                  <a:lnTo>
                    <a:pt x="767517" y="0"/>
                  </a:lnTo>
                  <a:lnTo>
                    <a:pt x="767517" y="783725"/>
                  </a:lnTo>
                  <a:lnTo>
                    <a:pt x="0" y="783725"/>
                  </a:lnTo>
                  <a:close/>
                </a:path>
              </a:pathLst>
            </a:custGeom>
            <a:solidFill>
              <a:srgbClr val="243E4D"/>
            </a:solidFill>
          </p:spPr>
        </p:sp>
        <p:sp>
          <p:nvSpPr>
            <p:cNvPr id="14" name="TextBox 14"/>
            <p:cNvSpPr txBox="1"/>
            <p:nvPr/>
          </p:nvSpPr>
          <p:spPr>
            <a:xfrm>
              <a:off x="0" y="-38100"/>
              <a:ext cx="767517" cy="821825"/>
            </a:xfrm>
            <a:prstGeom prst="rect">
              <a:avLst/>
            </a:prstGeom>
          </p:spPr>
          <p:txBody>
            <a:bodyPr lIns="50800" tIns="50800" rIns="50800" bIns="50800" rtlCol="0" anchor="ctr"/>
            <a:lstStyle/>
            <a:p>
              <a:pPr algn="ctr">
                <a:lnSpc>
                  <a:spcPts val="2940"/>
                </a:lnSpc>
              </a:pPr>
              <a:endParaRPr/>
            </a:p>
          </p:txBody>
        </p:sp>
      </p:grpSp>
      <p:sp>
        <p:nvSpPr>
          <p:cNvPr id="15" name="Freeform 15"/>
          <p:cNvSpPr/>
          <p:nvPr/>
        </p:nvSpPr>
        <p:spPr>
          <a:xfrm>
            <a:off x="8306392" y="5143500"/>
            <a:ext cx="4111515" cy="1476511"/>
          </a:xfrm>
          <a:custGeom>
            <a:avLst/>
            <a:gdLst/>
            <a:ahLst/>
            <a:cxnLst/>
            <a:rect l="l" t="t" r="r" b="b"/>
            <a:pathLst>
              <a:path w="4111515" h="1476511">
                <a:moveTo>
                  <a:pt x="0" y="0"/>
                </a:moveTo>
                <a:lnTo>
                  <a:pt x="4111515" y="0"/>
                </a:lnTo>
                <a:lnTo>
                  <a:pt x="4111515" y="1476511"/>
                </a:lnTo>
                <a:lnTo>
                  <a:pt x="0" y="1476511"/>
                </a:lnTo>
                <a:lnTo>
                  <a:pt x="0" y="0"/>
                </a:lnTo>
                <a:close/>
              </a:path>
            </a:pathLst>
          </a:custGeom>
          <a:blipFill>
            <a:blip r:embed="rId4"/>
            <a:stretch>
              <a:fillRect/>
            </a:stretch>
          </a:blipFill>
        </p:spPr>
      </p:sp>
      <p:sp>
        <p:nvSpPr>
          <p:cNvPr id="16" name="Freeform 16"/>
          <p:cNvSpPr/>
          <p:nvPr/>
        </p:nvSpPr>
        <p:spPr>
          <a:xfrm>
            <a:off x="12417907" y="5430452"/>
            <a:ext cx="4841393" cy="3525444"/>
          </a:xfrm>
          <a:custGeom>
            <a:avLst/>
            <a:gdLst/>
            <a:ahLst/>
            <a:cxnLst/>
            <a:rect l="l" t="t" r="r" b="b"/>
            <a:pathLst>
              <a:path w="4841393" h="3525444">
                <a:moveTo>
                  <a:pt x="0" y="0"/>
                </a:moveTo>
                <a:lnTo>
                  <a:pt x="4841393" y="0"/>
                </a:lnTo>
                <a:lnTo>
                  <a:pt x="4841393" y="3525444"/>
                </a:lnTo>
                <a:lnTo>
                  <a:pt x="0" y="3525444"/>
                </a:lnTo>
                <a:lnTo>
                  <a:pt x="0" y="0"/>
                </a:lnTo>
                <a:close/>
              </a:path>
            </a:pathLst>
          </a:custGeom>
          <a:blipFill>
            <a:blip r:embed="rId5"/>
            <a:stretch>
              <a:fillRect/>
            </a:stretch>
          </a:blipFill>
        </p:spPr>
      </p:sp>
      <p:sp>
        <p:nvSpPr>
          <p:cNvPr id="17" name="TextBox 17"/>
          <p:cNvSpPr txBox="1"/>
          <p:nvPr/>
        </p:nvSpPr>
        <p:spPr>
          <a:xfrm>
            <a:off x="1201419" y="1795838"/>
            <a:ext cx="6351239" cy="3181902"/>
          </a:xfrm>
          <a:prstGeom prst="rect">
            <a:avLst/>
          </a:prstGeom>
        </p:spPr>
        <p:txBody>
          <a:bodyPr lIns="0" tIns="0" rIns="0" bIns="0" rtlCol="0" anchor="t">
            <a:spAutoFit/>
          </a:bodyPr>
          <a:lstStyle/>
          <a:p>
            <a:pPr algn="ctr">
              <a:lnSpc>
                <a:spcPts val="3644"/>
              </a:lnSpc>
            </a:pPr>
            <a:r>
              <a:rPr lang="en-US" sz="2603">
                <a:solidFill>
                  <a:srgbClr val="FFFFFF"/>
                </a:solidFill>
                <a:latin typeface="Assistant"/>
              </a:rPr>
              <a:t>Clustering menggunakan teknik clustering K-means dalam data mining adalah salah satu algoritma pembelajaran tanpa pengawasan yang paling banyak digunakan untuk mengidentifikasi dan mengelompokkan berbagai set cluster berdasarkan atribut yang ditentukan.</a:t>
            </a:r>
          </a:p>
        </p:txBody>
      </p:sp>
      <p:sp>
        <p:nvSpPr>
          <p:cNvPr id="18" name="TextBox 18"/>
          <p:cNvSpPr txBox="1"/>
          <p:nvPr/>
        </p:nvSpPr>
        <p:spPr>
          <a:xfrm>
            <a:off x="1226146" y="7223606"/>
            <a:ext cx="2519276" cy="1517004"/>
          </a:xfrm>
          <a:prstGeom prst="rect">
            <a:avLst/>
          </a:prstGeom>
        </p:spPr>
        <p:txBody>
          <a:bodyPr lIns="0" tIns="0" rIns="0" bIns="0" rtlCol="0" anchor="t">
            <a:spAutoFit/>
          </a:bodyPr>
          <a:lstStyle/>
          <a:p>
            <a:pPr algn="ctr">
              <a:lnSpc>
                <a:spcPts val="3010"/>
              </a:lnSpc>
            </a:pPr>
            <a:r>
              <a:rPr lang="en-US" sz="2150">
                <a:solidFill>
                  <a:srgbClr val="000000"/>
                </a:solidFill>
                <a:latin typeface="Assistant Semi-Bold"/>
              </a:rPr>
              <a:t>Jumlah cluster yang kita identifikasi dalam kumpulan data yang diberikan</a:t>
            </a:r>
          </a:p>
        </p:txBody>
      </p:sp>
      <p:sp>
        <p:nvSpPr>
          <p:cNvPr id="19" name="TextBox 19"/>
          <p:cNvSpPr txBox="1"/>
          <p:nvPr/>
        </p:nvSpPr>
        <p:spPr>
          <a:xfrm>
            <a:off x="5072441" y="7223606"/>
            <a:ext cx="2391702" cy="1517004"/>
          </a:xfrm>
          <a:prstGeom prst="rect">
            <a:avLst/>
          </a:prstGeom>
        </p:spPr>
        <p:txBody>
          <a:bodyPr lIns="0" tIns="0" rIns="0" bIns="0" rtlCol="0" anchor="t">
            <a:spAutoFit/>
          </a:bodyPr>
          <a:lstStyle/>
          <a:p>
            <a:pPr algn="ctr">
              <a:lnSpc>
                <a:spcPts val="3010"/>
              </a:lnSpc>
            </a:pPr>
            <a:r>
              <a:rPr lang="en-US" sz="2150">
                <a:solidFill>
                  <a:srgbClr val="FFFFFF"/>
                </a:solidFill>
                <a:latin typeface="Assistant Semi-Bold"/>
              </a:rPr>
              <a:t>Jarak rata-rata titik data dalam cluster ke pusat cluster (centroid).</a:t>
            </a:r>
          </a:p>
        </p:txBody>
      </p:sp>
      <p:sp>
        <p:nvSpPr>
          <p:cNvPr id="20" name="TextBox 20"/>
          <p:cNvSpPr txBox="1"/>
          <p:nvPr/>
        </p:nvSpPr>
        <p:spPr>
          <a:xfrm>
            <a:off x="8306392" y="1552355"/>
            <a:ext cx="8952908" cy="946150"/>
          </a:xfrm>
          <a:prstGeom prst="rect">
            <a:avLst/>
          </a:prstGeom>
        </p:spPr>
        <p:txBody>
          <a:bodyPr lIns="0" tIns="0" rIns="0" bIns="0" rtlCol="0" anchor="t">
            <a:spAutoFit/>
          </a:bodyPr>
          <a:lstStyle/>
          <a:p>
            <a:pPr>
              <a:lnSpc>
                <a:spcPts val="7700"/>
              </a:lnSpc>
            </a:pPr>
            <a:r>
              <a:rPr lang="en-US" sz="5500">
                <a:solidFill>
                  <a:srgbClr val="000000"/>
                </a:solidFill>
                <a:latin typeface="Martel Heavy"/>
              </a:rPr>
              <a:t>K- MEANS CLUSTERING</a:t>
            </a:r>
          </a:p>
        </p:txBody>
      </p:sp>
      <p:sp>
        <p:nvSpPr>
          <p:cNvPr id="21" name="TextBox 21"/>
          <p:cNvSpPr txBox="1"/>
          <p:nvPr/>
        </p:nvSpPr>
        <p:spPr>
          <a:xfrm>
            <a:off x="8306392" y="2886726"/>
            <a:ext cx="4476454" cy="523875"/>
          </a:xfrm>
          <a:prstGeom prst="rect">
            <a:avLst/>
          </a:prstGeom>
        </p:spPr>
        <p:txBody>
          <a:bodyPr lIns="0" tIns="0" rIns="0" bIns="0" rtlCol="0" anchor="t">
            <a:spAutoFit/>
          </a:bodyPr>
          <a:lstStyle/>
          <a:p>
            <a:pPr>
              <a:lnSpc>
                <a:spcPts val="4200"/>
              </a:lnSpc>
            </a:pPr>
            <a:r>
              <a:rPr lang="en-US" sz="3000">
                <a:solidFill>
                  <a:srgbClr val="A66735"/>
                </a:solidFill>
                <a:latin typeface="Assistant Semi-Bold"/>
              </a:rPr>
              <a:t>A. The Elbow-Method</a:t>
            </a:r>
          </a:p>
        </p:txBody>
      </p:sp>
      <p:sp>
        <p:nvSpPr>
          <p:cNvPr id="22" name="TextBox 22"/>
          <p:cNvSpPr txBox="1"/>
          <p:nvPr/>
        </p:nvSpPr>
        <p:spPr>
          <a:xfrm>
            <a:off x="1776472" y="6247024"/>
            <a:ext cx="1418624" cy="946150"/>
          </a:xfrm>
          <a:prstGeom prst="rect">
            <a:avLst/>
          </a:prstGeom>
        </p:spPr>
        <p:txBody>
          <a:bodyPr lIns="0" tIns="0" rIns="0" bIns="0" rtlCol="0" anchor="t">
            <a:spAutoFit/>
          </a:bodyPr>
          <a:lstStyle/>
          <a:p>
            <a:pPr algn="ctr">
              <a:lnSpc>
                <a:spcPts val="7700"/>
              </a:lnSpc>
            </a:pPr>
            <a:r>
              <a:rPr lang="en-US" sz="5500">
                <a:solidFill>
                  <a:srgbClr val="000000"/>
                </a:solidFill>
                <a:latin typeface="Martel Heavy"/>
              </a:rPr>
              <a:t>K</a:t>
            </a:r>
          </a:p>
        </p:txBody>
      </p:sp>
      <p:sp>
        <p:nvSpPr>
          <p:cNvPr id="23" name="TextBox 23"/>
          <p:cNvSpPr txBox="1"/>
          <p:nvPr/>
        </p:nvSpPr>
        <p:spPr>
          <a:xfrm>
            <a:off x="4874315" y="6247024"/>
            <a:ext cx="2787955" cy="946150"/>
          </a:xfrm>
          <a:prstGeom prst="rect">
            <a:avLst/>
          </a:prstGeom>
        </p:spPr>
        <p:txBody>
          <a:bodyPr lIns="0" tIns="0" rIns="0" bIns="0" rtlCol="0" anchor="t">
            <a:spAutoFit/>
          </a:bodyPr>
          <a:lstStyle/>
          <a:p>
            <a:pPr algn="ctr">
              <a:lnSpc>
                <a:spcPts val="7700"/>
              </a:lnSpc>
            </a:pPr>
            <a:r>
              <a:rPr lang="en-US" sz="5500">
                <a:solidFill>
                  <a:srgbClr val="FFFFFF"/>
                </a:solidFill>
                <a:latin typeface="Martel Heavy"/>
              </a:rPr>
              <a:t>Means</a:t>
            </a:r>
          </a:p>
        </p:txBody>
      </p:sp>
      <p:sp>
        <p:nvSpPr>
          <p:cNvPr id="24" name="TextBox 24"/>
          <p:cNvSpPr txBox="1"/>
          <p:nvPr/>
        </p:nvSpPr>
        <p:spPr>
          <a:xfrm>
            <a:off x="8306392" y="3626496"/>
            <a:ext cx="8712478" cy="1136004"/>
          </a:xfrm>
          <a:prstGeom prst="rect">
            <a:avLst/>
          </a:prstGeom>
        </p:spPr>
        <p:txBody>
          <a:bodyPr lIns="0" tIns="0" rIns="0" bIns="0" rtlCol="0" anchor="t">
            <a:spAutoFit/>
          </a:bodyPr>
          <a:lstStyle/>
          <a:p>
            <a:pPr>
              <a:lnSpc>
                <a:spcPts val="3010"/>
              </a:lnSpc>
            </a:pPr>
            <a:r>
              <a:rPr lang="en-US" sz="2150">
                <a:solidFill>
                  <a:srgbClr val="000000"/>
                </a:solidFill>
                <a:latin typeface="Assistant Semi-Bold"/>
              </a:rPr>
              <a:t>Dalam metode elbow, jumlah cluster ditentukan menggunakan teknik visual. Grafik diperoleh dengan menggunakan perhitungan Sum</a:t>
            </a:r>
            <a:r>
              <a:rPr lang="en-US" sz="2150" u="sng">
                <a:solidFill>
                  <a:srgbClr val="000000"/>
                </a:solidFill>
                <a:latin typeface="Assistant Semi-Bold"/>
                <a:hlinkClick r:id="rId6" tooltip="https://edgeservices.bing.com/edgesvc/chat?udsframed=1&amp;form=SHORUN&amp;clientscopes=chat,noheader,udsedgeshop,channelstable,&amp;shellsig=aacae47fa81b89126210abfdfc9d7bbc86bc2883&amp;setlang=en-US&amp;lightschemeovr=1#sjevt%7CDiscover.Chat.SydneyClickPageCitation%7Cadpclick%7C2%7C98df79a2-1c47-4f5a-9669-6cf3817a16d5%7C%7B%22sourceAttributions%22%3A%7B%22providerDisplayName%22%3A%22The%20graphi...%22%2C%22pageType%22%3A%22pdf%22%2C%22pageIndex%22%3A3%2C%22relatedPageUrl%22%3A%22file%253A%252F%252F%252FD%253A%252FJohan%252FSemester%2525205%252FAnalisis%252520dan%252520Visualisasi%252520Data%252FCustomer_Segmentation_of_E-commerce_data_using_K-means_Clustering_Algorithm.pdf%22%2C%22lineIndex%22%3A3%2C%22highlightText%22%3A%22The%20graphic%20is%20obtained%20using%20Sum%20Square%20Error%5Cr%5Cn(SSE)%5B8%5D%20calculation.%22%2C%22snippets%22%3A%5B%5D%7D%7D"/>
              </a:rPr>
              <a:t> </a:t>
            </a:r>
            <a:r>
              <a:rPr lang="en-US" sz="2150">
                <a:solidFill>
                  <a:srgbClr val="000000"/>
                </a:solidFill>
                <a:latin typeface="Assistant Semi-Bold"/>
              </a:rPr>
              <a:t>Square Error (SSE). Nilai cluster ditentukan oleh posisi titik siku pada grafik.</a:t>
            </a:r>
          </a:p>
        </p:txBody>
      </p:sp>
      <p:sp>
        <p:nvSpPr>
          <p:cNvPr id="25" name="TextBox 25"/>
          <p:cNvSpPr txBox="1"/>
          <p:nvPr/>
        </p:nvSpPr>
        <p:spPr>
          <a:xfrm>
            <a:off x="8306392" y="6690628"/>
            <a:ext cx="3583324" cy="2279004"/>
          </a:xfrm>
          <a:prstGeom prst="rect">
            <a:avLst/>
          </a:prstGeom>
        </p:spPr>
        <p:txBody>
          <a:bodyPr lIns="0" tIns="0" rIns="0" bIns="0" rtlCol="0" anchor="t">
            <a:spAutoFit/>
          </a:bodyPr>
          <a:lstStyle/>
          <a:p>
            <a:pPr>
              <a:lnSpc>
                <a:spcPts val="3010"/>
              </a:lnSpc>
            </a:pPr>
            <a:r>
              <a:rPr lang="en-US" sz="2150">
                <a:solidFill>
                  <a:srgbClr val="000000"/>
                </a:solidFill>
                <a:latin typeface="Assistant Semi-Bold"/>
              </a:rPr>
              <a:t>Dalam rumus tersebut, Yi adalah pusat cluster untuk data Xi. Nilai K harus dipilih di mana WCSS (Jumlah</a:t>
            </a:r>
            <a:r>
              <a:rPr lang="en-US" sz="2150" u="none">
                <a:solidFill>
                  <a:srgbClr val="000000"/>
                </a:solidFill>
                <a:latin typeface="Assistant Semi-Bold"/>
              </a:rPr>
              <a:t> </a:t>
            </a:r>
            <a:r>
              <a:rPr lang="en-US" sz="2150">
                <a:solidFill>
                  <a:srgbClr val="000000"/>
                </a:solidFill>
                <a:latin typeface="Assistant Semi-Bold"/>
              </a:rPr>
              <a:t>kuadrat dalam cluster) mulai menurun.</a:t>
            </a:r>
          </a:p>
          <a:p>
            <a:pPr>
              <a:lnSpc>
                <a:spcPts val="3010"/>
              </a:lnSpc>
            </a:pPr>
            <a:endParaRPr lang="en-US" sz="2150">
              <a:solidFill>
                <a:srgbClr val="000000"/>
              </a:solidFill>
              <a:latin typeface="Assistant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267800">
            <a:off x="-3727278" y="7325331"/>
            <a:ext cx="18966276" cy="7392511"/>
            <a:chOff x="0" y="0"/>
            <a:chExt cx="4995233" cy="1946999"/>
          </a:xfrm>
        </p:grpSpPr>
        <p:sp>
          <p:nvSpPr>
            <p:cNvPr id="3" name="Freeform 3"/>
            <p:cNvSpPr/>
            <p:nvPr/>
          </p:nvSpPr>
          <p:spPr>
            <a:xfrm>
              <a:off x="0" y="0"/>
              <a:ext cx="4995233" cy="1946999"/>
            </a:xfrm>
            <a:custGeom>
              <a:avLst/>
              <a:gdLst/>
              <a:ahLst/>
              <a:cxnLst/>
              <a:rect l="l" t="t" r="r" b="b"/>
              <a:pathLst>
                <a:path w="4995233" h="1946999">
                  <a:moveTo>
                    <a:pt x="0" y="0"/>
                  </a:moveTo>
                  <a:lnTo>
                    <a:pt x="4995233" y="0"/>
                  </a:lnTo>
                  <a:lnTo>
                    <a:pt x="4995233" y="1946999"/>
                  </a:lnTo>
                  <a:lnTo>
                    <a:pt x="0" y="1946999"/>
                  </a:lnTo>
                  <a:close/>
                </a:path>
              </a:pathLst>
            </a:custGeom>
            <a:solidFill>
              <a:srgbClr val="F6F4EF"/>
            </a:solidFill>
          </p:spPr>
        </p:sp>
        <p:sp>
          <p:nvSpPr>
            <p:cNvPr id="4" name="TextBox 4"/>
            <p:cNvSpPr txBox="1"/>
            <p:nvPr/>
          </p:nvSpPr>
          <p:spPr>
            <a:xfrm>
              <a:off x="0" y="-38100"/>
              <a:ext cx="4995233" cy="1985099"/>
            </a:xfrm>
            <a:prstGeom prst="rect">
              <a:avLst/>
            </a:prstGeom>
          </p:spPr>
          <p:txBody>
            <a:bodyPr lIns="50800" tIns="50800" rIns="50800" bIns="50800" rtlCol="0" anchor="ctr"/>
            <a:lstStyle/>
            <a:p>
              <a:pPr algn="ctr">
                <a:lnSpc>
                  <a:spcPts val="2940"/>
                </a:lnSpc>
              </a:pPr>
              <a:endParaRPr/>
            </a:p>
          </p:txBody>
        </p:sp>
      </p:grpSp>
      <p:sp>
        <p:nvSpPr>
          <p:cNvPr id="5" name="Freeform 5"/>
          <p:cNvSpPr/>
          <p:nvPr/>
        </p:nvSpPr>
        <p:spPr>
          <a:xfrm>
            <a:off x="1279406" y="4769310"/>
            <a:ext cx="4674842" cy="1594045"/>
          </a:xfrm>
          <a:custGeom>
            <a:avLst/>
            <a:gdLst/>
            <a:ahLst/>
            <a:cxnLst/>
            <a:rect l="l" t="t" r="r" b="b"/>
            <a:pathLst>
              <a:path w="4674842" h="1594045">
                <a:moveTo>
                  <a:pt x="0" y="0"/>
                </a:moveTo>
                <a:lnTo>
                  <a:pt x="4674842" y="0"/>
                </a:lnTo>
                <a:lnTo>
                  <a:pt x="4674842" y="1594045"/>
                </a:lnTo>
                <a:lnTo>
                  <a:pt x="0" y="1594045"/>
                </a:lnTo>
                <a:lnTo>
                  <a:pt x="0" y="0"/>
                </a:lnTo>
                <a:close/>
              </a:path>
            </a:pathLst>
          </a:custGeom>
          <a:blipFill>
            <a:blip r:embed="rId2"/>
            <a:stretch>
              <a:fillRect/>
            </a:stretch>
          </a:blipFill>
        </p:spPr>
      </p:sp>
      <p:sp>
        <p:nvSpPr>
          <p:cNvPr id="6" name="Freeform 6"/>
          <p:cNvSpPr/>
          <p:nvPr/>
        </p:nvSpPr>
        <p:spPr>
          <a:xfrm>
            <a:off x="10307048" y="4831475"/>
            <a:ext cx="3343876" cy="1406082"/>
          </a:xfrm>
          <a:custGeom>
            <a:avLst/>
            <a:gdLst/>
            <a:ahLst/>
            <a:cxnLst/>
            <a:rect l="l" t="t" r="r" b="b"/>
            <a:pathLst>
              <a:path w="3343876" h="1406082">
                <a:moveTo>
                  <a:pt x="0" y="0"/>
                </a:moveTo>
                <a:lnTo>
                  <a:pt x="3343876" y="0"/>
                </a:lnTo>
                <a:lnTo>
                  <a:pt x="3343876" y="1406082"/>
                </a:lnTo>
                <a:lnTo>
                  <a:pt x="0" y="1406082"/>
                </a:lnTo>
                <a:lnTo>
                  <a:pt x="0" y="0"/>
                </a:lnTo>
                <a:close/>
              </a:path>
            </a:pathLst>
          </a:custGeom>
          <a:blipFill>
            <a:blip r:embed="rId3"/>
            <a:stretch>
              <a:fillRect/>
            </a:stretch>
          </a:blipFill>
        </p:spPr>
      </p:sp>
      <p:sp>
        <p:nvSpPr>
          <p:cNvPr id="7" name="Freeform 7"/>
          <p:cNvSpPr/>
          <p:nvPr/>
        </p:nvSpPr>
        <p:spPr>
          <a:xfrm>
            <a:off x="10042548" y="6363355"/>
            <a:ext cx="580352" cy="498612"/>
          </a:xfrm>
          <a:custGeom>
            <a:avLst/>
            <a:gdLst/>
            <a:ahLst/>
            <a:cxnLst/>
            <a:rect l="l" t="t" r="r" b="b"/>
            <a:pathLst>
              <a:path w="580352" h="498612">
                <a:moveTo>
                  <a:pt x="0" y="0"/>
                </a:moveTo>
                <a:lnTo>
                  <a:pt x="580352" y="0"/>
                </a:lnTo>
                <a:lnTo>
                  <a:pt x="580352" y="498612"/>
                </a:lnTo>
                <a:lnTo>
                  <a:pt x="0" y="498612"/>
                </a:lnTo>
                <a:lnTo>
                  <a:pt x="0" y="0"/>
                </a:lnTo>
                <a:close/>
              </a:path>
            </a:pathLst>
          </a:custGeom>
          <a:blipFill>
            <a:blip r:embed="rId4"/>
            <a:stretch>
              <a:fillRect/>
            </a:stretch>
          </a:blipFill>
        </p:spPr>
      </p:sp>
      <p:sp>
        <p:nvSpPr>
          <p:cNvPr id="8" name="Freeform 8"/>
          <p:cNvSpPr/>
          <p:nvPr/>
        </p:nvSpPr>
        <p:spPr>
          <a:xfrm>
            <a:off x="10042548" y="6989293"/>
            <a:ext cx="472261" cy="456161"/>
          </a:xfrm>
          <a:custGeom>
            <a:avLst/>
            <a:gdLst/>
            <a:ahLst/>
            <a:cxnLst/>
            <a:rect l="l" t="t" r="r" b="b"/>
            <a:pathLst>
              <a:path w="472261" h="456161">
                <a:moveTo>
                  <a:pt x="0" y="0"/>
                </a:moveTo>
                <a:lnTo>
                  <a:pt x="472261" y="0"/>
                </a:lnTo>
                <a:lnTo>
                  <a:pt x="472261" y="456162"/>
                </a:lnTo>
                <a:lnTo>
                  <a:pt x="0" y="456162"/>
                </a:lnTo>
                <a:lnTo>
                  <a:pt x="0" y="0"/>
                </a:lnTo>
                <a:close/>
              </a:path>
            </a:pathLst>
          </a:custGeom>
          <a:blipFill>
            <a:blip r:embed="rId5"/>
            <a:stretch>
              <a:fillRect/>
            </a:stretch>
          </a:blipFill>
        </p:spPr>
      </p:sp>
      <p:sp>
        <p:nvSpPr>
          <p:cNvPr id="9" name="Freeform 9"/>
          <p:cNvSpPr/>
          <p:nvPr/>
        </p:nvSpPr>
        <p:spPr>
          <a:xfrm>
            <a:off x="10155848" y="7569280"/>
            <a:ext cx="1418344" cy="546288"/>
          </a:xfrm>
          <a:custGeom>
            <a:avLst/>
            <a:gdLst/>
            <a:ahLst/>
            <a:cxnLst/>
            <a:rect l="l" t="t" r="r" b="b"/>
            <a:pathLst>
              <a:path w="1418344" h="546288">
                <a:moveTo>
                  <a:pt x="0" y="0"/>
                </a:moveTo>
                <a:lnTo>
                  <a:pt x="1418345" y="0"/>
                </a:lnTo>
                <a:lnTo>
                  <a:pt x="1418345" y="546288"/>
                </a:lnTo>
                <a:lnTo>
                  <a:pt x="0" y="546288"/>
                </a:lnTo>
                <a:lnTo>
                  <a:pt x="0" y="0"/>
                </a:lnTo>
                <a:close/>
              </a:path>
            </a:pathLst>
          </a:custGeom>
          <a:blipFill>
            <a:blip r:embed="rId6"/>
            <a:stretch>
              <a:fillRect/>
            </a:stretch>
          </a:blipFill>
        </p:spPr>
      </p:sp>
      <p:sp>
        <p:nvSpPr>
          <p:cNvPr id="10" name="TextBox 10"/>
          <p:cNvSpPr txBox="1"/>
          <p:nvPr/>
        </p:nvSpPr>
        <p:spPr>
          <a:xfrm>
            <a:off x="1028700" y="990600"/>
            <a:ext cx="9013848" cy="875030"/>
          </a:xfrm>
          <a:prstGeom prst="rect">
            <a:avLst/>
          </a:prstGeom>
        </p:spPr>
        <p:txBody>
          <a:bodyPr lIns="0" tIns="0" rIns="0" bIns="0" rtlCol="0" anchor="t">
            <a:spAutoFit/>
          </a:bodyPr>
          <a:lstStyle/>
          <a:p>
            <a:pPr>
              <a:lnSpc>
                <a:spcPts val="6984"/>
              </a:lnSpc>
            </a:pPr>
            <a:r>
              <a:rPr lang="en-US" sz="5499">
                <a:solidFill>
                  <a:srgbClr val="000000"/>
                </a:solidFill>
                <a:latin typeface="Martel Heavy"/>
              </a:rPr>
              <a:t>K- MEANS CLUSTERING</a:t>
            </a:r>
          </a:p>
        </p:txBody>
      </p:sp>
      <p:sp>
        <p:nvSpPr>
          <p:cNvPr id="11" name="TextBox 11"/>
          <p:cNvSpPr txBox="1"/>
          <p:nvPr/>
        </p:nvSpPr>
        <p:spPr>
          <a:xfrm>
            <a:off x="1279406" y="2019071"/>
            <a:ext cx="4476454" cy="523875"/>
          </a:xfrm>
          <a:prstGeom prst="rect">
            <a:avLst/>
          </a:prstGeom>
        </p:spPr>
        <p:txBody>
          <a:bodyPr lIns="0" tIns="0" rIns="0" bIns="0" rtlCol="0" anchor="t">
            <a:spAutoFit/>
          </a:bodyPr>
          <a:lstStyle/>
          <a:p>
            <a:pPr>
              <a:lnSpc>
                <a:spcPts val="4200"/>
              </a:lnSpc>
            </a:pPr>
            <a:r>
              <a:rPr lang="en-US" sz="3000">
                <a:solidFill>
                  <a:srgbClr val="A66735"/>
                </a:solidFill>
                <a:latin typeface="Assistant Semi-Bold"/>
              </a:rPr>
              <a:t>B. The Silhoutte Method</a:t>
            </a:r>
          </a:p>
        </p:txBody>
      </p:sp>
      <p:sp>
        <p:nvSpPr>
          <p:cNvPr id="12" name="TextBox 12"/>
          <p:cNvSpPr txBox="1"/>
          <p:nvPr/>
        </p:nvSpPr>
        <p:spPr>
          <a:xfrm>
            <a:off x="1279406" y="2714396"/>
            <a:ext cx="7864594" cy="1898004"/>
          </a:xfrm>
          <a:prstGeom prst="rect">
            <a:avLst/>
          </a:prstGeom>
        </p:spPr>
        <p:txBody>
          <a:bodyPr lIns="0" tIns="0" rIns="0" bIns="0" rtlCol="0" anchor="t">
            <a:spAutoFit/>
          </a:bodyPr>
          <a:lstStyle/>
          <a:p>
            <a:pPr>
              <a:lnSpc>
                <a:spcPts val="3010"/>
              </a:lnSpc>
            </a:pPr>
            <a:r>
              <a:rPr lang="en-US" sz="2150">
                <a:solidFill>
                  <a:srgbClr val="000000"/>
                </a:solidFill>
                <a:latin typeface="Assistant Semi-Bold"/>
              </a:rPr>
              <a:t>Dua faktor kohesion dan resolusi digabungkan untuk mempelajari metode ini. Kohe sion adalah konsistensi dalam cluster dan ketika dibandingkan dengan cluster lain disebut pemisahan. Koefisien silhoutte dihitung yang nilainya berkisar antara -1 dan 1. Semakin dekat nilai dengan 1, semakin mirip titik data dengan cluster.</a:t>
            </a:r>
          </a:p>
        </p:txBody>
      </p:sp>
      <p:sp>
        <p:nvSpPr>
          <p:cNvPr id="13" name="TextBox 13"/>
          <p:cNvSpPr txBox="1"/>
          <p:nvPr/>
        </p:nvSpPr>
        <p:spPr>
          <a:xfrm>
            <a:off x="1279406" y="6472641"/>
            <a:ext cx="6698350" cy="1898004"/>
          </a:xfrm>
          <a:prstGeom prst="rect">
            <a:avLst/>
          </a:prstGeom>
        </p:spPr>
        <p:txBody>
          <a:bodyPr lIns="0" tIns="0" rIns="0" bIns="0" rtlCol="0" anchor="t">
            <a:spAutoFit/>
          </a:bodyPr>
          <a:lstStyle/>
          <a:p>
            <a:pPr>
              <a:lnSpc>
                <a:spcPts val="3010"/>
              </a:lnSpc>
            </a:pPr>
            <a:r>
              <a:rPr lang="en-US" sz="2150">
                <a:solidFill>
                  <a:srgbClr val="000000"/>
                </a:solidFill>
                <a:latin typeface="Assistant Semi-Bold"/>
              </a:rPr>
              <a:t>s(o) : menunjukkan koefisien silhoutte untuk titik data o. </a:t>
            </a:r>
          </a:p>
          <a:p>
            <a:pPr>
              <a:lnSpc>
                <a:spcPts val="3010"/>
              </a:lnSpc>
            </a:pPr>
            <a:r>
              <a:rPr lang="en-US" sz="2150">
                <a:solidFill>
                  <a:srgbClr val="000000"/>
                </a:solidFill>
                <a:latin typeface="Assistant Semi-Bold"/>
              </a:rPr>
              <a:t>a(o) : jarak rata-rata antara o dan semua titik lain dalam cluster yang merupakan bagian dari o. </a:t>
            </a:r>
          </a:p>
          <a:p>
            <a:pPr>
              <a:lnSpc>
                <a:spcPts val="3010"/>
              </a:lnSpc>
            </a:pPr>
            <a:r>
              <a:rPr lang="en-US" sz="2150">
                <a:solidFill>
                  <a:srgbClr val="000000"/>
                </a:solidFill>
                <a:latin typeface="Assistant Semi-Bold"/>
              </a:rPr>
              <a:t>b(o) : menunjukkan jarak rata-rata minimum dari o ke semua cluster yang bukan bagian darinya.</a:t>
            </a:r>
          </a:p>
        </p:txBody>
      </p:sp>
      <p:sp>
        <p:nvSpPr>
          <p:cNvPr id="14" name="TextBox 14"/>
          <p:cNvSpPr txBox="1"/>
          <p:nvPr/>
        </p:nvSpPr>
        <p:spPr>
          <a:xfrm>
            <a:off x="10042548" y="2019071"/>
            <a:ext cx="4476454" cy="523875"/>
          </a:xfrm>
          <a:prstGeom prst="rect">
            <a:avLst/>
          </a:prstGeom>
        </p:spPr>
        <p:txBody>
          <a:bodyPr lIns="0" tIns="0" rIns="0" bIns="0" rtlCol="0" anchor="t">
            <a:spAutoFit/>
          </a:bodyPr>
          <a:lstStyle/>
          <a:p>
            <a:pPr>
              <a:lnSpc>
                <a:spcPts val="4200"/>
              </a:lnSpc>
            </a:pPr>
            <a:r>
              <a:rPr lang="en-US" sz="3000">
                <a:solidFill>
                  <a:srgbClr val="A66735"/>
                </a:solidFill>
                <a:latin typeface="Assistant Semi-Bold"/>
              </a:rPr>
              <a:t>C. K-means algorithm</a:t>
            </a:r>
          </a:p>
        </p:txBody>
      </p:sp>
      <p:sp>
        <p:nvSpPr>
          <p:cNvPr id="15" name="TextBox 15"/>
          <p:cNvSpPr txBox="1"/>
          <p:nvPr/>
        </p:nvSpPr>
        <p:spPr>
          <a:xfrm>
            <a:off x="10042548" y="2714396"/>
            <a:ext cx="7216752" cy="1898004"/>
          </a:xfrm>
          <a:prstGeom prst="rect">
            <a:avLst/>
          </a:prstGeom>
        </p:spPr>
        <p:txBody>
          <a:bodyPr lIns="0" tIns="0" rIns="0" bIns="0" rtlCol="0" anchor="t">
            <a:spAutoFit/>
          </a:bodyPr>
          <a:lstStyle/>
          <a:p>
            <a:pPr>
              <a:lnSpc>
                <a:spcPts val="3010"/>
              </a:lnSpc>
            </a:pPr>
            <a:r>
              <a:rPr lang="en-US" sz="2150">
                <a:solidFill>
                  <a:srgbClr val="000000"/>
                </a:solidFill>
                <a:latin typeface="Assistant Semi-Bold"/>
              </a:rPr>
              <a:t>Dalam algoritma clustering K-means, gagasannya adalah menentukan kumpulan data yang diberikan menjadi k jumlah cluster yang ditentukan oleh pengguna. Kemudian menentukan centroid untuk setiap cluster. Tujuan dari algoritma ini adalah meminimalkan fungsi objektif.</a:t>
            </a:r>
          </a:p>
        </p:txBody>
      </p:sp>
      <p:sp>
        <p:nvSpPr>
          <p:cNvPr id="16" name="TextBox 16"/>
          <p:cNvSpPr txBox="1"/>
          <p:nvPr/>
        </p:nvSpPr>
        <p:spPr>
          <a:xfrm>
            <a:off x="10758236" y="6487964"/>
            <a:ext cx="3566798" cy="374004"/>
          </a:xfrm>
          <a:prstGeom prst="rect">
            <a:avLst/>
          </a:prstGeom>
        </p:spPr>
        <p:txBody>
          <a:bodyPr lIns="0" tIns="0" rIns="0" bIns="0" rtlCol="0" anchor="t">
            <a:spAutoFit/>
          </a:bodyPr>
          <a:lstStyle/>
          <a:p>
            <a:pPr>
              <a:lnSpc>
                <a:spcPts val="3010"/>
              </a:lnSpc>
            </a:pPr>
            <a:r>
              <a:rPr lang="en-US" sz="2150">
                <a:solidFill>
                  <a:srgbClr val="000000"/>
                </a:solidFill>
                <a:latin typeface="Assistant Semi-Bold"/>
              </a:rPr>
              <a:t>adalah titik data yang dipilih</a:t>
            </a:r>
          </a:p>
        </p:txBody>
      </p:sp>
      <p:sp>
        <p:nvSpPr>
          <p:cNvPr id="17" name="TextBox 17"/>
          <p:cNvSpPr txBox="1"/>
          <p:nvPr/>
        </p:nvSpPr>
        <p:spPr>
          <a:xfrm>
            <a:off x="10758236" y="7071451"/>
            <a:ext cx="3566798" cy="374004"/>
          </a:xfrm>
          <a:prstGeom prst="rect">
            <a:avLst/>
          </a:prstGeom>
        </p:spPr>
        <p:txBody>
          <a:bodyPr lIns="0" tIns="0" rIns="0" bIns="0" rtlCol="0" anchor="t">
            <a:spAutoFit/>
          </a:bodyPr>
          <a:lstStyle/>
          <a:p>
            <a:pPr>
              <a:lnSpc>
                <a:spcPts val="3010"/>
              </a:lnSpc>
            </a:pPr>
            <a:r>
              <a:rPr lang="en-US" sz="2150">
                <a:solidFill>
                  <a:srgbClr val="000000"/>
                </a:solidFill>
                <a:latin typeface="Assistant Semi-Bold"/>
              </a:rPr>
              <a:t>adalah pusat cluster</a:t>
            </a:r>
          </a:p>
        </p:txBody>
      </p:sp>
      <p:sp>
        <p:nvSpPr>
          <p:cNvPr id="18" name="TextBox 18"/>
          <p:cNvSpPr txBox="1"/>
          <p:nvPr/>
        </p:nvSpPr>
        <p:spPr>
          <a:xfrm>
            <a:off x="11733222" y="7741564"/>
            <a:ext cx="5526078" cy="374004"/>
          </a:xfrm>
          <a:prstGeom prst="rect">
            <a:avLst/>
          </a:prstGeom>
        </p:spPr>
        <p:txBody>
          <a:bodyPr lIns="0" tIns="0" rIns="0" bIns="0" rtlCol="0" anchor="t">
            <a:spAutoFit/>
          </a:bodyPr>
          <a:lstStyle/>
          <a:p>
            <a:pPr>
              <a:lnSpc>
                <a:spcPts val="3010"/>
              </a:lnSpc>
            </a:pPr>
            <a:r>
              <a:rPr lang="en-US" sz="2150">
                <a:solidFill>
                  <a:srgbClr val="000000"/>
                </a:solidFill>
                <a:latin typeface="Assistant Semi-Bold"/>
              </a:rPr>
              <a:t>adalah jarak antara pusat cluster dan titik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938500">
            <a:off x="11466264" y="-702543"/>
            <a:ext cx="8568617" cy="13356802"/>
            <a:chOff x="0" y="0"/>
            <a:chExt cx="2256755" cy="3517841"/>
          </a:xfrm>
        </p:grpSpPr>
        <p:sp>
          <p:nvSpPr>
            <p:cNvPr id="3" name="Freeform 3"/>
            <p:cNvSpPr/>
            <p:nvPr/>
          </p:nvSpPr>
          <p:spPr>
            <a:xfrm>
              <a:off x="0" y="0"/>
              <a:ext cx="2256755" cy="3517841"/>
            </a:xfrm>
            <a:custGeom>
              <a:avLst/>
              <a:gdLst/>
              <a:ahLst/>
              <a:cxnLst/>
              <a:rect l="l" t="t" r="r" b="b"/>
              <a:pathLst>
                <a:path w="2256755" h="3517841">
                  <a:moveTo>
                    <a:pt x="0" y="0"/>
                  </a:moveTo>
                  <a:lnTo>
                    <a:pt x="2256755" y="0"/>
                  </a:lnTo>
                  <a:lnTo>
                    <a:pt x="2256755" y="3517841"/>
                  </a:lnTo>
                  <a:lnTo>
                    <a:pt x="0" y="3517841"/>
                  </a:lnTo>
                  <a:close/>
                </a:path>
              </a:pathLst>
            </a:custGeom>
            <a:solidFill>
              <a:srgbClr val="F6F4EF"/>
            </a:solidFill>
          </p:spPr>
        </p:sp>
        <p:sp>
          <p:nvSpPr>
            <p:cNvPr id="4" name="TextBox 4"/>
            <p:cNvSpPr txBox="1"/>
            <p:nvPr/>
          </p:nvSpPr>
          <p:spPr>
            <a:xfrm>
              <a:off x="0" y="-38100"/>
              <a:ext cx="2256755" cy="3555941"/>
            </a:xfrm>
            <a:prstGeom prst="rect">
              <a:avLst/>
            </a:prstGeom>
          </p:spPr>
          <p:txBody>
            <a:bodyPr lIns="50800" tIns="50800" rIns="50800" bIns="50800" rtlCol="0" anchor="ctr"/>
            <a:lstStyle/>
            <a:p>
              <a:pPr algn="ctr">
                <a:lnSpc>
                  <a:spcPts val="2940"/>
                </a:lnSpc>
              </a:pPr>
              <a:endParaRPr/>
            </a:p>
          </p:txBody>
        </p:sp>
      </p:grpSp>
      <p:grpSp>
        <p:nvGrpSpPr>
          <p:cNvPr id="5" name="Group 5"/>
          <p:cNvGrpSpPr/>
          <p:nvPr/>
        </p:nvGrpSpPr>
        <p:grpSpPr>
          <a:xfrm>
            <a:off x="5926496" y="1980806"/>
            <a:ext cx="2938432" cy="2938432"/>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38100" cap="sq">
              <a:solidFill>
                <a:srgbClr val="A66735"/>
              </a:solidFill>
              <a:prstDash val="solid"/>
              <a:miter/>
            </a:ln>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940"/>
                </a:lnSpc>
              </a:pPr>
              <a:endParaRPr/>
            </a:p>
          </p:txBody>
        </p:sp>
      </p:grpSp>
      <p:sp>
        <p:nvSpPr>
          <p:cNvPr id="8" name="TextBox 8"/>
          <p:cNvSpPr txBox="1"/>
          <p:nvPr/>
        </p:nvSpPr>
        <p:spPr>
          <a:xfrm>
            <a:off x="7260973" y="2283972"/>
            <a:ext cx="321740" cy="932671"/>
          </a:xfrm>
          <a:prstGeom prst="rect">
            <a:avLst/>
          </a:prstGeom>
        </p:spPr>
        <p:txBody>
          <a:bodyPr lIns="0" tIns="0" rIns="0" bIns="0" rtlCol="0" anchor="t">
            <a:spAutoFit/>
          </a:bodyPr>
          <a:lstStyle/>
          <a:p>
            <a:pPr algn="ctr">
              <a:lnSpc>
                <a:spcPts val="7659"/>
              </a:lnSpc>
            </a:pPr>
            <a:r>
              <a:rPr lang="en-US" sz="5470">
                <a:solidFill>
                  <a:srgbClr val="000000"/>
                </a:solidFill>
                <a:latin typeface="Assistant Semi-Bold"/>
              </a:rPr>
              <a:t>1</a:t>
            </a:r>
          </a:p>
        </p:txBody>
      </p:sp>
      <p:sp>
        <p:nvSpPr>
          <p:cNvPr id="9" name="TextBox 9"/>
          <p:cNvSpPr txBox="1"/>
          <p:nvPr/>
        </p:nvSpPr>
        <p:spPr>
          <a:xfrm>
            <a:off x="6161913" y="3294547"/>
            <a:ext cx="2467598" cy="1054100"/>
          </a:xfrm>
          <a:prstGeom prst="rect">
            <a:avLst/>
          </a:prstGeom>
        </p:spPr>
        <p:txBody>
          <a:bodyPr lIns="0" tIns="0" rIns="0" bIns="0" rtlCol="0" anchor="t">
            <a:spAutoFit/>
          </a:bodyPr>
          <a:lstStyle/>
          <a:p>
            <a:pPr algn="ctr">
              <a:lnSpc>
                <a:spcPts val="2800"/>
              </a:lnSpc>
            </a:pPr>
            <a:r>
              <a:rPr lang="en-US" sz="2000">
                <a:solidFill>
                  <a:srgbClr val="000000"/>
                </a:solidFill>
                <a:latin typeface="Assistant Bold"/>
              </a:rPr>
              <a:t>Select the number K to decide the number of clusters.</a:t>
            </a:r>
          </a:p>
        </p:txBody>
      </p:sp>
      <p:grpSp>
        <p:nvGrpSpPr>
          <p:cNvPr id="10" name="Group 10"/>
          <p:cNvGrpSpPr/>
          <p:nvPr/>
        </p:nvGrpSpPr>
        <p:grpSpPr>
          <a:xfrm>
            <a:off x="9763557" y="1980806"/>
            <a:ext cx="2938432" cy="2938432"/>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66735"/>
            </a:solidFill>
          </p:spPr>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940"/>
                </a:lnSpc>
              </a:pPr>
              <a:endParaRPr/>
            </a:p>
          </p:txBody>
        </p:sp>
      </p:grpSp>
      <p:grpSp>
        <p:nvGrpSpPr>
          <p:cNvPr id="13" name="Group 13"/>
          <p:cNvGrpSpPr/>
          <p:nvPr/>
        </p:nvGrpSpPr>
        <p:grpSpPr>
          <a:xfrm>
            <a:off x="13244914" y="4582026"/>
            <a:ext cx="2938432" cy="2938432"/>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3E4D"/>
            </a:solidFill>
          </p:spPr>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2940"/>
                </a:lnSpc>
              </a:pPr>
              <a:endParaRPr/>
            </a:p>
          </p:txBody>
        </p:sp>
      </p:grpSp>
      <p:sp>
        <p:nvSpPr>
          <p:cNvPr id="16" name="TextBox 16"/>
          <p:cNvSpPr txBox="1"/>
          <p:nvPr/>
        </p:nvSpPr>
        <p:spPr>
          <a:xfrm>
            <a:off x="11083091" y="2283972"/>
            <a:ext cx="351628" cy="932671"/>
          </a:xfrm>
          <a:prstGeom prst="rect">
            <a:avLst/>
          </a:prstGeom>
        </p:spPr>
        <p:txBody>
          <a:bodyPr lIns="0" tIns="0" rIns="0" bIns="0" rtlCol="0" anchor="t">
            <a:spAutoFit/>
          </a:bodyPr>
          <a:lstStyle/>
          <a:p>
            <a:pPr algn="ctr">
              <a:lnSpc>
                <a:spcPts val="7659"/>
              </a:lnSpc>
            </a:pPr>
            <a:r>
              <a:rPr lang="en-US" sz="5470">
                <a:solidFill>
                  <a:srgbClr val="FFFFFF"/>
                </a:solidFill>
                <a:latin typeface="Assistant Semi-Bold"/>
              </a:rPr>
              <a:t>2</a:t>
            </a:r>
          </a:p>
        </p:txBody>
      </p:sp>
      <p:sp>
        <p:nvSpPr>
          <p:cNvPr id="17" name="TextBox 17"/>
          <p:cNvSpPr txBox="1"/>
          <p:nvPr/>
        </p:nvSpPr>
        <p:spPr>
          <a:xfrm>
            <a:off x="14564448" y="4885193"/>
            <a:ext cx="351628" cy="932671"/>
          </a:xfrm>
          <a:prstGeom prst="rect">
            <a:avLst/>
          </a:prstGeom>
        </p:spPr>
        <p:txBody>
          <a:bodyPr lIns="0" tIns="0" rIns="0" bIns="0" rtlCol="0" anchor="t">
            <a:spAutoFit/>
          </a:bodyPr>
          <a:lstStyle/>
          <a:p>
            <a:pPr algn="ctr">
              <a:lnSpc>
                <a:spcPts val="7659"/>
              </a:lnSpc>
            </a:pPr>
            <a:r>
              <a:rPr lang="en-US" sz="5470">
                <a:solidFill>
                  <a:srgbClr val="FFFFFF"/>
                </a:solidFill>
                <a:latin typeface="Assistant Semi-Bold"/>
              </a:rPr>
              <a:t>3</a:t>
            </a:r>
          </a:p>
        </p:txBody>
      </p:sp>
      <p:sp>
        <p:nvSpPr>
          <p:cNvPr id="18" name="TextBox 18"/>
          <p:cNvSpPr txBox="1"/>
          <p:nvPr/>
        </p:nvSpPr>
        <p:spPr>
          <a:xfrm>
            <a:off x="1002569" y="797327"/>
            <a:ext cx="9847854" cy="875030"/>
          </a:xfrm>
          <a:prstGeom prst="rect">
            <a:avLst/>
          </a:prstGeom>
        </p:spPr>
        <p:txBody>
          <a:bodyPr lIns="0" tIns="0" rIns="0" bIns="0" rtlCol="0" anchor="t">
            <a:spAutoFit/>
          </a:bodyPr>
          <a:lstStyle/>
          <a:p>
            <a:pPr>
              <a:lnSpc>
                <a:spcPts val="6984"/>
              </a:lnSpc>
            </a:pPr>
            <a:r>
              <a:rPr lang="en-US" sz="5499">
                <a:solidFill>
                  <a:srgbClr val="000000"/>
                </a:solidFill>
                <a:latin typeface="Martel Heavy"/>
              </a:rPr>
              <a:t>Step K-Means algorithm</a:t>
            </a:r>
          </a:p>
        </p:txBody>
      </p:sp>
      <p:grpSp>
        <p:nvGrpSpPr>
          <p:cNvPr id="19" name="Group 19"/>
          <p:cNvGrpSpPr/>
          <p:nvPr/>
        </p:nvGrpSpPr>
        <p:grpSpPr>
          <a:xfrm>
            <a:off x="2445139" y="4582026"/>
            <a:ext cx="2938432" cy="2938432"/>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3E4D"/>
            </a:solidFill>
          </p:spPr>
        </p:sp>
        <p:sp>
          <p:nvSpPr>
            <p:cNvPr id="21" name="TextBox 21"/>
            <p:cNvSpPr txBox="1"/>
            <p:nvPr/>
          </p:nvSpPr>
          <p:spPr>
            <a:xfrm>
              <a:off x="76200" y="38100"/>
              <a:ext cx="660400" cy="698500"/>
            </a:xfrm>
            <a:prstGeom prst="rect">
              <a:avLst/>
            </a:prstGeom>
          </p:spPr>
          <p:txBody>
            <a:bodyPr lIns="50800" tIns="50800" rIns="50800" bIns="50800" rtlCol="0" anchor="ctr"/>
            <a:lstStyle/>
            <a:p>
              <a:pPr algn="ctr">
                <a:lnSpc>
                  <a:spcPts val="2940"/>
                </a:lnSpc>
              </a:pPr>
              <a:endParaRPr/>
            </a:p>
          </p:txBody>
        </p:sp>
      </p:grpSp>
      <p:sp>
        <p:nvSpPr>
          <p:cNvPr id="22" name="TextBox 22"/>
          <p:cNvSpPr txBox="1"/>
          <p:nvPr/>
        </p:nvSpPr>
        <p:spPr>
          <a:xfrm>
            <a:off x="3764672" y="4885193"/>
            <a:ext cx="351628" cy="932671"/>
          </a:xfrm>
          <a:prstGeom prst="rect">
            <a:avLst/>
          </a:prstGeom>
        </p:spPr>
        <p:txBody>
          <a:bodyPr lIns="0" tIns="0" rIns="0" bIns="0" rtlCol="0" anchor="t">
            <a:spAutoFit/>
          </a:bodyPr>
          <a:lstStyle/>
          <a:p>
            <a:pPr algn="ctr">
              <a:lnSpc>
                <a:spcPts val="7659"/>
              </a:lnSpc>
            </a:pPr>
            <a:r>
              <a:rPr lang="en-US" sz="5470">
                <a:solidFill>
                  <a:srgbClr val="FFFFFF"/>
                </a:solidFill>
                <a:latin typeface="Assistant Semi-Bold"/>
              </a:rPr>
              <a:t>6</a:t>
            </a:r>
          </a:p>
        </p:txBody>
      </p:sp>
      <p:grpSp>
        <p:nvGrpSpPr>
          <p:cNvPr id="23" name="Group 23"/>
          <p:cNvGrpSpPr/>
          <p:nvPr/>
        </p:nvGrpSpPr>
        <p:grpSpPr>
          <a:xfrm>
            <a:off x="5952627" y="7205440"/>
            <a:ext cx="2938432" cy="2938432"/>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66735"/>
            </a:solidFill>
          </p:spPr>
        </p:sp>
        <p:sp>
          <p:nvSpPr>
            <p:cNvPr id="25" name="TextBox 25"/>
            <p:cNvSpPr txBox="1"/>
            <p:nvPr/>
          </p:nvSpPr>
          <p:spPr>
            <a:xfrm>
              <a:off x="76200" y="38100"/>
              <a:ext cx="660400" cy="698500"/>
            </a:xfrm>
            <a:prstGeom prst="rect">
              <a:avLst/>
            </a:prstGeom>
          </p:spPr>
          <p:txBody>
            <a:bodyPr lIns="50800" tIns="50800" rIns="50800" bIns="50800" rtlCol="0" anchor="ctr"/>
            <a:lstStyle/>
            <a:p>
              <a:pPr algn="ctr">
                <a:lnSpc>
                  <a:spcPts val="2940"/>
                </a:lnSpc>
              </a:pPr>
              <a:endParaRPr/>
            </a:p>
          </p:txBody>
        </p:sp>
      </p:grpSp>
      <p:sp>
        <p:nvSpPr>
          <p:cNvPr id="26" name="TextBox 26"/>
          <p:cNvSpPr txBox="1"/>
          <p:nvPr/>
        </p:nvSpPr>
        <p:spPr>
          <a:xfrm>
            <a:off x="7272161" y="7508607"/>
            <a:ext cx="351628" cy="932671"/>
          </a:xfrm>
          <a:prstGeom prst="rect">
            <a:avLst/>
          </a:prstGeom>
        </p:spPr>
        <p:txBody>
          <a:bodyPr lIns="0" tIns="0" rIns="0" bIns="0" rtlCol="0" anchor="t">
            <a:spAutoFit/>
          </a:bodyPr>
          <a:lstStyle/>
          <a:p>
            <a:pPr algn="ctr">
              <a:lnSpc>
                <a:spcPts val="7659"/>
              </a:lnSpc>
            </a:pPr>
            <a:r>
              <a:rPr lang="en-US" sz="5470">
                <a:solidFill>
                  <a:srgbClr val="FFFFFF"/>
                </a:solidFill>
                <a:latin typeface="Assistant Semi-Bold"/>
              </a:rPr>
              <a:t>5</a:t>
            </a:r>
          </a:p>
        </p:txBody>
      </p:sp>
      <p:grpSp>
        <p:nvGrpSpPr>
          <p:cNvPr id="27" name="Group 27"/>
          <p:cNvGrpSpPr/>
          <p:nvPr/>
        </p:nvGrpSpPr>
        <p:grpSpPr>
          <a:xfrm>
            <a:off x="9965502" y="7205440"/>
            <a:ext cx="2938432" cy="2938432"/>
            <a:chOff x="0" y="0"/>
            <a:chExt cx="812800" cy="812800"/>
          </a:xfrm>
        </p:grpSpPr>
        <p:sp>
          <p:nvSpPr>
            <p:cNvPr id="28" name="Freeform 2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38100" cap="sq">
              <a:solidFill>
                <a:srgbClr val="A66735"/>
              </a:solidFill>
              <a:prstDash val="solid"/>
              <a:miter/>
            </a:ln>
          </p:spPr>
        </p:sp>
        <p:sp>
          <p:nvSpPr>
            <p:cNvPr id="29" name="TextBox 29"/>
            <p:cNvSpPr txBox="1"/>
            <p:nvPr/>
          </p:nvSpPr>
          <p:spPr>
            <a:xfrm>
              <a:off x="76200" y="38100"/>
              <a:ext cx="660400" cy="698500"/>
            </a:xfrm>
            <a:prstGeom prst="rect">
              <a:avLst/>
            </a:prstGeom>
          </p:spPr>
          <p:txBody>
            <a:bodyPr lIns="50800" tIns="50800" rIns="50800" bIns="50800" rtlCol="0" anchor="ctr"/>
            <a:lstStyle/>
            <a:p>
              <a:pPr algn="ctr">
                <a:lnSpc>
                  <a:spcPts val="2940"/>
                </a:lnSpc>
              </a:pPr>
              <a:endParaRPr/>
            </a:p>
          </p:txBody>
        </p:sp>
      </p:grpSp>
      <p:sp>
        <p:nvSpPr>
          <p:cNvPr id="30" name="TextBox 30"/>
          <p:cNvSpPr txBox="1"/>
          <p:nvPr/>
        </p:nvSpPr>
        <p:spPr>
          <a:xfrm>
            <a:off x="11285036" y="7508607"/>
            <a:ext cx="351628" cy="932671"/>
          </a:xfrm>
          <a:prstGeom prst="rect">
            <a:avLst/>
          </a:prstGeom>
        </p:spPr>
        <p:txBody>
          <a:bodyPr lIns="0" tIns="0" rIns="0" bIns="0" rtlCol="0" anchor="t">
            <a:spAutoFit/>
          </a:bodyPr>
          <a:lstStyle/>
          <a:p>
            <a:pPr algn="ctr">
              <a:lnSpc>
                <a:spcPts val="7659"/>
              </a:lnSpc>
            </a:pPr>
            <a:r>
              <a:rPr lang="en-US" sz="5470">
                <a:solidFill>
                  <a:srgbClr val="000000"/>
                </a:solidFill>
                <a:latin typeface="Assistant Semi-Bold"/>
              </a:rPr>
              <a:t>4</a:t>
            </a:r>
          </a:p>
        </p:txBody>
      </p:sp>
      <p:sp>
        <p:nvSpPr>
          <p:cNvPr id="31" name="TextBox 31"/>
          <p:cNvSpPr txBox="1"/>
          <p:nvPr/>
        </p:nvSpPr>
        <p:spPr>
          <a:xfrm>
            <a:off x="6345869" y="5723840"/>
            <a:ext cx="5596262" cy="588129"/>
          </a:xfrm>
          <a:prstGeom prst="rect">
            <a:avLst/>
          </a:prstGeom>
        </p:spPr>
        <p:txBody>
          <a:bodyPr lIns="0" tIns="0" rIns="0" bIns="0" rtlCol="0" anchor="t">
            <a:spAutoFit/>
          </a:bodyPr>
          <a:lstStyle/>
          <a:p>
            <a:pPr algn="ctr">
              <a:lnSpc>
                <a:spcPts val="4858"/>
              </a:lnSpc>
            </a:pPr>
            <a:r>
              <a:rPr lang="en-US" sz="3470">
                <a:solidFill>
                  <a:srgbClr val="000000"/>
                </a:solidFill>
                <a:latin typeface="Assistant Bold"/>
              </a:rPr>
              <a:t>Step 7 : The nodel is ready</a:t>
            </a:r>
          </a:p>
        </p:txBody>
      </p:sp>
      <p:sp>
        <p:nvSpPr>
          <p:cNvPr id="32" name="TextBox 32"/>
          <p:cNvSpPr txBox="1"/>
          <p:nvPr/>
        </p:nvSpPr>
        <p:spPr>
          <a:xfrm>
            <a:off x="9998974" y="3294547"/>
            <a:ext cx="2467598" cy="701675"/>
          </a:xfrm>
          <a:prstGeom prst="rect">
            <a:avLst/>
          </a:prstGeom>
        </p:spPr>
        <p:txBody>
          <a:bodyPr lIns="0" tIns="0" rIns="0" bIns="0" rtlCol="0" anchor="t">
            <a:spAutoFit/>
          </a:bodyPr>
          <a:lstStyle/>
          <a:p>
            <a:pPr algn="ctr">
              <a:lnSpc>
                <a:spcPts val="2800"/>
              </a:lnSpc>
            </a:pPr>
            <a:r>
              <a:rPr lang="en-US" sz="2000">
                <a:solidFill>
                  <a:srgbClr val="000000"/>
                </a:solidFill>
                <a:latin typeface="Assistant Bold"/>
              </a:rPr>
              <a:t>Select random K points or centroids</a:t>
            </a:r>
          </a:p>
        </p:txBody>
      </p:sp>
      <p:sp>
        <p:nvSpPr>
          <p:cNvPr id="33" name="TextBox 33"/>
          <p:cNvSpPr txBox="1"/>
          <p:nvPr/>
        </p:nvSpPr>
        <p:spPr>
          <a:xfrm>
            <a:off x="13375688" y="6022667"/>
            <a:ext cx="2676884" cy="1092835"/>
          </a:xfrm>
          <a:prstGeom prst="rect">
            <a:avLst/>
          </a:prstGeom>
        </p:spPr>
        <p:txBody>
          <a:bodyPr lIns="0" tIns="0" rIns="0" bIns="0" rtlCol="0" anchor="t">
            <a:spAutoFit/>
          </a:bodyPr>
          <a:lstStyle/>
          <a:p>
            <a:pPr algn="ctr">
              <a:lnSpc>
                <a:spcPts val="2240"/>
              </a:lnSpc>
            </a:pPr>
            <a:r>
              <a:rPr lang="en-US" sz="1600">
                <a:solidFill>
                  <a:srgbClr val="FFFFFF"/>
                </a:solidFill>
                <a:latin typeface="Assistant Bold"/>
              </a:rPr>
              <a:t>Assign each data point to their closest centroid, which will form the predefined K clusters.</a:t>
            </a:r>
          </a:p>
        </p:txBody>
      </p:sp>
      <p:sp>
        <p:nvSpPr>
          <p:cNvPr id="34" name="TextBox 34"/>
          <p:cNvSpPr txBox="1"/>
          <p:nvPr/>
        </p:nvSpPr>
        <p:spPr>
          <a:xfrm>
            <a:off x="10200919" y="8556625"/>
            <a:ext cx="2501070" cy="1406525"/>
          </a:xfrm>
          <a:prstGeom prst="rect">
            <a:avLst/>
          </a:prstGeom>
        </p:spPr>
        <p:txBody>
          <a:bodyPr lIns="0" tIns="0" rIns="0" bIns="0" rtlCol="0" anchor="t">
            <a:spAutoFit/>
          </a:bodyPr>
          <a:lstStyle/>
          <a:p>
            <a:pPr algn="ctr">
              <a:lnSpc>
                <a:spcPts val="2800"/>
              </a:lnSpc>
            </a:pPr>
            <a:r>
              <a:rPr lang="en-US" sz="2000">
                <a:solidFill>
                  <a:srgbClr val="000000"/>
                </a:solidFill>
                <a:latin typeface="Assistant Bold"/>
              </a:rPr>
              <a:t>Calculate the variance and place a new centroid of each cluster.</a:t>
            </a:r>
          </a:p>
        </p:txBody>
      </p:sp>
      <p:sp>
        <p:nvSpPr>
          <p:cNvPr id="35" name="TextBox 35"/>
          <p:cNvSpPr txBox="1"/>
          <p:nvPr/>
        </p:nvSpPr>
        <p:spPr>
          <a:xfrm>
            <a:off x="6145177" y="8559483"/>
            <a:ext cx="2501070" cy="1369060"/>
          </a:xfrm>
          <a:prstGeom prst="rect">
            <a:avLst/>
          </a:prstGeom>
        </p:spPr>
        <p:txBody>
          <a:bodyPr lIns="0" tIns="0" rIns="0" bIns="0" rtlCol="0" anchor="t">
            <a:spAutoFit/>
          </a:bodyPr>
          <a:lstStyle/>
          <a:p>
            <a:pPr algn="ctr">
              <a:lnSpc>
                <a:spcPts val="2240"/>
              </a:lnSpc>
            </a:pPr>
            <a:r>
              <a:rPr lang="en-US" sz="1600">
                <a:solidFill>
                  <a:srgbClr val="000000"/>
                </a:solidFill>
                <a:latin typeface="Assistant Bold"/>
              </a:rPr>
              <a:t>Repeat the third steps, which means reassign each datapoint to the new closest centroid of each cluster.</a:t>
            </a:r>
          </a:p>
        </p:txBody>
      </p:sp>
      <p:sp>
        <p:nvSpPr>
          <p:cNvPr id="36" name="TextBox 36"/>
          <p:cNvSpPr txBox="1"/>
          <p:nvPr/>
        </p:nvSpPr>
        <p:spPr>
          <a:xfrm>
            <a:off x="2575913" y="5937758"/>
            <a:ext cx="2676884" cy="989965"/>
          </a:xfrm>
          <a:prstGeom prst="rect">
            <a:avLst/>
          </a:prstGeom>
        </p:spPr>
        <p:txBody>
          <a:bodyPr lIns="0" tIns="0" rIns="0" bIns="0" rtlCol="0" anchor="t">
            <a:spAutoFit/>
          </a:bodyPr>
          <a:lstStyle/>
          <a:p>
            <a:pPr algn="ctr">
              <a:lnSpc>
                <a:spcPts val="2660"/>
              </a:lnSpc>
            </a:pPr>
            <a:r>
              <a:rPr lang="en-US" sz="1900">
                <a:solidFill>
                  <a:srgbClr val="FFFFFF"/>
                </a:solidFill>
                <a:latin typeface="Assistant Bold"/>
              </a:rPr>
              <a:t>If any reassignment occurs, then go to step-4 else go to FINISIH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989517">
            <a:off x="-3355734" y="7933313"/>
            <a:ext cx="18966276" cy="7392511"/>
            <a:chOff x="0" y="0"/>
            <a:chExt cx="4995233" cy="1946999"/>
          </a:xfrm>
        </p:grpSpPr>
        <p:sp>
          <p:nvSpPr>
            <p:cNvPr id="3" name="Freeform 3"/>
            <p:cNvSpPr/>
            <p:nvPr/>
          </p:nvSpPr>
          <p:spPr>
            <a:xfrm>
              <a:off x="0" y="0"/>
              <a:ext cx="4995233" cy="1946999"/>
            </a:xfrm>
            <a:custGeom>
              <a:avLst/>
              <a:gdLst/>
              <a:ahLst/>
              <a:cxnLst/>
              <a:rect l="l" t="t" r="r" b="b"/>
              <a:pathLst>
                <a:path w="4995233" h="1946999">
                  <a:moveTo>
                    <a:pt x="0" y="0"/>
                  </a:moveTo>
                  <a:lnTo>
                    <a:pt x="4995233" y="0"/>
                  </a:lnTo>
                  <a:lnTo>
                    <a:pt x="4995233" y="1946999"/>
                  </a:lnTo>
                  <a:lnTo>
                    <a:pt x="0" y="1946999"/>
                  </a:lnTo>
                  <a:close/>
                </a:path>
              </a:pathLst>
            </a:custGeom>
            <a:solidFill>
              <a:srgbClr val="F6F4EF"/>
            </a:solidFill>
          </p:spPr>
        </p:sp>
        <p:sp>
          <p:nvSpPr>
            <p:cNvPr id="4" name="TextBox 4"/>
            <p:cNvSpPr txBox="1"/>
            <p:nvPr/>
          </p:nvSpPr>
          <p:spPr>
            <a:xfrm>
              <a:off x="0" y="-38100"/>
              <a:ext cx="4995233" cy="1985099"/>
            </a:xfrm>
            <a:prstGeom prst="rect">
              <a:avLst/>
            </a:prstGeom>
          </p:spPr>
          <p:txBody>
            <a:bodyPr lIns="50800" tIns="50800" rIns="50800" bIns="50800" rtlCol="0" anchor="ctr"/>
            <a:lstStyle/>
            <a:p>
              <a:pPr algn="ctr">
                <a:lnSpc>
                  <a:spcPts val="2940"/>
                </a:lnSpc>
              </a:pPr>
              <a:endParaRPr/>
            </a:p>
          </p:txBody>
        </p:sp>
      </p:grpSp>
      <p:grpSp>
        <p:nvGrpSpPr>
          <p:cNvPr id="5" name="Group 5"/>
          <p:cNvGrpSpPr/>
          <p:nvPr/>
        </p:nvGrpSpPr>
        <p:grpSpPr>
          <a:xfrm rot="989517">
            <a:off x="-4673027" y="8845285"/>
            <a:ext cx="18966276" cy="7392511"/>
            <a:chOff x="0" y="0"/>
            <a:chExt cx="4995233" cy="1946999"/>
          </a:xfrm>
        </p:grpSpPr>
        <p:sp>
          <p:nvSpPr>
            <p:cNvPr id="6" name="Freeform 6"/>
            <p:cNvSpPr/>
            <p:nvPr/>
          </p:nvSpPr>
          <p:spPr>
            <a:xfrm>
              <a:off x="0" y="0"/>
              <a:ext cx="4995233" cy="1946999"/>
            </a:xfrm>
            <a:custGeom>
              <a:avLst/>
              <a:gdLst/>
              <a:ahLst/>
              <a:cxnLst/>
              <a:rect l="l" t="t" r="r" b="b"/>
              <a:pathLst>
                <a:path w="4995233" h="1946999">
                  <a:moveTo>
                    <a:pt x="0" y="0"/>
                  </a:moveTo>
                  <a:lnTo>
                    <a:pt x="4995233" y="0"/>
                  </a:lnTo>
                  <a:lnTo>
                    <a:pt x="4995233" y="1946999"/>
                  </a:lnTo>
                  <a:lnTo>
                    <a:pt x="0" y="1946999"/>
                  </a:lnTo>
                  <a:close/>
                </a:path>
              </a:pathLst>
            </a:custGeom>
            <a:solidFill>
              <a:srgbClr val="243E4D"/>
            </a:solidFill>
          </p:spPr>
        </p:sp>
        <p:sp>
          <p:nvSpPr>
            <p:cNvPr id="7" name="TextBox 7"/>
            <p:cNvSpPr txBox="1"/>
            <p:nvPr/>
          </p:nvSpPr>
          <p:spPr>
            <a:xfrm>
              <a:off x="0" y="-38100"/>
              <a:ext cx="4995233" cy="1985099"/>
            </a:xfrm>
            <a:prstGeom prst="rect">
              <a:avLst/>
            </a:prstGeom>
          </p:spPr>
          <p:txBody>
            <a:bodyPr lIns="50800" tIns="50800" rIns="50800" bIns="50800" rtlCol="0" anchor="ctr"/>
            <a:lstStyle/>
            <a:p>
              <a:pPr algn="ctr">
                <a:lnSpc>
                  <a:spcPts val="2940"/>
                </a:lnSpc>
              </a:pPr>
              <a:endParaRPr/>
            </a:p>
          </p:txBody>
        </p:sp>
      </p:grpSp>
      <p:sp>
        <p:nvSpPr>
          <p:cNvPr id="8" name="Freeform 8"/>
          <p:cNvSpPr/>
          <p:nvPr/>
        </p:nvSpPr>
        <p:spPr>
          <a:xfrm rot="805906">
            <a:off x="1159" y="2025722"/>
            <a:ext cx="6044986" cy="7664007"/>
          </a:xfrm>
          <a:custGeom>
            <a:avLst/>
            <a:gdLst/>
            <a:ahLst/>
            <a:cxnLst/>
            <a:rect l="l" t="t" r="r" b="b"/>
            <a:pathLst>
              <a:path w="6044986" h="7664007">
                <a:moveTo>
                  <a:pt x="0" y="0"/>
                </a:moveTo>
                <a:lnTo>
                  <a:pt x="6044985" y="0"/>
                </a:lnTo>
                <a:lnTo>
                  <a:pt x="6044985" y="7664007"/>
                </a:lnTo>
                <a:lnTo>
                  <a:pt x="0" y="76640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9"/>
          <p:cNvSpPr txBox="1"/>
          <p:nvPr/>
        </p:nvSpPr>
        <p:spPr>
          <a:xfrm>
            <a:off x="5794754" y="923925"/>
            <a:ext cx="11464546" cy="2879725"/>
          </a:xfrm>
          <a:prstGeom prst="rect">
            <a:avLst/>
          </a:prstGeom>
        </p:spPr>
        <p:txBody>
          <a:bodyPr lIns="0" tIns="0" rIns="0" bIns="0" rtlCol="0" anchor="t">
            <a:spAutoFit/>
          </a:bodyPr>
          <a:lstStyle/>
          <a:p>
            <a:pPr>
              <a:lnSpc>
                <a:spcPts val="7699"/>
              </a:lnSpc>
            </a:pPr>
            <a:r>
              <a:rPr lang="en-US" sz="5499">
                <a:solidFill>
                  <a:srgbClr val="000000"/>
                </a:solidFill>
                <a:latin typeface="Martel Heavy"/>
              </a:rPr>
              <a:t>Case Study : Customer Segmentation of E-Commerce Data using K-Means Algorithm</a:t>
            </a:r>
          </a:p>
        </p:txBody>
      </p:sp>
      <p:sp>
        <p:nvSpPr>
          <p:cNvPr id="10" name="TextBox 10"/>
          <p:cNvSpPr txBox="1"/>
          <p:nvPr/>
        </p:nvSpPr>
        <p:spPr>
          <a:xfrm>
            <a:off x="8176649" y="4323103"/>
            <a:ext cx="6700756" cy="2880360"/>
          </a:xfrm>
          <a:prstGeom prst="rect">
            <a:avLst/>
          </a:prstGeom>
        </p:spPr>
        <p:txBody>
          <a:bodyPr lIns="0" tIns="0" rIns="0" bIns="0" rtlCol="0" anchor="t">
            <a:spAutoFit/>
          </a:bodyPr>
          <a:lstStyle/>
          <a:p>
            <a:pPr>
              <a:lnSpc>
                <a:spcPts val="4620"/>
              </a:lnSpc>
            </a:pPr>
            <a:r>
              <a:rPr lang="en-US" sz="3000">
                <a:solidFill>
                  <a:srgbClr val="000000"/>
                </a:solidFill>
                <a:latin typeface="Assistant Bold"/>
              </a:rPr>
              <a:t>A. Data Desription</a:t>
            </a:r>
          </a:p>
          <a:p>
            <a:pPr>
              <a:lnSpc>
                <a:spcPts val="4620"/>
              </a:lnSpc>
            </a:pPr>
            <a:r>
              <a:rPr lang="en-US" sz="3000">
                <a:solidFill>
                  <a:srgbClr val="000000"/>
                </a:solidFill>
                <a:latin typeface="Assistant Bold"/>
              </a:rPr>
              <a:t>B. Pre-processing the data</a:t>
            </a:r>
          </a:p>
          <a:p>
            <a:pPr>
              <a:lnSpc>
                <a:spcPts val="4620"/>
              </a:lnSpc>
            </a:pPr>
            <a:r>
              <a:rPr lang="en-US" sz="3000">
                <a:solidFill>
                  <a:srgbClr val="000000"/>
                </a:solidFill>
                <a:latin typeface="Assistant Bold"/>
              </a:rPr>
              <a:t>C. Selecting K-Value</a:t>
            </a:r>
          </a:p>
          <a:p>
            <a:pPr>
              <a:lnSpc>
                <a:spcPts val="4620"/>
              </a:lnSpc>
            </a:pPr>
            <a:r>
              <a:rPr lang="en-US" sz="3000">
                <a:solidFill>
                  <a:srgbClr val="000000"/>
                </a:solidFill>
                <a:latin typeface="Assistant Bold"/>
              </a:rPr>
              <a:t>D. Cluster Analysis</a:t>
            </a:r>
          </a:p>
          <a:p>
            <a:pPr>
              <a:lnSpc>
                <a:spcPts val="4620"/>
              </a:lnSpc>
            </a:pPr>
            <a:r>
              <a:rPr lang="en-US" sz="3000">
                <a:solidFill>
                  <a:srgbClr val="000000"/>
                </a:solidFill>
                <a:latin typeface="Assistant Bold"/>
              </a:rPr>
              <a:t>E. Discussion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774310"/>
            <a:ext cx="7713226" cy="6738380"/>
            <a:chOff x="0" y="0"/>
            <a:chExt cx="2137363" cy="1867230"/>
          </a:xfrm>
        </p:grpSpPr>
        <p:sp>
          <p:nvSpPr>
            <p:cNvPr id="3" name="Freeform 3"/>
            <p:cNvSpPr/>
            <p:nvPr/>
          </p:nvSpPr>
          <p:spPr>
            <a:xfrm>
              <a:off x="0" y="0"/>
              <a:ext cx="2137363" cy="1867230"/>
            </a:xfrm>
            <a:custGeom>
              <a:avLst/>
              <a:gdLst/>
              <a:ahLst/>
              <a:cxnLst/>
              <a:rect l="l" t="t" r="r" b="b"/>
              <a:pathLst>
                <a:path w="2137363" h="1867230">
                  <a:moveTo>
                    <a:pt x="0" y="0"/>
                  </a:moveTo>
                  <a:lnTo>
                    <a:pt x="2137363" y="0"/>
                  </a:lnTo>
                  <a:lnTo>
                    <a:pt x="2137363" y="1867230"/>
                  </a:lnTo>
                  <a:lnTo>
                    <a:pt x="0" y="1867230"/>
                  </a:lnTo>
                  <a:close/>
                </a:path>
              </a:pathLst>
            </a:custGeom>
            <a:solidFill>
              <a:srgbClr val="F6F4EF"/>
            </a:solidFill>
          </p:spPr>
        </p:sp>
        <p:sp>
          <p:nvSpPr>
            <p:cNvPr id="4" name="TextBox 4"/>
            <p:cNvSpPr txBox="1"/>
            <p:nvPr/>
          </p:nvSpPr>
          <p:spPr>
            <a:xfrm>
              <a:off x="0" y="-38100"/>
              <a:ext cx="2137363" cy="1905330"/>
            </a:xfrm>
            <a:prstGeom prst="rect">
              <a:avLst/>
            </a:prstGeom>
          </p:spPr>
          <p:txBody>
            <a:bodyPr lIns="50800" tIns="50800" rIns="50800" bIns="50800" rtlCol="0" anchor="ctr"/>
            <a:lstStyle/>
            <a:p>
              <a:pPr algn="ctr">
                <a:lnSpc>
                  <a:spcPts val="2940"/>
                </a:lnSpc>
              </a:pPr>
              <a:endParaRPr/>
            </a:p>
          </p:txBody>
        </p:sp>
      </p:grpSp>
      <p:sp>
        <p:nvSpPr>
          <p:cNvPr id="5" name="Freeform 5"/>
          <p:cNvSpPr/>
          <p:nvPr/>
        </p:nvSpPr>
        <p:spPr>
          <a:xfrm>
            <a:off x="1028700" y="2676934"/>
            <a:ext cx="7695257" cy="4933132"/>
          </a:xfrm>
          <a:custGeom>
            <a:avLst/>
            <a:gdLst/>
            <a:ahLst/>
            <a:cxnLst/>
            <a:rect l="l" t="t" r="r" b="b"/>
            <a:pathLst>
              <a:path w="7695257" h="4933132">
                <a:moveTo>
                  <a:pt x="0" y="0"/>
                </a:moveTo>
                <a:lnTo>
                  <a:pt x="7695257" y="0"/>
                </a:lnTo>
                <a:lnTo>
                  <a:pt x="7695257" y="4933132"/>
                </a:lnTo>
                <a:lnTo>
                  <a:pt x="0" y="4933132"/>
                </a:lnTo>
                <a:lnTo>
                  <a:pt x="0" y="0"/>
                </a:lnTo>
                <a:close/>
              </a:path>
            </a:pathLst>
          </a:custGeom>
          <a:blipFill>
            <a:blip r:embed="rId2"/>
            <a:stretch>
              <a:fillRect/>
            </a:stretch>
          </a:blipFill>
        </p:spPr>
      </p:sp>
      <p:sp>
        <p:nvSpPr>
          <p:cNvPr id="6" name="TextBox 6"/>
          <p:cNvSpPr txBox="1"/>
          <p:nvPr/>
        </p:nvSpPr>
        <p:spPr>
          <a:xfrm>
            <a:off x="9144000" y="1650485"/>
            <a:ext cx="7599085" cy="1152000"/>
          </a:xfrm>
          <a:prstGeom prst="rect">
            <a:avLst/>
          </a:prstGeom>
        </p:spPr>
        <p:txBody>
          <a:bodyPr lIns="0" tIns="0" rIns="0" bIns="0" rtlCol="0" anchor="t">
            <a:spAutoFit/>
          </a:bodyPr>
          <a:lstStyle/>
          <a:p>
            <a:pPr>
              <a:lnSpc>
                <a:spcPts val="9492"/>
              </a:lnSpc>
            </a:pPr>
            <a:r>
              <a:rPr lang="en-US" sz="6780">
                <a:solidFill>
                  <a:srgbClr val="000000"/>
                </a:solidFill>
                <a:latin typeface="Martel Heavy"/>
              </a:rPr>
              <a:t>Data Description</a:t>
            </a:r>
          </a:p>
        </p:txBody>
      </p:sp>
      <p:sp>
        <p:nvSpPr>
          <p:cNvPr id="7" name="TextBox 7"/>
          <p:cNvSpPr txBox="1"/>
          <p:nvPr/>
        </p:nvSpPr>
        <p:spPr>
          <a:xfrm>
            <a:off x="9144000" y="3262796"/>
            <a:ext cx="8741885" cy="4791075"/>
          </a:xfrm>
          <a:prstGeom prst="rect">
            <a:avLst/>
          </a:prstGeom>
        </p:spPr>
        <p:txBody>
          <a:bodyPr lIns="0" tIns="0" rIns="0" bIns="0" rtlCol="0" anchor="t">
            <a:spAutoFit/>
          </a:bodyPr>
          <a:lstStyle/>
          <a:p>
            <a:pPr>
              <a:lnSpc>
                <a:spcPts val="4200"/>
              </a:lnSpc>
            </a:pPr>
            <a:r>
              <a:rPr lang="en-US" sz="3000">
                <a:solidFill>
                  <a:srgbClr val="000000"/>
                </a:solidFill>
                <a:latin typeface="Assistant Semi-Bold"/>
              </a:rPr>
              <a:t>The data-set has 500 data points and eight features. To analyse the given problem five attributes out of eight are selected. </a:t>
            </a:r>
          </a:p>
          <a:p>
            <a:pPr>
              <a:lnSpc>
                <a:spcPts val="4200"/>
              </a:lnSpc>
            </a:pPr>
            <a:r>
              <a:rPr lang="en-US" sz="3000">
                <a:solidFill>
                  <a:srgbClr val="000000"/>
                </a:solidFill>
                <a:latin typeface="Assistant Semi-Bold"/>
              </a:rPr>
              <a:t>The attributes are: </a:t>
            </a:r>
          </a:p>
          <a:p>
            <a:pPr>
              <a:lnSpc>
                <a:spcPts val="4200"/>
              </a:lnSpc>
            </a:pPr>
            <a:r>
              <a:rPr lang="en-US" sz="3000">
                <a:solidFill>
                  <a:srgbClr val="000000"/>
                </a:solidFill>
                <a:latin typeface="Assistant Semi-Bold"/>
              </a:rPr>
              <a:t>• Average session length</a:t>
            </a:r>
          </a:p>
          <a:p>
            <a:pPr>
              <a:lnSpc>
                <a:spcPts val="4200"/>
              </a:lnSpc>
            </a:pPr>
            <a:r>
              <a:rPr lang="en-US" sz="3000">
                <a:solidFill>
                  <a:srgbClr val="000000"/>
                </a:solidFill>
                <a:latin typeface="Assistant Semi-Bold"/>
              </a:rPr>
              <a:t>• Time on app</a:t>
            </a:r>
          </a:p>
          <a:p>
            <a:pPr>
              <a:lnSpc>
                <a:spcPts val="4200"/>
              </a:lnSpc>
            </a:pPr>
            <a:r>
              <a:rPr lang="en-US" sz="3000">
                <a:solidFill>
                  <a:srgbClr val="000000"/>
                </a:solidFill>
                <a:latin typeface="Assistant Semi-Bold"/>
              </a:rPr>
              <a:t>• Time on website</a:t>
            </a:r>
          </a:p>
          <a:p>
            <a:pPr>
              <a:lnSpc>
                <a:spcPts val="4200"/>
              </a:lnSpc>
            </a:pPr>
            <a:r>
              <a:rPr lang="en-US" sz="3000">
                <a:solidFill>
                  <a:srgbClr val="000000"/>
                </a:solidFill>
                <a:latin typeface="Assistant Semi-Bold"/>
              </a:rPr>
              <a:t>• Length of membership</a:t>
            </a:r>
          </a:p>
          <a:p>
            <a:pPr>
              <a:lnSpc>
                <a:spcPts val="4200"/>
              </a:lnSpc>
            </a:pPr>
            <a:r>
              <a:rPr lang="en-US" sz="3000">
                <a:solidFill>
                  <a:srgbClr val="000000"/>
                </a:solidFill>
                <a:latin typeface="Assistant Semi-Bold"/>
              </a:rPr>
              <a:t>• Yearly amount spent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1161</Words>
  <Application>Microsoft Office PowerPoint</Application>
  <PresentationFormat>Custom</PresentationFormat>
  <Paragraphs>84</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Assistant Semi-Bold</vt:lpstr>
      <vt:lpstr>Martel Heavy</vt:lpstr>
      <vt:lpstr>Assistant Bold</vt:lpstr>
      <vt:lpstr>Calibri</vt:lpstr>
      <vt:lpstr>Assistant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 of E-commerce data using K-means Clustering Algorithm</dc:title>
  <dc:creator>Ferr Triwan</dc:creator>
  <cp:lastModifiedBy>Ferr Triwan</cp:lastModifiedBy>
  <cp:revision>3</cp:revision>
  <dcterms:created xsi:type="dcterms:W3CDTF">2006-08-16T00:00:00Z</dcterms:created>
  <dcterms:modified xsi:type="dcterms:W3CDTF">2023-11-17T01:08:49Z</dcterms:modified>
  <dc:identifier>DAFzv1XTo1g</dc:identifier>
</cp:coreProperties>
</file>