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376" r:id="rId4"/>
    <p:sldId id="394" r:id="rId5"/>
    <p:sldId id="378" r:id="rId6"/>
    <p:sldId id="393" r:id="rId7"/>
    <p:sldId id="380" r:id="rId8"/>
    <p:sldId id="395" r:id="rId9"/>
    <p:sldId id="396" r:id="rId10"/>
    <p:sldId id="397" r:id="rId11"/>
    <p:sldId id="383" r:id="rId12"/>
    <p:sldId id="398" r:id="rId13"/>
    <p:sldId id="399" r:id="rId14"/>
    <p:sldId id="400" r:id="rId15"/>
    <p:sldId id="401" r:id="rId16"/>
    <p:sldId id="402" r:id="rId17"/>
    <p:sldId id="403" r:id="rId18"/>
    <p:sldId id="416" r:id="rId19"/>
    <p:sldId id="417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275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AEAA0-2B3D-4517-8A02-659B5C821817}" type="datetimeFigureOut">
              <a:rPr lang="en-US" smtClean="0"/>
              <a:pPr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29FBD-784B-4E22-8D6A-1AA896BFB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9FBD-784B-4E22-8D6A-1AA896BFB7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9FBD-784B-4E22-8D6A-1AA896BFB72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70DE93-4FF4-4E3E-B891-B50CA0237353}" type="datetime1">
              <a:rPr lang="en-US" smtClean="0"/>
              <a:pPr>
                <a:defRPr/>
              </a:pPr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C0D9F-AC42-45FA-BE76-289E25B814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94992E-4A07-4162-9825-51A74EFDFE82}" type="datetime1">
              <a:rPr lang="en-US" smtClean="0"/>
              <a:pPr>
                <a:defRPr/>
              </a:pPr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4E223-BBD6-470F-9F8E-195032394C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13688D-5BE5-4CA3-AE0A-CCF8C837519E}" type="datetime1">
              <a:rPr lang="en-US" smtClean="0"/>
              <a:pPr>
                <a:defRPr/>
              </a:pPr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950440-985F-4A9D-9DCD-133F0CC628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DB674B-0C88-4446-B680-68F3A7547286}" type="datetime1">
              <a:rPr lang="en-US" smtClean="0"/>
              <a:pPr>
                <a:defRPr/>
              </a:pPr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FDAAB-A900-461A-B57E-018A9201D7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F2D4AE-33FC-4A27-9713-C76C1FF3CB76}" type="datetime1">
              <a:rPr lang="en-US" smtClean="0"/>
              <a:pPr>
                <a:defRPr/>
              </a:pPr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EAB22-287B-466E-9E5F-07EEFB835A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AADD99-BF34-4143-B1B5-C585891A5E14}" type="datetime1">
              <a:rPr lang="en-US" smtClean="0"/>
              <a:pPr>
                <a:defRPr/>
              </a:pPr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6D6CB8-ED7E-4ED6-8307-FE5D5C57C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579D3A-86AC-4759-97D9-E936485CE8DB}" type="datetime1">
              <a:rPr lang="en-US" smtClean="0"/>
              <a:pPr>
                <a:defRPr/>
              </a:pPr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64DB8-E543-452C-BA51-978D398615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8030C2-C58D-4160-B804-A88FC96DFF6F}" type="datetime1">
              <a:rPr lang="en-US" smtClean="0"/>
              <a:pPr>
                <a:defRPr/>
              </a:pPr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1BD58-7B0A-4A60-9BC3-C8E02D2606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77FEE-616A-4DE6-AB7E-80A0CF13FF93}" type="datetime1">
              <a:rPr lang="en-US" smtClean="0"/>
              <a:pPr>
                <a:defRPr/>
              </a:pPr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11D1AF-BE19-42D2-9860-77B8D6E11C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427DE4-698F-4AE2-A8EB-082958672F60}" type="datetime1">
              <a:rPr lang="en-US" smtClean="0"/>
              <a:pPr>
                <a:defRPr/>
              </a:pPr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5044E-4460-4720-8E37-6D755A277B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983DEB8B-857F-4212-B31A-712C318C3082}" type="datetime1">
              <a:rPr lang="en-US" smtClean="0"/>
              <a:pPr>
                <a:defRPr/>
              </a:pPr>
              <a:t>10/20/2014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2A12DDC9-F0F6-4804-AD44-03EF0B8847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F3BF4025-5683-44DE-8444-5ED6B9B86142}" type="datetime1">
              <a:rPr lang="en-US" smtClean="0"/>
              <a:pPr>
                <a:defRPr/>
              </a:pPr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499B088-0138-46CF-AF36-F5A833140A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default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3200" dirty="0" smtClean="0">
                <a:latin typeface="Calibri"/>
                <a:ea typeface="Calibri"/>
                <a:cs typeface="Times New Roman"/>
              </a:rPr>
              <a:t>Pengenalan CSS (</a:t>
            </a:r>
            <a:r>
              <a:rPr lang="id-ID" sz="3200" i="1" dirty="0" smtClean="0">
                <a:latin typeface="Calibri"/>
                <a:ea typeface="Calibri"/>
                <a:cs typeface="Times New Roman"/>
              </a:rPr>
              <a:t>Cascading Style Sheet</a:t>
            </a:r>
            <a:r>
              <a:rPr lang="id-ID" sz="3200" dirty="0" smtClean="0">
                <a:latin typeface="Calibri"/>
                <a:ea typeface="Calibri"/>
                <a:cs typeface="Times New Roman"/>
              </a:rPr>
              <a:t>) </a:t>
            </a:r>
            <a:r>
              <a:rPr lang="en-US" sz="3200" dirty="0" smtClean="0">
                <a:latin typeface="Calibri"/>
                <a:ea typeface="Calibri"/>
                <a:cs typeface="Times New Roman"/>
              </a:rPr>
              <a:t/>
            </a:r>
            <a:br>
              <a:rPr lang="en-US" sz="3200" dirty="0" smtClean="0">
                <a:latin typeface="Calibri"/>
                <a:ea typeface="Calibri"/>
                <a:cs typeface="Times New Roman"/>
              </a:rPr>
            </a:br>
            <a:r>
              <a:rPr lang="id-ID" sz="3200" dirty="0" smtClean="0">
                <a:latin typeface="Calibri"/>
                <a:ea typeface="Calibri"/>
                <a:cs typeface="Times New Roman"/>
              </a:rPr>
              <a:t>Bagian I</a:t>
            </a:r>
            <a:r>
              <a:rPr lang="en-US" sz="3200" dirty="0" smtClean="0">
                <a:latin typeface="Calibri"/>
                <a:ea typeface="Calibri"/>
                <a:cs typeface="Times New Roman"/>
              </a:rPr>
              <a:t>I</a:t>
            </a:r>
            <a:endParaRPr lang="en-US" sz="32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id-ID" dirty="0" smtClean="0"/>
              <a:t>I Made Arsa Suyadnya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/>
              <a:t>Specificity</a:t>
            </a:r>
            <a:endParaRPr lang="id-ID" sz="4000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sz="2800" dirty="0" smtClean="0"/>
              <a:t>Perhitungan specificity-nya:</a:t>
            </a:r>
          </a:p>
          <a:p>
            <a:pPr lvl="1"/>
            <a:r>
              <a:rPr lang="id-ID" sz="2100" dirty="0" smtClean="0">
                <a:latin typeface="Courier New" pitchFamily="49" charset="0"/>
                <a:cs typeface="Courier New" pitchFamily="49" charset="0"/>
              </a:rPr>
              <a:t>#sidebar ul.menu li a</a:t>
            </a:r>
            <a:r>
              <a:rPr lang="id-ID" sz="2100" dirty="0" smtClean="0"/>
              <a:t/>
            </a:r>
            <a:br>
              <a:rPr lang="id-ID" sz="2100" dirty="0" smtClean="0"/>
            </a:br>
            <a:r>
              <a:rPr lang="id-ID" sz="2100" dirty="0" smtClean="0"/>
              <a:t>memiliki specificity = </a:t>
            </a:r>
            <a:r>
              <a:rPr lang="id-ID" sz="2100" b="1" dirty="0" smtClean="0"/>
              <a:t>113</a:t>
            </a:r>
            <a:r>
              <a:rPr lang="id-ID" sz="2100" dirty="0" smtClean="0"/>
              <a:t/>
            </a:r>
            <a:br>
              <a:rPr lang="id-ID" sz="2100" dirty="0" smtClean="0"/>
            </a:br>
            <a:r>
              <a:rPr lang="id-ID" sz="2100" dirty="0" smtClean="0"/>
              <a:t>(</a:t>
            </a:r>
            <a:r>
              <a:rPr lang="id-ID" sz="2100" b="1" dirty="0" smtClean="0"/>
              <a:t>1</a:t>
            </a:r>
            <a:r>
              <a:rPr lang="id-ID" sz="2100" dirty="0" smtClean="0"/>
              <a:t> ID Selector + </a:t>
            </a:r>
            <a:r>
              <a:rPr lang="id-ID" sz="2100" b="1" dirty="0" smtClean="0"/>
              <a:t>1</a:t>
            </a:r>
            <a:r>
              <a:rPr lang="id-ID" sz="2100" dirty="0" smtClean="0"/>
              <a:t> Class Selector + </a:t>
            </a:r>
            <a:r>
              <a:rPr lang="id-ID" sz="2100" b="1" dirty="0" smtClean="0"/>
              <a:t>3</a:t>
            </a:r>
            <a:r>
              <a:rPr lang="id-ID" sz="2100" dirty="0" smtClean="0"/>
              <a:t> Element Selector)</a:t>
            </a:r>
          </a:p>
          <a:p>
            <a:pPr lvl="1"/>
            <a:r>
              <a:rPr lang="id-ID" sz="2100" dirty="0" smtClean="0">
                <a:latin typeface="Courier New" pitchFamily="49" charset="0"/>
                <a:cs typeface="Courier New" pitchFamily="49" charset="0"/>
              </a:rPr>
              <a:t>ul.menu li a</a:t>
            </a:r>
            <a:r>
              <a:rPr lang="id-ID" sz="2100" dirty="0" smtClean="0"/>
              <a:t/>
            </a:r>
            <a:br>
              <a:rPr lang="id-ID" sz="2100" dirty="0" smtClean="0"/>
            </a:br>
            <a:r>
              <a:rPr lang="id-ID" sz="2100" dirty="0" smtClean="0"/>
              <a:t>memiliki specificity = </a:t>
            </a:r>
            <a:r>
              <a:rPr lang="id-ID" sz="2100" b="1" dirty="0" smtClean="0"/>
              <a:t>13</a:t>
            </a:r>
            <a:r>
              <a:rPr lang="id-ID" sz="2100" dirty="0" smtClean="0"/>
              <a:t/>
            </a:r>
            <a:br>
              <a:rPr lang="id-ID" sz="2100" dirty="0" smtClean="0"/>
            </a:br>
            <a:r>
              <a:rPr lang="id-ID" sz="2100" dirty="0" smtClean="0"/>
              <a:t>(</a:t>
            </a:r>
            <a:r>
              <a:rPr lang="id-ID" sz="2100" b="1" dirty="0" smtClean="0"/>
              <a:t>1</a:t>
            </a:r>
            <a:r>
              <a:rPr lang="id-ID" sz="2100" dirty="0" smtClean="0"/>
              <a:t> Class Selector + </a:t>
            </a:r>
            <a:r>
              <a:rPr lang="id-ID" sz="2100" b="1" dirty="0" smtClean="0"/>
              <a:t>3</a:t>
            </a:r>
            <a:r>
              <a:rPr lang="id-ID" sz="2100" dirty="0" smtClean="0"/>
              <a:t> Element Selector)</a:t>
            </a:r>
          </a:p>
          <a:p>
            <a:pPr lvl="1"/>
            <a:r>
              <a:rPr lang="id-ID" sz="2100" dirty="0" smtClean="0">
                <a:latin typeface="Courier New" pitchFamily="49" charset="0"/>
                <a:cs typeface="Courier New" pitchFamily="49" charset="0"/>
              </a:rPr>
              <a:t>ul li a</a:t>
            </a:r>
            <a:r>
              <a:rPr lang="id-ID" sz="2100" dirty="0" smtClean="0"/>
              <a:t/>
            </a:r>
            <a:br>
              <a:rPr lang="id-ID" sz="2100" dirty="0" smtClean="0"/>
            </a:br>
            <a:r>
              <a:rPr lang="id-ID" sz="2100" dirty="0" smtClean="0"/>
              <a:t>memiliki specificity = </a:t>
            </a:r>
            <a:r>
              <a:rPr lang="id-ID" sz="2100" b="1" dirty="0" smtClean="0"/>
              <a:t>3</a:t>
            </a:r>
            <a:r>
              <a:rPr lang="id-ID" sz="2100" dirty="0" smtClean="0"/>
              <a:t/>
            </a:r>
            <a:br>
              <a:rPr lang="id-ID" sz="2100" dirty="0" smtClean="0"/>
            </a:br>
            <a:r>
              <a:rPr lang="id-ID" sz="2100" dirty="0" smtClean="0"/>
              <a:t>(</a:t>
            </a:r>
            <a:r>
              <a:rPr lang="id-ID" sz="2100" b="1" dirty="0" smtClean="0"/>
              <a:t>3</a:t>
            </a:r>
            <a:r>
              <a:rPr lang="id-ID" sz="2100" dirty="0" smtClean="0"/>
              <a:t> Element Selector)</a:t>
            </a:r>
          </a:p>
          <a:p>
            <a:pPr lvl="1"/>
            <a:r>
              <a:rPr lang="id-ID" sz="2100" dirty="0" smtClean="0">
                <a:latin typeface="Courier New" pitchFamily="49" charset="0"/>
                <a:cs typeface="Courier New" pitchFamily="49" charset="0"/>
              </a:rPr>
              <a:t>li a</a:t>
            </a:r>
            <a:r>
              <a:rPr lang="id-ID" sz="2100" dirty="0" smtClean="0"/>
              <a:t/>
            </a:r>
            <a:br>
              <a:rPr lang="id-ID" sz="2100" dirty="0" smtClean="0"/>
            </a:br>
            <a:r>
              <a:rPr lang="id-ID" sz="2100" dirty="0" smtClean="0"/>
              <a:t>memiliki specificity = </a:t>
            </a:r>
            <a:r>
              <a:rPr lang="id-ID" sz="2100" b="1" dirty="0" smtClean="0"/>
              <a:t>2</a:t>
            </a:r>
            <a:r>
              <a:rPr lang="id-ID" sz="2100" dirty="0" smtClean="0"/>
              <a:t/>
            </a:r>
            <a:br>
              <a:rPr lang="id-ID" sz="2100" dirty="0" smtClean="0"/>
            </a:br>
            <a:r>
              <a:rPr lang="id-ID" sz="2100" dirty="0" smtClean="0"/>
              <a:t>(</a:t>
            </a:r>
            <a:r>
              <a:rPr lang="id-ID" sz="2100" b="1" dirty="0" smtClean="0"/>
              <a:t>2</a:t>
            </a:r>
            <a:r>
              <a:rPr lang="id-ID" sz="2100" dirty="0" smtClean="0"/>
              <a:t> Element Selector)</a:t>
            </a:r>
          </a:p>
          <a:p>
            <a:pPr lvl="1"/>
            <a:r>
              <a:rPr lang="id-ID" sz="21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id-ID" sz="2100" dirty="0" smtClean="0"/>
              <a:t/>
            </a:r>
            <a:br>
              <a:rPr lang="id-ID" sz="2100" dirty="0" smtClean="0"/>
            </a:br>
            <a:r>
              <a:rPr lang="id-ID" sz="2100" dirty="0" smtClean="0"/>
              <a:t>memiliki specificity = </a:t>
            </a:r>
            <a:r>
              <a:rPr lang="id-ID" sz="2100" b="1" dirty="0" smtClean="0"/>
              <a:t>1</a:t>
            </a:r>
            <a:r>
              <a:rPr lang="id-ID" sz="2100" dirty="0" smtClean="0"/>
              <a:t/>
            </a:r>
            <a:br>
              <a:rPr lang="id-ID" sz="2100" dirty="0" smtClean="0"/>
            </a:br>
            <a:r>
              <a:rPr lang="id-ID" sz="2100" dirty="0" smtClean="0"/>
              <a:t>(</a:t>
            </a:r>
            <a:r>
              <a:rPr lang="id-ID" sz="2100" b="1" dirty="0" smtClean="0"/>
              <a:t>1</a:t>
            </a:r>
            <a:r>
              <a:rPr lang="id-ID" sz="2100" dirty="0" smtClean="0"/>
              <a:t> Element Selector)</a:t>
            </a:r>
            <a:endParaRPr lang="en-US" sz="2100" dirty="0" smtClean="0"/>
          </a:p>
          <a:p>
            <a:pPr lvl="1"/>
            <a:endParaRPr lang="id-ID" sz="2100" dirty="0" smtClean="0"/>
          </a:p>
          <a:p>
            <a:pPr algn="just"/>
            <a:r>
              <a:rPr lang="id-ID" sz="2800" dirty="0" smtClean="0"/>
              <a:t>Dengan melihat perhitungan specificity di atas, maka kita bisa mengetahui bahwa paling spesifik adalah aturan yang pertama. Jadi link akan berwarna merah.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smtClean="0"/>
              <a:t>Pseudo Class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id-ID" sz="2400" dirty="0" smtClean="0"/>
              <a:t>Pseudo class dapat digunakan sebagai </a:t>
            </a:r>
            <a:r>
              <a:rPr lang="id-ID" sz="2400" i="1" dirty="0" smtClean="0"/>
              <a:t>selector </a:t>
            </a:r>
            <a:r>
              <a:rPr lang="id-ID" sz="2400" dirty="0" smtClean="0"/>
              <a:t>meskipun class-nya tidak terdapat di kode HTML</a:t>
            </a:r>
          </a:p>
          <a:p>
            <a:pPr algn="just"/>
            <a:r>
              <a:rPr lang="id-ID" sz="2400" dirty="0" smtClean="0"/>
              <a:t>Untuk menyatakan style yang digunakan jika suatu kondisi eksternal dikenakan pada elemen HTML (misalnya di-klik mouse)</a:t>
            </a:r>
          </a:p>
          <a:p>
            <a:pPr algn="just"/>
            <a:endParaRPr lang="id-ID" sz="2400" dirty="0" smtClean="0"/>
          </a:p>
          <a:p>
            <a:r>
              <a:rPr lang="id-ID" sz="2400" dirty="0" smtClean="0"/>
              <a:t>Sintaks pseudo class :</a:t>
            </a:r>
          </a:p>
          <a:p>
            <a:pPr>
              <a:buFontTx/>
              <a:buNone/>
            </a:pPr>
            <a:r>
              <a:rPr lang="id-ID" sz="1600" dirty="0" smtClean="0"/>
              <a:t>	</a:t>
            </a:r>
            <a:r>
              <a:rPr lang="id-ID" sz="1600" dirty="0" smtClean="0">
                <a:latin typeface="Courier New" pitchFamily="49" charset="0"/>
              </a:rPr>
              <a:t>selector:pseudo-class {property: value}</a:t>
            </a:r>
          </a:p>
          <a:p>
            <a:pPr>
              <a:buFontTx/>
              <a:buNone/>
            </a:pPr>
            <a:endParaRPr lang="id-ID" sz="1600" dirty="0" smtClean="0">
              <a:latin typeface="Courier New" pitchFamily="49" charset="0"/>
            </a:endParaRPr>
          </a:p>
          <a:p>
            <a:r>
              <a:rPr lang="id-ID" sz="2400" dirty="0" smtClean="0"/>
              <a:t>Anchor (&lt;A&gt;) pseudo class :</a:t>
            </a:r>
          </a:p>
          <a:p>
            <a:pPr lvl="1"/>
            <a:r>
              <a:rPr lang="id-ID" sz="1600" dirty="0" smtClean="0">
                <a:latin typeface="Courier New" pitchFamily="49" charset="0"/>
              </a:rPr>
              <a:t>:link -&gt; link belum pernah dikunjungi</a:t>
            </a:r>
          </a:p>
          <a:p>
            <a:pPr lvl="1"/>
            <a:r>
              <a:rPr lang="id-ID" sz="1600" dirty="0" smtClean="0">
                <a:latin typeface="Courier New" pitchFamily="49" charset="0"/>
              </a:rPr>
              <a:t>:visited -&gt; link ke halaman yg telah dikunjungi</a:t>
            </a:r>
          </a:p>
          <a:p>
            <a:pPr lvl="1"/>
            <a:r>
              <a:rPr lang="id-ID" sz="1600" dirty="0" smtClean="0">
                <a:latin typeface="Courier New" pitchFamily="49" charset="0"/>
              </a:rPr>
              <a:t>:hover -&gt; tampilan link ketika kursor melintas di atasnya</a:t>
            </a:r>
          </a:p>
          <a:p>
            <a:pPr lvl="1"/>
            <a:r>
              <a:rPr lang="id-ID" sz="1600" dirty="0" smtClean="0">
                <a:latin typeface="Courier New" pitchFamily="49" charset="0"/>
              </a:rPr>
              <a:t>:active -&gt; link ketika aktif (ketika diklik)</a:t>
            </a:r>
          </a:p>
          <a:p>
            <a:pPr lvl="1"/>
            <a:endParaRPr lang="id-ID" sz="1400" dirty="0" smtClean="0">
              <a:latin typeface="Courier New" pitchFamily="49" charset="0"/>
            </a:endParaRPr>
          </a:p>
          <a:p>
            <a:r>
              <a:rPr lang="id-ID" sz="2400" dirty="0" smtClean="0"/>
              <a:t>Contoh :</a:t>
            </a:r>
          </a:p>
          <a:p>
            <a:pPr lvl="1">
              <a:buFontTx/>
              <a:buNone/>
            </a:pPr>
            <a:r>
              <a:rPr lang="id-ID" sz="1600" dirty="0" smtClean="0">
                <a:latin typeface="Courier New" pitchFamily="49" charset="0"/>
              </a:rPr>
              <a:t>a:link     { color: red }</a:t>
            </a:r>
          </a:p>
          <a:p>
            <a:pPr lvl="1">
              <a:buFontTx/>
              <a:buNone/>
            </a:pPr>
            <a:r>
              <a:rPr lang="id-ID" sz="1600" dirty="0" smtClean="0">
                <a:latin typeface="Courier New" pitchFamily="49" charset="0"/>
              </a:rPr>
              <a:t>a:visited  { color: green }</a:t>
            </a:r>
          </a:p>
          <a:p>
            <a:pPr lvl="1">
              <a:buFontTx/>
              <a:buNone/>
            </a:pPr>
            <a:r>
              <a:rPr lang="id-ID" sz="1600" dirty="0" smtClean="0">
                <a:latin typeface="Courier New" pitchFamily="49" charset="0"/>
              </a:rPr>
              <a:t>a:hover    { color: blue }</a:t>
            </a:r>
          </a:p>
          <a:p>
            <a:pPr lvl="1">
              <a:buFontTx/>
              <a:buNone/>
            </a:pPr>
            <a:r>
              <a:rPr lang="id-ID" sz="1600" dirty="0" smtClean="0">
                <a:latin typeface="Courier New" pitchFamily="49" charset="0"/>
              </a:rPr>
              <a:t>a:active   { color: purple }</a:t>
            </a:r>
          </a:p>
          <a:p>
            <a:pPr lvl="1">
              <a:buFontTx/>
              <a:buNone/>
            </a:pPr>
            <a:r>
              <a:rPr lang="id-ID" sz="1600" dirty="0" smtClean="0">
                <a:latin typeface="Courier New" pitchFamily="49" charset="0"/>
              </a:rPr>
              <a:t>a.mhs:link { color: maroon }</a:t>
            </a:r>
            <a:endParaRPr lang="id-ID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0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smtClean="0"/>
              <a:t>Pseudo Element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78009"/>
          </a:xfrm>
        </p:spPr>
        <p:txBody>
          <a:bodyPr>
            <a:normAutofit/>
          </a:bodyPr>
          <a:lstStyle/>
          <a:p>
            <a:pPr algn="just"/>
            <a:r>
              <a:rPr lang="id-ID" sz="2200" smtClean="0"/>
              <a:t>Untuk menyatakan style yang digunakan terhadap suatu kondisi tipografi, bukan struktur (misalnya baris pertama)</a:t>
            </a:r>
          </a:p>
          <a:p>
            <a:r>
              <a:rPr lang="id-ID" sz="2200" smtClean="0"/>
              <a:t>Pseudo element :</a:t>
            </a:r>
          </a:p>
          <a:p>
            <a:pPr lvl="1"/>
            <a:r>
              <a:rPr lang="id-ID" sz="1800" smtClean="0">
                <a:latin typeface="Courier New" pitchFamily="49" charset="0"/>
              </a:rPr>
              <a:t>:first-letter</a:t>
            </a:r>
          </a:p>
          <a:p>
            <a:pPr lvl="1"/>
            <a:r>
              <a:rPr lang="id-ID" sz="1800" smtClean="0">
                <a:latin typeface="Courier New" pitchFamily="49" charset="0"/>
              </a:rPr>
              <a:t>:first-line</a:t>
            </a:r>
          </a:p>
          <a:p>
            <a:r>
              <a:rPr lang="id-ID" sz="2200" smtClean="0"/>
              <a:t>Contoh :</a:t>
            </a:r>
          </a:p>
          <a:p>
            <a:pPr lvl="1">
              <a:buFontTx/>
              <a:buNone/>
            </a:pPr>
            <a:r>
              <a:rPr lang="id-ID" sz="1800" smtClean="0">
                <a:latin typeface="Courier New" pitchFamily="49" charset="0"/>
              </a:rPr>
              <a:t>p:first-letter      { font-size: 200%; float: left}</a:t>
            </a:r>
          </a:p>
          <a:p>
            <a:pPr lvl="1">
              <a:buFontTx/>
              <a:buNone/>
            </a:pPr>
            <a:r>
              <a:rPr lang="id-ID" sz="1800" smtClean="0">
                <a:latin typeface="Courier New" pitchFamily="49" charset="0"/>
              </a:rPr>
              <a:t>p:frist-line        { color: green }</a:t>
            </a:r>
          </a:p>
          <a:p>
            <a:pPr lvl="1">
              <a:buFontTx/>
              <a:buNone/>
            </a:pPr>
            <a:r>
              <a:rPr lang="id-ID" sz="1800" smtClean="0">
                <a:latin typeface="Courier New" pitchFamily="49" charset="0"/>
              </a:rPr>
              <a:t>h1.mhs:first-letter { font-size: 20pt }</a:t>
            </a:r>
          </a:p>
          <a:p>
            <a:pPr>
              <a:buFontTx/>
              <a:buNone/>
            </a:pPr>
            <a:endParaRPr lang="id-ID" sz="190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id-ID" sz="160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Pseudo Element</a:t>
            </a:r>
            <a:endParaRPr lang="id-ID" sz="4000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78009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id-ID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id-ID" sz="1600" dirty="0" smtClean="0">
              <a:latin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9588" y="2286000"/>
            <a:ext cx="8101012" cy="2895600"/>
            <a:chOff x="1274763" y="3446463"/>
            <a:chExt cx="7720012" cy="265747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74763" y="3446463"/>
              <a:ext cx="6229350" cy="26574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id-ID" sz="1200" dirty="0" smtClean="0">
                  <a:latin typeface="Courier New" pitchFamily="49" charset="0"/>
                </a:rPr>
                <a:t>&lt;html&gt;</a:t>
              </a:r>
            </a:p>
            <a:p>
              <a:r>
                <a:rPr kumimoji="1" lang="id-ID" sz="1200" dirty="0" smtClean="0">
                  <a:latin typeface="Courier New" pitchFamily="49" charset="0"/>
                </a:rPr>
                <a:t>    &lt;head&gt;</a:t>
              </a:r>
            </a:p>
            <a:p>
              <a:r>
                <a:rPr kumimoji="1" lang="id-ID" sz="1200" dirty="0" smtClean="0">
                  <a:latin typeface="Courier New" pitchFamily="49" charset="0"/>
                </a:rPr>
                <a:t>        &lt;title&gt;Drop cap initial letter&lt;/title&gt;</a:t>
              </a:r>
            </a:p>
            <a:p>
              <a:r>
                <a:rPr kumimoji="1" lang="id-ID" sz="1200" dirty="0" smtClean="0">
                  <a:latin typeface="Courier New" pitchFamily="49" charset="0"/>
                </a:rPr>
                <a:t>        &lt;style type="text/css"&gt;</a:t>
              </a:r>
            </a:p>
            <a:p>
              <a:r>
                <a:rPr kumimoji="1" lang="id-ID" sz="1200" dirty="0" smtClean="0">
                  <a:latin typeface="Courier New" pitchFamily="49" charset="0"/>
                </a:rPr>
                <a:t>            </a:t>
              </a:r>
              <a:r>
                <a:rPr kumimoji="1" lang="id-ID" sz="1200" dirty="0" smtClean="0">
                  <a:solidFill>
                    <a:srgbClr val="FF0000"/>
                  </a:solidFill>
                  <a:latin typeface="Courier New" pitchFamily="49" charset="0"/>
                </a:rPr>
                <a:t>p:first-letter { font-size: 200%; </a:t>
              </a:r>
            </a:p>
            <a:p>
              <a:r>
                <a:rPr kumimoji="1" lang="id-ID" sz="1200" dirty="0" smtClean="0">
                  <a:solidFill>
                    <a:srgbClr val="FF0000"/>
                  </a:solidFill>
                  <a:latin typeface="Courier New" pitchFamily="49" charset="0"/>
                </a:rPr>
                <a:t>                             font-weight: bold; float: left }</a:t>
              </a:r>
            </a:p>
            <a:p>
              <a:r>
                <a:rPr kumimoji="1" lang="id-ID" sz="1200" dirty="0" smtClean="0">
                  <a:latin typeface="Courier New" pitchFamily="49" charset="0"/>
                </a:rPr>
                <a:t>            span           { text-transform: uppercase }</a:t>
              </a:r>
            </a:p>
            <a:p>
              <a:r>
                <a:rPr kumimoji="1" lang="id-ID" sz="1200" dirty="0" smtClean="0">
                  <a:latin typeface="Courier New" pitchFamily="49" charset="0"/>
                </a:rPr>
                <a:t>        &lt;/style&gt;</a:t>
              </a:r>
            </a:p>
            <a:p>
              <a:r>
                <a:rPr kumimoji="1" lang="id-ID" sz="1200" dirty="0" smtClean="0">
                  <a:latin typeface="Courier New" pitchFamily="49" charset="0"/>
                </a:rPr>
                <a:t>    &lt;/head&gt;</a:t>
              </a:r>
            </a:p>
            <a:p>
              <a:r>
                <a:rPr kumimoji="1" lang="id-ID" sz="1200" dirty="0" smtClean="0">
                  <a:latin typeface="Courier New" pitchFamily="49" charset="0"/>
                </a:rPr>
                <a:t>    &lt;body&gt;</a:t>
              </a:r>
            </a:p>
            <a:p>
              <a:r>
                <a:rPr kumimoji="1" lang="id-ID" sz="1200" dirty="0" smtClean="0">
                  <a:latin typeface="Courier New" pitchFamily="49" charset="0"/>
                </a:rPr>
                <a:t>        </a:t>
              </a:r>
              <a:r>
                <a:rPr kumimoji="1" lang="id-ID" sz="1200" dirty="0" smtClean="0">
                  <a:solidFill>
                    <a:srgbClr val="FF0000"/>
                  </a:solidFill>
                  <a:latin typeface="Courier New" pitchFamily="49" charset="0"/>
                </a:rPr>
                <a:t>&lt;p&gt;</a:t>
              </a:r>
              <a:r>
                <a:rPr kumimoji="1" lang="id-ID" sz="1200" dirty="0" smtClean="0">
                  <a:latin typeface="Courier New" pitchFamily="49" charset="0"/>
                </a:rPr>
                <a:t>&lt;span&gt;The first&lt;/span&gt; few words of an article</a:t>
              </a:r>
            </a:p>
            <a:p>
              <a:r>
                <a:rPr kumimoji="1" lang="id-ID" sz="1200" dirty="0" smtClean="0">
                  <a:latin typeface="Courier New" pitchFamily="49" charset="0"/>
                </a:rPr>
                <a:t>        in The Economist.</a:t>
              </a:r>
              <a:r>
                <a:rPr kumimoji="1" lang="id-ID" sz="1200" dirty="0" smtClean="0">
                  <a:solidFill>
                    <a:srgbClr val="FF0000"/>
                  </a:solidFill>
                  <a:latin typeface="Courier New" pitchFamily="49" charset="0"/>
                </a:rPr>
                <a:t>&lt;/p&gt;</a:t>
              </a:r>
            </a:p>
            <a:p>
              <a:r>
                <a:rPr kumimoji="1" lang="id-ID" sz="1200" dirty="0" smtClean="0">
                  <a:latin typeface="Courier New" pitchFamily="49" charset="0"/>
                </a:rPr>
                <a:t>    &lt;/body&gt;</a:t>
              </a:r>
            </a:p>
            <a:p>
              <a:r>
                <a:rPr kumimoji="1" lang="id-ID" sz="1200" dirty="0" smtClean="0">
                  <a:latin typeface="Courier New" pitchFamily="49" charset="0"/>
                </a:rPr>
                <a:t>&lt;/html&gt;</a:t>
              </a:r>
              <a:endParaRPr kumimoji="1" lang="id-ID" sz="1200" dirty="0">
                <a:latin typeface="Courier New" pitchFamily="49" charset="0"/>
              </a:endParaRPr>
            </a:p>
          </p:txBody>
        </p:sp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96138" y="4081463"/>
              <a:ext cx="1798637" cy="1236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CSS Properties</a:t>
            </a:r>
            <a:endParaRPr lang="id-ID" sz="4000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7800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Font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Color &amp; Background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Text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List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Box Model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Visual Formatting Model (normal &amp; float)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User Interface &amp; Downloadable Font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Media Types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Visual Effects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Positioning </a:t>
            </a:r>
            <a:r>
              <a:rPr lang="en-US" sz="2400" dirty="0" smtClean="0"/>
              <a:t>Scheme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Ref: </a:t>
            </a:r>
            <a:r>
              <a:rPr lang="en-US" sz="2400" dirty="0" smtClean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www.w3schools.com/cssref/default.asp</a:t>
            </a:r>
            <a:endParaRPr lang="en-US" sz="2400" dirty="0" smtClean="0"/>
          </a:p>
          <a:p>
            <a:pPr>
              <a:lnSpc>
                <a:spcPct val="90000"/>
              </a:lnSpc>
              <a:buNone/>
            </a:pPr>
            <a:endParaRPr lang="id-ID" sz="2400" dirty="0" smtClean="0"/>
          </a:p>
          <a:p>
            <a:pPr>
              <a:buFontTx/>
              <a:buNone/>
            </a:pPr>
            <a:endParaRPr lang="id-ID" sz="1900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endParaRPr lang="id-ID" sz="1600" dirty="0" smtClean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Font</a:t>
            </a:r>
            <a:endParaRPr lang="id-ID" sz="40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2275" y="1600200"/>
            <a:ext cx="8416925" cy="531971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font-family: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</a:t>
            </a:r>
            <a:r>
              <a:rPr kumimoji="0" lang="en-US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fontname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&gt;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{font-family: Arial, Verdana, "Times New Roman"}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font-style: normal | italic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{font-style: italic}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font-variant: normal | small-caps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{font-variant: small-caps}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font-weight: normal | bold | bolder | lighter | 100–900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{font-weight: bold}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{font-weight: 400}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font-size: xx-small | x-small | small | medium | large | x-large | xx-large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font-size: larger | smaller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font-size: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&lt;length&gt;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&lt;percentage&gt;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{font-size: large}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{font-size: smaller}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{font-size: 200px}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{font-size: 150%}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[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&lt;style&gt;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||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&lt;variant&gt;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||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&lt;weight&gt;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]?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&lt;size&gt;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[/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&lt;line-height&gt;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]?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&lt;family&gt;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font: caption | icon | menu | message-box | small-caption | status-bar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{font: italic 12pt "Helvetica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Nue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", serif}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{font: bold italic large Palatino, serif}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{font: normal small-caps bold 120%/120% fantasy}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{font: x-large/20pt "new century schoolbook", serif}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{font: menu}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Color &amp; Background</a:t>
            </a:r>
            <a:endParaRPr lang="id-ID" sz="40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627188"/>
            <a:ext cx="8416925" cy="530701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color: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&lt;color&gt;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{color: red}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{color: #448F2C}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{color: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rgb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(255,0,0)}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{color: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rgb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(100%,50%,25%)}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{color: #f25}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background-color: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&lt;color&gt;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transparent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body {background-color: transparent}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background-image: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</a:t>
            </a:r>
            <a:r>
              <a:rPr kumimoji="0" lang="en-US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url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&gt;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none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body {background-image: none}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body {background-image: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url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(http://www.site.com/logo.gif)}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background-repeat: repeat | repeat-x | repeat-y | no-repeat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body {background-repeat: no-repeat}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background-attachment: scroll | fixed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body {background-attachment: fixed}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background-position: [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&lt;percentage&gt;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&lt;length&gt;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]{1,2}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background-position: [ top | center | bottom] || [ left | center | right]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body {background-position: 50%}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body {background-position: 200px 50%}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body {background-position: center}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body {background-position: right bottom}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background: [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&lt;color&gt;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||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&lt;image&gt;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||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&lt;repeat&gt;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||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&lt;attachment&gt;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|| 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&lt;position&gt;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] 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body {background: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url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("chess.png") gray 50% repeat fixed 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Text</a:t>
            </a:r>
            <a:endParaRPr lang="id-ID" sz="40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627188"/>
            <a:ext cx="8416925" cy="484981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dirty="0" smtClean="0"/>
              <a:t>CSS Text properties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text.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text, </a:t>
            </a:r>
            <a:r>
              <a:rPr lang="en-US" dirty="0" err="1" smtClean="0"/>
              <a:t>perataan</a:t>
            </a:r>
            <a:r>
              <a:rPr lang="en-US" dirty="0" smtClean="0"/>
              <a:t> text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dekorasi</a:t>
            </a:r>
            <a:r>
              <a:rPr lang="en-US" dirty="0" smtClean="0"/>
              <a:t> text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ph idx="1"/>
          </p:nvPr>
        </p:nvGraphicFramePr>
        <p:xfrm>
          <a:off x="609600" y="2514600"/>
          <a:ext cx="8139113" cy="3825240"/>
        </p:xfrm>
        <a:graphic>
          <a:graphicData uri="http://schemas.openxmlformats.org/drawingml/2006/table">
            <a:tbl>
              <a:tblPr/>
              <a:tblGrid>
                <a:gridCol w="1874838"/>
                <a:gridCol w="3844925"/>
                <a:gridCol w="2419350"/>
              </a:tblGrid>
              <a:tr h="268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Property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Values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9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Menentukan warna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color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8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letter-spacing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Menentukan jarak spasi antar huruf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b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length unit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text-align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Perataan text dalam sebuah element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left</a:t>
                      </a:r>
                      <a:b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right</a:t>
                      </a:r>
                      <a:b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center</a:t>
                      </a:r>
                      <a:b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justify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text-decoration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Menambahkan dekorasi ke dalam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</a:t>
                      </a:r>
                      <a:b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underline</a:t>
                      </a:r>
                      <a:b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overline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line-through</a:t>
                      </a:r>
                      <a:b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blink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Text</a:t>
            </a:r>
            <a:endParaRPr lang="id-ID" sz="4000" dirty="0" smtClean="0"/>
          </a:p>
        </p:txBody>
      </p:sp>
      <p:graphicFrame>
        <p:nvGraphicFramePr>
          <p:cNvPr id="8" name="Group 3"/>
          <p:cNvGraphicFramePr>
            <a:graphicFrameLocks/>
          </p:cNvGraphicFramePr>
          <p:nvPr/>
        </p:nvGraphicFramePr>
        <p:xfrm>
          <a:off x="457200" y="1905000"/>
          <a:ext cx="8229600" cy="3215640"/>
        </p:xfrm>
        <a:graphic>
          <a:graphicData uri="http://schemas.openxmlformats.org/drawingml/2006/table">
            <a:tbl>
              <a:tblPr/>
              <a:tblGrid>
                <a:gridCol w="1895475"/>
                <a:gridCol w="3887788"/>
                <a:gridCol w="2446337"/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text-indent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Memberikan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indent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pada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baris</a:t>
                      </a: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pertama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length</a:t>
                      </a:r>
                      <a:b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7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3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text-transform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Menentukan bentuk huruf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</a:t>
                      </a:r>
                      <a:b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capitalize</a:t>
                      </a:r>
                      <a:b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uppercase</a:t>
                      </a:r>
                      <a:b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lowercase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white-space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Menentukan bagaimana white space akan ditangani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b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</a:t>
                      </a:r>
                      <a:b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nowrap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word-spacing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Menentukan jarak spasi antar kata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b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7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length</a:t>
                      </a:r>
                      <a:endParaRPr kumimoji="0" 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Text</a:t>
            </a:r>
            <a:endParaRPr lang="id-ID" sz="40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9875" y="1550988"/>
            <a:ext cx="8416925" cy="530701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text-indent: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&lt;length&gt;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&lt;percentage&gt;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{text-indent: 5em}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text-align: left | right | center | justify 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{text-align: justify}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text-decoration: none | [ underline || overline || line-through || blink ] 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{text-decoration: underline overline}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text-shadow: none | [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&lt;color&gt;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||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&lt;length&gt;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&lt;length&gt;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&lt;length&gt;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 ] 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h1 {text-shadow: 3px 3px 5px red}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text-transform: capitalize | uppercase | lowercase | none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h1 {text-transform: capitalize}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letter-spacing: none |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&lt;length&gt;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 {letter-spacing: 3px}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{letter-spacing: -1px}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word-spacing: none |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&lt;length&gt;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 {word-spacing: 2em}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line-height: normal |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&lt;number&gt;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&lt;length&gt;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&lt;percentage&gt;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{line-height: 1.5}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white-space: normal | pre | nowrap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{white-space: pre}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d-ID" sz="4000" dirty="0" smtClean="0"/>
              <a:t>Outline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i="1" dirty="0" smtClean="0"/>
              <a:t>Grouping &amp; Inheritance</a:t>
            </a:r>
          </a:p>
          <a:p>
            <a:r>
              <a:rPr lang="id-ID" sz="2400" dirty="0" smtClean="0"/>
              <a:t>Macam-Macam </a:t>
            </a:r>
            <a:r>
              <a:rPr lang="id-ID" sz="2400" i="1" dirty="0" smtClean="0"/>
              <a:t>Selector</a:t>
            </a:r>
          </a:p>
          <a:p>
            <a:r>
              <a:rPr lang="id-ID" sz="2400" i="1" dirty="0" smtClean="0"/>
              <a:t>Specificity</a:t>
            </a:r>
          </a:p>
          <a:p>
            <a:r>
              <a:rPr lang="id-ID" sz="2400" dirty="0" smtClean="0"/>
              <a:t>Pseudo Class </a:t>
            </a:r>
          </a:p>
          <a:p>
            <a:r>
              <a:rPr lang="id-ID" sz="2400" dirty="0" smtClean="0"/>
              <a:t>Pseudo Element </a:t>
            </a:r>
          </a:p>
          <a:p>
            <a:r>
              <a:rPr lang="id-ID" sz="2400" dirty="0" smtClean="0"/>
              <a:t>CSS Properties </a:t>
            </a:r>
            <a:endParaRPr lang="en-US" sz="2400" dirty="0" smtClean="0"/>
          </a:p>
          <a:p>
            <a:r>
              <a:rPr lang="en-US" sz="2400" dirty="0" smtClean="0"/>
              <a:t>HTML: tag Div </a:t>
            </a:r>
            <a:r>
              <a:rPr lang="en-US" sz="2400" dirty="0" err="1" smtClean="0"/>
              <a:t>dan</a:t>
            </a:r>
            <a:r>
              <a:rPr lang="en-US" sz="2400" dirty="0" smtClean="0"/>
              <a:t> tag Span</a:t>
            </a:r>
            <a:endParaRPr lang="id-ID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List</a:t>
            </a:r>
            <a:endParaRPr lang="id-ID" sz="40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6075" y="1550988"/>
            <a:ext cx="8416925" cy="530701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list-style-type: disc | circle | square | decimal | decimal-leading-zero | lower-roman | upper-roman | lower-alpha | lower-latin | upper-alpha | upper-latin | none</a:t>
            </a: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ul {list-style-type: circle}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list-style-image: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&lt;url&gt;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none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ul {list-style-image: url(smiley.gif)}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list-style-position: inside | outside 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ul {list-style-position: inside}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list-style: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&lt;style&gt;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||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&lt;position&gt;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||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&lt;image&gt;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ol {list-style: lower-alpha outside url(smiley.gif)}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832350" y="3954462"/>
            <a:ext cx="2624138" cy="2112963"/>
            <a:chOff x="3044" y="1976"/>
            <a:chExt cx="1653" cy="1331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37" y="2045"/>
              <a:ext cx="960" cy="1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3051" y="2367"/>
              <a:ext cx="568" cy="210"/>
            </a:xfrm>
            <a:prstGeom prst="wedgeRoundRectCallout">
              <a:avLst>
                <a:gd name="adj1" fmla="val 72713"/>
                <a:gd name="adj2" fmla="val -152856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400">
                  <a:latin typeface="Tahoma" pitchFamily="34" charset="0"/>
                </a:rPr>
                <a:t>outside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3044" y="2959"/>
              <a:ext cx="568" cy="210"/>
            </a:xfrm>
            <a:prstGeom prst="wedgeRoundRectCallout">
              <a:avLst>
                <a:gd name="adj1" fmla="val 87500"/>
                <a:gd name="adj2" fmla="val -149523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400">
                  <a:latin typeface="Tahoma" pitchFamily="34" charset="0"/>
                </a:rPr>
                <a:t>inside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854" y="1976"/>
              <a:ext cx="0" cy="133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8000" y="2667000"/>
            <a:ext cx="24574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Box Model (1)</a:t>
            </a:r>
            <a:endParaRPr lang="id-ID" sz="4000" dirty="0" smtClean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22263" y="1550988"/>
            <a:ext cx="8416925" cy="530701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margin-[top|right|bottom|left]: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&lt;length&gt;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&lt;percentage&gt; 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auto</a:t>
            </a: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{margin-top: 10px}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{margin-right: 20%}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{margin-bottom: -5px}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{margin-left: 20pt}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margin: [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&lt;length&gt;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&lt;percentage&gt;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auto ]{1,4}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{margin: 3em}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{margin: 1em 2em}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{margin: 5em 2em 3em}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{margin: 8em 4em 15em 10em}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padding-[top|right|bottom|left]: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&lt;length&gt;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&lt;percentage&gt; 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auto</a:t>
            </a: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{padding-top: 10px}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{padding-right: 20%}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{padding-bottom: -5px}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{padding-left: 20pt}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padding: [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&lt;length&gt;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&lt;percentage&gt;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auto ]{1,4}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{padding: 8em 4em 15em 10em}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border-[top|right|bottom|left]-width: thin | medium | thick |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&lt;length&gt;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{border-top-width: thin}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{border-right-width: 6px}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{border-bottom-width: 2em}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{border-left-width: 10}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border-width: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&lt;width&gt;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{1,4}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{border-width: thin medium 10 20}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Box Model (2)</a:t>
            </a:r>
            <a:endParaRPr lang="id-ID" sz="4000" dirty="0" smtClean="0"/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1066800" y="1687512"/>
            <a:ext cx="6945312" cy="5018088"/>
            <a:chOff x="907" y="560"/>
            <a:chExt cx="4375" cy="3161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7" y="560"/>
              <a:ext cx="4375" cy="3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1564" y="1012"/>
              <a:ext cx="226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H="1">
              <a:off x="4343" y="1005"/>
              <a:ext cx="21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V="1">
              <a:off x="1572" y="2249"/>
              <a:ext cx="217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 flipH="1" flipV="1">
              <a:off x="4351" y="2265"/>
              <a:ext cx="21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Box Model (3)</a:t>
            </a:r>
            <a:endParaRPr lang="id-ID" sz="400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09563" y="1550987"/>
            <a:ext cx="8416925" cy="530701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border-[top|right|bottom|left]-color: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&lt;color&gt;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{border-top-color: green}		div {border-right-color: #ff66cc}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{border-bottom-color: rgb(0,128,0)}	div {border-left-color: #ee3}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border-color: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&lt;color&gt;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{1,4} | transparent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{border-color: green #ff66cc rgb(128,128,128) #ee3}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border-[top|right|bottom|left]-style: hidden | double | solid | dashed | dotted | ridge | 					outset | groove | inset | none</a:t>
            </a: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{border-top-style: double}		div {border-right-style: solid}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{border-bottom-style: outset	div {border-left-style: dashed}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border-style: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&lt;style&gt;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{1,4}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{border-style: solid dashed solid dotted}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border-[top|right|bottom|left]: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&lt;width&gt;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||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&lt;style&gt;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||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&lt;color&gt;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{border-top: solid red}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{border-right: thick double}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{border-bottom: red dashed blue}</a:t>
            </a: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{border-left: outset 10}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border: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&lt;width&gt;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||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&lt;style&gt;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||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&lt;color&gt;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{border: red solid 1}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width: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&lt;length&gt;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&lt;percentage&gt; 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auto</a:t>
            </a: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img {width: 40%}</a:t>
            </a:r>
          </a:p>
          <a:p>
            <a:pPr marL="438912" marR="0" lvl="0" indent="-32004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height: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&lt;length&gt;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&lt;percentage&gt; 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auto</a:t>
            </a: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img {height: 100px}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Visual Formatting Model </a:t>
            </a:r>
            <a:r>
              <a:rPr lang="en-US" sz="2800" dirty="0" smtClean="0"/>
              <a:t>(normal &amp; float)</a:t>
            </a:r>
            <a:endParaRPr lang="id-ID" sz="40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2263" y="1550988"/>
            <a:ext cx="8416925" cy="530701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display: inline | block | list-item | none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{display: block}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b {display: inline}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li {display: list-item} 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img {display: none} 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float: left | right | none</a:t>
            </a: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img {float: left}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clear: left | right | both | none</a:t>
            </a: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img {float: left}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7650" y="3733800"/>
            <a:ext cx="8667750" cy="3027362"/>
            <a:chOff x="542925" y="3103563"/>
            <a:chExt cx="8667750" cy="3027362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14413" y="3125788"/>
              <a:ext cx="2795587" cy="2684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8763" y="3103563"/>
              <a:ext cx="2943225" cy="264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AutoShape 7"/>
            <p:cNvSpPr>
              <a:spLocks/>
            </p:cNvSpPr>
            <p:nvPr/>
          </p:nvSpPr>
          <p:spPr bwMode="auto">
            <a:xfrm flipH="1">
              <a:off x="542925" y="5867400"/>
              <a:ext cx="2373313" cy="250825"/>
            </a:xfrm>
            <a:prstGeom prst="borderCallout3">
              <a:avLst>
                <a:gd name="adj1" fmla="val 45569"/>
                <a:gd name="adj2" fmla="val 103208"/>
                <a:gd name="adj3" fmla="val 45569"/>
                <a:gd name="adj4" fmla="val 106179"/>
                <a:gd name="adj5" fmla="val -257973"/>
                <a:gd name="adj6" fmla="val 106755"/>
                <a:gd name="adj7" fmla="val -555065"/>
                <a:gd name="adj8" fmla="val 657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000">
                  <a:latin typeface="Courier New" pitchFamily="49" charset="0"/>
                </a:rPr>
                <a:t>&lt;img style='float: left'&gt;</a:t>
              </a:r>
            </a:p>
            <a:p>
              <a:pPr algn="ctr"/>
              <a:endParaRPr lang="en-US"/>
            </a:p>
          </p:txBody>
        </p:sp>
        <p:sp>
          <p:nvSpPr>
            <p:cNvPr id="10" name="AutoShape 9"/>
            <p:cNvSpPr>
              <a:spLocks/>
            </p:cNvSpPr>
            <p:nvPr/>
          </p:nvSpPr>
          <p:spPr bwMode="auto">
            <a:xfrm flipH="1">
              <a:off x="7232650" y="5854700"/>
              <a:ext cx="1978025" cy="276225"/>
            </a:xfrm>
            <a:prstGeom prst="borderCallout3">
              <a:avLst>
                <a:gd name="adj1" fmla="val 61138"/>
                <a:gd name="adj2" fmla="val -1786"/>
                <a:gd name="adj3" fmla="val 61138"/>
                <a:gd name="adj4" fmla="val -7869"/>
                <a:gd name="adj5" fmla="val -116206"/>
                <a:gd name="adj6" fmla="val -7869"/>
                <a:gd name="adj7" fmla="val -259773"/>
                <a:gd name="adj8" fmla="val 63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000">
                  <a:latin typeface="Courier New" pitchFamily="49" charset="0"/>
                </a:rPr>
                <a:t>&lt;p style='clear: left'&gt;</a:t>
              </a:r>
            </a:p>
            <a:p>
              <a:pPr algn="ctr"/>
              <a:endParaRPr lang="en-US"/>
            </a:p>
          </p:txBody>
        </p:sp>
        <p:sp>
          <p:nvSpPr>
            <p:cNvPr id="11" name="AutoShape 10"/>
            <p:cNvSpPr>
              <a:spLocks/>
            </p:cNvSpPr>
            <p:nvPr/>
          </p:nvSpPr>
          <p:spPr bwMode="auto">
            <a:xfrm flipH="1">
              <a:off x="4587875" y="5838825"/>
              <a:ext cx="2373313" cy="250825"/>
            </a:xfrm>
            <a:prstGeom prst="borderCallout3">
              <a:avLst>
                <a:gd name="adj1" fmla="val 45569"/>
                <a:gd name="adj2" fmla="val 103208"/>
                <a:gd name="adj3" fmla="val 45569"/>
                <a:gd name="adj4" fmla="val 112505"/>
                <a:gd name="adj5" fmla="val -237977"/>
                <a:gd name="adj6" fmla="val 112505"/>
                <a:gd name="adj7" fmla="val -526583"/>
                <a:gd name="adj8" fmla="val 511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000">
                  <a:latin typeface="Courier New" pitchFamily="49" charset="0"/>
                </a:rPr>
                <a:t>&lt;img style='float: left'&gt;</a:t>
              </a:r>
            </a:p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19687" y="1681163"/>
            <a:ext cx="3033713" cy="1900237"/>
            <a:chOff x="5276850" y="862013"/>
            <a:chExt cx="3033713" cy="1900237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967413" y="1276350"/>
              <a:ext cx="2343150" cy="148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AutoShape 8"/>
            <p:cNvSpPr>
              <a:spLocks/>
            </p:cNvSpPr>
            <p:nvPr/>
          </p:nvSpPr>
          <p:spPr bwMode="auto">
            <a:xfrm flipH="1">
              <a:off x="5276850" y="862013"/>
              <a:ext cx="2373313" cy="250825"/>
            </a:xfrm>
            <a:prstGeom prst="borderCallout3">
              <a:avLst>
                <a:gd name="adj1" fmla="val 45569"/>
                <a:gd name="adj2" fmla="val 103208"/>
                <a:gd name="adj3" fmla="val 45569"/>
                <a:gd name="adj4" fmla="val 111435"/>
                <a:gd name="adj5" fmla="val 279745"/>
                <a:gd name="adj6" fmla="val 111435"/>
                <a:gd name="adj7" fmla="val 401264"/>
                <a:gd name="adj8" fmla="val 5331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sz="1000">
                  <a:latin typeface="Courier New" pitchFamily="49" charset="0"/>
                </a:rPr>
                <a:t>&lt;img style='float: left'&gt;</a:t>
              </a:r>
            </a:p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User Interface &amp; </a:t>
            </a:r>
            <a:r>
              <a:rPr lang="en-US" sz="4000" dirty="0" err="1" smtClean="0"/>
              <a:t>Downloadble</a:t>
            </a:r>
            <a:r>
              <a:rPr lang="en-US" sz="4000" dirty="0" smtClean="0"/>
              <a:t> Font</a:t>
            </a:r>
            <a:endParaRPr lang="id-ID" sz="4000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381000" y="1627188"/>
            <a:ext cx="8416925" cy="530701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cursor: [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&lt;url&gt;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,]* [ auto | crosshair | default | pointer | move | e-resize | ne-resize | nw-resize | n-resize | se-resize | sw-resize | s-resize | w-resize| text | wait | help ]</a:t>
            </a: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{cursor : crosshair}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{cursor : url("mything.cur"), url("second.csr"), text}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color: ActiveBorder | ActiveCaption | AppWorkspace | Background | ButtonFace | ButtonHighlight | ButtonShadow | ButtonText | CaptionText | GrayText | Highlight | HighlightText | InactiveBorder | InactiveCaption | InactiveCaptionText | InfoBackground | InfoText | Menu | MenuText | Scrollbar | ThreeDDarkShadow | ThreeDFace | ThreeDHighlight | ThreeDLightShadow | ThreeDShadow | Window | WindowFrame | WindowText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p {color: WindowText; background-color: Window}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Downloadable Font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&lt;style type="text/css"&gt;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@font-face {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font-family: "Robson Celtic";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src: url("http://site/fonts/rob-celt")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}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H1 { font-family: "Robson Celtic", serif }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&lt;/style&gt;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Media Types</a:t>
            </a:r>
            <a:endParaRPr lang="id-ID" sz="4000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747838"/>
            <a:ext cx="8416925" cy="511016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609600" lvl="0" indent="-6096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id-ID" dirty="0" smtClean="0">
                <a:latin typeface="+mn-lt"/>
              </a:rPr>
              <a:t>Beberapa properti CSS hanya dirancang untuk media tertentu.</a:t>
            </a:r>
            <a:endParaRPr kumimoji="0" lang="id-ID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lang="id-ID" sz="1400" dirty="0" smtClean="0">
              <a:latin typeface="Courier New" pitchFamily="49" charset="0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&lt;style type='text/css'&gt;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@media print {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body {font-size: 10pt; background-color: white}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.iklan .menu {display: none}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}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@media screen {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body {font-size: 12pt; background-color: yellow}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}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@media screen, print {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body {line-height: 1.2}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}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&lt;/style&gt;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&lt;style type="text/css" media="screen, print"&gt;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body {line-height: 1.2}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&lt;/style&gt;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Recognized medias :</a:t>
            </a: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all, aural, braille, embossed, handheld, </a:t>
            </a:r>
            <a:r>
              <a:rPr kumimoji="0" lang="id-ID" sz="1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</a:t>
            </a: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projection, </a:t>
            </a:r>
            <a:r>
              <a:rPr kumimoji="0" lang="id-ID" sz="1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screen</a:t>
            </a:r>
            <a:r>
              <a:rPr kumimoji="0" lang="id-ID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tty, tv</a:t>
            </a: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Visual Effects</a:t>
            </a:r>
            <a:endParaRPr lang="id-ID" sz="40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600200"/>
            <a:ext cx="8416925" cy="530701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overflow: visible | hidden | scroll | auto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{overflow: auto}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clip: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&lt;shape&gt;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auto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{clip: rect(5px, 10px, 10px, 5px)}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visibility: visible | hidden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div {visibility: hidden}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200" y="3321050"/>
            <a:ext cx="8915400" cy="3079750"/>
            <a:chOff x="609600" y="2819400"/>
            <a:chExt cx="8915400" cy="3079750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33800" y="2819400"/>
              <a:ext cx="2849563" cy="2751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609600" y="3200400"/>
              <a:ext cx="2362200" cy="2286000"/>
              <a:chOff x="384" y="2016"/>
              <a:chExt cx="1488" cy="1440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84" y="2016"/>
                <a:ext cx="1488" cy="1440"/>
              </a:xfrm>
              <a:prstGeom prst="rect">
                <a:avLst/>
              </a:prstGeom>
              <a:solidFill>
                <a:schemeClr val="bg1"/>
              </a:solidFill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503" y="2078"/>
                <a:ext cx="952" cy="6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503" y="2202"/>
                <a:ext cx="952" cy="6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503" y="2326"/>
                <a:ext cx="952" cy="6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503" y="2450"/>
                <a:ext cx="952" cy="6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503" y="2574"/>
                <a:ext cx="952" cy="6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503" y="2699"/>
                <a:ext cx="952" cy="6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503" y="2823"/>
                <a:ext cx="952" cy="6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503" y="2947"/>
                <a:ext cx="952" cy="6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503" y="3071"/>
                <a:ext cx="952" cy="6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4" name="Rectangle 16"/>
              <p:cNvSpPr>
                <a:spLocks noChangeArrowheads="1"/>
              </p:cNvSpPr>
              <p:nvPr/>
            </p:nvSpPr>
            <p:spPr bwMode="auto">
              <a:xfrm>
                <a:off x="503" y="3195"/>
                <a:ext cx="1250" cy="62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5" name="Rectangle 17"/>
              <p:cNvSpPr>
                <a:spLocks noChangeArrowheads="1"/>
              </p:cNvSpPr>
              <p:nvPr/>
            </p:nvSpPr>
            <p:spPr bwMode="auto">
              <a:xfrm>
                <a:off x="503" y="3319"/>
                <a:ext cx="1250" cy="62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6" name="Rectangle 18"/>
              <p:cNvSpPr>
                <a:spLocks noChangeArrowheads="1"/>
              </p:cNvSpPr>
              <p:nvPr/>
            </p:nvSpPr>
            <p:spPr bwMode="auto">
              <a:xfrm>
                <a:off x="1455" y="3071"/>
                <a:ext cx="298" cy="62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7" name="Rectangle 19"/>
              <p:cNvSpPr>
                <a:spLocks noChangeArrowheads="1"/>
              </p:cNvSpPr>
              <p:nvPr/>
            </p:nvSpPr>
            <p:spPr bwMode="auto">
              <a:xfrm>
                <a:off x="1455" y="2947"/>
                <a:ext cx="298" cy="62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8" name="Rectangle 20"/>
              <p:cNvSpPr>
                <a:spLocks noChangeArrowheads="1"/>
              </p:cNvSpPr>
              <p:nvPr/>
            </p:nvSpPr>
            <p:spPr bwMode="auto">
              <a:xfrm>
                <a:off x="1455" y="2823"/>
                <a:ext cx="298" cy="62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39" name="Rectangle 21"/>
              <p:cNvSpPr>
                <a:spLocks noChangeArrowheads="1"/>
              </p:cNvSpPr>
              <p:nvPr/>
            </p:nvSpPr>
            <p:spPr bwMode="auto">
              <a:xfrm>
                <a:off x="1455" y="2699"/>
                <a:ext cx="298" cy="62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0" name="Rectangle 22"/>
              <p:cNvSpPr>
                <a:spLocks noChangeArrowheads="1"/>
              </p:cNvSpPr>
              <p:nvPr/>
            </p:nvSpPr>
            <p:spPr bwMode="auto">
              <a:xfrm>
                <a:off x="1455" y="2574"/>
                <a:ext cx="298" cy="62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1" name="Rectangle 23"/>
              <p:cNvSpPr>
                <a:spLocks noChangeArrowheads="1"/>
              </p:cNvSpPr>
              <p:nvPr/>
            </p:nvSpPr>
            <p:spPr bwMode="auto">
              <a:xfrm>
                <a:off x="1455" y="2450"/>
                <a:ext cx="298" cy="62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2" name="Rectangle 24"/>
              <p:cNvSpPr>
                <a:spLocks noChangeArrowheads="1"/>
              </p:cNvSpPr>
              <p:nvPr/>
            </p:nvSpPr>
            <p:spPr bwMode="auto">
              <a:xfrm>
                <a:off x="1455" y="2326"/>
                <a:ext cx="298" cy="62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1455" y="2202"/>
                <a:ext cx="298" cy="62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1455" y="2078"/>
                <a:ext cx="298" cy="62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grpSp>
            <p:nvGrpSpPr>
              <p:cNvPr id="45" name="Group 27"/>
              <p:cNvGrpSpPr>
                <a:grpSpLocks/>
              </p:cNvGrpSpPr>
              <p:nvPr/>
            </p:nvGrpSpPr>
            <p:grpSpPr bwMode="auto">
              <a:xfrm>
                <a:off x="384" y="2016"/>
                <a:ext cx="1152" cy="1108"/>
                <a:chOff x="384" y="2016"/>
                <a:chExt cx="1152" cy="1108"/>
              </a:xfrm>
            </p:grpSpPr>
            <p:pic>
              <p:nvPicPr>
                <p:cNvPr id="46" name="Picture 28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84" y="3024"/>
                  <a:ext cx="1061" cy="1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47" name="Picture 29"/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33" y="2016"/>
                  <a:ext cx="103" cy="110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</p:pic>
            <p:sp>
              <p:nvSpPr>
                <p:cNvPr id="48" name="Rectangle 30"/>
                <p:cNvSpPr>
                  <a:spLocks noChangeArrowheads="1"/>
                </p:cNvSpPr>
                <p:nvPr/>
              </p:nvSpPr>
              <p:spPr bwMode="auto">
                <a:xfrm>
                  <a:off x="384" y="2016"/>
                  <a:ext cx="1152" cy="110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7086600" y="3581400"/>
              <a:ext cx="2438400" cy="1768475"/>
              <a:chOff x="4368" y="2016"/>
              <a:chExt cx="1536" cy="1114"/>
            </a:xfrm>
          </p:grpSpPr>
          <p:sp>
            <p:nvSpPr>
              <p:cNvPr id="13" name="Rectangle 32"/>
              <p:cNvSpPr>
                <a:spLocks noChangeArrowheads="1"/>
              </p:cNvSpPr>
              <p:nvPr/>
            </p:nvSpPr>
            <p:spPr bwMode="auto">
              <a:xfrm>
                <a:off x="4368" y="2016"/>
                <a:ext cx="1536" cy="1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4" name="Rectangle 33"/>
              <p:cNvSpPr>
                <a:spLocks noChangeArrowheads="1"/>
              </p:cNvSpPr>
              <p:nvPr/>
            </p:nvSpPr>
            <p:spPr bwMode="auto">
              <a:xfrm>
                <a:off x="4464" y="2256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5" name="Rectangle 34"/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38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" name="Rectangle 35"/>
              <p:cNvSpPr>
                <a:spLocks noChangeArrowheads="1"/>
              </p:cNvSpPr>
              <p:nvPr/>
            </p:nvSpPr>
            <p:spPr bwMode="auto">
              <a:xfrm>
                <a:off x="4464" y="2736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7" name="Rectangle 36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8" name="Rectangle 37"/>
              <p:cNvSpPr>
                <a:spLocks noChangeArrowheads="1"/>
              </p:cNvSpPr>
              <p:nvPr/>
            </p:nvSpPr>
            <p:spPr bwMode="auto">
              <a:xfrm>
                <a:off x="4464" y="2928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9" name="Rectangle 38"/>
              <p:cNvSpPr>
                <a:spLocks noChangeArrowheads="1"/>
              </p:cNvSpPr>
              <p:nvPr/>
            </p:nvSpPr>
            <p:spPr bwMode="auto">
              <a:xfrm>
                <a:off x="4464" y="3024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0" name="Rectangle 39"/>
              <p:cNvSpPr>
                <a:spLocks noChangeArrowheads="1"/>
              </p:cNvSpPr>
              <p:nvPr/>
            </p:nvSpPr>
            <p:spPr bwMode="auto">
              <a:xfrm>
                <a:off x="5424" y="2640"/>
                <a:ext cx="38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1" name="Rectangle 40"/>
              <p:cNvSpPr>
                <a:spLocks noChangeArrowheads="1"/>
              </p:cNvSpPr>
              <p:nvPr/>
            </p:nvSpPr>
            <p:spPr bwMode="auto">
              <a:xfrm>
                <a:off x="4896" y="2352"/>
                <a:ext cx="480" cy="336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2" name="Rectangle 41"/>
              <p:cNvSpPr>
                <a:spLocks noChangeArrowheads="1"/>
              </p:cNvSpPr>
              <p:nvPr/>
            </p:nvSpPr>
            <p:spPr bwMode="auto">
              <a:xfrm>
                <a:off x="4464" y="2160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23" name="Rectangle 42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10" name="Text Box 43"/>
            <p:cNvSpPr txBox="1">
              <a:spLocks noChangeArrowheads="1"/>
            </p:cNvSpPr>
            <p:nvPr/>
          </p:nvSpPr>
          <p:spPr bwMode="auto">
            <a:xfrm>
              <a:off x="1066800" y="5562600"/>
              <a:ext cx="14827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Tahoma" pitchFamily="34" charset="0"/>
                </a:rPr>
                <a:t>overflow: auto</a:t>
              </a:r>
            </a:p>
          </p:txBody>
        </p:sp>
        <p:sp>
          <p:nvSpPr>
            <p:cNvPr id="11" name="Text Box 44"/>
            <p:cNvSpPr txBox="1">
              <a:spLocks noChangeArrowheads="1"/>
            </p:cNvSpPr>
            <p:nvPr/>
          </p:nvSpPr>
          <p:spPr bwMode="auto">
            <a:xfrm>
              <a:off x="3657600" y="5562600"/>
              <a:ext cx="30083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clip: rect(5px, 10px, 10px, 5px)</a:t>
              </a:r>
            </a:p>
          </p:txBody>
        </p:sp>
        <p:sp>
          <p:nvSpPr>
            <p:cNvPr id="12" name="Text Box 45"/>
            <p:cNvSpPr txBox="1">
              <a:spLocks noChangeArrowheads="1"/>
            </p:cNvSpPr>
            <p:nvPr/>
          </p:nvSpPr>
          <p:spPr bwMode="auto">
            <a:xfrm>
              <a:off x="7391400" y="5562600"/>
              <a:ext cx="16271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visibility: hidden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Positioning Scheme</a:t>
            </a:r>
            <a:endParaRPr lang="id-ID" sz="4000" dirty="0" smtClean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346075" y="1600200"/>
            <a:ext cx="8416925" cy="5319713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position: static | relative | absolute | fixed</a:t>
            </a: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{position: absolute}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top|right|bottom|left: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&lt;length&gt;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&lt;percentage&gt; 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auto</a:t>
            </a: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{top: 50}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z-index: </a:t>
            </a:r>
            <a:r>
              <a:rPr kumimoji="0" 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&lt;integer&gt; 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auto</a:t>
            </a:r>
            <a:endParaRPr kumimoji="0" lang="en-US" sz="1600" b="0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div {z-index: 2}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276600" y="2514600"/>
            <a:ext cx="5715000" cy="4398963"/>
            <a:chOff x="3657600" y="1752600"/>
            <a:chExt cx="5715000" cy="4398963"/>
          </a:xfrm>
        </p:grpSpPr>
        <p:grpSp>
          <p:nvGrpSpPr>
            <p:cNvPr id="51" name="Group 4"/>
            <p:cNvGrpSpPr>
              <a:grpSpLocks/>
            </p:cNvGrpSpPr>
            <p:nvPr/>
          </p:nvGrpSpPr>
          <p:grpSpPr bwMode="auto">
            <a:xfrm>
              <a:off x="3733800" y="1752600"/>
              <a:ext cx="2438400" cy="1768475"/>
              <a:chOff x="1152" y="1392"/>
              <a:chExt cx="1536" cy="1114"/>
            </a:xfrm>
          </p:grpSpPr>
          <p:sp>
            <p:nvSpPr>
              <p:cNvPr id="102" name="Rectangle 5"/>
              <p:cNvSpPr>
                <a:spLocks noChangeArrowheads="1"/>
              </p:cNvSpPr>
              <p:nvPr/>
            </p:nvSpPr>
            <p:spPr bwMode="auto">
              <a:xfrm>
                <a:off x="1152" y="1392"/>
                <a:ext cx="1536" cy="1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3" name="Rectangle 6"/>
              <p:cNvSpPr>
                <a:spLocks noChangeArrowheads="1"/>
              </p:cNvSpPr>
              <p:nvPr/>
            </p:nvSpPr>
            <p:spPr bwMode="auto">
              <a:xfrm>
                <a:off x="1248" y="1632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4" name="Rectangle 7"/>
              <p:cNvSpPr>
                <a:spLocks noChangeArrowheads="1"/>
              </p:cNvSpPr>
              <p:nvPr/>
            </p:nvSpPr>
            <p:spPr bwMode="auto">
              <a:xfrm>
                <a:off x="1248" y="2016"/>
                <a:ext cx="38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5" name="Rectangle 8"/>
              <p:cNvSpPr>
                <a:spLocks noChangeArrowheads="1"/>
              </p:cNvSpPr>
              <p:nvPr/>
            </p:nvSpPr>
            <p:spPr bwMode="auto">
              <a:xfrm>
                <a:off x="1248" y="2112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6" name="Rectangle 9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7" name="Rectangle 10"/>
              <p:cNvSpPr>
                <a:spLocks noChangeArrowheads="1"/>
              </p:cNvSpPr>
              <p:nvPr/>
            </p:nvSpPr>
            <p:spPr bwMode="auto">
              <a:xfrm>
                <a:off x="1248" y="2304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8" name="Rectangle 11"/>
              <p:cNvSpPr>
                <a:spLocks noChangeArrowheads="1"/>
              </p:cNvSpPr>
              <p:nvPr/>
            </p:nvSpPr>
            <p:spPr bwMode="auto">
              <a:xfrm>
                <a:off x="1248" y="2400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9" name="Rectangle 12"/>
              <p:cNvSpPr>
                <a:spLocks noChangeArrowheads="1"/>
              </p:cNvSpPr>
              <p:nvPr/>
            </p:nvSpPr>
            <p:spPr bwMode="auto">
              <a:xfrm>
                <a:off x="2208" y="2016"/>
                <a:ext cx="38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0" name="Rectangle 13"/>
              <p:cNvSpPr>
                <a:spLocks noChangeArrowheads="1"/>
              </p:cNvSpPr>
              <p:nvPr/>
            </p:nvSpPr>
            <p:spPr bwMode="auto">
              <a:xfrm>
                <a:off x="1680" y="1728"/>
                <a:ext cx="480" cy="3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1" name="Rectangle 14"/>
              <p:cNvSpPr>
                <a:spLocks noChangeArrowheads="1"/>
              </p:cNvSpPr>
              <p:nvPr/>
            </p:nvSpPr>
            <p:spPr bwMode="auto">
              <a:xfrm>
                <a:off x="1248" y="1536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12" name="Rectangle 15"/>
              <p:cNvSpPr>
                <a:spLocks noChangeArrowheads="1"/>
              </p:cNvSpPr>
              <p:nvPr/>
            </p:nvSpPr>
            <p:spPr bwMode="auto">
              <a:xfrm>
                <a:off x="1248" y="1440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grpSp>
          <p:nvGrpSpPr>
            <p:cNvPr id="52" name="Group 16"/>
            <p:cNvGrpSpPr>
              <a:grpSpLocks/>
            </p:cNvGrpSpPr>
            <p:nvPr/>
          </p:nvGrpSpPr>
          <p:grpSpPr bwMode="auto">
            <a:xfrm>
              <a:off x="6858000" y="1752600"/>
              <a:ext cx="2438400" cy="1768475"/>
              <a:chOff x="2880" y="1392"/>
              <a:chExt cx="1536" cy="1114"/>
            </a:xfrm>
          </p:grpSpPr>
          <p:sp>
            <p:nvSpPr>
              <p:cNvPr id="89" name="Rectangle 17"/>
              <p:cNvSpPr>
                <a:spLocks noChangeArrowheads="1"/>
              </p:cNvSpPr>
              <p:nvPr/>
            </p:nvSpPr>
            <p:spPr bwMode="auto">
              <a:xfrm>
                <a:off x="2880" y="1392"/>
                <a:ext cx="1536" cy="1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0" name="Rectangle 18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1" name="Rectangle 1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38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2" name="Rectangle 20"/>
              <p:cNvSpPr>
                <a:spLocks noChangeArrowheads="1"/>
              </p:cNvSpPr>
              <p:nvPr/>
            </p:nvSpPr>
            <p:spPr bwMode="auto">
              <a:xfrm>
                <a:off x="2976" y="2112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3" name="Rectangle 21"/>
              <p:cNvSpPr>
                <a:spLocks noChangeArrowheads="1"/>
              </p:cNvSpPr>
              <p:nvPr/>
            </p:nvSpPr>
            <p:spPr bwMode="auto">
              <a:xfrm>
                <a:off x="2976" y="2208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4" name="Rectangle 22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5" name="Rectangle 23"/>
              <p:cNvSpPr>
                <a:spLocks noChangeArrowheads="1"/>
              </p:cNvSpPr>
              <p:nvPr/>
            </p:nvSpPr>
            <p:spPr bwMode="auto">
              <a:xfrm>
                <a:off x="2976" y="2400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6" name="Rectangle 24"/>
              <p:cNvSpPr>
                <a:spLocks noChangeArrowheads="1"/>
              </p:cNvSpPr>
              <p:nvPr/>
            </p:nvSpPr>
            <p:spPr bwMode="auto">
              <a:xfrm>
                <a:off x="3936" y="2016"/>
                <a:ext cx="38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7" name="Rectangle 25"/>
              <p:cNvSpPr>
                <a:spLocks noChangeArrowheads="1"/>
              </p:cNvSpPr>
              <p:nvPr/>
            </p:nvSpPr>
            <p:spPr bwMode="auto">
              <a:xfrm>
                <a:off x="3408" y="1728"/>
                <a:ext cx="480" cy="336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8" name="Rectangle 26"/>
              <p:cNvSpPr>
                <a:spLocks noChangeArrowheads="1"/>
              </p:cNvSpPr>
              <p:nvPr/>
            </p:nvSpPr>
            <p:spPr bwMode="auto">
              <a:xfrm>
                <a:off x="2976" y="1536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99" name="Rectangle 27"/>
              <p:cNvSpPr>
                <a:spLocks noChangeArrowheads="1"/>
              </p:cNvSpPr>
              <p:nvPr/>
            </p:nvSpPr>
            <p:spPr bwMode="auto">
              <a:xfrm>
                <a:off x="2976" y="1440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0" name="Rectangle 28"/>
              <p:cNvSpPr>
                <a:spLocks noChangeArrowheads="1"/>
              </p:cNvSpPr>
              <p:nvPr/>
            </p:nvSpPr>
            <p:spPr bwMode="auto">
              <a:xfrm>
                <a:off x="3600" y="1920"/>
                <a:ext cx="480" cy="3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01" name="Line 29"/>
              <p:cNvSpPr>
                <a:spLocks noChangeShapeType="1"/>
              </p:cNvSpPr>
              <p:nvPr/>
            </p:nvSpPr>
            <p:spPr bwMode="auto">
              <a:xfrm>
                <a:off x="3408" y="1728"/>
                <a:ext cx="192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53" name="Text Box 30"/>
            <p:cNvSpPr txBox="1">
              <a:spLocks noChangeArrowheads="1"/>
            </p:cNvSpPr>
            <p:nvPr/>
          </p:nvSpPr>
          <p:spPr bwMode="auto">
            <a:xfrm>
              <a:off x="4648200" y="3505200"/>
              <a:ext cx="6572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static</a:t>
              </a:r>
            </a:p>
          </p:txBody>
        </p:sp>
        <p:sp>
          <p:nvSpPr>
            <p:cNvPr id="54" name="Text Box 31"/>
            <p:cNvSpPr txBox="1">
              <a:spLocks noChangeArrowheads="1"/>
            </p:cNvSpPr>
            <p:nvPr/>
          </p:nvSpPr>
          <p:spPr bwMode="auto">
            <a:xfrm>
              <a:off x="7696200" y="3505200"/>
              <a:ext cx="838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relative</a:t>
              </a: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4495800" y="5815013"/>
              <a:ext cx="938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latin typeface="Tahoma" pitchFamily="34" charset="0"/>
                </a:rPr>
                <a:t>absolute</a:t>
              </a:r>
            </a:p>
          </p:txBody>
        </p:sp>
        <p:grpSp>
          <p:nvGrpSpPr>
            <p:cNvPr id="56" name="Group 33"/>
            <p:cNvGrpSpPr>
              <a:grpSpLocks/>
            </p:cNvGrpSpPr>
            <p:nvPr/>
          </p:nvGrpSpPr>
          <p:grpSpPr bwMode="auto">
            <a:xfrm>
              <a:off x="6781800" y="4038600"/>
              <a:ext cx="2590800" cy="2112963"/>
              <a:chOff x="4272" y="2544"/>
              <a:chExt cx="1632" cy="1331"/>
            </a:xfrm>
          </p:grpSpPr>
          <p:sp>
            <p:nvSpPr>
              <p:cNvPr id="73" name="Rectangle 34"/>
              <p:cNvSpPr>
                <a:spLocks noChangeArrowheads="1"/>
              </p:cNvSpPr>
              <p:nvPr/>
            </p:nvSpPr>
            <p:spPr bwMode="auto">
              <a:xfrm>
                <a:off x="4320" y="2544"/>
                <a:ext cx="1536" cy="1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4" name="Rectangle 35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5" name="Rectangle 36"/>
              <p:cNvSpPr>
                <a:spLocks noChangeArrowheads="1"/>
              </p:cNvSpPr>
              <p:nvPr/>
            </p:nvSpPr>
            <p:spPr bwMode="auto">
              <a:xfrm>
                <a:off x="4416" y="3264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6" name="Rectangle 37"/>
              <p:cNvSpPr>
                <a:spLocks noChangeArrowheads="1"/>
              </p:cNvSpPr>
              <p:nvPr/>
            </p:nvSpPr>
            <p:spPr bwMode="auto">
              <a:xfrm>
                <a:off x="4416" y="3360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7" name="Rectangle 38"/>
              <p:cNvSpPr>
                <a:spLocks noChangeArrowheads="1"/>
              </p:cNvSpPr>
              <p:nvPr/>
            </p:nvSpPr>
            <p:spPr bwMode="auto">
              <a:xfrm>
                <a:off x="4416" y="3456"/>
                <a:ext cx="1344" cy="48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8" name="Rectangle 39"/>
              <p:cNvSpPr>
                <a:spLocks noChangeArrowheads="1"/>
              </p:cNvSpPr>
              <p:nvPr/>
            </p:nvSpPr>
            <p:spPr bwMode="auto">
              <a:xfrm>
                <a:off x="4416" y="3552"/>
                <a:ext cx="1344" cy="48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9" name="Rectangle 40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1344" cy="48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0" name="Rectangle 41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1344" cy="48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1" name="Rectangle 42"/>
              <p:cNvSpPr>
                <a:spLocks noChangeArrowheads="1"/>
              </p:cNvSpPr>
              <p:nvPr/>
            </p:nvSpPr>
            <p:spPr bwMode="auto">
              <a:xfrm>
                <a:off x="4416" y="2880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2" name="Rectangle 43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3" name="Rectangle 44"/>
              <p:cNvSpPr>
                <a:spLocks noChangeArrowheads="1"/>
              </p:cNvSpPr>
              <p:nvPr/>
            </p:nvSpPr>
            <p:spPr bwMode="auto">
              <a:xfrm>
                <a:off x="4416" y="3072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4" name="Rectangle 45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5" name="Rectangle 46"/>
              <p:cNvSpPr>
                <a:spLocks noChangeArrowheads="1"/>
              </p:cNvSpPr>
              <p:nvPr/>
            </p:nvSpPr>
            <p:spPr bwMode="auto">
              <a:xfrm>
                <a:off x="4848" y="2928"/>
                <a:ext cx="480" cy="3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6" name="Line 47"/>
              <p:cNvSpPr>
                <a:spLocks noChangeShapeType="1"/>
              </p:cNvSpPr>
              <p:nvPr/>
            </p:nvSpPr>
            <p:spPr bwMode="auto">
              <a:xfrm>
                <a:off x="4272" y="2736"/>
                <a:ext cx="576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87" name="Rectangle 48"/>
              <p:cNvSpPr>
                <a:spLocks noChangeArrowheads="1"/>
              </p:cNvSpPr>
              <p:nvPr/>
            </p:nvSpPr>
            <p:spPr bwMode="auto">
              <a:xfrm>
                <a:off x="4272" y="2736"/>
                <a:ext cx="1632" cy="720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88" name="Text Box 49"/>
              <p:cNvSpPr txBox="1">
                <a:spLocks noChangeArrowheads="1"/>
              </p:cNvSpPr>
              <p:nvPr/>
            </p:nvSpPr>
            <p:spPr bwMode="auto">
              <a:xfrm>
                <a:off x="4896" y="3663"/>
                <a:ext cx="3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latin typeface="Tahoma" pitchFamily="34" charset="0"/>
                  </a:rPr>
                  <a:t>fixed</a:t>
                </a:r>
              </a:p>
            </p:txBody>
          </p:sp>
        </p:grpSp>
        <p:grpSp>
          <p:nvGrpSpPr>
            <p:cNvPr id="57" name="Group 50"/>
            <p:cNvGrpSpPr>
              <a:grpSpLocks/>
            </p:cNvGrpSpPr>
            <p:nvPr/>
          </p:nvGrpSpPr>
          <p:grpSpPr bwMode="auto">
            <a:xfrm>
              <a:off x="3657600" y="4038600"/>
              <a:ext cx="2590800" cy="1768475"/>
              <a:chOff x="864" y="2496"/>
              <a:chExt cx="1632" cy="1114"/>
            </a:xfrm>
          </p:grpSpPr>
          <p:sp>
            <p:nvSpPr>
              <p:cNvPr id="58" name="Rectangle 51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1536" cy="1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59" name="Rectangle 52"/>
              <p:cNvSpPr>
                <a:spLocks noChangeArrowheads="1"/>
              </p:cNvSpPr>
              <p:nvPr/>
            </p:nvSpPr>
            <p:spPr bwMode="auto">
              <a:xfrm>
                <a:off x="1008" y="2736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0" name="Rectangle 53"/>
              <p:cNvSpPr>
                <a:spLocks noChangeArrowheads="1"/>
              </p:cNvSpPr>
              <p:nvPr/>
            </p:nvSpPr>
            <p:spPr bwMode="auto">
              <a:xfrm>
                <a:off x="1008" y="3216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1" name="Rectangle 54"/>
              <p:cNvSpPr>
                <a:spLocks noChangeArrowheads="1"/>
              </p:cNvSpPr>
              <p:nvPr/>
            </p:nvSpPr>
            <p:spPr bwMode="auto">
              <a:xfrm>
                <a:off x="1008" y="3312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2" name="Rectangle 55"/>
              <p:cNvSpPr>
                <a:spLocks noChangeArrowheads="1"/>
              </p:cNvSpPr>
              <p:nvPr/>
            </p:nvSpPr>
            <p:spPr bwMode="auto">
              <a:xfrm>
                <a:off x="1008" y="3408"/>
                <a:ext cx="1344" cy="48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3" name="Rectangle 56"/>
              <p:cNvSpPr>
                <a:spLocks noChangeArrowheads="1"/>
              </p:cNvSpPr>
              <p:nvPr/>
            </p:nvSpPr>
            <p:spPr bwMode="auto">
              <a:xfrm>
                <a:off x="1008" y="3504"/>
                <a:ext cx="1344" cy="48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4" name="Rectangle 57"/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344" cy="48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5" name="Rectangle 58"/>
              <p:cNvSpPr>
                <a:spLocks noChangeArrowheads="1"/>
              </p:cNvSpPr>
              <p:nvPr/>
            </p:nvSpPr>
            <p:spPr bwMode="auto">
              <a:xfrm>
                <a:off x="1008" y="2544"/>
                <a:ext cx="1344" cy="48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6" name="Rectangle 59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7" name="Rectangle 60"/>
              <p:cNvSpPr>
                <a:spLocks noChangeArrowheads="1"/>
              </p:cNvSpPr>
              <p:nvPr/>
            </p:nvSpPr>
            <p:spPr bwMode="auto">
              <a:xfrm>
                <a:off x="1008" y="2928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8" name="Rectangle 61"/>
              <p:cNvSpPr>
                <a:spLocks noChangeArrowheads="1"/>
              </p:cNvSpPr>
              <p:nvPr/>
            </p:nvSpPr>
            <p:spPr bwMode="auto">
              <a:xfrm>
                <a:off x="1008" y="3024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69" name="Rectangle 62"/>
              <p:cNvSpPr>
                <a:spLocks noChangeArrowheads="1"/>
              </p:cNvSpPr>
              <p:nvPr/>
            </p:nvSpPr>
            <p:spPr bwMode="auto">
              <a:xfrm>
                <a:off x="1008" y="3120"/>
                <a:ext cx="1344" cy="48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0" name="Rectangle 63"/>
              <p:cNvSpPr>
                <a:spLocks noChangeArrowheads="1"/>
              </p:cNvSpPr>
              <p:nvPr/>
            </p:nvSpPr>
            <p:spPr bwMode="auto">
              <a:xfrm>
                <a:off x="1440" y="2880"/>
                <a:ext cx="480" cy="3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1" name="Rectangle 64"/>
              <p:cNvSpPr>
                <a:spLocks noChangeArrowheads="1"/>
              </p:cNvSpPr>
              <p:nvPr/>
            </p:nvSpPr>
            <p:spPr bwMode="auto">
              <a:xfrm>
                <a:off x="864" y="2688"/>
                <a:ext cx="1632" cy="720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72" name="Line 65"/>
              <p:cNvSpPr>
                <a:spLocks noChangeShapeType="1"/>
              </p:cNvSpPr>
              <p:nvPr/>
            </p:nvSpPr>
            <p:spPr bwMode="auto">
              <a:xfrm>
                <a:off x="912" y="2496"/>
                <a:ext cx="528" cy="38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id-ID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HTML: tag Div </a:t>
            </a:r>
            <a:r>
              <a:rPr lang="en-US" sz="4000" dirty="0" err="1" smtClean="0"/>
              <a:t>dan</a:t>
            </a:r>
            <a:r>
              <a:rPr lang="en-US" sz="4000" dirty="0" smtClean="0"/>
              <a:t> tag Span</a:t>
            </a:r>
            <a:endParaRPr lang="id-ID" sz="4000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400" dirty="0" smtClean="0"/>
              <a:t>Secara garis besar, tag dalam HTML dapat dibagi menjadi 2 jenis, yaitu </a:t>
            </a:r>
            <a:r>
              <a:rPr lang="id-ID" sz="2400" b="1" dirty="0" smtClean="0"/>
              <a:t>Block-line</a:t>
            </a:r>
            <a:r>
              <a:rPr lang="id-ID" sz="2400" dirty="0" smtClean="0"/>
              <a:t> dan </a:t>
            </a:r>
            <a:r>
              <a:rPr lang="id-ID" sz="2400" b="1" dirty="0" smtClean="0"/>
              <a:t>In-line</a:t>
            </a:r>
            <a:r>
              <a:rPr lang="id-ID" sz="2400" dirty="0" smtClean="0"/>
              <a:t>.</a:t>
            </a:r>
          </a:p>
          <a:p>
            <a:endParaRPr lang="id-ID" sz="2400" dirty="0" smtClean="0"/>
          </a:p>
          <a:p>
            <a:pPr algn="just"/>
            <a:r>
              <a:rPr lang="id-ID" sz="2400" dirty="0" smtClean="0"/>
              <a:t>Jenis tag </a:t>
            </a:r>
            <a:r>
              <a:rPr lang="id-ID" sz="2400" b="1" dirty="0" smtClean="0"/>
              <a:t>Block-line</a:t>
            </a:r>
            <a:r>
              <a:rPr lang="id-ID" sz="2400" dirty="0" smtClean="0"/>
              <a:t> atau </a:t>
            </a:r>
            <a:r>
              <a:rPr lang="id-ID" sz="2400" b="1" dirty="0" smtClean="0"/>
              <a:t>Block-style</a:t>
            </a:r>
            <a:r>
              <a:rPr lang="id-ID" sz="2400" dirty="0" smtClean="0"/>
              <a:t> yaitu tag yang secara otomatis menambahkan spasi (enter) di akhir tag, dan membuat tag tersebut berdiri sendiri, sehingga tag setelahnya akan tampil di baris yang baru. </a:t>
            </a:r>
          </a:p>
          <a:p>
            <a:pPr lvl="1" algn="just"/>
            <a:r>
              <a:rPr lang="id-ID" sz="2000" dirty="0" smtClean="0"/>
              <a:t>Contoh tag </a:t>
            </a:r>
            <a:r>
              <a:rPr lang="id-ID" sz="2000" b="1" dirty="0" smtClean="0"/>
              <a:t>Block-line</a:t>
            </a:r>
            <a:r>
              <a:rPr lang="id-ID" sz="2000" dirty="0" smtClean="0"/>
              <a:t> yaitu </a:t>
            </a:r>
            <a:r>
              <a:rPr lang="id-ID" sz="2000" b="1" dirty="0" smtClean="0"/>
              <a:t>tag paragraf (&lt;p</a:t>
            </a:r>
            <a:r>
              <a:rPr lang="id-ID" sz="2000" dirty="0" smtClean="0"/>
              <a:t>&gt;), heading (&lt;h1&gt;..&lt;h6&gt;), dan </a:t>
            </a:r>
            <a:r>
              <a:rPr lang="id-ID" sz="2000" b="1" dirty="0" smtClean="0"/>
              <a:t>tabel (&lt;table&gt;)</a:t>
            </a:r>
            <a:r>
              <a:rPr lang="id-ID" sz="2000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/>
              <a:t>Grouping &amp; Inheritance</a:t>
            </a:r>
            <a:endParaRPr lang="id-ID" sz="4000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i="1" dirty="0" smtClean="0"/>
              <a:t>Grouping </a:t>
            </a:r>
            <a:r>
              <a:rPr lang="id-ID" sz="2000" dirty="0" smtClean="0"/>
              <a:t>(pengelompokan) :</a:t>
            </a:r>
          </a:p>
          <a:p>
            <a:pPr lvl="1"/>
            <a:r>
              <a:rPr lang="id-ID" sz="1800" dirty="0" smtClean="0"/>
              <a:t>Selector :	</a:t>
            </a:r>
            <a:r>
              <a:rPr lang="id-ID" sz="1800" dirty="0" smtClean="0">
                <a:solidFill>
                  <a:srgbClr val="FF0000"/>
                </a:solidFill>
                <a:latin typeface="Courier New" pitchFamily="49" charset="0"/>
              </a:rPr>
              <a:t>h1, h2, h3</a:t>
            </a:r>
            <a:r>
              <a:rPr lang="id-ID" sz="1800" dirty="0" smtClean="0">
                <a:latin typeface="Courier New" pitchFamily="49" charset="0"/>
              </a:rPr>
              <a:t> { font-family: arial }</a:t>
            </a:r>
          </a:p>
          <a:p>
            <a:pPr lvl="1"/>
            <a:r>
              <a:rPr lang="id-ID" sz="1800" dirty="0" smtClean="0"/>
              <a:t>Declaration : </a:t>
            </a:r>
            <a:r>
              <a:rPr lang="id-ID" sz="1800" dirty="0" smtClean="0">
                <a:latin typeface="Courier New" pitchFamily="49" charset="0"/>
              </a:rPr>
              <a:t>h1 { </a:t>
            </a:r>
            <a:r>
              <a:rPr lang="id-ID" sz="1800" dirty="0" smtClean="0">
                <a:solidFill>
                  <a:srgbClr val="FF0000"/>
                </a:solidFill>
                <a:latin typeface="Courier New" pitchFamily="49" charset="0"/>
              </a:rPr>
              <a:t>font-weight: bold; font-size: 14pt</a:t>
            </a:r>
            <a:r>
              <a:rPr lang="id-ID" sz="1800" dirty="0" smtClean="0">
                <a:latin typeface="Courier New" pitchFamily="49" charset="0"/>
              </a:rPr>
              <a:t> }</a:t>
            </a:r>
          </a:p>
          <a:p>
            <a:pPr lvl="1"/>
            <a:r>
              <a:rPr lang="id-ID" sz="1800" dirty="0" smtClean="0"/>
              <a:t>Value : </a:t>
            </a:r>
            <a:r>
              <a:rPr lang="id-ID" sz="1800" dirty="0" smtClean="0">
                <a:latin typeface="Courier New" pitchFamily="49" charset="0"/>
              </a:rPr>
              <a:t>h1 { font: </a:t>
            </a:r>
            <a:r>
              <a:rPr lang="id-ID" sz="1800" dirty="0" smtClean="0">
                <a:solidFill>
                  <a:srgbClr val="FF0000"/>
                </a:solidFill>
                <a:latin typeface="Courier New" pitchFamily="49" charset="0"/>
              </a:rPr>
              <a:t>bold 12pt arial</a:t>
            </a:r>
            <a:r>
              <a:rPr lang="id-ID" sz="1800" dirty="0" smtClean="0">
                <a:latin typeface="Courier New" pitchFamily="49" charset="0"/>
              </a:rPr>
              <a:t> }</a:t>
            </a:r>
          </a:p>
          <a:p>
            <a:pPr algn="just">
              <a:buNone/>
            </a:pPr>
            <a:r>
              <a:rPr lang="id-ID" sz="1800" dirty="0" smtClean="0"/>
              <a:t> </a:t>
            </a:r>
          </a:p>
          <a:p>
            <a:r>
              <a:rPr lang="id-ID" sz="2000" i="1" dirty="0" smtClean="0"/>
              <a:t>Inheritance </a:t>
            </a:r>
            <a:r>
              <a:rPr lang="id-ID" sz="2000" dirty="0" smtClean="0"/>
              <a:t>(pewarisan) :</a:t>
            </a:r>
          </a:p>
          <a:p>
            <a:pPr lvl="1"/>
            <a:r>
              <a:rPr lang="id-ID" sz="1800" dirty="0" smtClean="0"/>
              <a:t>Bila style tidak didefinisikan, maka akan digunakan definisi style dari induknya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4154487"/>
            <a:ext cx="8302625" cy="2474913"/>
            <a:chOff x="609600" y="4154487"/>
            <a:chExt cx="8302625" cy="24749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09600" y="4154487"/>
              <a:ext cx="5483225" cy="24749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id-ID" sz="1200" dirty="0" smtClean="0">
                  <a:latin typeface="Courier New" pitchFamily="49" charset="0"/>
                </a:rPr>
                <a:t>&lt;html&gt;</a:t>
              </a:r>
            </a:p>
            <a:p>
              <a:r>
                <a:rPr kumimoji="1" lang="id-ID" sz="1200" dirty="0" smtClean="0">
                  <a:latin typeface="Courier New" pitchFamily="49" charset="0"/>
                </a:rPr>
                <a:t>    &lt;head&gt;</a:t>
              </a:r>
            </a:p>
            <a:p>
              <a:r>
                <a:rPr kumimoji="1" lang="id-ID" sz="1200" dirty="0" smtClean="0">
                  <a:latin typeface="Courier New" pitchFamily="49" charset="0"/>
                </a:rPr>
                <a:t>        &lt;style type="text/css"&gt;</a:t>
              </a:r>
            </a:p>
            <a:p>
              <a:r>
                <a:rPr kumimoji="1" lang="id-ID" sz="1200" dirty="0" smtClean="0">
                  <a:latin typeface="Courier New" pitchFamily="49" charset="0"/>
                </a:rPr>
                <a:t>          </a:t>
              </a:r>
              <a:r>
                <a:rPr kumimoji="1" lang="id-ID" sz="1200" dirty="0" smtClean="0">
                  <a:solidFill>
                    <a:srgbClr val="FF0000"/>
                  </a:solidFill>
                  <a:latin typeface="Courier New" pitchFamily="49" charset="0"/>
                </a:rPr>
                <a:t>body {color: navy}</a:t>
              </a:r>
            </a:p>
            <a:p>
              <a:r>
                <a:rPr kumimoji="1" lang="id-ID" sz="1200" dirty="0" smtClean="0">
                  <a:solidFill>
                    <a:srgbClr val="FF0000"/>
                  </a:solidFill>
                  <a:latin typeface="Courier New" pitchFamily="49" charset="0"/>
                </a:rPr>
                <a:t>          h1   {font-family: Arial}</a:t>
              </a:r>
            </a:p>
            <a:p>
              <a:r>
                <a:rPr kumimoji="1" lang="id-ID" sz="1200" dirty="0" smtClean="0">
                  <a:solidFill>
                    <a:srgbClr val="FF0000"/>
                  </a:solidFill>
                  <a:latin typeface="Courier New" pitchFamily="49" charset="0"/>
                </a:rPr>
                <a:t>          b    {text-decoration: underline}</a:t>
              </a:r>
            </a:p>
            <a:p>
              <a:r>
                <a:rPr kumimoji="1" lang="id-ID" sz="1200" dirty="0" smtClean="0">
                  <a:latin typeface="Courier New" pitchFamily="49" charset="0"/>
                </a:rPr>
                <a:t>        &lt;/style&gt;</a:t>
              </a:r>
            </a:p>
            <a:p>
              <a:r>
                <a:rPr kumimoji="1" lang="id-ID" sz="1200" dirty="0" smtClean="0">
                  <a:latin typeface="Courier New" pitchFamily="49" charset="0"/>
                </a:rPr>
                <a:t>    &lt;/head&gt;</a:t>
              </a:r>
            </a:p>
            <a:p>
              <a:r>
                <a:rPr kumimoji="1" lang="id-ID" sz="1200" dirty="0" smtClean="0">
                  <a:latin typeface="Courier New" pitchFamily="49" charset="0"/>
                </a:rPr>
                <a:t>    </a:t>
              </a:r>
              <a:r>
                <a:rPr kumimoji="1" lang="id-ID" sz="1200" dirty="0" smtClean="0">
                  <a:solidFill>
                    <a:srgbClr val="FF0000"/>
                  </a:solidFill>
                  <a:latin typeface="Courier New" pitchFamily="49" charset="0"/>
                </a:rPr>
                <a:t>&lt;body&gt;</a:t>
              </a:r>
            </a:p>
            <a:p>
              <a:r>
                <a:rPr kumimoji="1" lang="id-ID" sz="1200" dirty="0" smtClean="0">
                  <a:latin typeface="Courier New" pitchFamily="49" charset="0"/>
                </a:rPr>
                <a:t>        </a:t>
              </a:r>
              <a:r>
                <a:rPr kumimoji="1" lang="id-ID" sz="1200" dirty="0" smtClean="0">
                  <a:solidFill>
                    <a:srgbClr val="FF0000"/>
                  </a:solidFill>
                  <a:latin typeface="Courier New" pitchFamily="49" charset="0"/>
                </a:rPr>
                <a:t>&lt;h1&gt;</a:t>
              </a:r>
              <a:r>
                <a:rPr kumimoji="1" lang="id-ID" sz="1200" dirty="0" smtClean="0">
                  <a:latin typeface="Courier New" pitchFamily="49" charset="0"/>
                </a:rPr>
                <a:t>Ini </a:t>
              </a:r>
              <a:r>
                <a:rPr kumimoji="1" lang="id-ID" sz="1200" dirty="0" smtClean="0">
                  <a:solidFill>
                    <a:srgbClr val="FF0000"/>
                  </a:solidFill>
                  <a:latin typeface="Courier New" pitchFamily="49" charset="0"/>
                </a:rPr>
                <a:t>&lt;b&gt;</a:t>
              </a:r>
              <a:r>
                <a:rPr kumimoji="1" lang="id-ID" sz="1200" dirty="0" smtClean="0">
                  <a:latin typeface="Courier New" pitchFamily="49" charset="0"/>
                </a:rPr>
                <a:t>Homepage</a:t>
              </a:r>
              <a:r>
                <a:rPr kumimoji="1" lang="id-ID" sz="1200" dirty="0" smtClean="0">
                  <a:solidFill>
                    <a:srgbClr val="FF0000"/>
                  </a:solidFill>
                  <a:latin typeface="Courier New" pitchFamily="49" charset="0"/>
                </a:rPr>
                <a:t>&lt;/b&gt;</a:t>
              </a:r>
              <a:r>
                <a:rPr kumimoji="1" lang="id-ID" sz="1200" dirty="0" smtClean="0">
                  <a:latin typeface="Courier New" pitchFamily="49" charset="0"/>
                </a:rPr>
                <a:t> Saya</a:t>
              </a:r>
              <a:r>
                <a:rPr kumimoji="1" lang="id-ID" sz="1200" dirty="0" smtClean="0">
                  <a:solidFill>
                    <a:srgbClr val="FF0000"/>
                  </a:solidFill>
                  <a:latin typeface="Courier New" pitchFamily="49" charset="0"/>
                </a:rPr>
                <a:t>&lt;/h1&gt;</a:t>
              </a:r>
            </a:p>
            <a:p>
              <a:r>
                <a:rPr kumimoji="1" lang="id-ID" sz="1200" dirty="0" smtClean="0">
                  <a:latin typeface="Courier New" pitchFamily="49" charset="0"/>
                </a:rPr>
                <a:t>        Ini adalah homepage yang menggunakan CSS.</a:t>
              </a:r>
            </a:p>
            <a:p>
              <a:r>
                <a:rPr kumimoji="1" lang="id-ID" sz="1200" dirty="0" smtClean="0">
                  <a:latin typeface="Courier New" pitchFamily="49" charset="0"/>
                </a:rPr>
                <a:t>    </a:t>
              </a:r>
              <a:r>
                <a:rPr kumimoji="1" lang="id-ID" sz="1200" dirty="0" smtClean="0">
                  <a:solidFill>
                    <a:srgbClr val="FF0000"/>
                  </a:solidFill>
                  <a:latin typeface="Courier New" pitchFamily="49" charset="0"/>
                </a:rPr>
                <a:t>&lt;/body&gt;</a:t>
              </a:r>
            </a:p>
            <a:p>
              <a:r>
                <a:rPr kumimoji="1" lang="id-ID" sz="1200" dirty="0" smtClean="0">
                  <a:latin typeface="Courier New" pitchFamily="49" charset="0"/>
                </a:rPr>
                <a:t>&lt;/html&gt;</a:t>
              </a:r>
              <a:endParaRPr kumimoji="1" lang="id-ID" sz="1200" dirty="0">
                <a:latin typeface="Courier New" pitchFamily="49" charset="0"/>
              </a:endParaRPr>
            </a:p>
          </p:txBody>
        </p:sp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972050" y="4333875"/>
              <a:ext cx="3940175" cy="15462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HTML: tag Div </a:t>
            </a:r>
            <a:r>
              <a:rPr lang="en-US" sz="4000" dirty="0" err="1" smtClean="0"/>
              <a:t>dan</a:t>
            </a:r>
            <a:r>
              <a:rPr lang="en-US" sz="4000" dirty="0" smtClean="0"/>
              <a:t> tag Span</a:t>
            </a:r>
            <a:endParaRPr lang="id-ID" sz="4000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id-ID" sz="2400" dirty="0" smtClean="0"/>
              <a:t>Jenis tag </a:t>
            </a:r>
            <a:r>
              <a:rPr lang="id-ID" sz="2400" b="1" dirty="0" smtClean="0"/>
              <a:t>in-line</a:t>
            </a:r>
            <a:r>
              <a:rPr lang="id-ID" sz="2400" dirty="0" smtClean="0"/>
              <a:t> atau </a:t>
            </a:r>
            <a:r>
              <a:rPr lang="id-ID" sz="2400" b="1" dirty="0" smtClean="0"/>
              <a:t>inline style</a:t>
            </a:r>
            <a:r>
              <a:rPr lang="id-ID" sz="2400" dirty="0" smtClean="0"/>
              <a:t> adalah tag yang tidak menambahkan spasi di akhir tag, dan cenderung menyambung tag sebelum dan sesudahnya dalam baris yang sama. </a:t>
            </a:r>
          </a:p>
          <a:p>
            <a:pPr lvl="1" algn="just" fontAlgn="base"/>
            <a:r>
              <a:rPr lang="id-ID" sz="2000" dirty="0" smtClean="0"/>
              <a:t>Contoh </a:t>
            </a:r>
            <a:r>
              <a:rPr lang="id-ID" sz="2000" b="1" dirty="0" smtClean="0"/>
              <a:t>tag inline </a:t>
            </a:r>
            <a:r>
              <a:rPr lang="id-ID" sz="2000" dirty="0" smtClean="0"/>
              <a:t>adalah </a:t>
            </a:r>
            <a:r>
              <a:rPr lang="id-ID" sz="2000" b="1" dirty="0" smtClean="0"/>
              <a:t>tag garis miring (&lt;em&gt; atau &lt;i&gt;),</a:t>
            </a:r>
            <a:r>
              <a:rPr lang="id-ID" sz="2000" dirty="0" smtClean="0"/>
              <a:t> </a:t>
            </a:r>
            <a:r>
              <a:rPr lang="id-ID" sz="2000" b="1" dirty="0" smtClean="0"/>
              <a:t>tag penebalan (&lt;strong&gt; atau &lt;b&gt;)</a:t>
            </a:r>
            <a:r>
              <a:rPr lang="id-ID" sz="2000" dirty="0" smtClean="0"/>
              <a:t> dan tag link </a:t>
            </a:r>
            <a:r>
              <a:rPr lang="id-ID" sz="2000" b="1" dirty="0" smtClean="0"/>
              <a:t>(&lt;a&gt;)</a:t>
            </a:r>
            <a:r>
              <a:rPr lang="id-ID" sz="2000" dirty="0" smtClean="0"/>
              <a:t>.</a:t>
            </a:r>
          </a:p>
          <a:p>
            <a:pPr lvl="1" fontAlgn="base"/>
            <a:endParaRPr lang="id-ID" sz="2000" dirty="0" smtClean="0"/>
          </a:p>
          <a:p>
            <a:pPr algn="just" fontAlgn="base"/>
            <a:r>
              <a:rPr lang="id-ID" sz="2400" b="1" dirty="0" smtClean="0"/>
              <a:t>Tag div</a:t>
            </a:r>
            <a:r>
              <a:rPr lang="id-ID" sz="2400" dirty="0" smtClean="0"/>
              <a:t> termasuk kedalam jenis </a:t>
            </a:r>
            <a:r>
              <a:rPr lang="id-ID" sz="2400" b="1" dirty="0" smtClean="0"/>
              <a:t>block-line</a:t>
            </a:r>
            <a:r>
              <a:rPr lang="id-ID" sz="2400" dirty="0" smtClean="0"/>
              <a:t>, sedangkan </a:t>
            </a:r>
            <a:r>
              <a:rPr lang="id-ID" sz="2400" b="1" dirty="0" smtClean="0"/>
              <a:t>tag span</a:t>
            </a:r>
            <a:r>
              <a:rPr lang="id-ID" sz="2400" dirty="0" smtClean="0"/>
              <a:t> termasuk kedalam </a:t>
            </a:r>
            <a:r>
              <a:rPr lang="id-ID" sz="2400" b="1" dirty="0" smtClean="0"/>
              <a:t>in-line tag</a:t>
            </a:r>
            <a:endParaRPr lang="id-ID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HTML: tag Div </a:t>
            </a:r>
            <a:r>
              <a:rPr lang="en-US" sz="4000" dirty="0" err="1" smtClean="0"/>
              <a:t>dan</a:t>
            </a:r>
            <a:r>
              <a:rPr lang="en-US" sz="4000" dirty="0" smtClean="0"/>
              <a:t> tag Span</a:t>
            </a:r>
            <a:endParaRPr lang="id-ID" sz="4000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fontAlgn="base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fontAlgn="base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&lt;style type="text/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fontAlgn="base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  #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kalimat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     font-weight: bold;</a:t>
            </a:r>
          </a:p>
          <a:p>
            <a:pPr fontAlgn="base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     }</a:t>
            </a:r>
          </a:p>
          <a:p>
            <a:pPr fontAlgn="base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  .miring{</a:t>
            </a:r>
          </a:p>
          <a:p>
            <a:pPr fontAlgn="base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     font-style: italic;</a:t>
            </a:r>
          </a:p>
          <a:p>
            <a:pPr fontAlgn="base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     }</a:t>
            </a:r>
          </a:p>
          <a:p>
            <a:pPr fontAlgn="base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&lt;/style&gt;</a:t>
            </a:r>
          </a:p>
          <a:p>
            <a:pPr fontAlgn="base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fontAlgn="base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  &lt;title&gt;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Belajar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Membuat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Form &lt;/title&gt;</a:t>
            </a:r>
          </a:p>
          <a:p>
            <a:pPr fontAlgn="base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fontAlgn="base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fontAlgn="base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  &lt;p&gt;</a:t>
            </a:r>
          </a:p>
          <a:p>
            <a:pPr fontAlgn="base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      &lt;strong&gt;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adalah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Sebuah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paragraf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&lt;/strong&gt;</a:t>
            </a:r>
          </a:p>
          <a:p>
            <a:pPr fontAlgn="base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  &lt;/p&gt;</a:t>
            </a:r>
          </a:p>
          <a:p>
            <a:pPr fontAlgn="base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  &lt;div id="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kalimat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fontAlgn="base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      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juga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&lt;span class="miring"&gt;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Sebuah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&lt;/span&gt;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paragraf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fontAlgn="base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   &lt;/div&gt;</a:t>
            </a:r>
          </a:p>
          <a:p>
            <a:pPr fontAlgn="base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fontAlgn="base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 algn="just" fontAlgn="base">
              <a:buNone/>
            </a:pPr>
            <a:endParaRPr lang="en-US" sz="2400" dirty="0"/>
          </a:p>
        </p:txBody>
      </p:sp>
      <p:pic>
        <p:nvPicPr>
          <p:cNvPr id="4" name="Picture 2" descr="http://www.duniailkom.com/wp-content/uploads/2013/05/Pengertian-tag-span-dan-di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828800"/>
            <a:ext cx="4002852" cy="1752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id-ID" sz="4400" dirty="0" smtClean="0"/>
              <a:t>Terima Kasih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/>
              <a:t>Grouping &amp; Inheritance</a:t>
            </a:r>
            <a:endParaRPr lang="id-ID" sz="4000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i="1" dirty="0" smtClean="0"/>
              <a:t>Inheritance </a:t>
            </a:r>
            <a:r>
              <a:rPr lang="id-ID" sz="2000" dirty="0" smtClean="0"/>
              <a:t>(pewarisan) :</a:t>
            </a:r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66800" y="2438400"/>
            <a:ext cx="6858000" cy="3276600"/>
            <a:chOff x="1470" y="1155"/>
            <a:chExt cx="9720" cy="4275"/>
          </a:xfrm>
        </p:grpSpPr>
        <p:sp>
          <p:nvSpPr>
            <p:cNvPr id="1027" name="Text Box 3"/>
            <p:cNvSpPr txBox="1">
              <a:spLocks noChangeArrowheads="1"/>
            </p:cNvSpPr>
            <p:nvPr/>
          </p:nvSpPr>
          <p:spPr bwMode="auto">
            <a:xfrm>
              <a:off x="4890" y="1155"/>
              <a:ext cx="153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html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8" name="Text Box 4"/>
            <p:cNvSpPr txBox="1">
              <a:spLocks noChangeArrowheads="1"/>
            </p:cNvSpPr>
            <p:nvPr/>
          </p:nvSpPr>
          <p:spPr bwMode="auto">
            <a:xfrm>
              <a:off x="2610" y="2535"/>
              <a:ext cx="153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head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Text Box 5"/>
            <p:cNvSpPr txBox="1">
              <a:spLocks noChangeArrowheads="1"/>
            </p:cNvSpPr>
            <p:nvPr/>
          </p:nvSpPr>
          <p:spPr bwMode="auto">
            <a:xfrm>
              <a:off x="6885" y="2550"/>
              <a:ext cx="153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body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1470" y="3825"/>
              <a:ext cx="153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title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3825" y="3825"/>
              <a:ext cx="153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link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6105" y="3810"/>
              <a:ext cx="78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h1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7050" y="3810"/>
              <a:ext cx="78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h2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Text Box 10"/>
            <p:cNvSpPr txBox="1">
              <a:spLocks noChangeArrowheads="1"/>
            </p:cNvSpPr>
            <p:nvPr/>
          </p:nvSpPr>
          <p:spPr bwMode="auto">
            <a:xfrm>
              <a:off x="7980" y="3810"/>
              <a:ext cx="78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p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>
              <a:off x="8895" y="3810"/>
              <a:ext cx="1215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div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7470" y="4950"/>
              <a:ext cx="78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p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8490" y="4950"/>
              <a:ext cx="78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p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9450" y="4950"/>
              <a:ext cx="78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p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9" name="Text Box 15"/>
            <p:cNvSpPr txBox="1">
              <a:spLocks noChangeArrowheads="1"/>
            </p:cNvSpPr>
            <p:nvPr/>
          </p:nvSpPr>
          <p:spPr bwMode="auto">
            <a:xfrm>
              <a:off x="10410" y="4950"/>
              <a:ext cx="780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rPr>
                <a:t>p</a:t>
              </a: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40" name="AutoShape 16"/>
            <p:cNvCxnSpPr>
              <a:cxnSpLocks noChangeShapeType="1"/>
            </p:cNvCxnSpPr>
            <p:nvPr/>
          </p:nvCxnSpPr>
          <p:spPr bwMode="auto">
            <a:xfrm flipH="1">
              <a:off x="3825" y="1710"/>
              <a:ext cx="1665" cy="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1" name="AutoShape 17"/>
            <p:cNvCxnSpPr>
              <a:cxnSpLocks noChangeShapeType="1"/>
            </p:cNvCxnSpPr>
            <p:nvPr/>
          </p:nvCxnSpPr>
          <p:spPr bwMode="auto">
            <a:xfrm>
              <a:off x="5490" y="1710"/>
              <a:ext cx="1845" cy="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2" name="AutoShape 18"/>
            <p:cNvCxnSpPr>
              <a:cxnSpLocks noChangeShapeType="1"/>
            </p:cNvCxnSpPr>
            <p:nvPr/>
          </p:nvCxnSpPr>
          <p:spPr bwMode="auto">
            <a:xfrm flipH="1">
              <a:off x="2265" y="3015"/>
              <a:ext cx="1065" cy="7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3" name="AutoShape 19"/>
            <p:cNvCxnSpPr>
              <a:cxnSpLocks noChangeShapeType="1"/>
            </p:cNvCxnSpPr>
            <p:nvPr/>
          </p:nvCxnSpPr>
          <p:spPr bwMode="auto">
            <a:xfrm>
              <a:off x="3330" y="3015"/>
              <a:ext cx="1155" cy="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4" name="AutoShape 20"/>
            <p:cNvCxnSpPr>
              <a:cxnSpLocks noChangeShapeType="1"/>
            </p:cNvCxnSpPr>
            <p:nvPr/>
          </p:nvCxnSpPr>
          <p:spPr bwMode="auto">
            <a:xfrm flipH="1">
              <a:off x="6525" y="3015"/>
              <a:ext cx="1095" cy="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5" name="AutoShape 21"/>
            <p:cNvCxnSpPr>
              <a:cxnSpLocks noChangeShapeType="1"/>
            </p:cNvCxnSpPr>
            <p:nvPr/>
          </p:nvCxnSpPr>
          <p:spPr bwMode="auto">
            <a:xfrm flipH="1">
              <a:off x="7470" y="3015"/>
              <a:ext cx="150" cy="7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6" name="AutoShape 22"/>
            <p:cNvCxnSpPr>
              <a:cxnSpLocks noChangeShapeType="1"/>
            </p:cNvCxnSpPr>
            <p:nvPr/>
          </p:nvCxnSpPr>
          <p:spPr bwMode="auto">
            <a:xfrm>
              <a:off x="7620" y="3015"/>
              <a:ext cx="705" cy="6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7" name="AutoShape 23"/>
            <p:cNvCxnSpPr>
              <a:cxnSpLocks noChangeShapeType="1"/>
            </p:cNvCxnSpPr>
            <p:nvPr/>
          </p:nvCxnSpPr>
          <p:spPr bwMode="auto">
            <a:xfrm>
              <a:off x="7620" y="3015"/>
              <a:ext cx="1650" cy="6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8" name="AutoShape 24"/>
            <p:cNvCxnSpPr>
              <a:cxnSpLocks noChangeShapeType="1"/>
            </p:cNvCxnSpPr>
            <p:nvPr/>
          </p:nvCxnSpPr>
          <p:spPr bwMode="auto">
            <a:xfrm flipH="1">
              <a:off x="7980" y="4290"/>
              <a:ext cx="1290" cy="6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49" name="AutoShape 25"/>
            <p:cNvCxnSpPr>
              <a:cxnSpLocks noChangeShapeType="1"/>
            </p:cNvCxnSpPr>
            <p:nvPr/>
          </p:nvCxnSpPr>
          <p:spPr bwMode="auto">
            <a:xfrm flipH="1">
              <a:off x="8895" y="4305"/>
              <a:ext cx="375" cy="6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50" name="AutoShape 26"/>
            <p:cNvCxnSpPr>
              <a:cxnSpLocks noChangeShapeType="1"/>
            </p:cNvCxnSpPr>
            <p:nvPr/>
          </p:nvCxnSpPr>
          <p:spPr bwMode="auto">
            <a:xfrm>
              <a:off x="9270" y="4290"/>
              <a:ext cx="495" cy="5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051" name="AutoShape 27"/>
            <p:cNvCxnSpPr>
              <a:cxnSpLocks noChangeShapeType="1"/>
            </p:cNvCxnSpPr>
            <p:nvPr/>
          </p:nvCxnSpPr>
          <p:spPr bwMode="auto">
            <a:xfrm>
              <a:off x="9270" y="4290"/>
              <a:ext cx="1455" cy="6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Macam-macam</a:t>
            </a:r>
            <a:r>
              <a:rPr lang="en-US" sz="4000" dirty="0" smtClean="0"/>
              <a:t> </a:t>
            </a:r>
            <a:r>
              <a:rPr lang="en-US" sz="4000" i="1" dirty="0" smtClean="0"/>
              <a:t>Selector</a:t>
            </a:r>
            <a:endParaRPr lang="id-ID" sz="4000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Tag (elemen) HTML</a:t>
            </a:r>
          </a:p>
          <a:p>
            <a:pPr lvl="1">
              <a:buFontTx/>
              <a:buNone/>
            </a:pPr>
            <a:r>
              <a:rPr lang="id-ID" sz="2000" dirty="0" smtClean="0">
                <a:latin typeface="Courier New" pitchFamily="49" charset="0"/>
              </a:rPr>
              <a:t>h1 {color: green}</a:t>
            </a:r>
          </a:p>
          <a:p>
            <a:pPr lvl="1">
              <a:buFontTx/>
              <a:buNone/>
            </a:pPr>
            <a:r>
              <a:rPr lang="id-ID" sz="2000" dirty="0" smtClean="0">
                <a:latin typeface="Courier New" pitchFamily="49" charset="0"/>
              </a:rPr>
              <a:t>i  {font-style: normal}</a:t>
            </a:r>
          </a:p>
          <a:p>
            <a:r>
              <a:rPr lang="id-ID" sz="2400" dirty="0" smtClean="0"/>
              <a:t>Class</a:t>
            </a:r>
          </a:p>
          <a:p>
            <a:pPr lvl="1">
              <a:buFontTx/>
              <a:buNone/>
            </a:pPr>
            <a:r>
              <a:rPr lang="id-ID" sz="2000" dirty="0" smtClean="0">
                <a:latin typeface="Courier New" pitchFamily="49" charset="0"/>
              </a:rPr>
              <a:t>.mhs  {border: black solid 1; color: gray}</a:t>
            </a:r>
          </a:p>
          <a:p>
            <a:pPr lvl="1">
              <a:buFontTx/>
              <a:buNone/>
            </a:pPr>
            <a:r>
              <a:rPr lang="id-ID" sz="2000" dirty="0" smtClean="0">
                <a:latin typeface="Courier New" pitchFamily="49" charset="0"/>
              </a:rPr>
              <a:t>.nama {font: bold 20 Arial}</a:t>
            </a:r>
          </a:p>
          <a:p>
            <a:r>
              <a:rPr lang="id-ID" sz="2400" dirty="0" smtClean="0"/>
              <a:t>ID</a:t>
            </a:r>
          </a:p>
          <a:p>
            <a:pPr lvl="1">
              <a:buFontTx/>
              <a:buNone/>
            </a:pPr>
            <a:r>
              <a:rPr lang="id-ID" sz="2000" dirty="0" smtClean="0">
                <a:latin typeface="Courier New" pitchFamily="49" charset="0"/>
              </a:rPr>
              <a:t>#mhs02 {color: red}</a:t>
            </a:r>
            <a:endParaRPr lang="id-ID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Macam-macam</a:t>
            </a:r>
            <a:r>
              <a:rPr lang="en-US" sz="4000" dirty="0" smtClean="0"/>
              <a:t> </a:t>
            </a:r>
            <a:r>
              <a:rPr lang="en-US" sz="4000" i="1" dirty="0" smtClean="0"/>
              <a:t>Selector</a:t>
            </a:r>
            <a:endParaRPr lang="id-ID" sz="4000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2400" dirty="0" smtClean="0"/>
              <a:t>Kontekstual (berpengaruh jika menemui kondisi/keadaan tertentu)</a:t>
            </a:r>
          </a:p>
          <a:p>
            <a:pPr lvl="1">
              <a:buFontTx/>
              <a:buNone/>
            </a:pPr>
            <a:r>
              <a:rPr lang="id-ID" sz="2000" dirty="0" smtClean="0">
                <a:latin typeface="Courier New" pitchFamily="49" charset="0"/>
              </a:rPr>
              <a:t>h1 i {color: navy}</a:t>
            </a:r>
          </a:p>
          <a:p>
            <a:pPr lvl="1">
              <a:buFontTx/>
              <a:buNone/>
            </a:pPr>
            <a:r>
              <a:rPr lang="id-ID" sz="2000" dirty="0" smtClean="0">
                <a:latin typeface="Courier New" pitchFamily="49" charset="0"/>
              </a:rPr>
              <a:t>div.mhs .alamat b {color: green}</a:t>
            </a:r>
            <a:endParaRPr lang="id-ID" sz="2000" dirty="0" smtClean="0"/>
          </a:p>
          <a:p>
            <a:pPr lvl="1" algn="just">
              <a:buNone/>
            </a:pPr>
            <a:endParaRPr lang="id-ID" sz="24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endParaRPr lang="id-ID" dirty="0" smtClean="0"/>
          </a:p>
          <a:p>
            <a:pPr algn="just"/>
            <a:endParaRPr lang="id-ID" sz="2400" dirty="0" smtClean="0"/>
          </a:p>
          <a:p>
            <a:pPr algn="just"/>
            <a:endParaRPr lang="id-ID" sz="2400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657600"/>
            <a:ext cx="6553200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id-ID" sz="1200" dirty="0" smtClean="0">
                <a:solidFill>
                  <a:srgbClr val="FF0000"/>
                </a:solidFill>
                <a:latin typeface="Courier New" pitchFamily="49" charset="0"/>
              </a:rPr>
              <a:t>&lt;h1&gt;</a:t>
            </a:r>
            <a:r>
              <a:rPr kumimoji="1" lang="id-ID" sz="1200" dirty="0" smtClean="0">
                <a:latin typeface="Courier New" pitchFamily="49" charset="0"/>
              </a:rPr>
              <a:t>Daftar Mahasiswa</a:t>
            </a:r>
            <a:r>
              <a:rPr kumimoji="1" lang="id-ID" sz="1200" dirty="0" smtClean="0">
                <a:solidFill>
                  <a:srgbClr val="FF0000"/>
                </a:solidFill>
                <a:latin typeface="Courier New" pitchFamily="49" charset="0"/>
              </a:rPr>
              <a:t> &lt;i&gt;</a:t>
            </a:r>
            <a:r>
              <a:rPr kumimoji="1" lang="id-ID" sz="1200" dirty="0" smtClean="0">
                <a:latin typeface="Courier New" pitchFamily="49" charset="0"/>
              </a:rPr>
              <a:t>Student Exchange</a:t>
            </a:r>
            <a:r>
              <a:rPr kumimoji="1" lang="id-ID" sz="1200" dirty="0" smtClean="0">
                <a:solidFill>
                  <a:srgbClr val="FF0000"/>
                </a:solidFill>
                <a:latin typeface="Courier New" pitchFamily="49" charset="0"/>
              </a:rPr>
              <a:t>&lt;/i&gt;&lt;/h1&gt;</a:t>
            </a:r>
          </a:p>
          <a:p>
            <a:r>
              <a:rPr kumimoji="1" lang="id-ID" sz="1200" dirty="0" smtClean="0">
                <a:solidFill>
                  <a:srgbClr val="FF0000"/>
                </a:solidFill>
                <a:latin typeface="Courier New" pitchFamily="49" charset="0"/>
              </a:rPr>
              <a:t>&lt;div id="mhs01" class="mhs"&gt;</a:t>
            </a:r>
          </a:p>
          <a:p>
            <a:r>
              <a:rPr kumimoji="1" lang="id-ID" sz="1200" dirty="0" smtClean="0">
                <a:latin typeface="Courier New" pitchFamily="49" charset="0"/>
              </a:rPr>
              <a:t>  </a:t>
            </a:r>
            <a:r>
              <a:rPr kumimoji="1" lang="id-ID" sz="1200" dirty="0" smtClean="0">
                <a:solidFill>
                  <a:srgbClr val="FF0000"/>
                </a:solidFill>
                <a:latin typeface="Courier New" pitchFamily="49" charset="0"/>
              </a:rPr>
              <a:t>&lt;span class="nama"&gt;</a:t>
            </a:r>
            <a:r>
              <a:rPr kumimoji="1" lang="id-ID" sz="1200" dirty="0" smtClean="0">
                <a:latin typeface="Courier New" pitchFamily="49" charset="0"/>
              </a:rPr>
              <a:t>Adrian Marzuki</a:t>
            </a:r>
            <a:r>
              <a:rPr kumimoji="1" lang="id-ID" sz="1200" dirty="0" smtClean="0">
                <a:solidFill>
                  <a:srgbClr val="FF0000"/>
                </a:solidFill>
                <a:latin typeface="Courier New" pitchFamily="49" charset="0"/>
              </a:rPr>
              <a:t>&lt;/span&gt;&lt;br&gt;</a:t>
            </a:r>
          </a:p>
          <a:p>
            <a:r>
              <a:rPr kumimoji="1" lang="id-ID" sz="1200" dirty="0" smtClean="0">
                <a:latin typeface="Courier New" pitchFamily="49" charset="0"/>
              </a:rPr>
              <a:t>  </a:t>
            </a:r>
            <a:r>
              <a:rPr kumimoji="1" lang="id-ID" sz="1200" dirty="0" smtClean="0">
                <a:solidFill>
                  <a:srgbClr val="FF0000"/>
                </a:solidFill>
                <a:latin typeface="Courier New" pitchFamily="49" charset="0"/>
              </a:rPr>
              <a:t>&lt;span class="alamat"&gt;</a:t>
            </a:r>
            <a:r>
              <a:rPr kumimoji="1" lang="id-ID" sz="1200" dirty="0" smtClean="0">
                <a:latin typeface="Courier New" pitchFamily="49" charset="0"/>
              </a:rPr>
              <a:t>Jl. Tubagus Ismail XI/5 </a:t>
            </a:r>
            <a:r>
              <a:rPr kumimoji="1" lang="id-ID" sz="1200" dirty="0" smtClean="0">
                <a:solidFill>
                  <a:srgbClr val="FF0000"/>
                </a:solidFill>
                <a:latin typeface="Courier New" pitchFamily="49" charset="0"/>
              </a:rPr>
              <a:t>&lt;b&gt;</a:t>
            </a:r>
            <a:r>
              <a:rPr kumimoji="1" lang="id-ID" sz="1200" dirty="0" smtClean="0">
                <a:latin typeface="Courier New" pitchFamily="49" charset="0"/>
              </a:rPr>
              <a:t>Bandung</a:t>
            </a:r>
            <a:r>
              <a:rPr kumimoji="1" lang="id-ID" sz="1200" dirty="0" smtClean="0">
                <a:solidFill>
                  <a:srgbClr val="FF0000"/>
                </a:solidFill>
                <a:latin typeface="Courier New" pitchFamily="49" charset="0"/>
              </a:rPr>
              <a:t>&lt;/b&gt;&lt;/span&gt;</a:t>
            </a:r>
          </a:p>
          <a:p>
            <a:r>
              <a:rPr kumimoji="1" lang="id-ID" sz="1200" dirty="0" smtClean="0">
                <a:solidFill>
                  <a:srgbClr val="FF0000"/>
                </a:solidFill>
                <a:latin typeface="Courier New" pitchFamily="49" charset="0"/>
              </a:rPr>
              <a:t>&lt;/div&gt;</a:t>
            </a:r>
          </a:p>
          <a:p>
            <a:r>
              <a:rPr kumimoji="1" lang="id-ID" sz="1200" dirty="0" smtClean="0">
                <a:solidFill>
                  <a:srgbClr val="FF0000"/>
                </a:solidFill>
                <a:latin typeface="Courier New" pitchFamily="49" charset="0"/>
              </a:rPr>
              <a:t>&lt;div id="mhs02" class="mhs"&gt;</a:t>
            </a:r>
          </a:p>
          <a:p>
            <a:r>
              <a:rPr kumimoji="1" lang="id-ID" sz="1200" dirty="0" smtClean="0">
                <a:latin typeface="Courier New" pitchFamily="49" charset="0"/>
              </a:rPr>
              <a:t>  </a:t>
            </a:r>
            <a:r>
              <a:rPr kumimoji="1" lang="id-ID" sz="1200" dirty="0" smtClean="0">
                <a:solidFill>
                  <a:srgbClr val="FF0000"/>
                </a:solidFill>
                <a:latin typeface="Courier New" pitchFamily="49" charset="0"/>
              </a:rPr>
              <a:t>&lt;span class="nama"&gt;</a:t>
            </a:r>
            <a:r>
              <a:rPr kumimoji="1" lang="id-ID" sz="1200" dirty="0" smtClean="0">
                <a:latin typeface="Courier New" pitchFamily="49" charset="0"/>
              </a:rPr>
              <a:t>Dewi Purnama</a:t>
            </a:r>
            <a:r>
              <a:rPr kumimoji="1" lang="id-ID" sz="1200" dirty="0" smtClean="0">
                <a:solidFill>
                  <a:srgbClr val="FF0000"/>
                </a:solidFill>
                <a:latin typeface="Courier New" pitchFamily="49" charset="0"/>
              </a:rPr>
              <a:t>&lt;/span&gt;</a:t>
            </a:r>
            <a:r>
              <a:rPr kumimoji="1" lang="id-ID" sz="1200" dirty="0" smtClean="0">
                <a:latin typeface="Courier New" pitchFamily="49" charset="0"/>
              </a:rPr>
              <a:t>&lt;br&gt;</a:t>
            </a:r>
          </a:p>
          <a:p>
            <a:r>
              <a:rPr kumimoji="1" lang="id-ID" sz="1200" dirty="0" smtClean="0">
                <a:latin typeface="Courier New" pitchFamily="49" charset="0"/>
              </a:rPr>
              <a:t>  </a:t>
            </a:r>
            <a:r>
              <a:rPr kumimoji="1" lang="id-ID" sz="1200" dirty="0" smtClean="0">
                <a:solidFill>
                  <a:srgbClr val="FF0000"/>
                </a:solidFill>
                <a:latin typeface="Courier New" pitchFamily="49" charset="0"/>
              </a:rPr>
              <a:t>&lt;span class="alamat"&gt;</a:t>
            </a:r>
            <a:r>
              <a:rPr kumimoji="1" lang="id-ID" sz="1200" dirty="0" smtClean="0">
                <a:latin typeface="Courier New" pitchFamily="49" charset="0"/>
              </a:rPr>
              <a:t>Jl. Cisitu Lama 24 </a:t>
            </a:r>
            <a:r>
              <a:rPr kumimoji="1" lang="id-ID" sz="1200" dirty="0" smtClean="0">
                <a:solidFill>
                  <a:srgbClr val="FF0000"/>
                </a:solidFill>
                <a:latin typeface="Courier New" pitchFamily="49" charset="0"/>
              </a:rPr>
              <a:t>&lt;b&gt;</a:t>
            </a:r>
            <a:r>
              <a:rPr kumimoji="1" lang="id-ID" sz="1200" dirty="0" smtClean="0">
                <a:latin typeface="Courier New" pitchFamily="49" charset="0"/>
              </a:rPr>
              <a:t>Bandung</a:t>
            </a:r>
            <a:r>
              <a:rPr kumimoji="1" lang="id-ID" sz="1200" dirty="0" smtClean="0">
                <a:solidFill>
                  <a:srgbClr val="FF0000"/>
                </a:solidFill>
                <a:latin typeface="Courier New" pitchFamily="49" charset="0"/>
              </a:rPr>
              <a:t>&lt;/b&gt;&lt;/span&gt;</a:t>
            </a:r>
          </a:p>
          <a:p>
            <a:r>
              <a:rPr kumimoji="1" lang="id-ID" sz="1200" dirty="0" smtClean="0">
                <a:solidFill>
                  <a:srgbClr val="FF0000"/>
                </a:solidFill>
                <a:latin typeface="Courier New" pitchFamily="49" charset="0"/>
              </a:rPr>
              <a:t>&lt;/div&gt;</a:t>
            </a:r>
          </a:p>
          <a:p>
            <a:r>
              <a:rPr kumimoji="1" lang="id-ID" sz="1200" dirty="0" smtClean="0">
                <a:solidFill>
                  <a:srgbClr val="FF0000"/>
                </a:solidFill>
                <a:latin typeface="Courier New" pitchFamily="49" charset="0"/>
              </a:rPr>
              <a:t>&lt;i&gt;</a:t>
            </a:r>
            <a:r>
              <a:rPr kumimoji="1" lang="id-ID" sz="1200" dirty="0" smtClean="0">
                <a:latin typeface="Courier New" pitchFamily="49" charset="0"/>
              </a:rPr>
              <a:t>Last updated 10 September 2003</a:t>
            </a:r>
            <a:r>
              <a:rPr kumimoji="1" lang="id-ID" sz="1200" dirty="0" smtClean="0">
                <a:solidFill>
                  <a:srgbClr val="FF0000"/>
                </a:solidFill>
                <a:latin typeface="Courier New" pitchFamily="49" charset="0"/>
              </a:rPr>
              <a:t>&lt;/i&gt;</a:t>
            </a:r>
            <a:endParaRPr kumimoji="1" lang="id-ID" sz="1200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/>
              <a:t>Specificity</a:t>
            </a:r>
            <a:endParaRPr lang="id-ID" sz="4000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z="2400" i="1" dirty="0" smtClean="0"/>
              <a:t>Selector</a:t>
            </a:r>
            <a:r>
              <a:rPr lang="id-ID" sz="2400" dirty="0" smtClean="0"/>
              <a:t> yang lebih spesifik akan dipakai, daripada yang lebih general</a:t>
            </a:r>
          </a:p>
          <a:p>
            <a:r>
              <a:rPr lang="id-ID" sz="2400" dirty="0" smtClean="0"/>
              <a:t>Cara menentukan nilai </a:t>
            </a:r>
            <a:r>
              <a:rPr lang="id-ID" sz="2400" i="1" dirty="0" smtClean="0"/>
              <a:t>specificity</a:t>
            </a:r>
            <a:r>
              <a:rPr lang="id-ID" sz="2400" dirty="0" smtClean="0"/>
              <a:t> :</a:t>
            </a:r>
          </a:p>
          <a:p>
            <a:pPr lvl="1"/>
            <a:r>
              <a:rPr lang="id-ID" sz="2400" dirty="0" smtClean="0"/>
              <a:t>Hitung jumlah atribut ID (a)</a:t>
            </a:r>
          </a:p>
          <a:p>
            <a:pPr lvl="1"/>
            <a:r>
              <a:rPr lang="id-ID" sz="2400" dirty="0" smtClean="0"/>
              <a:t>Hitung jumlah atribut CLASS (b)</a:t>
            </a:r>
          </a:p>
          <a:p>
            <a:pPr lvl="1"/>
            <a:r>
              <a:rPr lang="id-ID" sz="2400" dirty="0" smtClean="0"/>
              <a:t>Hitung jumlah nama tag (c)</a:t>
            </a:r>
          </a:p>
          <a:p>
            <a:pPr lvl="1"/>
            <a:r>
              <a:rPr lang="id-ID" sz="2400" dirty="0" smtClean="0"/>
              <a:t>Deretkan angka a b c sehingga membentuk sebuah angka</a:t>
            </a:r>
          </a:p>
          <a:p>
            <a:pPr lvl="1"/>
            <a:r>
              <a:rPr lang="id-ID" sz="2400" dirty="0" smtClean="0"/>
              <a:t>Angka yang lebih besar berarti lebih spesifik</a:t>
            </a:r>
          </a:p>
          <a:p>
            <a:r>
              <a:rPr lang="id-ID" sz="2400" dirty="0" smtClean="0"/>
              <a:t>Contoh :</a:t>
            </a:r>
          </a:p>
          <a:p>
            <a:pPr lvl="1">
              <a:buFontTx/>
              <a:buNone/>
            </a:pPr>
            <a:r>
              <a:rPr lang="id-ID" sz="1800" dirty="0" smtClean="0">
                <a:latin typeface="Courier New" pitchFamily="49" charset="0"/>
              </a:rPr>
              <a:t>li           {...} /* a=0 b=0 c=1 -&gt; specificity =   1 */</a:t>
            </a:r>
          </a:p>
          <a:p>
            <a:pPr lvl="1">
              <a:buFontTx/>
              <a:buNone/>
            </a:pPr>
            <a:r>
              <a:rPr lang="id-ID" sz="1800" dirty="0" smtClean="0">
                <a:latin typeface="Courier New" pitchFamily="49" charset="0"/>
              </a:rPr>
              <a:t>ul li        {...} /* a=0 b=0 c=2 -&gt; specificity =   2 */</a:t>
            </a:r>
          </a:p>
          <a:p>
            <a:pPr lvl="1">
              <a:buFontTx/>
              <a:buNone/>
            </a:pPr>
            <a:r>
              <a:rPr lang="id-ID" sz="1800" dirty="0" smtClean="0">
                <a:latin typeface="Courier New" pitchFamily="49" charset="0"/>
              </a:rPr>
              <a:t>ul ol li     {...} /* a=0 b=0 c=3 -&gt; specificity =   3 */</a:t>
            </a:r>
          </a:p>
          <a:p>
            <a:pPr lvl="1">
              <a:buFontTx/>
              <a:buNone/>
            </a:pPr>
            <a:r>
              <a:rPr lang="id-ID" sz="1800" dirty="0" smtClean="0">
                <a:latin typeface="Courier New" pitchFamily="49" charset="0"/>
              </a:rPr>
              <a:t>li.mhs       {...} /* a=0 b=1 c=1 -&gt; specificity =  11 */</a:t>
            </a:r>
          </a:p>
          <a:p>
            <a:pPr lvl="1">
              <a:buFontTx/>
              <a:buNone/>
            </a:pPr>
            <a:r>
              <a:rPr lang="id-ID" sz="1800" dirty="0" smtClean="0">
                <a:latin typeface="Courier New" pitchFamily="49" charset="0"/>
              </a:rPr>
              <a:t>ul ol li.mhs {...} /* a=0 b=1 c=3 -&gt; specificity =  13 */ </a:t>
            </a:r>
          </a:p>
          <a:p>
            <a:pPr lvl="1">
              <a:buFontTx/>
              <a:buNone/>
            </a:pPr>
            <a:r>
              <a:rPr lang="id-ID" sz="1800" dirty="0" smtClean="0">
                <a:latin typeface="Courier New" pitchFamily="49" charset="0"/>
              </a:rPr>
              <a:t>#mhs01       {...} /* a=1 b=0 c=0 -&gt; specificity = 100 */ </a:t>
            </a:r>
          </a:p>
          <a:p>
            <a:pPr lvl="1">
              <a:lnSpc>
                <a:spcPct val="90000"/>
              </a:lnSpc>
            </a:pPr>
            <a:endParaRPr lang="id-ID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/>
              <a:t>Specificity</a:t>
            </a:r>
            <a:endParaRPr lang="id-ID" sz="4000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Contoh 1:</a:t>
            </a:r>
          </a:p>
          <a:p>
            <a:pPr lvl="1"/>
            <a:endParaRPr lang="id-ID" sz="2000" dirty="0" smtClean="0"/>
          </a:p>
          <a:p>
            <a:pPr lvl="1"/>
            <a:endParaRPr lang="id-ID" sz="2000" dirty="0" smtClean="0"/>
          </a:p>
          <a:p>
            <a:pPr lvl="1" algn="just"/>
            <a:r>
              <a:rPr lang="id-ID" sz="2000" dirty="0" smtClean="0"/>
              <a:t>Kedua selector tersebut memiliki specificity yang sama, karena itu aturan yang akan dipakai adalah yang terakhir (paling bawah), sehingga elemen &lt;a&gt; (link) akan berwarna hijau.</a:t>
            </a:r>
            <a:endParaRPr lang="id-ID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362200"/>
            <a:ext cx="773355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i="1" smtClean="0"/>
              <a:t>Specificity</a:t>
            </a:r>
            <a:endParaRPr lang="id-ID" sz="400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smtClean="0"/>
              <a:t>Contoh 2:</a:t>
            </a:r>
          </a:p>
          <a:p>
            <a:pPr lvl="1"/>
            <a:endParaRPr lang="id-ID" sz="2000" smtClean="0"/>
          </a:p>
          <a:p>
            <a:pPr lvl="1"/>
            <a:endParaRPr lang="id-ID" sz="2000" smtClean="0"/>
          </a:p>
          <a:p>
            <a:pPr lvl="1"/>
            <a:endParaRPr lang="id-ID" sz="2000" smtClean="0"/>
          </a:p>
          <a:p>
            <a:pPr lvl="1"/>
            <a:endParaRPr lang="id-ID" sz="2000" smtClean="0"/>
          </a:p>
          <a:p>
            <a:pPr lvl="1"/>
            <a:endParaRPr lang="id-ID" sz="2000" smtClean="0"/>
          </a:p>
          <a:p>
            <a:pPr lvl="1"/>
            <a:endParaRPr lang="id-ID" sz="2000" smtClean="0"/>
          </a:p>
          <a:p>
            <a:pPr lvl="1" algn="just"/>
            <a:endParaRPr lang="id-ID" sz="2000" smtClean="0"/>
          </a:p>
          <a:p>
            <a:pPr lvl="1" algn="just"/>
            <a:endParaRPr lang="id-ID" sz="2000" smtClean="0"/>
          </a:p>
          <a:p>
            <a:pPr lvl="1" algn="just"/>
            <a:endParaRPr lang="id-ID" sz="2000" smtClean="0"/>
          </a:p>
          <a:p>
            <a:pPr lvl="1" algn="just"/>
            <a:endParaRPr lang="id-ID" sz="2000" smtClean="0"/>
          </a:p>
          <a:p>
            <a:endParaRPr lang="id-ID" sz="2400" smtClean="0"/>
          </a:p>
          <a:p>
            <a:pPr lvl="1">
              <a:lnSpc>
                <a:spcPct val="90000"/>
              </a:lnSpc>
              <a:buNone/>
            </a:pPr>
            <a:endParaRPr lang="id-ID" sz="240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399" y="2362200"/>
            <a:ext cx="783128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505200"/>
            <a:ext cx="745498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25310</TotalTime>
  <Words>1076</Words>
  <Application>Microsoft Office PowerPoint</Application>
  <PresentationFormat>On-screen Show (4:3)</PresentationFormat>
  <Paragraphs>450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Module</vt:lpstr>
      <vt:lpstr>Pengenalan CSS (Cascading Style Sheet)  Bagian II</vt:lpstr>
      <vt:lpstr>Outline</vt:lpstr>
      <vt:lpstr>Grouping &amp; Inheritance</vt:lpstr>
      <vt:lpstr>Grouping &amp; Inheritance</vt:lpstr>
      <vt:lpstr>Macam-macam Selector</vt:lpstr>
      <vt:lpstr>Macam-macam Selector</vt:lpstr>
      <vt:lpstr>Specificity</vt:lpstr>
      <vt:lpstr>Specificity</vt:lpstr>
      <vt:lpstr>Specificity</vt:lpstr>
      <vt:lpstr>Specificity</vt:lpstr>
      <vt:lpstr>Pseudo Class</vt:lpstr>
      <vt:lpstr>Pseudo Element</vt:lpstr>
      <vt:lpstr>Pseudo Element</vt:lpstr>
      <vt:lpstr>CSS Properties</vt:lpstr>
      <vt:lpstr>Font</vt:lpstr>
      <vt:lpstr>Color &amp; Background</vt:lpstr>
      <vt:lpstr>Text</vt:lpstr>
      <vt:lpstr>Text</vt:lpstr>
      <vt:lpstr>Text</vt:lpstr>
      <vt:lpstr>List</vt:lpstr>
      <vt:lpstr>Box Model (1)</vt:lpstr>
      <vt:lpstr>Box Model (2)</vt:lpstr>
      <vt:lpstr>Box Model (3)</vt:lpstr>
      <vt:lpstr>Visual Formatting Model (normal &amp; float)</vt:lpstr>
      <vt:lpstr>User Interface &amp; Downloadble Font</vt:lpstr>
      <vt:lpstr>Media Types</vt:lpstr>
      <vt:lpstr>Visual Effects</vt:lpstr>
      <vt:lpstr>Positioning Scheme</vt:lpstr>
      <vt:lpstr>HTML: tag Div dan tag Span</vt:lpstr>
      <vt:lpstr>HTML: tag Div dan tag Span</vt:lpstr>
      <vt:lpstr>HTML: tag Div dan tag Span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CSS (Cascading Style Sheet)  Bagian I</dc:title>
  <dc:creator>dearsa</dc:creator>
  <cp:lastModifiedBy>dearsa</cp:lastModifiedBy>
  <cp:revision>1519</cp:revision>
  <dcterms:created xsi:type="dcterms:W3CDTF">2008-10-13T22:36:25Z</dcterms:created>
  <dcterms:modified xsi:type="dcterms:W3CDTF">2014-10-20T00:10:42Z</dcterms:modified>
</cp:coreProperties>
</file>